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0" r:id="rId1"/>
  </p:sldMasterIdLst>
  <p:sldIdLst>
    <p:sldId id="262" r:id="rId2"/>
    <p:sldId id="256" r:id="rId3"/>
    <p:sldId id="257" r:id="rId4"/>
    <p:sldId id="258" r:id="rId5"/>
    <p:sldId id="259"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51" autoAdjust="0"/>
    <p:restoredTop sz="94660"/>
  </p:normalViewPr>
  <p:slideViewPr>
    <p:cSldViewPr snapToGrid="0">
      <p:cViewPr varScale="1">
        <p:scale>
          <a:sx n="73" d="100"/>
          <a:sy n="73" d="100"/>
        </p:scale>
        <p:origin x="63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256042C-5C28-4EA8-9DA2-C470E1F3490C}" type="datetimeFigureOut">
              <a:rPr lang="en-US" smtClean="0"/>
              <a:t>15-Nov-22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EB54B8-9402-43C2-B100-2F004EDDE1A9}" type="slidenum">
              <a:rPr lang="en-US" smtClean="0"/>
              <a:t>‹#›</a:t>
            </a:fld>
            <a:endParaRPr lang="en-US"/>
          </a:p>
        </p:txBody>
      </p:sp>
    </p:spTree>
    <p:extLst>
      <p:ext uri="{BB962C8B-B14F-4D97-AF65-F5344CB8AC3E}">
        <p14:creationId xmlns:p14="http://schemas.microsoft.com/office/powerpoint/2010/main" val="2252185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56042C-5C28-4EA8-9DA2-C470E1F3490C}" type="datetimeFigureOut">
              <a:rPr lang="en-US" smtClean="0"/>
              <a:t>15-Nov-22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EB54B8-9402-43C2-B100-2F004EDDE1A9}" type="slidenum">
              <a:rPr lang="en-US" smtClean="0"/>
              <a:t>‹#›</a:t>
            </a:fld>
            <a:endParaRPr lang="en-US"/>
          </a:p>
        </p:txBody>
      </p:sp>
    </p:spTree>
    <p:extLst>
      <p:ext uri="{BB962C8B-B14F-4D97-AF65-F5344CB8AC3E}">
        <p14:creationId xmlns:p14="http://schemas.microsoft.com/office/powerpoint/2010/main" val="330301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56042C-5C28-4EA8-9DA2-C470E1F3490C}" type="datetimeFigureOut">
              <a:rPr lang="en-US" smtClean="0"/>
              <a:t>15-Nov-22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EB54B8-9402-43C2-B100-2F004EDDE1A9}" type="slidenum">
              <a:rPr lang="en-US" smtClean="0"/>
              <a:t>‹#›</a:t>
            </a:fld>
            <a:endParaRPr lang="en-US"/>
          </a:p>
        </p:txBody>
      </p:sp>
    </p:spTree>
    <p:extLst>
      <p:ext uri="{BB962C8B-B14F-4D97-AF65-F5344CB8AC3E}">
        <p14:creationId xmlns:p14="http://schemas.microsoft.com/office/powerpoint/2010/main" val="55328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56042C-5C28-4EA8-9DA2-C470E1F3490C}" type="datetimeFigureOut">
              <a:rPr lang="en-US" smtClean="0"/>
              <a:t>15-Nov-22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EB54B8-9402-43C2-B100-2F004EDDE1A9}" type="slidenum">
              <a:rPr lang="en-US" smtClean="0"/>
              <a:t>‹#›</a:t>
            </a:fld>
            <a:endParaRPr lang="en-US"/>
          </a:p>
        </p:txBody>
      </p:sp>
    </p:spTree>
    <p:extLst>
      <p:ext uri="{BB962C8B-B14F-4D97-AF65-F5344CB8AC3E}">
        <p14:creationId xmlns:p14="http://schemas.microsoft.com/office/powerpoint/2010/main" val="701020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256042C-5C28-4EA8-9DA2-C470E1F3490C}" type="datetimeFigureOut">
              <a:rPr lang="en-US" smtClean="0"/>
              <a:t>15-Nov-22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EB54B8-9402-43C2-B100-2F004EDDE1A9}" type="slidenum">
              <a:rPr lang="en-US" smtClean="0"/>
              <a:t>‹#›</a:t>
            </a:fld>
            <a:endParaRPr lang="en-US"/>
          </a:p>
        </p:txBody>
      </p:sp>
    </p:spTree>
    <p:extLst>
      <p:ext uri="{BB962C8B-B14F-4D97-AF65-F5344CB8AC3E}">
        <p14:creationId xmlns:p14="http://schemas.microsoft.com/office/powerpoint/2010/main" val="963600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256042C-5C28-4EA8-9DA2-C470E1F3490C}" type="datetimeFigureOut">
              <a:rPr lang="en-US" smtClean="0"/>
              <a:t>15-Nov-22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EB54B8-9402-43C2-B100-2F004EDDE1A9}" type="slidenum">
              <a:rPr lang="en-US" smtClean="0"/>
              <a:t>‹#›</a:t>
            </a:fld>
            <a:endParaRPr lang="en-US"/>
          </a:p>
        </p:txBody>
      </p:sp>
    </p:spTree>
    <p:extLst>
      <p:ext uri="{BB962C8B-B14F-4D97-AF65-F5344CB8AC3E}">
        <p14:creationId xmlns:p14="http://schemas.microsoft.com/office/powerpoint/2010/main" val="2198055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256042C-5C28-4EA8-9DA2-C470E1F3490C}" type="datetimeFigureOut">
              <a:rPr lang="en-US" smtClean="0"/>
              <a:t>15-Nov-22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EB54B8-9402-43C2-B100-2F004EDDE1A9}" type="slidenum">
              <a:rPr lang="en-US" smtClean="0"/>
              <a:t>‹#›</a:t>
            </a:fld>
            <a:endParaRPr lang="en-US"/>
          </a:p>
        </p:txBody>
      </p:sp>
    </p:spTree>
    <p:extLst>
      <p:ext uri="{BB962C8B-B14F-4D97-AF65-F5344CB8AC3E}">
        <p14:creationId xmlns:p14="http://schemas.microsoft.com/office/powerpoint/2010/main" val="28680886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256042C-5C28-4EA8-9DA2-C470E1F3490C}" type="datetimeFigureOut">
              <a:rPr lang="en-US" smtClean="0"/>
              <a:t>15-Nov-22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EB54B8-9402-43C2-B100-2F004EDDE1A9}" type="slidenum">
              <a:rPr lang="en-US" smtClean="0"/>
              <a:t>‹#›</a:t>
            </a:fld>
            <a:endParaRPr lang="en-US"/>
          </a:p>
        </p:txBody>
      </p:sp>
    </p:spTree>
    <p:extLst>
      <p:ext uri="{BB962C8B-B14F-4D97-AF65-F5344CB8AC3E}">
        <p14:creationId xmlns:p14="http://schemas.microsoft.com/office/powerpoint/2010/main" val="2897037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6042C-5C28-4EA8-9DA2-C470E1F3490C}" type="datetimeFigureOut">
              <a:rPr lang="en-US" smtClean="0"/>
              <a:t>15-Nov-22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EB54B8-9402-43C2-B100-2F004EDDE1A9}" type="slidenum">
              <a:rPr lang="en-US" smtClean="0"/>
              <a:t>‹#›</a:t>
            </a:fld>
            <a:endParaRPr lang="en-US"/>
          </a:p>
        </p:txBody>
      </p:sp>
    </p:spTree>
    <p:extLst>
      <p:ext uri="{BB962C8B-B14F-4D97-AF65-F5344CB8AC3E}">
        <p14:creationId xmlns:p14="http://schemas.microsoft.com/office/powerpoint/2010/main" val="1753457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56042C-5C28-4EA8-9DA2-C470E1F3490C}" type="datetimeFigureOut">
              <a:rPr lang="en-US" smtClean="0"/>
              <a:t>15-Nov-22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EB54B8-9402-43C2-B100-2F004EDDE1A9}" type="slidenum">
              <a:rPr lang="en-US" smtClean="0"/>
              <a:t>‹#›</a:t>
            </a:fld>
            <a:endParaRPr lang="en-US"/>
          </a:p>
        </p:txBody>
      </p:sp>
    </p:spTree>
    <p:extLst>
      <p:ext uri="{BB962C8B-B14F-4D97-AF65-F5344CB8AC3E}">
        <p14:creationId xmlns:p14="http://schemas.microsoft.com/office/powerpoint/2010/main" val="569161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56042C-5C28-4EA8-9DA2-C470E1F3490C}" type="datetimeFigureOut">
              <a:rPr lang="en-US" smtClean="0"/>
              <a:t>15-Nov-22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EB54B8-9402-43C2-B100-2F004EDDE1A9}" type="slidenum">
              <a:rPr lang="en-US" smtClean="0"/>
              <a:t>‹#›</a:t>
            </a:fld>
            <a:endParaRPr lang="en-US"/>
          </a:p>
        </p:txBody>
      </p:sp>
    </p:spTree>
    <p:extLst>
      <p:ext uri="{BB962C8B-B14F-4D97-AF65-F5344CB8AC3E}">
        <p14:creationId xmlns:p14="http://schemas.microsoft.com/office/powerpoint/2010/main" val="4248125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56042C-5C28-4EA8-9DA2-C470E1F3490C}" type="datetimeFigureOut">
              <a:rPr lang="en-US" smtClean="0"/>
              <a:t>15-Nov-22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EB54B8-9402-43C2-B100-2F004EDDE1A9}" type="slidenum">
              <a:rPr lang="en-US" smtClean="0"/>
              <a:t>‹#›</a:t>
            </a:fld>
            <a:endParaRPr lang="en-US"/>
          </a:p>
        </p:txBody>
      </p:sp>
    </p:spTree>
    <p:extLst>
      <p:ext uri="{BB962C8B-B14F-4D97-AF65-F5344CB8AC3E}">
        <p14:creationId xmlns:p14="http://schemas.microsoft.com/office/powerpoint/2010/main" val="2579034654"/>
      </p:ext>
    </p:extLst>
  </p:cSld>
  <p:clrMap bg1="lt1" tx1="dk1" bg2="lt2" tx2="dk2" accent1="accent1" accent2="accent2" accent3="accent3" accent4="accent4" accent5="accent5" accent6="accent6" hlink="hlink" folHlink="folHlink"/>
  <p:sldLayoutIdLst>
    <p:sldLayoutId id="2147483981" r:id="rId1"/>
    <p:sldLayoutId id="2147483982" r:id="rId2"/>
    <p:sldLayoutId id="2147483983" r:id="rId3"/>
    <p:sldLayoutId id="2147483984" r:id="rId4"/>
    <p:sldLayoutId id="2147483985" r:id="rId5"/>
    <p:sldLayoutId id="2147483986" r:id="rId6"/>
    <p:sldLayoutId id="2147483987" r:id="rId7"/>
    <p:sldLayoutId id="2147483988" r:id="rId8"/>
    <p:sldLayoutId id="2147483989" r:id="rId9"/>
    <p:sldLayoutId id="2147483990" r:id="rId10"/>
    <p:sldLayoutId id="214748399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1300786"/>
            <a:ext cx="7498091" cy="990470"/>
          </a:xfrm>
        </p:spPr>
        <p:txBody>
          <a:bodyPr/>
          <a:lstStyle/>
          <a:p>
            <a:r>
              <a:rPr lang="en-US" dirty="0" smtClean="0"/>
              <a:t>.</a:t>
            </a:r>
            <a:endParaRPr lang="en-US" dirty="0"/>
          </a:p>
        </p:txBody>
      </p:sp>
      <p:sp>
        <p:nvSpPr>
          <p:cNvPr id="3" name="Subtitle 2"/>
          <p:cNvSpPr>
            <a:spLocks noGrp="1"/>
          </p:cNvSpPr>
          <p:nvPr>
            <p:ph type="subTitle" idx="1"/>
          </p:nvPr>
        </p:nvSpPr>
        <p:spPr>
          <a:xfrm>
            <a:off x="591726" y="2293440"/>
            <a:ext cx="9816661" cy="4004442"/>
          </a:xfrm>
        </p:spPr>
        <p:txBody>
          <a:bodyPr>
            <a:normAutofit/>
          </a:bodyPr>
          <a:lstStyle/>
          <a:p>
            <a:r>
              <a:rPr lang="zh-CN" altLang="en-US" sz="2000" b="1" dirty="0">
                <a:solidFill>
                  <a:schemeClr val="tx1"/>
                </a:solidFill>
                <a:ea typeface="SimSun" panose="02010600030101010101" pitchFamily="2" charset="-122"/>
              </a:rPr>
              <a:t>COLLEGE OF SCIENCE AND TECHNOLOGY</a:t>
            </a:r>
            <a:br>
              <a:rPr lang="zh-CN" altLang="en-US" sz="2000" b="1" dirty="0">
                <a:solidFill>
                  <a:schemeClr val="tx1"/>
                </a:solidFill>
                <a:ea typeface="SimSun" panose="02010600030101010101" pitchFamily="2" charset="-122"/>
              </a:rPr>
            </a:br>
            <a:r>
              <a:rPr lang="zh-CN" altLang="en-US" sz="2000" b="1" dirty="0">
                <a:solidFill>
                  <a:schemeClr val="tx1"/>
                </a:solidFill>
                <a:ea typeface="SimSun" panose="02010600030101010101" pitchFamily="2" charset="-122"/>
              </a:rPr>
              <a:t>SCHOOL OF COMPUTER SCIENCE</a:t>
            </a:r>
            <a:br>
              <a:rPr lang="zh-CN" altLang="en-US" sz="2000" b="1" dirty="0">
                <a:solidFill>
                  <a:schemeClr val="tx1"/>
                </a:solidFill>
                <a:ea typeface="SimSun" panose="02010600030101010101" pitchFamily="2" charset="-122"/>
              </a:rPr>
            </a:br>
            <a:r>
              <a:rPr lang="zh-CN" altLang="en-US" sz="2000" b="1" dirty="0">
                <a:solidFill>
                  <a:schemeClr val="tx1"/>
                </a:solidFill>
                <a:ea typeface="SimSun" panose="02010600030101010101" pitchFamily="2" charset="-122"/>
              </a:rPr>
              <a:t>MUSANZE CAMPUS</a:t>
            </a:r>
            <a:br>
              <a:rPr lang="zh-CN" altLang="en-US" sz="2000" b="1" dirty="0">
                <a:solidFill>
                  <a:schemeClr val="tx1"/>
                </a:solidFill>
                <a:ea typeface="SimSun" panose="02010600030101010101" pitchFamily="2" charset="-122"/>
              </a:rPr>
            </a:br>
            <a:r>
              <a:rPr lang="zh-CN" altLang="en-US" sz="2000" b="1" dirty="0">
                <a:solidFill>
                  <a:schemeClr val="tx1"/>
                </a:solidFill>
                <a:ea typeface="SimSun" panose="02010600030101010101" pitchFamily="2" charset="-122"/>
              </a:rPr>
              <a:t>ICT LEVEL III</a:t>
            </a:r>
            <a:r>
              <a:rPr lang="zh-CN" altLang="en-US" sz="2400" b="1" dirty="0">
                <a:solidFill>
                  <a:schemeClr val="tx1"/>
                </a:solidFill>
                <a:ea typeface="SimSun" panose="02010600030101010101" pitchFamily="2" charset="-122"/>
              </a:rPr>
              <a:t/>
            </a:r>
            <a:br>
              <a:rPr lang="zh-CN" altLang="en-US" sz="2400" b="1" dirty="0">
                <a:solidFill>
                  <a:schemeClr val="tx1"/>
                </a:solidFill>
                <a:ea typeface="SimSun" panose="02010600030101010101" pitchFamily="2" charset="-122"/>
              </a:rPr>
            </a:br>
            <a:r>
              <a:rPr lang="zh-CN" altLang="en-US" sz="2400" b="1" dirty="0">
                <a:solidFill>
                  <a:schemeClr val="tx1"/>
                </a:solidFill>
                <a:ea typeface="SimSun" panose="02010600030101010101" pitchFamily="2" charset="-122"/>
              </a:rPr>
              <a:t>MODULE: </a:t>
            </a:r>
            <a:r>
              <a:rPr lang="en-US" altLang="zh-CN" sz="2400" b="1" dirty="0">
                <a:solidFill>
                  <a:schemeClr val="tx1"/>
                </a:solidFill>
                <a:ea typeface="SimSun" panose="02010600030101010101" pitchFamily="2" charset="-122"/>
              </a:rPr>
              <a:t>WEB Security</a:t>
            </a:r>
            <a:r>
              <a:rPr lang="zh-CN" altLang="en-US" sz="2400" b="1" dirty="0">
                <a:solidFill>
                  <a:schemeClr val="tx1"/>
                </a:solidFill>
                <a:ea typeface="SimSun" panose="02010600030101010101" pitchFamily="2" charset="-122"/>
              </a:rPr>
              <a:t>. </a:t>
            </a:r>
            <a:r>
              <a:rPr lang="en-US" altLang="zh-CN" sz="2400" b="1" dirty="0">
                <a:solidFill>
                  <a:schemeClr val="tx1"/>
                </a:solidFill>
                <a:ea typeface="SimSun" panose="02010600030101010101" pitchFamily="2" charset="-122"/>
              </a:rPr>
              <a:t/>
            </a:r>
            <a:br>
              <a:rPr lang="en-US" altLang="zh-CN" sz="2400" b="1" dirty="0">
                <a:solidFill>
                  <a:schemeClr val="tx1"/>
                </a:solidFill>
                <a:ea typeface="SimSun" panose="02010600030101010101" pitchFamily="2" charset="-122"/>
              </a:rPr>
            </a:br>
            <a:r>
              <a:rPr lang="en-US" altLang="zh-CN" sz="2400" b="1" dirty="0">
                <a:solidFill>
                  <a:schemeClr val="tx1"/>
                </a:solidFill>
                <a:ea typeface="SimSun" panose="02010600030101010101" pitchFamily="2" charset="-122"/>
              </a:rPr>
              <a:t/>
            </a:r>
            <a:br>
              <a:rPr lang="en-US" altLang="zh-CN" sz="2400" b="1" dirty="0">
                <a:solidFill>
                  <a:schemeClr val="tx1"/>
                </a:solidFill>
                <a:ea typeface="SimSun" panose="02010600030101010101" pitchFamily="2" charset="-122"/>
              </a:rPr>
            </a:br>
            <a:r>
              <a:rPr lang="en-US" altLang="zh-CN" sz="2400" b="1" dirty="0">
                <a:solidFill>
                  <a:schemeClr val="tx1"/>
                </a:solidFill>
                <a:ea typeface="SimSun" panose="02010600030101010101" pitchFamily="2" charset="-122"/>
              </a:rPr>
              <a:t>Names: </a:t>
            </a:r>
            <a:r>
              <a:rPr lang="en-US" altLang="zh-CN" sz="2400" b="1" dirty="0" smtClean="0">
                <a:solidFill>
                  <a:schemeClr val="tx1"/>
                </a:solidFill>
                <a:ea typeface="SimSun" panose="02010600030101010101" pitchFamily="2" charset="-122"/>
              </a:rPr>
              <a:t>BYIRINGIRO Dan </a:t>
            </a:r>
            <a:r>
              <a:rPr lang="en-US" altLang="zh-CN" sz="2400" b="1" dirty="0">
                <a:solidFill>
                  <a:schemeClr val="tx1"/>
                </a:solidFill>
                <a:ea typeface="SimSun" panose="02010600030101010101" pitchFamily="2" charset="-122"/>
              </a:rPr>
              <a:t/>
            </a:r>
            <a:br>
              <a:rPr lang="en-US" altLang="zh-CN" sz="2400" b="1" dirty="0">
                <a:solidFill>
                  <a:schemeClr val="tx1"/>
                </a:solidFill>
                <a:ea typeface="SimSun" panose="02010600030101010101" pitchFamily="2" charset="-122"/>
              </a:rPr>
            </a:br>
            <a:r>
              <a:rPr lang="en-US" altLang="zh-CN" sz="2400" b="1" dirty="0">
                <a:solidFill>
                  <a:schemeClr val="tx1"/>
                </a:solidFill>
                <a:ea typeface="SimSun" panose="02010600030101010101" pitchFamily="2" charset="-122"/>
              </a:rPr>
              <a:t>Reg no: </a:t>
            </a:r>
            <a:r>
              <a:rPr lang="en-US" altLang="zh-CN" sz="2400" b="1" dirty="0" smtClean="0">
                <a:solidFill>
                  <a:schemeClr val="tx1"/>
                </a:solidFill>
                <a:ea typeface="SimSun" panose="02010600030101010101" pitchFamily="2" charset="-122"/>
              </a:rPr>
              <a:t>219011529</a:t>
            </a:r>
            <a:endParaRPr lang="en-US" altLang="zh-CN" sz="2400" b="1" dirty="0" smtClean="0">
              <a:solidFill>
                <a:schemeClr val="tx1"/>
              </a:solidFill>
              <a:ea typeface="SimSun" panose="02010600030101010101" pitchFamily="2" charset="-122"/>
            </a:endParaRPr>
          </a:p>
          <a:p>
            <a:r>
              <a:rPr lang="en-US" altLang="zh-CN" sz="2400" b="1" dirty="0" smtClean="0">
                <a:solidFill>
                  <a:schemeClr val="tx1"/>
                </a:solidFill>
                <a:ea typeface="SimSun" panose="02010600030101010101" pitchFamily="2" charset="-122"/>
              </a:rPr>
              <a:t>On </a:t>
            </a:r>
            <a:r>
              <a:rPr lang="en-US" altLang="zh-CN" sz="2400" b="1" dirty="0" smtClean="0">
                <a:solidFill>
                  <a:schemeClr val="tx1"/>
                </a:solidFill>
                <a:ea typeface="SimSun" panose="02010600030101010101" pitchFamily="2" charset="-122"/>
              </a:rPr>
              <a:t>15 nov </a:t>
            </a:r>
            <a:r>
              <a:rPr lang="en-US" altLang="zh-CN" sz="2400" b="1" dirty="0" smtClean="0">
                <a:solidFill>
                  <a:schemeClr val="tx1"/>
                </a:solidFill>
                <a:ea typeface="SimSun" panose="02010600030101010101" pitchFamily="2" charset="-122"/>
              </a:rPr>
              <a:t>2022</a:t>
            </a:r>
            <a:r>
              <a:rPr lang="en-US" altLang="zh-CN" sz="2400" b="1" dirty="0">
                <a:solidFill>
                  <a:schemeClr val="tx1"/>
                </a:solidFill>
                <a:ea typeface="SimSun" panose="02010600030101010101" pitchFamily="2" charset="-122"/>
              </a:rPr>
              <a:t/>
            </a:r>
            <a:br>
              <a:rPr lang="en-US" altLang="zh-CN" sz="2400" b="1" dirty="0">
                <a:solidFill>
                  <a:schemeClr val="tx1"/>
                </a:solidFill>
                <a:ea typeface="SimSun" panose="02010600030101010101" pitchFamily="2" charset="-122"/>
              </a:rPr>
            </a:br>
            <a:r>
              <a:rPr lang="en-US" altLang="zh-CN" sz="2400" b="1" dirty="0" smtClean="0">
                <a:solidFill>
                  <a:schemeClr val="tx1"/>
                </a:solidFill>
                <a:ea typeface="SimSun" panose="02010600030101010101" pitchFamily="2" charset="-122"/>
              </a:rPr>
              <a:t>Topic</a:t>
            </a:r>
            <a:r>
              <a:rPr lang="en-US" altLang="zh-CN" sz="2400" b="1" dirty="0">
                <a:solidFill>
                  <a:schemeClr val="tx1"/>
                </a:solidFill>
                <a:ea typeface="SimSun" panose="02010600030101010101" pitchFamily="2" charset="-122"/>
              </a:rPr>
              <a:t>: </a:t>
            </a:r>
            <a:r>
              <a:rPr lang="en-US" altLang="zh-CN" sz="2400" b="1" dirty="0" smtClean="0">
                <a:solidFill>
                  <a:schemeClr val="tx1"/>
                </a:solidFill>
                <a:ea typeface="SimSun" panose="02010600030101010101" pitchFamily="2" charset="-122"/>
              </a:rPr>
              <a:t>CROSS-SITE SCRIPTING ATTACKS </a:t>
            </a:r>
          </a:p>
          <a:p>
            <a:r>
              <a:rPr lang="en-US" altLang="zh-CN" sz="2400" b="1" dirty="0" smtClean="0">
                <a:solidFill>
                  <a:schemeClr val="tx1"/>
                </a:solidFill>
                <a:ea typeface="SimSun" panose="02010600030101010101" pitchFamily="2" charset="-122"/>
              </a:rPr>
              <a:t>Lecture</a:t>
            </a:r>
            <a:r>
              <a:rPr lang="en-US" altLang="zh-CN" sz="2400" b="1" dirty="0" smtClean="0">
                <a:solidFill>
                  <a:schemeClr val="tx1"/>
                </a:solidFill>
                <a:ea typeface="SimSun" panose="02010600030101010101" pitchFamily="2" charset="-122"/>
              </a:rPr>
              <a:t>: Mr. pelin mutanguha</a:t>
            </a:r>
          </a:p>
          <a:p>
            <a:endParaRPr lang="en-US" altLang="zh-CN" sz="2400" b="1" dirty="0" smtClean="0">
              <a:solidFill>
                <a:schemeClr val="tx1"/>
              </a:solidFill>
              <a:ea typeface="SimSun" panose="02010600030101010101" pitchFamily="2" charset="-122"/>
            </a:endParaRPr>
          </a:p>
          <a:p>
            <a:endParaRPr lang="en-US" sz="2400" b="1" dirty="0">
              <a:solidFill>
                <a:schemeClr val="tx1"/>
              </a:solidFill>
              <a:ea typeface="SimSun" panose="02010600030101010101" pitchFamily="2" charset="-122"/>
            </a:endParaRPr>
          </a:p>
          <a:p>
            <a:endParaRPr lang="en-US" sz="2400" b="1" dirty="0" smtClean="0">
              <a:solidFill>
                <a:schemeClr val="tx1"/>
              </a:solidFill>
              <a:ea typeface="SimSun" panose="02010600030101010101" pitchFamily="2" charset="-122"/>
            </a:endParaRPr>
          </a:p>
          <a:p>
            <a:endParaRPr lang="en-US" sz="2400" b="1" dirty="0">
              <a:solidFill>
                <a:schemeClr val="tx1"/>
              </a:solidFill>
              <a:ea typeface="SimSun" panose="02010600030101010101" pitchFamily="2" charset="-122"/>
            </a:endParaRPr>
          </a:p>
          <a:p>
            <a:endParaRPr lang="en-US" b="1" dirty="0">
              <a:solidFill>
                <a:schemeClr val="tx1"/>
              </a:solidFill>
            </a:endParaRPr>
          </a:p>
        </p:txBody>
      </p:sp>
      <p:pic>
        <p:nvPicPr>
          <p:cNvPr id="4"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2874" y="794106"/>
            <a:ext cx="3422486" cy="1371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153291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49087"/>
            <a:ext cx="9144000" cy="979714"/>
          </a:xfrm>
        </p:spPr>
        <p:txBody>
          <a:bodyPr>
            <a:normAutofit fontScale="90000"/>
          </a:bodyPr>
          <a:lstStyle/>
          <a:p>
            <a:r>
              <a:rPr lang="en-US" b="1" dirty="0" smtClean="0"/>
              <a:t>CROSS-SITE SCRIPTING ATTACKS </a:t>
            </a:r>
            <a:endParaRPr lang="en-US" b="1" dirty="0"/>
          </a:p>
        </p:txBody>
      </p:sp>
      <p:sp>
        <p:nvSpPr>
          <p:cNvPr id="3" name="Subtitle 2"/>
          <p:cNvSpPr>
            <a:spLocks noGrp="1"/>
          </p:cNvSpPr>
          <p:nvPr>
            <p:ph type="subTitle" idx="1"/>
          </p:nvPr>
        </p:nvSpPr>
        <p:spPr>
          <a:xfrm>
            <a:off x="1524000" y="2036618"/>
            <a:ext cx="9879874" cy="3574473"/>
          </a:xfrm>
        </p:spPr>
        <p:txBody>
          <a:bodyPr>
            <a:normAutofit/>
          </a:bodyPr>
          <a:lstStyle/>
          <a:p>
            <a:pPr algn="l"/>
            <a:r>
              <a:rPr lang="en-US" dirty="0"/>
              <a:t>Cross-Site Scripting (XSS) attacks are a type of injection, in which malicious scripts are injected into </a:t>
            </a:r>
            <a:r>
              <a:rPr lang="en-US" dirty="0" smtClean="0"/>
              <a:t>friendly and </a:t>
            </a:r>
            <a:r>
              <a:rPr lang="en-US" dirty="0"/>
              <a:t>trusted websites. XSS attacks occur when an attacker uses a web application to send malicious code, generally in the form of a browser side script, to </a:t>
            </a:r>
            <a:r>
              <a:rPr lang="en-US" dirty="0" smtClean="0"/>
              <a:t> </a:t>
            </a:r>
            <a:r>
              <a:rPr lang="en-US" dirty="0"/>
              <a:t>different end user. Flaws that allow these attacks to succeed are quite widespread and occur anywhere </a:t>
            </a:r>
            <a:r>
              <a:rPr lang="en-US" dirty="0" smtClean="0"/>
              <a:t>as </a:t>
            </a:r>
            <a:r>
              <a:rPr lang="en-US" dirty="0"/>
              <a:t>web application uses input from a user within the output it generates without validating or encoding it.</a:t>
            </a:r>
          </a:p>
        </p:txBody>
      </p:sp>
    </p:spTree>
    <p:extLst>
      <p:ext uri="{BB962C8B-B14F-4D97-AF65-F5344CB8AC3E}">
        <p14:creationId xmlns:p14="http://schemas.microsoft.com/office/powerpoint/2010/main" val="34889101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4589"/>
          </a:xfrm>
        </p:spPr>
        <p:txBody>
          <a:bodyPr>
            <a:normAutofit fontScale="90000"/>
          </a:bodyPr>
          <a:lstStyle/>
          <a:p>
            <a:r>
              <a:rPr lang="en-US" dirty="0" smtClean="0"/>
              <a:t>It has 3 types :</a:t>
            </a:r>
            <a:endParaRPr lang="en-US" dirty="0"/>
          </a:p>
        </p:txBody>
      </p:sp>
      <p:sp>
        <p:nvSpPr>
          <p:cNvPr id="3" name="Content Placeholder 2"/>
          <p:cNvSpPr>
            <a:spLocks noGrp="1"/>
          </p:cNvSpPr>
          <p:nvPr>
            <p:ph idx="1"/>
          </p:nvPr>
        </p:nvSpPr>
        <p:spPr>
          <a:xfrm>
            <a:off x="838200" y="979714"/>
            <a:ext cx="10515600" cy="5197249"/>
          </a:xfrm>
        </p:spPr>
        <p:txBody>
          <a:bodyPr/>
          <a:lstStyle/>
          <a:p>
            <a:r>
              <a:rPr lang="en-US" b="1" dirty="0" smtClean="0"/>
              <a:t>Stored Cross-Site Scripting Attacks:</a:t>
            </a:r>
            <a:r>
              <a:rPr lang="en-US" dirty="0" smtClean="0"/>
              <a:t> Websites will take content from the database according to the URL the user has navigated to, and interpolate it into the page to produce the finished HTML.</a:t>
            </a:r>
            <a:r>
              <a:rPr lang="en-US" b="1" dirty="0" smtClean="0"/>
              <a:t> </a:t>
            </a:r>
            <a:r>
              <a:rPr lang="en-US" dirty="0" smtClean="0"/>
              <a:t>Attackers will attempt to inject JavaScript code into the database so that the web server will write out the JavaScript when it renders HTML.</a:t>
            </a:r>
          </a:p>
          <a:p>
            <a:endParaRPr lang="en-US" dirty="0"/>
          </a:p>
          <a:p>
            <a:r>
              <a:rPr lang="en-US" b="1" dirty="0" smtClean="0"/>
              <a:t>To prevent </a:t>
            </a:r>
            <a:r>
              <a:rPr lang="en-US" dirty="0" smtClean="0"/>
              <a:t>stored Cross-site Attacks you need to escape all dynamic content coming from a data store so that the browser knows to treat it as the content of HTML tags, as opposed to raw HTML.</a:t>
            </a:r>
          </a:p>
          <a:p>
            <a:r>
              <a:rPr lang="en-US" dirty="0" smtClean="0"/>
              <a:t>Use a content security policy ; here  browser can be instructed not to implement an inline java scripting The browser will execute JavaScript on your page only if it is imported via a </a:t>
            </a:r>
            <a:r>
              <a:rPr lang="en-US" dirty="0" err="1" smtClean="0"/>
              <a:t>src</a:t>
            </a:r>
            <a:r>
              <a:rPr lang="en-US" dirty="0" smtClean="0"/>
              <a:t> attribute in the &lt;script&gt;tag</a:t>
            </a:r>
            <a:endParaRPr lang="en-US" dirty="0"/>
          </a:p>
        </p:txBody>
      </p:sp>
    </p:spTree>
    <p:extLst>
      <p:ext uri="{BB962C8B-B14F-4D97-AF65-F5344CB8AC3E}">
        <p14:creationId xmlns:p14="http://schemas.microsoft.com/office/powerpoint/2010/main" val="13680893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40525"/>
            <a:ext cx="10515600" cy="5656217"/>
          </a:xfrm>
        </p:spPr>
        <p:txBody>
          <a:bodyPr/>
          <a:lstStyle/>
          <a:p>
            <a:r>
              <a:rPr lang="en-US" b="1" dirty="0" smtClean="0"/>
              <a:t>Reflected Cross-Site Scripting Attacks: </a:t>
            </a:r>
            <a:r>
              <a:rPr lang="en-US" dirty="0" smtClean="0"/>
              <a:t>Virtually all websites display some part of HTTP requests in rendered HTML. This is the essence of a reflected cross-site scripting attack: an attacker sends the malicious code in the HTML request, and then the server reflects it back.</a:t>
            </a:r>
          </a:p>
          <a:p>
            <a:r>
              <a:rPr lang="en-US" dirty="0" smtClean="0"/>
              <a:t>You can prevent it by , </a:t>
            </a:r>
          </a:p>
          <a:p>
            <a:r>
              <a:rPr lang="en-US" b="1" dirty="0" smtClean="0"/>
              <a:t>Escape Dynamic Content from HTTP Requests: </a:t>
            </a:r>
            <a:r>
              <a:rPr lang="en-US" dirty="0" smtClean="0"/>
              <a:t>Make sure your team understands the risks and knows how to spot the vulnerability when reviewing code changes. Stored cross-site scripting attacks tend to be more harmful, because a single malicious piece of JavaScript injected into your database table can attack your users over and over again.</a:t>
            </a:r>
          </a:p>
          <a:p>
            <a:endParaRPr lang="en-US" b="1" dirty="0"/>
          </a:p>
        </p:txBody>
      </p:sp>
    </p:spTree>
    <p:extLst>
      <p:ext uri="{BB962C8B-B14F-4D97-AF65-F5344CB8AC3E}">
        <p14:creationId xmlns:p14="http://schemas.microsoft.com/office/powerpoint/2010/main" val="30787246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27463"/>
            <a:ext cx="10515600" cy="5249499"/>
          </a:xfrm>
        </p:spPr>
        <p:txBody>
          <a:bodyPr>
            <a:normAutofit fontScale="92500"/>
          </a:bodyPr>
          <a:lstStyle/>
          <a:p>
            <a:r>
              <a:rPr lang="en-US" b="1" dirty="0" smtClean="0"/>
              <a:t>DOM(</a:t>
            </a:r>
            <a:r>
              <a:rPr lang="en-US" dirty="0" smtClean="0"/>
              <a:t>Document object model )</a:t>
            </a:r>
            <a:r>
              <a:rPr lang="en-US" b="1" dirty="0" smtClean="0"/>
              <a:t>-Based Cross-Site Scripting Attacks:</a:t>
            </a:r>
          </a:p>
          <a:p>
            <a:r>
              <a:rPr lang="en-US" dirty="0"/>
              <a:t>is an XSS attack wherein the attack payload is executed as a result of modifying the DOM “environment” in the victim's browser used by the original client side script, so that the client side code runs in an “unexpected” manner</a:t>
            </a:r>
            <a:r>
              <a:rPr lang="en-US" dirty="0" smtClean="0"/>
              <a:t>.</a:t>
            </a:r>
          </a:p>
          <a:p>
            <a:r>
              <a:rPr lang="en-US" dirty="0" smtClean="0"/>
              <a:t>Simply </a:t>
            </a:r>
            <a:r>
              <a:rPr lang="en-US" b="1" i="1" dirty="0" smtClean="0"/>
              <a:t>(</a:t>
            </a:r>
            <a:r>
              <a:rPr lang="en-US" b="1" i="1" dirty="0"/>
              <a:t>DOM) </a:t>
            </a:r>
            <a:r>
              <a:rPr lang="en-US" b="1" i="1" dirty="0" smtClean="0"/>
              <a:t>“</a:t>
            </a:r>
            <a:r>
              <a:rPr lang="en-US" i="1" dirty="0" smtClean="0"/>
              <a:t>is </a:t>
            </a:r>
            <a:r>
              <a:rPr lang="en-US" i="1" dirty="0"/>
              <a:t>a platform and language-neutral interface that allows programs and scripts to dynamically access and update the content, structure, and style of a document</a:t>
            </a:r>
            <a:r>
              <a:rPr lang="en-US" i="1" dirty="0" smtClean="0"/>
              <a:t>.</a:t>
            </a:r>
            <a:r>
              <a:rPr lang="en-US" b="1" i="1" dirty="0" smtClean="0"/>
              <a:t>” with DOM </a:t>
            </a:r>
            <a:r>
              <a:rPr lang="en-US" i="1" dirty="0" err="1" smtClean="0"/>
              <a:t>javascript</a:t>
            </a:r>
            <a:r>
              <a:rPr lang="en-US" i="1" dirty="0" smtClean="0"/>
              <a:t> is able to change and react to an HTML Document.</a:t>
            </a:r>
            <a:endParaRPr lang="en-US" dirty="0" smtClean="0"/>
          </a:p>
          <a:p>
            <a:r>
              <a:rPr lang="en-US" dirty="0" smtClean="0"/>
              <a:t>You can prevent this by ,  switching to a modern JavaScript framework if your client-side JavaScript code is complex. It should make the codebase more manageable and security considerations much more apparent. And as always, be sure to set an appropriate content security policy</a:t>
            </a:r>
            <a:endParaRPr lang="en-US" b="1" dirty="0" smtClean="0"/>
          </a:p>
          <a:p>
            <a:endParaRPr lang="en-US" dirty="0"/>
          </a:p>
        </p:txBody>
      </p:sp>
    </p:spTree>
    <p:extLst>
      <p:ext uri="{BB962C8B-B14F-4D97-AF65-F5344CB8AC3E}">
        <p14:creationId xmlns:p14="http://schemas.microsoft.com/office/powerpoint/2010/main" val="32029195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66651"/>
            <a:ext cx="10515600" cy="5210312"/>
          </a:xfrm>
        </p:spPr>
        <p:txBody>
          <a:bodyPr/>
          <a:lstStyle/>
          <a:p>
            <a:r>
              <a:rPr lang="en-US" dirty="0" smtClean="0"/>
              <a:t>As conclusion , what we can learn about cross-site scripting attacks, it is whereby an attacker injects JavaScript into the pages of your site when users view them. Attackers usually inject malicious JavaScript into dynamic content that comes from a database, from the HTTP request, or from the URI fragment. You can defeat cross-site scripting attacks by escaping any HTML control characters in dynamic content, and by setting a content security policy that prevents the execution of inline JavaScript.</a:t>
            </a:r>
            <a:endParaRPr lang="en-US" dirty="0"/>
          </a:p>
        </p:txBody>
      </p:sp>
    </p:spTree>
    <p:extLst>
      <p:ext uri="{BB962C8B-B14F-4D97-AF65-F5344CB8AC3E}">
        <p14:creationId xmlns:p14="http://schemas.microsoft.com/office/powerpoint/2010/main" val="31095738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395</TotalTime>
  <Words>693</Words>
  <Application>Microsoft Office PowerPoint</Application>
  <PresentationFormat>Widescreen</PresentationFormat>
  <Paragraphs>22</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SimSun</vt:lpstr>
      <vt:lpstr>Arial</vt:lpstr>
      <vt:lpstr>Calibri</vt:lpstr>
      <vt:lpstr>Calibri Light</vt:lpstr>
      <vt:lpstr>Office Theme</vt:lpstr>
      <vt:lpstr>.</vt:lpstr>
      <vt:lpstr>CROSS-SITE SCRIPTING ATTACKS </vt:lpstr>
      <vt:lpstr>It has 3 types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CROSS-SITE SCRIPTING ATTACKS</dc:title>
  <dc:creator>Dan B R</dc:creator>
  <cp:lastModifiedBy>Dan B R</cp:lastModifiedBy>
  <cp:revision>16</cp:revision>
  <dcterms:created xsi:type="dcterms:W3CDTF">2022-10-20T18:40:53Z</dcterms:created>
  <dcterms:modified xsi:type="dcterms:W3CDTF">2022-11-15T08:54:39Z</dcterms:modified>
</cp:coreProperties>
</file>