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1" r:id="rId5"/>
    <p:sldId id="262"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A8D8EB-2401-4585-B983-9AD35DD0F80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20D4-AE42-44CE-8151-98604F014BCC}" type="slidenum">
              <a:rPr lang="en-US" smtClean="0"/>
              <a:t>‹#›</a:t>
            </a:fld>
            <a:endParaRPr lang="en-US"/>
          </a:p>
        </p:txBody>
      </p:sp>
    </p:spTree>
    <p:extLst>
      <p:ext uri="{BB962C8B-B14F-4D97-AF65-F5344CB8AC3E}">
        <p14:creationId xmlns:p14="http://schemas.microsoft.com/office/powerpoint/2010/main" val="275415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A8D8EB-2401-4585-B983-9AD35DD0F809}"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720D4-AE42-44CE-8151-98604F014BCC}" type="slidenum">
              <a:rPr lang="en-US" smtClean="0"/>
              <a:t>‹#›</a:t>
            </a:fld>
            <a:endParaRPr lang="en-US"/>
          </a:p>
        </p:txBody>
      </p:sp>
    </p:spTree>
    <p:extLst>
      <p:ext uri="{BB962C8B-B14F-4D97-AF65-F5344CB8AC3E}">
        <p14:creationId xmlns:p14="http://schemas.microsoft.com/office/powerpoint/2010/main" val="3004172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7A8D8EB-2401-4585-B983-9AD35DD0F80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20D4-AE42-44CE-8151-98604F014BCC}" type="slidenum">
              <a:rPr lang="en-US" smtClean="0"/>
              <a:t>‹#›</a:t>
            </a:fld>
            <a:endParaRPr lang="en-US"/>
          </a:p>
        </p:txBody>
      </p:sp>
    </p:spTree>
    <p:extLst>
      <p:ext uri="{BB962C8B-B14F-4D97-AF65-F5344CB8AC3E}">
        <p14:creationId xmlns:p14="http://schemas.microsoft.com/office/powerpoint/2010/main" val="1522147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7A8D8EB-2401-4585-B983-9AD35DD0F80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20D4-AE42-44CE-8151-98604F014BC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57646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A8D8EB-2401-4585-B983-9AD35DD0F80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20D4-AE42-44CE-8151-98604F014BCC}" type="slidenum">
              <a:rPr lang="en-US" smtClean="0"/>
              <a:t>‹#›</a:t>
            </a:fld>
            <a:endParaRPr lang="en-US"/>
          </a:p>
        </p:txBody>
      </p:sp>
    </p:spTree>
    <p:extLst>
      <p:ext uri="{BB962C8B-B14F-4D97-AF65-F5344CB8AC3E}">
        <p14:creationId xmlns:p14="http://schemas.microsoft.com/office/powerpoint/2010/main" val="950302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A8D8EB-2401-4585-B983-9AD35DD0F809}" type="datetimeFigureOut">
              <a:rPr lang="en-US" smtClean="0"/>
              <a:t>11/15/2022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20D4-AE42-44CE-8151-98604F014BCC}" type="slidenum">
              <a:rPr lang="en-US" smtClean="0"/>
              <a:t>‹#›</a:t>
            </a:fld>
            <a:endParaRPr lang="en-US"/>
          </a:p>
        </p:txBody>
      </p:sp>
    </p:spTree>
    <p:extLst>
      <p:ext uri="{BB962C8B-B14F-4D97-AF65-F5344CB8AC3E}">
        <p14:creationId xmlns:p14="http://schemas.microsoft.com/office/powerpoint/2010/main" val="2182067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A8D8EB-2401-4585-B983-9AD35DD0F809}" type="datetimeFigureOut">
              <a:rPr lang="en-US" smtClean="0"/>
              <a:t>11/15/2022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20D4-AE42-44CE-8151-98604F014BCC}" type="slidenum">
              <a:rPr lang="en-US" smtClean="0"/>
              <a:t>‹#›</a:t>
            </a:fld>
            <a:endParaRPr lang="en-US"/>
          </a:p>
        </p:txBody>
      </p:sp>
    </p:spTree>
    <p:extLst>
      <p:ext uri="{BB962C8B-B14F-4D97-AF65-F5344CB8AC3E}">
        <p14:creationId xmlns:p14="http://schemas.microsoft.com/office/powerpoint/2010/main" val="3772853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A8D8EB-2401-4585-B983-9AD35DD0F80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20D4-AE42-44CE-8151-98604F014BCC}" type="slidenum">
              <a:rPr lang="en-US" smtClean="0"/>
              <a:t>‹#›</a:t>
            </a:fld>
            <a:endParaRPr lang="en-US"/>
          </a:p>
        </p:txBody>
      </p:sp>
    </p:spTree>
    <p:extLst>
      <p:ext uri="{BB962C8B-B14F-4D97-AF65-F5344CB8AC3E}">
        <p14:creationId xmlns:p14="http://schemas.microsoft.com/office/powerpoint/2010/main" val="2371570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A8D8EB-2401-4585-B983-9AD35DD0F80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20D4-AE42-44CE-8151-98604F014BCC}" type="slidenum">
              <a:rPr lang="en-US" smtClean="0"/>
              <a:t>‹#›</a:t>
            </a:fld>
            <a:endParaRPr lang="en-US"/>
          </a:p>
        </p:txBody>
      </p:sp>
    </p:spTree>
    <p:extLst>
      <p:ext uri="{BB962C8B-B14F-4D97-AF65-F5344CB8AC3E}">
        <p14:creationId xmlns:p14="http://schemas.microsoft.com/office/powerpoint/2010/main" val="270399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7A8D8EB-2401-4585-B983-9AD35DD0F80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20D4-AE42-44CE-8151-98604F014BCC}" type="slidenum">
              <a:rPr lang="en-US" smtClean="0"/>
              <a:t>‹#›</a:t>
            </a:fld>
            <a:endParaRPr lang="en-US"/>
          </a:p>
        </p:txBody>
      </p:sp>
    </p:spTree>
    <p:extLst>
      <p:ext uri="{BB962C8B-B14F-4D97-AF65-F5344CB8AC3E}">
        <p14:creationId xmlns:p14="http://schemas.microsoft.com/office/powerpoint/2010/main" val="354663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A8D8EB-2401-4585-B983-9AD35DD0F809}"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20D4-AE42-44CE-8151-98604F014BCC}" type="slidenum">
              <a:rPr lang="en-US" smtClean="0"/>
              <a:t>‹#›</a:t>
            </a:fld>
            <a:endParaRPr lang="en-US"/>
          </a:p>
        </p:txBody>
      </p:sp>
    </p:spTree>
    <p:extLst>
      <p:ext uri="{BB962C8B-B14F-4D97-AF65-F5344CB8AC3E}">
        <p14:creationId xmlns:p14="http://schemas.microsoft.com/office/powerpoint/2010/main" val="3056192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A8D8EB-2401-4585-B983-9AD35DD0F809}"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720D4-AE42-44CE-8151-98604F014BCC}" type="slidenum">
              <a:rPr lang="en-US" smtClean="0"/>
              <a:t>‹#›</a:t>
            </a:fld>
            <a:endParaRPr lang="en-US"/>
          </a:p>
        </p:txBody>
      </p:sp>
    </p:spTree>
    <p:extLst>
      <p:ext uri="{BB962C8B-B14F-4D97-AF65-F5344CB8AC3E}">
        <p14:creationId xmlns:p14="http://schemas.microsoft.com/office/powerpoint/2010/main" val="224686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A8D8EB-2401-4585-B983-9AD35DD0F809}"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E720D4-AE42-44CE-8151-98604F014BCC}" type="slidenum">
              <a:rPr lang="en-US" smtClean="0"/>
              <a:t>‹#›</a:t>
            </a:fld>
            <a:endParaRPr lang="en-US"/>
          </a:p>
        </p:txBody>
      </p:sp>
    </p:spTree>
    <p:extLst>
      <p:ext uri="{BB962C8B-B14F-4D97-AF65-F5344CB8AC3E}">
        <p14:creationId xmlns:p14="http://schemas.microsoft.com/office/powerpoint/2010/main" val="249895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7A8D8EB-2401-4585-B983-9AD35DD0F809}" type="datetimeFigureOut">
              <a:rPr lang="en-US" smtClean="0"/>
              <a:t>11/15/2022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EE720D4-AE42-44CE-8151-98604F014BCC}" type="slidenum">
              <a:rPr lang="en-US" smtClean="0"/>
              <a:t>‹#›</a:t>
            </a:fld>
            <a:endParaRPr lang="en-US"/>
          </a:p>
        </p:txBody>
      </p:sp>
    </p:spTree>
    <p:extLst>
      <p:ext uri="{BB962C8B-B14F-4D97-AF65-F5344CB8AC3E}">
        <p14:creationId xmlns:p14="http://schemas.microsoft.com/office/powerpoint/2010/main" val="350590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A8D8EB-2401-4585-B983-9AD35DD0F809}" type="datetimeFigureOut">
              <a:rPr lang="en-US" smtClean="0"/>
              <a:t>11/15/2022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EE720D4-AE42-44CE-8151-98604F014BCC}" type="slidenum">
              <a:rPr lang="en-US" smtClean="0"/>
              <a:t>‹#›</a:t>
            </a:fld>
            <a:endParaRPr lang="en-US"/>
          </a:p>
        </p:txBody>
      </p:sp>
    </p:spTree>
    <p:extLst>
      <p:ext uri="{BB962C8B-B14F-4D97-AF65-F5344CB8AC3E}">
        <p14:creationId xmlns:p14="http://schemas.microsoft.com/office/powerpoint/2010/main" val="696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7A8D8EB-2401-4585-B983-9AD35DD0F809}" type="datetimeFigureOut">
              <a:rPr lang="en-US" smtClean="0"/>
              <a:t>11/15/2022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EE720D4-AE42-44CE-8151-98604F014BCC}" type="slidenum">
              <a:rPr lang="en-US" smtClean="0"/>
              <a:t>‹#›</a:t>
            </a:fld>
            <a:endParaRPr lang="en-US"/>
          </a:p>
        </p:txBody>
      </p:sp>
    </p:spTree>
    <p:extLst>
      <p:ext uri="{BB962C8B-B14F-4D97-AF65-F5344CB8AC3E}">
        <p14:creationId xmlns:p14="http://schemas.microsoft.com/office/powerpoint/2010/main" val="133864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A8D8EB-2401-4585-B983-9AD35DD0F809}"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720D4-AE42-44CE-8151-98604F014BCC}" type="slidenum">
              <a:rPr lang="en-US" smtClean="0"/>
              <a:t>‹#›</a:t>
            </a:fld>
            <a:endParaRPr lang="en-US"/>
          </a:p>
        </p:txBody>
      </p:sp>
    </p:spTree>
    <p:extLst>
      <p:ext uri="{BB962C8B-B14F-4D97-AF65-F5344CB8AC3E}">
        <p14:creationId xmlns:p14="http://schemas.microsoft.com/office/powerpoint/2010/main" val="759893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A8D8EB-2401-4585-B983-9AD35DD0F809}" type="datetimeFigureOut">
              <a:rPr lang="en-US" smtClean="0"/>
              <a:t>11/15/2022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E720D4-AE42-44CE-8151-98604F014BCC}" type="slidenum">
              <a:rPr lang="en-US" smtClean="0"/>
              <a:t>‹#›</a:t>
            </a:fld>
            <a:endParaRPr lang="en-US"/>
          </a:p>
        </p:txBody>
      </p:sp>
    </p:spTree>
    <p:extLst>
      <p:ext uri="{BB962C8B-B14F-4D97-AF65-F5344CB8AC3E}">
        <p14:creationId xmlns:p14="http://schemas.microsoft.com/office/powerpoint/2010/main" val="378730418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WEB SECURITY ASSIGNMENT</a:t>
            </a:r>
            <a:br>
              <a:rPr lang="en-US" sz="3200" dirty="0" smtClean="0"/>
            </a:br>
            <a:r>
              <a:rPr lang="en-US" sz="3200" dirty="0" smtClean="0"/>
              <a:t>NAME:KIRABO Karama </a:t>
            </a:r>
            <a:r>
              <a:rPr lang="en-US" sz="3200" dirty="0"/>
              <a:t>A</a:t>
            </a:r>
            <a:r>
              <a:rPr lang="en-US" sz="3200" dirty="0" smtClean="0"/>
              <a:t>llen</a:t>
            </a:r>
            <a:br>
              <a:rPr lang="en-US" sz="3200" dirty="0" smtClean="0"/>
            </a:br>
            <a:r>
              <a:rPr lang="en-US" sz="3200" dirty="0" smtClean="0"/>
              <a:t>reg number:220006190</a:t>
            </a:r>
            <a:br>
              <a:rPr lang="en-US" sz="3200" dirty="0" smtClean="0"/>
            </a:br>
            <a:endParaRPr lang="en-US" sz="3200" dirty="0"/>
          </a:p>
        </p:txBody>
      </p:sp>
      <p:sp>
        <p:nvSpPr>
          <p:cNvPr id="3" name="Subtitle 2"/>
          <p:cNvSpPr>
            <a:spLocks noGrp="1"/>
          </p:cNvSpPr>
          <p:nvPr>
            <p:ph type="subTitle" idx="1"/>
          </p:nvPr>
        </p:nvSpPr>
        <p:spPr/>
        <p:txBody>
          <a:bodyPr/>
          <a:lstStyle/>
          <a:p>
            <a:r>
              <a:rPr lang="en-US" sz="3600" dirty="0"/>
              <a:t>TOPIC: DON'T</a:t>
            </a:r>
            <a:r>
              <a:rPr lang="en-US" sz="3600" b="1" dirty="0"/>
              <a:t> BE AN ACCESSORY</a:t>
            </a:r>
            <a:endParaRPr lang="en-US" sz="3600" dirty="0" smtClean="0"/>
          </a:p>
          <a:p>
            <a:endParaRPr lang="en-US" sz="3600" dirty="0" smtClean="0"/>
          </a:p>
          <a:p>
            <a:endParaRPr lang="en-US" dirty="0"/>
          </a:p>
        </p:txBody>
      </p:sp>
    </p:spTree>
    <p:extLst>
      <p:ext uri="{BB962C8B-B14F-4D97-AF65-F5344CB8AC3E}">
        <p14:creationId xmlns:p14="http://schemas.microsoft.com/office/powerpoint/2010/main" val="2818445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DON'T</a:t>
            </a:r>
            <a:r>
              <a:rPr lang="en-US" sz="3600" b="1" dirty="0" smtClean="0"/>
              <a:t> </a:t>
            </a:r>
            <a:r>
              <a:rPr lang="en-US" sz="3600" b="1" dirty="0"/>
              <a:t>BE AN ACCESSORY</a:t>
            </a:r>
            <a:r>
              <a:rPr lang="en-US" dirty="0"/>
              <a:t/>
            </a:r>
            <a:br>
              <a:rPr lang="en-US" dirty="0"/>
            </a:b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sz="8400" dirty="0">
                <a:latin typeface="Times New Roman" panose="02020603050405020304" pitchFamily="18" charset="0"/>
                <a:cs typeface="Times New Roman" panose="02020603050405020304" pitchFamily="18" charset="0"/>
              </a:rPr>
              <a:t>An accessory</a:t>
            </a:r>
          </a:p>
          <a:p>
            <a:pPr marL="0" indent="0">
              <a:buNone/>
            </a:pPr>
            <a:r>
              <a:rPr lang="en-US" sz="3500" dirty="0">
                <a:latin typeface="Times New Roman" panose="02020603050405020304" pitchFamily="18" charset="0"/>
                <a:cs typeface="Times New Roman" panose="02020603050405020304" pitchFamily="18" charset="0"/>
              </a:rPr>
              <a:t>When </a:t>
            </a:r>
            <a:r>
              <a:rPr lang="en-US" sz="3500" b="1" u="sng" dirty="0">
                <a:latin typeface="Times New Roman" panose="02020603050405020304" pitchFamily="18" charset="0"/>
                <a:cs typeface="Times New Roman" panose="02020603050405020304" pitchFamily="18" charset="0"/>
              </a:rPr>
              <a:t>A Hackers</a:t>
            </a:r>
            <a:r>
              <a:rPr lang="en-US" sz="3500" dirty="0">
                <a:latin typeface="Times New Roman" panose="02020603050405020304" pitchFamily="18" charset="0"/>
                <a:cs typeface="Times New Roman" panose="02020603050405020304" pitchFamily="18" charset="0"/>
              </a:rPr>
              <a:t> routinely impersonate other people and use compromised servers to evade detection. </a:t>
            </a:r>
            <a:endParaRPr lang="en-US" sz="3500" dirty="0" smtClean="0">
              <a:latin typeface="Times New Roman" panose="02020603050405020304" pitchFamily="18" charset="0"/>
              <a:cs typeface="Times New Roman" panose="02020603050405020304" pitchFamily="18" charset="0"/>
            </a:endParaRPr>
          </a:p>
          <a:p>
            <a:pPr marL="0" indent="0">
              <a:buNone/>
            </a:pPr>
            <a:endParaRPr lang="en-US" sz="3500" dirty="0">
              <a:latin typeface="Times New Roman" panose="02020603050405020304" pitchFamily="18" charset="0"/>
              <a:cs typeface="Times New Roman" panose="02020603050405020304" pitchFamily="18" charset="0"/>
            </a:endParaRPr>
          </a:p>
          <a:p>
            <a:r>
              <a:rPr lang="en-US" sz="3500" dirty="0">
                <a:latin typeface="Times New Roman" panose="02020603050405020304" pitchFamily="18" charset="0"/>
                <a:cs typeface="Times New Roman" panose="02020603050405020304" pitchFamily="18" charset="0"/>
              </a:rPr>
              <a:t>This chapter explores various </a:t>
            </a:r>
            <a:r>
              <a:rPr lang="en-US" sz="3500" b="1" dirty="0">
                <a:latin typeface="Times New Roman" panose="02020603050405020304" pitchFamily="18" charset="0"/>
                <a:cs typeface="Times New Roman" panose="02020603050405020304" pitchFamily="18" charset="0"/>
              </a:rPr>
              <a:t>ways that your web presence may be helping attackers get away with malicious acts, even when you aren’t the target of their attacks.</a:t>
            </a:r>
            <a:r>
              <a:rPr lang="en-US" sz="3500" dirty="0">
                <a:latin typeface="Times New Roman" panose="02020603050405020304" pitchFamily="18" charset="0"/>
                <a:cs typeface="Times New Roman" panose="02020603050405020304" pitchFamily="18" charset="0"/>
              </a:rPr>
              <a:t> </a:t>
            </a:r>
          </a:p>
          <a:p>
            <a:r>
              <a:rPr lang="en-US" sz="3500" dirty="0">
                <a:latin typeface="Times New Roman" panose="02020603050405020304" pitchFamily="18" charset="0"/>
                <a:cs typeface="Times New Roman" panose="02020603050405020304" pitchFamily="18" charset="0"/>
              </a:rPr>
              <a:t>Making sure you aren’t being an accessory will win you good internet citizen points. More practically, if hackers are using your system as a jumping off point for attacking others</a:t>
            </a:r>
          </a:p>
          <a:p>
            <a:pPr lvl="0"/>
            <a:r>
              <a:rPr lang="en-US" sz="3500" b="1" dirty="0">
                <a:latin typeface="Times New Roman" panose="02020603050405020304" pitchFamily="18" charset="0"/>
                <a:cs typeface="Times New Roman" panose="02020603050405020304" pitchFamily="18" charset="0"/>
              </a:rPr>
              <a:t>This chapter covers several vulnerabilities that can make you an accessory to malicious acts on the internet, this are couple of vulnerabilities used by hacker</a:t>
            </a:r>
            <a:endParaRPr lang="en-US" sz="35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en-US" sz="3500" dirty="0" smtClean="0">
                <a:latin typeface="Times New Roman" panose="02020603050405020304" pitchFamily="18" charset="0"/>
                <a:cs typeface="Times New Roman" panose="02020603050405020304" pitchFamily="18" charset="0"/>
              </a:rPr>
              <a:t>1.Email </a:t>
            </a:r>
            <a:r>
              <a:rPr lang="en-US" sz="3500" dirty="0">
                <a:latin typeface="Times New Roman" panose="02020603050405020304" pitchFamily="18" charset="0"/>
                <a:cs typeface="Times New Roman" panose="02020603050405020304" pitchFamily="18" charset="0"/>
              </a:rPr>
              <a:t>Fraud </a:t>
            </a:r>
            <a:r>
              <a:rPr lang="en-US" sz="3500" dirty="0" smtClean="0">
                <a:latin typeface="Times New Roman" panose="02020603050405020304" pitchFamily="18" charset="0"/>
                <a:cs typeface="Times New Roman" panose="02020603050405020304" pitchFamily="18" charset="0"/>
              </a:rPr>
              <a:t>attack</a:t>
            </a:r>
          </a:p>
          <a:p>
            <a:pPr>
              <a:buFont typeface="Wingdings" panose="05000000000000000000" pitchFamily="2" charset="2"/>
              <a:buChar char="ü"/>
            </a:pPr>
            <a:r>
              <a:rPr lang="en-US" sz="3500" dirty="0" smtClean="0">
                <a:latin typeface="Times New Roman" panose="02020603050405020304" pitchFamily="18" charset="0"/>
                <a:cs typeface="Times New Roman" panose="02020603050405020304" pitchFamily="18" charset="0"/>
              </a:rPr>
              <a:t>Clickjacking attack</a:t>
            </a:r>
          </a:p>
          <a:p>
            <a:pPr>
              <a:buFont typeface="Wingdings" panose="05000000000000000000" pitchFamily="2" charset="2"/>
              <a:buChar char="ü"/>
            </a:pPr>
            <a:r>
              <a:rPr lang="en-US" sz="3500" dirty="0" smtClean="0">
                <a:latin typeface="Times New Roman" panose="02020603050405020304" pitchFamily="18" charset="0"/>
                <a:cs typeface="Times New Roman" panose="02020603050405020304" pitchFamily="18" charset="0"/>
              </a:rPr>
              <a:t>.Server-Side </a:t>
            </a:r>
            <a:r>
              <a:rPr lang="en-US" sz="3500" dirty="0">
                <a:latin typeface="Times New Roman" panose="02020603050405020304" pitchFamily="18" charset="0"/>
                <a:cs typeface="Times New Roman" panose="02020603050405020304" pitchFamily="18" charset="0"/>
              </a:rPr>
              <a:t>Request Forgery </a:t>
            </a:r>
          </a:p>
          <a:p>
            <a:pPr lvl="0">
              <a:buFont typeface="Wingdings" panose="05000000000000000000" pitchFamily="2" charset="2"/>
              <a:buChar char="ü"/>
            </a:pPr>
            <a:r>
              <a:rPr lang="en-US" sz="3500" dirty="0" smtClean="0">
                <a:latin typeface="Times New Roman" panose="02020603050405020304" pitchFamily="18" charset="0"/>
                <a:cs typeface="Times New Roman" panose="02020603050405020304" pitchFamily="18" charset="0"/>
              </a:rPr>
              <a:t>Botnets </a:t>
            </a:r>
          </a:p>
          <a:p>
            <a:pPr lvl="0">
              <a:buFont typeface="Wingdings" panose="05000000000000000000" pitchFamily="2" charset="2"/>
              <a:buChar char="q"/>
            </a:pPr>
            <a:r>
              <a:rPr lang="en-US" sz="3500" dirty="0" smtClean="0">
                <a:latin typeface="Times New Roman" panose="02020603050405020304" pitchFamily="18" charset="0"/>
                <a:cs typeface="Times New Roman" panose="02020603050405020304" pitchFamily="18" charset="0"/>
              </a:rPr>
              <a:t>The </a:t>
            </a:r>
            <a:r>
              <a:rPr lang="en-US" sz="3500" dirty="0">
                <a:latin typeface="Times New Roman" panose="02020603050405020304" pitchFamily="18" charset="0"/>
                <a:cs typeface="Times New Roman" panose="02020603050405020304" pitchFamily="18" charset="0"/>
              </a:rPr>
              <a:t>first couple of vulnerabilities are used by hackers to send harmful emails: scammers frequently use email address spoofing to disguise who is sending an email, and use open redirects on websites to disguise malicious links in email</a:t>
            </a:r>
          </a:p>
          <a:p>
            <a:endParaRPr lang="en-US" sz="3500" dirty="0"/>
          </a:p>
        </p:txBody>
      </p:sp>
    </p:spTree>
    <p:extLst>
      <p:ext uri="{BB962C8B-B14F-4D97-AF65-F5344CB8AC3E}">
        <p14:creationId xmlns:p14="http://schemas.microsoft.com/office/powerpoint/2010/main" val="4131742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567"/>
            <a:ext cx="10515600" cy="1573122"/>
          </a:xfrm>
        </p:spPr>
        <p:txBody>
          <a:bodyPr>
            <a:normAutofit fontScale="90000"/>
          </a:bodyPr>
          <a:lstStyle/>
          <a:p>
            <a:r>
              <a:rPr lang="en-US" sz="2800" b="1" u="sng" dirty="0"/>
              <a:t>1.Email </a:t>
            </a:r>
            <a:r>
              <a:rPr lang="en-US" sz="2800" b="1" u="sng" dirty="0" smtClean="0"/>
              <a:t>Fraud:</a:t>
            </a:r>
            <a:r>
              <a:rPr lang="en-US" b="1" u="sng" dirty="0"/>
              <a:t>:</a:t>
            </a:r>
            <a:r>
              <a:rPr lang="en-US" b="1" dirty="0"/>
              <a:t> </a:t>
            </a:r>
            <a:r>
              <a:rPr lang="en-US" sz="2700" b="1" dirty="0"/>
              <a:t>Email fraud</a:t>
            </a:r>
            <a:r>
              <a:rPr lang="en-US" sz="2700" dirty="0"/>
              <a:t> (or </a:t>
            </a:r>
            <a:r>
              <a:rPr lang="en-US" sz="2700" b="1" dirty="0"/>
              <a:t>email scam</a:t>
            </a:r>
            <a:r>
              <a:rPr lang="en-US" sz="2700" dirty="0"/>
              <a:t>) is intentional deception for either personal gain or to damage another individual by means of email. Almost as soon as email became widely used, it began to be used as a means to defraud people.</a:t>
            </a:r>
            <a:br>
              <a:rPr lang="en-US" sz="2700" dirty="0"/>
            </a:br>
            <a:r>
              <a:rPr lang="en-US" sz="2700" dirty="0"/>
              <a:t/>
            </a:r>
            <a:br>
              <a:rPr lang="en-US" sz="2700" dirty="0"/>
            </a:br>
            <a:endParaRPr lang="en-US" sz="2700" dirty="0"/>
          </a:p>
        </p:txBody>
      </p:sp>
      <p:sp>
        <p:nvSpPr>
          <p:cNvPr id="3" name="Content Placeholder 2"/>
          <p:cNvSpPr>
            <a:spLocks noGrp="1"/>
          </p:cNvSpPr>
          <p:nvPr>
            <p:ph idx="1"/>
          </p:nvPr>
        </p:nvSpPr>
        <p:spPr/>
        <p:txBody>
          <a:bodyPr>
            <a:noAutofit/>
          </a:bodyPr>
          <a:lstStyle/>
          <a:p>
            <a:r>
              <a:rPr lang="en-US" sz="2000" dirty="0"/>
              <a:t> Email is sent using the Simple Mail Transfer Protocol (SMTP). One major oversight in the original design of SMTP is that it does not have a mechanism for authentication: the sender of an email is able to attach any email address they want in the from header, and until relatively recently.</a:t>
            </a:r>
          </a:p>
          <a:p>
            <a:pPr>
              <a:buFont typeface="Wingdings" panose="05000000000000000000" pitchFamily="2" charset="2"/>
              <a:buChar char="v"/>
            </a:pPr>
            <a:r>
              <a:rPr lang="en-US" sz="2000" dirty="0"/>
              <a:t>Steps  prevent your email from being marked as spam and to protect your users</a:t>
            </a:r>
          </a:p>
          <a:p>
            <a:pPr lvl="0"/>
            <a:r>
              <a:rPr lang="en-US" sz="2000" dirty="0"/>
              <a:t>Implement a Sender Policy Framework</a:t>
            </a:r>
          </a:p>
          <a:p>
            <a:pPr lvl="0"/>
            <a:r>
              <a:rPr lang="en-US" sz="2000" dirty="0"/>
              <a:t>Implement </a:t>
            </a:r>
            <a:r>
              <a:rPr lang="en-US" sz="2000" dirty="0" smtClean="0"/>
              <a:t>Domain Keys </a:t>
            </a:r>
            <a:r>
              <a:rPr lang="en-US" sz="2000" dirty="0"/>
              <a:t>Identified Mail</a:t>
            </a:r>
          </a:p>
          <a:p>
            <a:pPr lvl="0"/>
            <a:r>
              <a:rPr lang="en-US" sz="2000" dirty="0"/>
              <a:t>Securing Your Email: Practical Steps</a:t>
            </a:r>
          </a:p>
          <a:p>
            <a:pPr marL="0" indent="0">
              <a:buNone/>
            </a:pPr>
            <a:endParaRPr lang="en-US" sz="2000" dirty="0"/>
          </a:p>
        </p:txBody>
      </p:sp>
    </p:spTree>
    <p:extLst>
      <p:ext uri="{BB962C8B-B14F-4D97-AF65-F5344CB8AC3E}">
        <p14:creationId xmlns:p14="http://schemas.microsoft.com/office/powerpoint/2010/main" val="2289639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u="sng" dirty="0"/>
              <a:t>2.Clickjacking HTML</a:t>
            </a:r>
            <a:r>
              <a:rPr lang="en-US" sz="2000" dirty="0"/>
              <a:t> :</a:t>
            </a:r>
            <a:r>
              <a:rPr lang="en-US" sz="2000" b="1" u="sng" dirty="0"/>
              <a:t> </a:t>
            </a:r>
            <a:r>
              <a:rPr lang="en-US" sz="2400" dirty="0">
                <a:latin typeface="Times New Roman" panose="02020603050405020304" pitchFamily="18" charset="0"/>
                <a:cs typeface="Times New Roman" panose="02020603050405020304" pitchFamily="18" charset="0"/>
              </a:rPr>
              <a:t>Clickjacking is a malicious technique of tricking a user into clicking on something different from </a:t>
            </a:r>
            <a:r>
              <a:rPr lang="en-US" sz="2000" dirty="0">
                <a:latin typeface="Times New Roman" panose="02020603050405020304" pitchFamily="18" charset="0"/>
                <a:cs typeface="Times New Roman" panose="02020603050405020304" pitchFamily="18" charset="0"/>
              </a:rPr>
              <a:t>what the user perceives, thus potentially revealing confidential information or allowing others to take control of their computer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user perceives, thus potentially revealing confidential information or allowing others to take control of their computer while clicking on seemingly innocuous objects, including web pages. Here we can see how hackers can use vulnerabilities in XML parsers in order to trigger network requests. If an attacker can craft malicious HTTP requests that trigger outbound network access from your server, you are enabling server-side request forgery attacks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082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a:latin typeface="Times New Roman" panose="02020603050405020304" pitchFamily="18" charset="0"/>
                <a:cs typeface="Times New Roman" panose="02020603050405020304" pitchFamily="18" charset="0"/>
              </a:rPr>
              <a:t>3.Server-Side Request </a:t>
            </a:r>
            <a:r>
              <a:rPr lang="en-US" sz="2400" b="1" u="sng" dirty="0" smtClean="0">
                <a:latin typeface="Calibri" panose="020F0502020204030204" pitchFamily="34" charset="0"/>
                <a:cs typeface="Calibri" panose="020F0502020204030204" pitchFamily="34" charset="0"/>
              </a:rPr>
              <a:t>Forgery</a:t>
            </a:r>
            <a:r>
              <a:rPr lang="en-US" sz="2400" b="1" dirty="0" smtClean="0">
                <a:latin typeface="Calibri" panose="020F0502020204030204" pitchFamily="34" charset="0"/>
                <a:cs typeface="Calibri" panose="020F0502020204030204" pitchFamily="34" charset="0"/>
              </a:rPr>
              <a:t>: A</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Server-Side Request Forgery (SSRF) attack </a:t>
            </a:r>
            <a:r>
              <a:rPr lang="en-US" sz="2400" b="1" dirty="0">
                <a:latin typeface="Calibri" panose="020F0502020204030204" pitchFamily="34" charset="0"/>
                <a:cs typeface="Calibri" panose="020F0502020204030204" pitchFamily="34" charset="0"/>
              </a:rPr>
              <a:t>involves an attacker abusing server functionality to access or modify resources</a:t>
            </a: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a:t>SSRF vulnerabilities occur when the outbound URL of an HTTP request sent from the web server is insecurely constructed from a part of an HTTP request sent to the server. A hacker will check a site for SSRF vulnerabilities by spidering through it,</a:t>
            </a:r>
          </a:p>
          <a:p>
            <a:pPr>
              <a:buFont typeface="Wingdings" panose="05000000000000000000" pitchFamily="2" charset="2"/>
              <a:buChar char="v"/>
            </a:pPr>
            <a:r>
              <a:rPr lang="en-US" sz="2800" dirty="0"/>
              <a:t>Protecting Against Server-Side Forgery</a:t>
            </a:r>
          </a:p>
          <a:p>
            <a:r>
              <a:rPr lang="en-US" dirty="0"/>
              <a:t>You can protect yourself against server-side forgery at several levels. The first, and most important step, is to audit any parts of your code that make outbound HTTP requests</a:t>
            </a:r>
          </a:p>
        </p:txBody>
      </p:sp>
    </p:spTree>
    <p:extLst>
      <p:ext uri="{BB962C8B-B14F-4D97-AF65-F5344CB8AC3E}">
        <p14:creationId xmlns:p14="http://schemas.microsoft.com/office/powerpoint/2010/main" val="118694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u="sng" dirty="0" smtClean="0"/>
              <a:t>4.Botnets:</a:t>
            </a:r>
            <a:r>
              <a:rPr lang="en-US" b="1" u="sng" dirty="0"/>
              <a:t> </a:t>
            </a:r>
            <a:r>
              <a:rPr lang="en-US" sz="2700" dirty="0">
                <a:latin typeface="Times New Roman" panose="02020603050405020304" pitchFamily="18" charset="0"/>
                <a:cs typeface="Times New Roman" panose="02020603050405020304" pitchFamily="18" charset="0"/>
              </a:rPr>
              <a:t>A botnet is a cyberattack that uses multiple networked devices to run one or more bots on each device and then uses this swarm of infected devices to attack a server, company website, other devices, or individuals</a:t>
            </a:r>
            <a:r>
              <a:rPr lang="en-US" dirty="0" smtClean="0"/>
              <a:t>.</a:t>
            </a:r>
            <a:br>
              <a:rPr lang="en-US" dirty="0" smtClean="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Hackers are always looking for spare computing power to power their attacks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a hacker manages to compromise your server, they will frequently install a bot—a piece of malware that they can control using remote commands. Most bots operate as part of a peer-to-peer network of individual bots. </a:t>
            </a:r>
          </a:p>
          <a:p>
            <a:r>
              <a:rPr lang="en-US" sz="2400" dirty="0">
                <a:latin typeface="Times New Roman" panose="02020603050405020304" pitchFamily="18" charset="0"/>
                <a:cs typeface="Times New Roman" panose="02020603050405020304" pitchFamily="18" charset="0"/>
              </a:rPr>
              <a:t>Botnets are also used to generate spam email or to commit denial-of service attacks .</a:t>
            </a:r>
          </a:p>
          <a:p>
            <a:pPr marL="0" indent="0">
              <a:buNone/>
            </a:pPr>
            <a:endParaRPr lang="en-US" sz="2400" dirty="0"/>
          </a:p>
        </p:txBody>
      </p:sp>
    </p:spTree>
    <p:extLst>
      <p:ext uri="{BB962C8B-B14F-4D97-AF65-F5344CB8AC3E}">
        <p14:creationId xmlns:p14="http://schemas.microsoft.com/office/powerpoint/2010/main" val="3229804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75211"/>
            <a:ext cx="10761617" cy="815477"/>
          </a:xfrm>
        </p:spPr>
        <p:txBody>
          <a:bodyPr>
            <a:normAutofit/>
          </a:bodyPr>
          <a:lstStyle/>
          <a:p>
            <a:r>
              <a:rPr lang="en-US" b="1" dirty="0" smtClean="0"/>
              <a:t>              summary</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v"/>
            </a:pPr>
            <a:r>
              <a:rPr lang="en-US" sz="2400" b="1" dirty="0"/>
              <a:t>Avoid being an accessory to attacks on others on the internet by doing the following</a:t>
            </a:r>
            <a:r>
              <a:rPr lang="en-US" sz="2200" dirty="0" smtClean="0"/>
              <a:t>:</a:t>
            </a:r>
          </a:p>
          <a:p>
            <a:pPr marL="0" indent="0">
              <a:buNone/>
            </a:pPr>
            <a:r>
              <a:rPr lang="en-US" sz="2200" dirty="0" smtClean="0"/>
              <a:t>1.</a:t>
            </a:r>
            <a:r>
              <a:rPr lang="en-US" sz="2200" dirty="0">
                <a:latin typeface="Times New Roman" panose="02020603050405020304" pitchFamily="18" charset="0"/>
                <a:cs typeface="Times New Roman" panose="02020603050405020304" pitchFamily="18" charset="0"/>
              </a:rPr>
              <a:t> </a:t>
            </a:r>
            <a:r>
              <a:rPr lang="en-US" sz="2600" dirty="0">
                <a:latin typeface="Calibri" panose="020F0502020204030204" pitchFamily="34" charset="0"/>
                <a:cs typeface="Calibri" panose="020F0502020204030204" pitchFamily="34" charset="0"/>
              </a:rPr>
              <a:t>Make sure you have no open redirects on your site</a:t>
            </a:r>
            <a:endParaRPr lang="en-US" sz="2600" dirty="0" smtClean="0">
              <a:latin typeface="Calibri" panose="020F0502020204030204" pitchFamily="34" charset="0"/>
              <a:cs typeface="Calibri" panose="020F0502020204030204" pitchFamily="34" charset="0"/>
            </a:endParaRPr>
          </a:p>
          <a:p>
            <a:pPr marL="0" indent="0">
              <a:buNone/>
            </a:pPr>
            <a:r>
              <a:rPr lang="en-US" sz="2600" dirty="0" smtClean="0">
                <a:latin typeface="Calibri" panose="020F0502020204030204" pitchFamily="34" charset="0"/>
                <a:cs typeface="Calibri" panose="020F0502020204030204" pitchFamily="34" charset="0"/>
              </a:rPr>
              <a:t>2. Protect </a:t>
            </a:r>
            <a:r>
              <a:rPr lang="en-US" sz="2600" dirty="0">
                <a:latin typeface="Calibri" panose="020F0502020204030204" pitchFamily="34" charset="0"/>
                <a:cs typeface="Calibri" panose="020F0502020204030204" pitchFamily="34" charset="0"/>
              </a:rPr>
              <a:t>the email you send by implementing </a:t>
            </a:r>
            <a:r>
              <a:rPr lang="en-US" sz="2600" dirty="0" smtClean="0">
                <a:latin typeface="Calibri" panose="020F0502020204030204" pitchFamily="34" charset="0"/>
                <a:cs typeface="Calibri" panose="020F0502020204030204" pitchFamily="34" charset="0"/>
              </a:rPr>
              <a:t>SPF(sender policy frame work) </a:t>
            </a:r>
            <a:r>
              <a:rPr lang="en-US" sz="2600" dirty="0">
                <a:latin typeface="Calibri" panose="020F0502020204030204" pitchFamily="34" charset="0"/>
                <a:cs typeface="Calibri" panose="020F0502020204030204" pitchFamily="34" charset="0"/>
              </a:rPr>
              <a:t>and </a:t>
            </a:r>
            <a:r>
              <a:rPr lang="en-US" sz="2600" dirty="0" smtClean="0">
                <a:latin typeface="Calibri" panose="020F0502020204030204" pitchFamily="34" charset="0"/>
                <a:cs typeface="Calibri" panose="020F0502020204030204" pitchFamily="34" charset="0"/>
              </a:rPr>
              <a:t>DKIM(domain keys identified email) </a:t>
            </a:r>
            <a:r>
              <a:rPr lang="en-US" sz="2600" dirty="0">
                <a:latin typeface="Calibri" panose="020F0502020204030204" pitchFamily="34" charset="0"/>
                <a:cs typeface="Calibri" panose="020F0502020204030204" pitchFamily="34" charset="0"/>
              </a:rPr>
              <a:t>headers in your domain name records</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a:p>
            <a:pPr marL="0" indent="0">
              <a:buNone/>
            </a:pPr>
            <a:r>
              <a:rPr lang="en-US" sz="2600" dirty="0" smtClean="0">
                <a:latin typeface="Calibri" panose="020F0502020204030204" pitchFamily="34" charset="0"/>
                <a:cs typeface="Calibri" panose="020F0502020204030204" pitchFamily="34" charset="0"/>
              </a:rPr>
              <a:t>3. Prevent </a:t>
            </a:r>
            <a:r>
              <a:rPr lang="en-US" sz="2600" dirty="0">
                <a:latin typeface="Calibri" panose="020F0502020204030204" pitchFamily="34" charset="0"/>
                <a:cs typeface="Calibri" panose="020F0502020204030204" pitchFamily="34" charset="0"/>
              </a:rPr>
              <a:t>your site from being hosted in an  tag by setting a content security policy</a:t>
            </a:r>
            <a:r>
              <a:rPr lang="en-US" sz="2600" dirty="0" smtClean="0">
                <a:latin typeface="Calibri" panose="020F0502020204030204" pitchFamily="34" charset="0"/>
                <a:cs typeface="Calibri" panose="020F0502020204030204" pitchFamily="34" charset="0"/>
              </a:rPr>
              <a:t>.</a:t>
            </a:r>
          </a:p>
          <a:p>
            <a:pPr marL="0" indent="0">
              <a:buNone/>
            </a:pPr>
            <a:r>
              <a:rPr lang="en-US" sz="2600" dirty="0" smtClean="0">
                <a:latin typeface="Calibri" panose="020F0502020204030204" pitchFamily="34" charset="0"/>
                <a:cs typeface="Calibri" panose="020F0502020204030204" pitchFamily="34" charset="0"/>
              </a:rPr>
              <a:t>4.</a:t>
            </a:r>
            <a:r>
              <a:rPr lang="en-US" sz="2600" dirty="0">
                <a:latin typeface="Calibri" panose="020F0502020204030204" pitchFamily="34" charset="0"/>
                <a:cs typeface="Calibri" panose="020F0502020204030204" pitchFamily="34" charset="0"/>
              </a:rPr>
              <a:t> </a:t>
            </a:r>
            <a:r>
              <a:rPr lang="en-US" sz="2600" dirty="0" smtClean="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Audit your code to ensure that the server cannot be tricked into sending HTTP requests to an external URL of an attacker’s choosing, and whitelist outbound network access to avoid being used in server-side request forgery attacks. </a:t>
            </a:r>
          </a:p>
          <a:p>
            <a:pPr marL="0" indent="0">
              <a:buNone/>
            </a:pPr>
            <a:endParaRPr lang="en-US" sz="2600" dirty="0" smtClean="0">
              <a:latin typeface="Calibri" panose="020F0502020204030204" pitchFamily="34" charset="0"/>
              <a:cs typeface="Calibri" panose="020F0502020204030204" pitchFamily="34" charset="0"/>
            </a:endParaRPr>
          </a:p>
          <a:p>
            <a:pPr marL="0" indent="0">
              <a:buNone/>
            </a:pPr>
            <a:r>
              <a:rPr lang="en-US" sz="2600" dirty="0" smtClean="0">
                <a:latin typeface="Calibri" panose="020F0502020204030204" pitchFamily="34" charset="0"/>
                <a:cs typeface="Calibri" panose="020F0502020204030204" pitchFamily="34" charset="0"/>
              </a:rPr>
              <a:t>5.</a:t>
            </a:r>
            <a:r>
              <a:rPr lang="en-US" sz="2600" dirty="0">
                <a:latin typeface="Calibri" panose="020F0502020204030204" pitchFamily="34" charset="0"/>
                <a:cs typeface="Calibri" panose="020F0502020204030204" pitchFamily="34" charset="0"/>
              </a:rPr>
              <a:t> Use virtualized servers, virus scanners, or vulnerability scanning tools to check for and remove bots.</a:t>
            </a:r>
          </a:p>
          <a:p>
            <a:pPr marL="0" indent="0">
              <a:buNone/>
            </a:pPr>
            <a:r>
              <a:rPr lang="en-US" sz="4300" dirty="0">
                <a:latin typeface="Times New Roman" panose="02020603050405020304" pitchFamily="18" charset="0"/>
                <a:cs typeface="Times New Roman" panose="02020603050405020304" pitchFamily="18" charset="0"/>
              </a:rPr>
              <a:t> </a:t>
            </a:r>
            <a:r>
              <a:rPr lang="en-US" sz="4300" dirty="0" smtClean="0">
                <a:latin typeface="Times New Roman" panose="02020603050405020304" pitchFamily="18" charset="0"/>
                <a:cs typeface="Times New Roman" panose="02020603050405020304" pitchFamily="18" charset="0"/>
              </a:rPr>
              <a:t>                                        Thank you!!</a:t>
            </a:r>
            <a:endParaRPr lang="en-US" sz="4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247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126</TotalTime>
  <Words>711</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Times New Roman</vt:lpstr>
      <vt:lpstr>Wingdings</vt:lpstr>
      <vt:lpstr>Wingdings 3</vt:lpstr>
      <vt:lpstr>Ion</vt:lpstr>
      <vt:lpstr>WEB SECURITY ASSIGNMENT NAME:KIRABO Karama Allen reg number:220006190 </vt:lpstr>
      <vt:lpstr>DON'T BE AN ACCESSORY </vt:lpstr>
      <vt:lpstr>1.Email Fraud:: Email fraud (or email scam) is intentional deception for either personal gain or to damage another individual by means of email. Almost as soon as email became widely used, it began to be used as a means to defraud people.  </vt:lpstr>
      <vt:lpstr>2.Clickjacking HTML : Clickjacking is a malicious technique of tricking a user into clicking on something different from what the user perceives, thus potentially revealing confidential information or allowing others to take control of their computer  </vt:lpstr>
      <vt:lpstr>3.Server-Side Request Forgery: A Server-Side Request Forgery (SSRF) attack involves an attacker abusing server functionality to access or modify resources </vt:lpstr>
      <vt:lpstr>4.Botnets: A botnet is a cyberattack that uses multiple networked devices to run one or more bots on each device and then uses this swarm of infected devices to attack a server, company website, other devices, or individuals.   </vt:lpstr>
      <vt:lpst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:kirabo karama Allen</dc:title>
  <dc:creator>Student</dc:creator>
  <cp:lastModifiedBy>Student</cp:lastModifiedBy>
  <cp:revision>15</cp:revision>
  <dcterms:created xsi:type="dcterms:W3CDTF">2022-10-20T20:50:04Z</dcterms:created>
  <dcterms:modified xsi:type="dcterms:W3CDTF">2022-11-15T09:15:34Z</dcterms:modified>
</cp:coreProperties>
</file>