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E783980-4862-4D1D-B9B0-28E9BEFD1828}" type="datetimeFigureOut">
              <a:rPr lang="en-US" smtClean="0"/>
              <a:t>11/14/2022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C8260EB-2074-4770-BDFC-0E0080727F5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29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83980-4862-4D1D-B9B0-28E9BEFD1828}"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260EB-2074-4770-BDFC-0E0080727F51}" type="slidenum">
              <a:rPr lang="en-US" smtClean="0"/>
              <a:t>‹#›</a:t>
            </a:fld>
            <a:endParaRPr lang="en-US"/>
          </a:p>
        </p:txBody>
      </p:sp>
    </p:spTree>
    <p:extLst>
      <p:ext uri="{BB962C8B-B14F-4D97-AF65-F5344CB8AC3E}">
        <p14:creationId xmlns:p14="http://schemas.microsoft.com/office/powerpoint/2010/main" val="40530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83980-4862-4D1D-B9B0-28E9BEFD1828}"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260EB-2074-4770-BDFC-0E0080727F5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1040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83980-4862-4D1D-B9B0-28E9BEFD1828}"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260EB-2074-4770-BDFC-0E0080727F5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54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83980-4862-4D1D-B9B0-28E9BEFD1828}"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260EB-2074-4770-BDFC-0E0080727F51}" type="slidenum">
              <a:rPr lang="en-US" smtClean="0"/>
              <a:t>‹#›</a:t>
            </a:fld>
            <a:endParaRPr lang="en-US"/>
          </a:p>
        </p:txBody>
      </p:sp>
    </p:spTree>
    <p:extLst>
      <p:ext uri="{BB962C8B-B14F-4D97-AF65-F5344CB8AC3E}">
        <p14:creationId xmlns:p14="http://schemas.microsoft.com/office/powerpoint/2010/main" val="66667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83980-4862-4D1D-B9B0-28E9BEFD1828}"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260EB-2074-4770-BDFC-0E0080727F5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10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83980-4862-4D1D-B9B0-28E9BEFD1828}"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260EB-2074-4770-BDFC-0E0080727F5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0107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83980-4862-4D1D-B9B0-28E9BEFD1828}"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260EB-2074-4770-BDFC-0E0080727F5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611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83980-4862-4D1D-B9B0-28E9BEFD1828}"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260EB-2074-4770-BDFC-0E0080727F5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261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83980-4862-4D1D-B9B0-28E9BEFD1828}"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260EB-2074-4770-BDFC-0E0080727F51}" type="slidenum">
              <a:rPr lang="en-US" smtClean="0"/>
              <a:t>‹#›</a:t>
            </a:fld>
            <a:endParaRPr lang="en-US"/>
          </a:p>
        </p:txBody>
      </p:sp>
    </p:spTree>
    <p:extLst>
      <p:ext uri="{BB962C8B-B14F-4D97-AF65-F5344CB8AC3E}">
        <p14:creationId xmlns:p14="http://schemas.microsoft.com/office/powerpoint/2010/main" val="33863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83980-4862-4D1D-B9B0-28E9BEFD1828}"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260EB-2074-4770-BDFC-0E0080727F5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738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783980-4862-4D1D-B9B0-28E9BEFD1828}"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260EB-2074-4770-BDFC-0E0080727F51}" type="slidenum">
              <a:rPr lang="en-US" smtClean="0"/>
              <a:t>‹#›</a:t>
            </a:fld>
            <a:endParaRPr lang="en-US"/>
          </a:p>
        </p:txBody>
      </p:sp>
    </p:spTree>
    <p:extLst>
      <p:ext uri="{BB962C8B-B14F-4D97-AF65-F5344CB8AC3E}">
        <p14:creationId xmlns:p14="http://schemas.microsoft.com/office/powerpoint/2010/main" val="89769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783980-4862-4D1D-B9B0-28E9BEFD1828}"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260EB-2074-4770-BDFC-0E0080727F5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397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783980-4862-4D1D-B9B0-28E9BEFD1828}"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260EB-2074-4770-BDFC-0E0080727F5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667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83980-4862-4D1D-B9B0-28E9BEFD1828}"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260EB-2074-4770-BDFC-0E0080727F51}" type="slidenum">
              <a:rPr lang="en-US" smtClean="0"/>
              <a:t>‹#›</a:t>
            </a:fld>
            <a:endParaRPr lang="en-US"/>
          </a:p>
        </p:txBody>
      </p:sp>
    </p:spTree>
    <p:extLst>
      <p:ext uri="{BB962C8B-B14F-4D97-AF65-F5344CB8AC3E}">
        <p14:creationId xmlns:p14="http://schemas.microsoft.com/office/powerpoint/2010/main" val="15808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83980-4862-4D1D-B9B0-28E9BEFD1828}"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260EB-2074-4770-BDFC-0E0080727F5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86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83980-4862-4D1D-B9B0-28E9BEFD1828}"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260EB-2074-4770-BDFC-0E0080727F51}" type="slidenum">
              <a:rPr lang="en-US" smtClean="0"/>
              <a:t>‹#›</a:t>
            </a:fld>
            <a:endParaRPr lang="en-US"/>
          </a:p>
        </p:txBody>
      </p:sp>
    </p:spTree>
    <p:extLst>
      <p:ext uri="{BB962C8B-B14F-4D97-AF65-F5344CB8AC3E}">
        <p14:creationId xmlns:p14="http://schemas.microsoft.com/office/powerpoint/2010/main" val="144133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783980-4862-4D1D-B9B0-28E9BEFD1828}" type="datetimeFigureOut">
              <a:rPr lang="en-US" smtClean="0"/>
              <a:t>11/14/2022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8260EB-2074-4770-BDFC-0E0080727F51}" type="slidenum">
              <a:rPr lang="en-US" smtClean="0"/>
              <a:t>‹#›</a:t>
            </a:fld>
            <a:endParaRPr lang="en-US"/>
          </a:p>
        </p:txBody>
      </p:sp>
    </p:spTree>
    <p:extLst>
      <p:ext uri="{BB962C8B-B14F-4D97-AF65-F5344CB8AC3E}">
        <p14:creationId xmlns:p14="http://schemas.microsoft.com/office/powerpoint/2010/main" val="4187307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207B-F175-9D43-82E0-21EDD2047264}"/>
              </a:ext>
            </a:extLst>
          </p:cNvPr>
          <p:cNvSpPr>
            <a:spLocks noGrp="1"/>
          </p:cNvSpPr>
          <p:nvPr>
            <p:ph type="ctrTitle"/>
          </p:nvPr>
        </p:nvSpPr>
        <p:spPr>
          <a:xfrm>
            <a:off x="2302106" y="1503140"/>
            <a:ext cx="6815669" cy="1515533"/>
          </a:xfrm>
        </p:spPr>
        <p:txBody>
          <a:bodyPr/>
          <a:lstStyle/>
          <a:p>
            <a:pPr algn="l"/>
            <a:r>
              <a:rPr lang="zh-CN" altLang="en-US" sz="1800" dirty="0"/>
              <a:t>COLLEGE OF SCIENCE AND TECHNOLOGY</a:t>
            </a:r>
            <a:br>
              <a:rPr lang="zh-CN" altLang="en-US" sz="1800" dirty="0"/>
            </a:br>
            <a:r>
              <a:rPr lang="zh-CN" altLang="en-US" sz="1800" dirty="0"/>
              <a:t>SCHOOL OF COMPUTER SCIENCE</a:t>
            </a:r>
            <a:br>
              <a:rPr lang="zh-CN" altLang="en-US" sz="1800" dirty="0"/>
            </a:br>
            <a:r>
              <a:rPr lang="zh-CN" altLang="en-US" sz="1800" dirty="0"/>
              <a:t>MUSANZE CAMPUS</a:t>
            </a:r>
            <a:br>
              <a:rPr lang="zh-CN" altLang="en-US" sz="1800" dirty="0"/>
            </a:br>
            <a:r>
              <a:rPr lang="zh-CN" altLang="en-US" sz="1800" dirty="0"/>
              <a:t>ICT LEVEL III </a:t>
            </a:r>
            <a:br>
              <a:rPr lang="en-US" altLang="zh-CN" sz="1800" dirty="0"/>
            </a:br>
            <a:r>
              <a:rPr lang="zh-CN" altLang="en-US" sz="1800" dirty="0"/>
              <a:t>MODULE: </a:t>
            </a:r>
            <a:r>
              <a:rPr lang="en-US" altLang="zh-CN" sz="1800" dirty="0"/>
              <a:t>Web Security</a:t>
            </a:r>
            <a:endParaRPr lang="en-US" sz="1800" dirty="0"/>
          </a:p>
        </p:txBody>
      </p:sp>
      <p:sp>
        <p:nvSpPr>
          <p:cNvPr id="3" name="Subtitle 2">
            <a:extLst>
              <a:ext uri="{FF2B5EF4-FFF2-40B4-BE49-F238E27FC236}">
                <a16:creationId xmlns:a16="http://schemas.microsoft.com/office/drawing/2014/main" id="{1E3CA69B-36A5-8638-7F76-92EA4E6F8811}"/>
              </a:ext>
            </a:extLst>
          </p:cNvPr>
          <p:cNvSpPr>
            <a:spLocks noGrp="1"/>
          </p:cNvSpPr>
          <p:nvPr>
            <p:ph type="subTitle" idx="1"/>
          </p:nvPr>
        </p:nvSpPr>
        <p:spPr/>
        <p:txBody>
          <a:bodyPr>
            <a:normAutofit lnSpcReduction="10000"/>
          </a:bodyPr>
          <a:lstStyle/>
          <a:p>
            <a:pPr algn="l"/>
            <a:r>
              <a:rPr lang="en-US" dirty="0"/>
              <a:t>Name: Hategekimana Callixte </a:t>
            </a:r>
          </a:p>
          <a:p>
            <a:pPr algn="l"/>
            <a:r>
              <a:rPr lang="en-US" dirty="0"/>
              <a:t>Regno:220001650</a:t>
            </a:r>
          </a:p>
          <a:p>
            <a:pPr algn="l"/>
            <a:r>
              <a:rPr lang="en-US" dirty="0"/>
              <a:t>Topic :Permissions </a:t>
            </a:r>
          </a:p>
        </p:txBody>
      </p:sp>
      <p:pic>
        <p:nvPicPr>
          <p:cNvPr id="4" name="Picture 3">
            <a:extLst>
              <a:ext uri="{FF2B5EF4-FFF2-40B4-BE49-F238E27FC236}">
                <a16:creationId xmlns:a16="http://schemas.microsoft.com/office/drawing/2014/main" id="{56535A23-41D8-4624-9AF6-2528CC35F5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93980" y="1733553"/>
            <a:ext cx="2075986" cy="1466850"/>
          </a:xfrm>
          <a:prstGeom prst="rect">
            <a:avLst/>
          </a:prstGeom>
          <a:noFill/>
          <a:ln>
            <a:noFill/>
          </a:ln>
        </p:spPr>
      </p:pic>
    </p:spTree>
    <p:extLst>
      <p:ext uri="{BB962C8B-B14F-4D97-AF65-F5344CB8AC3E}">
        <p14:creationId xmlns:p14="http://schemas.microsoft.com/office/powerpoint/2010/main" val="3169334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A389D-C9E9-A738-3649-4062386F9B83}"/>
              </a:ext>
            </a:extLst>
          </p:cNvPr>
          <p:cNvSpPr>
            <a:spLocks noGrp="1"/>
          </p:cNvSpPr>
          <p:nvPr>
            <p:ph idx="1"/>
          </p:nvPr>
        </p:nvSpPr>
        <p:spPr>
          <a:xfrm>
            <a:off x="1563030" y="3429000"/>
            <a:ext cx="9601196" cy="3318936"/>
          </a:xfrm>
        </p:spPr>
        <p:txBody>
          <a:bodyPr>
            <a:normAutofit/>
          </a:bodyPr>
          <a:lstStyle/>
          <a:p>
            <a:pPr marL="0" indent="0" algn="ctr">
              <a:buNone/>
            </a:pPr>
            <a:r>
              <a:rPr lang="en-US" sz="4400" dirty="0"/>
              <a:t>Thanks you for your kind attention!!!!!!!!! </a:t>
            </a:r>
          </a:p>
        </p:txBody>
      </p:sp>
    </p:spTree>
    <p:extLst>
      <p:ext uri="{BB962C8B-B14F-4D97-AF65-F5344CB8AC3E}">
        <p14:creationId xmlns:p14="http://schemas.microsoft.com/office/powerpoint/2010/main" val="190522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4835-ABB8-EC8E-A6D7-2F1704B661E5}"/>
              </a:ext>
            </a:extLst>
          </p:cNvPr>
          <p:cNvSpPr>
            <a:spLocks noGrp="1"/>
          </p:cNvSpPr>
          <p:nvPr>
            <p:ph type="ctrTitle"/>
          </p:nvPr>
        </p:nvSpPr>
        <p:spPr>
          <a:xfrm>
            <a:off x="1033346" y="1824891"/>
            <a:ext cx="9144000" cy="993308"/>
          </a:xfrm>
        </p:spPr>
        <p:txBody>
          <a:bodyPr>
            <a:normAutofit fontScale="90000"/>
          </a:bodyPr>
          <a:lstStyle/>
          <a:p>
            <a:br>
              <a:rPr lang="en-US" dirty="0"/>
            </a:br>
            <a:r>
              <a:rPr lang="en-US" dirty="0"/>
              <a:t>permissions</a:t>
            </a:r>
          </a:p>
        </p:txBody>
      </p:sp>
      <p:sp>
        <p:nvSpPr>
          <p:cNvPr id="3" name="Subtitle 2">
            <a:extLst>
              <a:ext uri="{FF2B5EF4-FFF2-40B4-BE49-F238E27FC236}">
                <a16:creationId xmlns:a16="http://schemas.microsoft.com/office/drawing/2014/main" id="{73B80D84-A2AA-C469-7BE3-05B35261F06B}"/>
              </a:ext>
            </a:extLst>
          </p:cNvPr>
          <p:cNvSpPr>
            <a:spLocks noGrp="1"/>
          </p:cNvSpPr>
          <p:nvPr>
            <p:ph type="subTitle" idx="1"/>
          </p:nvPr>
        </p:nvSpPr>
        <p:spPr/>
        <p:txBody>
          <a:bodyPr>
            <a:normAutofit fontScale="92500"/>
          </a:bodyPr>
          <a:lstStyle/>
          <a:p>
            <a:pPr algn="l"/>
            <a:r>
              <a:rPr lang="en-US" dirty="0"/>
              <a:t>Users on your website will usually have different levels of permissions. In a content management system, for instance, some users are administrators who have the ability to edit the site’s content, while most users can only view and interact with the content.</a:t>
            </a:r>
          </a:p>
        </p:txBody>
      </p:sp>
    </p:spTree>
    <p:extLst>
      <p:ext uri="{BB962C8B-B14F-4D97-AF65-F5344CB8AC3E}">
        <p14:creationId xmlns:p14="http://schemas.microsoft.com/office/powerpoint/2010/main" val="229742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354C-AA2B-9A23-3833-99265A30EB50}"/>
              </a:ext>
            </a:extLst>
          </p:cNvPr>
          <p:cNvSpPr>
            <a:spLocks noGrp="1"/>
          </p:cNvSpPr>
          <p:nvPr>
            <p:ph type="title"/>
          </p:nvPr>
        </p:nvSpPr>
        <p:spPr>
          <a:xfrm>
            <a:off x="838200" y="498940"/>
            <a:ext cx="10515600" cy="705392"/>
          </a:xfrm>
        </p:spPr>
        <p:txBody>
          <a:bodyPr>
            <a:normAutofit fontScale="90000"/>
          </a:bodyPr>
          <a:lstStyle/>
          <a:p>
            <a:br>
              <a:rPr lang="en-US" dirty="0"/>
            </a:br>
            <a:r>
              <a:rPr lang="en-US" dirty="0"/>
              <a:t>Privilege Escalation</a:t>
            </a:r>
            <a:br>
              <a:rPr lang="en-US" dirty="0"/>
            </a:br>
            <a:endParaRPr lang="en-US" dirty="0"/>
          </a:p>
        </p:txBody>
      </p:sp>
      <p:sp>
        <p:nvSpPr>
          <p:cNvPr id="3" name="Content Placeholder 2">
            <a:extLst>
              <a:ext uri="{FF2B5EF4-FFF2-40B4-BE49-F238E27FC236}">
                <a16:creationId xmlns:a16="http://schemas.microsoft.com/office/drawing/2014/main" id="{D4CDA02B-3FE4-9FEC-EC1E-047449A51459}"/>
              </a:ext>
            </a:extLst>
          </p:cNvPr>
          <p:cNvSpPr>
            <a:spLocks noGrp="1"/>
          </p:cNvSpPr>
          <p:nvPr>
            <p:ph idx="1"/>
          </p:nvPr>
        </p:nvSpPr>
        <p:spPr>
          <a:xfrm>
            <a:off x="838200" y="1204332"/>
            <a:ext cx="10515600" cy="4972631"/>
          </a:xfrm>
        </p:spPr>
        <p:txBody>
          <a:bodyPr>
            <a:normAutofit lnSpcReduction="10000"/>
          </a:bodyPr>
          <a:lstStyle/>
          <a:p>
            <a:pPr marL="0" indent="0">
              <a:buNone/>
            </a:pPr>
            <a:r>
              <a:rPr lang="en-US" dirty="0"/>
              <a:t>Is when  a malicious user usurps the permissions of another user. The process of securing your site so the correct privileges are applied to each user is called implementing access control</a:t>
            </a:r>
          </a:p>
          <a:p>
            <a:r>
              <a:rPr lang="en-US" dirty="0"/>
              <a:t>Security experts divide privilege escalation attacks into two categories: vertical and horizontal escalation. </a:t>
            </a:r>
          </a:p>
          <a:p>
            <a:pPr>
              <a:buFont typeface="Wingdings" panose="05000000000000000000" pitchFamily="2" charset="2"/>
              <a:buChar char="v"/>
            </a:pPr>
            <a:r>
              <a:rPr lang="en-US" b="1" dirty="0"/>
              <a:t> Vertical escalation: </a:t>
            </a:r>
            <a:r>
              <a:rPr lang="en-US" dirty="0"/>
              <a:t>an attacker gets access to an account with broader permissions than their own.</a:t>
            </a:r>
            <a:endParaRPr lang="en-US" b="1" dirty="0"/>
          </a:p>
          <a:p>
            <a:pPr>
              <a:buFont typeface="Wingdings" panose="05000000000000000000" pitchFamily="2" charset="2"/>
              <a:buChar char="v"/>
            </a:pPr>
            <a:r>
              <a:rPr lang="en-US" b="1" dirty="0"/>
              <a:t> horizontal escalation :</a:t>
            </a:r>
            <a:r>
              <a:rPr lang="en-US" dirty="0"/>
              <a:t>an attacker accesses another account with similar privileges as their own.</a:t>
            </a:r>
            <a:endParaRPr lang="en-US" b="1" dirty="0"/>
          </a:p>
          <a:p>
            <a:pPr marL="0" indent="0">
              <a:buNone/>
            </a:pPr>
            <a:endParaRPr lang="en-US" dirty="0"/>
          </a:p>
          <a:p>
            <a:pPr marL="0" indent="0">
              <a:buNone/>
            </a:pPr>
            <a:r>
              <a:rPr lang="en-US" dirty="0"/>
              <a:t>To secure your site from escalation attacks, you need to securely implement access control for all sensitive resources. Let’s discuss how.</a:t>
            </a:r>
          </a:p>
        </p:txBody>
      </p:sp>
    </p:spTree>
    <p:extLst>
      <p:ext uri="{BB962C8B-B14F-4D97-AF65-F5344CB8AC3E}">
        <p14:creationId xmlns:p14="http://schemas.microsoft.com/office/powerpoint/2010/main" val="1128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B3BC-62E7-FBBC-2DC8-23BA491C99B8}"/>
              </a:ext>
            </a:extLst>
          </p:cNvPr>
          <p:cNvSpPr>
            <a:spLocks noGrp="1"/>
          </p:cNvSpPr>
          <p:nvPr>
            <p:ph type="title"/>
          </p:nvPr>
        </p:nvSpPr>
        <p:spPr>
          <a:xfrm>
            <a:off x="-232317" y="777721"/>
            <a:ext cx="10515600" cy="315912"/>
          </a:xfrm>
        </p:spPr>
        <p:txBody>
          <a:bodyPr>
            <a:normAutofit fontScale="90000"/>
          </a:bodyPr>
          <a:lstStyle/>
          <a:p>
            <a:br>
              <a:rPr lang="en-US" dirty="0"/>
            </a:br>
            <a:br>
              <a:rPr lang="en-US" dirty="0"/>
            </a:br>
            <a:r>
              <a:rPr lang="en-US" dirty="0"/>
              <a:t>1.</a:t>
            </a:r>
            <a:r>
              <a:rPr lang="en-US" b="1" dirty="0"/>
              <a:t>Access Control</a:t>
            </a:r>
            <a:br>
              <a:rPr lang="en-US" dirty="0"/>
            </a:br>
            <a:br>
              <a:rPr lang="en-US" dirty="0"/>
            </a:br>
            <a:endParaRPr lang="en-US" dirty="0"/>
          </a:p>
        </p:txBody>
      </p:sp>
      <p:sp>
        <p:nvSpPr>
          <p:cNvPr id="3" name="Content Placeholder 2">
            <a:extLst>
              <a:ext uri="{FF2B5EF4-FFF2-40B4-BE49-F238E27FC236}">
                <a16:creationId xmlns:a16="http://schemas.microsoft.com/office/drawing/2014/main" id="{C57441D6-D09C-EA95-37E8-451673593C04}"/>
              </a:ext>
            </a:extLst>
          </p:cNvPr>
          <p:cNvSpPr>
            <a:spLocks noGrp="1"/>
          </p:cNvSpPr>
          <p:nvPr>
            <p:ph idx="1"/>
          </p:nvPr>
        </p:nvSpPr>
        <p:spPr>
          <a:xfrm>
            <a:off x="838200" y="1237785"/>
            <a:ext cx="10515600" cy="4939178"/>
          </a:xfrm>
        </p:spPr>
        <p:txBody>
          <a:bodyPr>
            <a:normAutofit lnSpcReduction="10000"/>
          </a:bodyPr>
          <a:lstStyle/>
          <a:p>
            <a:pPr marL="0" indent="0">
              <a:buNone/>
            </a:pPr>
            <a:r>
              <a:rPr lang="en-US" b="1" dirty="0"/>
              <a:t>Access control </a:t>
            </a:r>
            <a:r>
              <a:rPr lang="en-US" dirty="0"/>
              <a:t>is a security technique that regulates who or what can view or use resources in a computing environment</a:t>
            </a:r>
          </a:p>
          <a:p>
            <a:pPr marL="0" indent="0">
              <a:buNone/>
            </a:pPr>
            <a:r>
              <a:rPr lang="en-US" dirty="0"/>
              <a:t>Your access control strategy should cover three key aspects:</a:t>
            </a:r>
          </a:p>
          <a:p>
            <a:pPr marL="0" indent="0">
              <a:buNone/>
            </a:pPr>
            <a:r>
              <a:rPr lang="en-US" b="1" dirty="0"/>
              <a:t>Authentication</a:t>
            </a:r>
            <a:r>
              <a:rPr lang="en-US" dirty="0"/>
              <a:t> Correctly identifying a user when they return to the site </a:t>
            </a:r>
            <a:r>
              <a:rPr lang="en-US" b="1" dirty="0"/>
              <a:t>Authorization </a:t>
            </a:r>
            <a:r>
              <a:rPr lang="en-US" dirty="0"/>
              <a:t>Deciding which actions a user should and shouldn’t be able to perform after they’ve identified themselves </a:t>
            </a:r>
          </a:p>
          <a:p>
            <a:pPr marL="0" indent="0">
              <a:buNone/>
            </a:pPr>
            <a:r>
              <a:rPr lang="en-US" b="1" dirty="0"/>
              <a:t>Permission checking </a:t>
            </a:r>
            <a:r>
              <a:rPr lang="en-US" dirty="0"/>
              <a:t>Evaluating authorization at the point in time when a user attempts to perform an action</a:t>
            </a:r>
          </a:p>
          <a:p>
            <a:pPr marL="0" indent="0">
              <a:buNone/>
            </a:pPr>
            <a:r>
              <a:rPr lang="en-US" dirty="0"/>
              <a:t>A good access control strategy consists of three stages: designing an authorization model, implementing the access control, and testing the access control. After you’ve done that, you can also add audit trails and make sure you haven’t missed common oversights. Let’s go through each of these in detail.</a:t>
            </a:r>
          </a:p>
        </p:txBody>
      </p:sp>
    </p:spTree>
    <p:extLst>
      <p:ext uri="{BB962C8B-B14F-4D97-AF65-F5344CB8AC3E}">
        <p14:creationId xmlns:p14="http://schemas.microsoft.com/office/powerpoint/2010/main" val="29377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78A0-AE1A-0DA0-D6A6-B1902B350A6D}"/>
              </a:ext>
            </a:extLst>
          </p:cNvPr>
          <p:cNvSpPr>
            <a:spLocks noGrp="1"/>
          </p:cNvSpPr>
          <p:nvPr>
            <p:ph type="title"/>
          </p:nvPr>
        </p:nvSpPr>
        <p:spPr/>
        <p:txBody>
          <a:bodyPr/>
          <a:lstStyle/>
          <a:p>
            <a:r>
              <a:rPr lang="en-US" dirty="0"/>
              <a:t>2.</a:t>
            </a:r>
            <a:r>
              <a:rPr lang="en-US" b="1" dirty="0"/>
              <a:t>Designing an Authorization Model</a:t>
            </a:r>
          </a:p>
        </p:txBody>
      </p:sp>
      <p:sp>
        <p:nvSpPr>
          <p:cNvPr id="3" name="Content Placeholder 2">
            <a:extLst>
              <a:ext uri="{FF2B5EF4-FFF2-40B4-BE49-F238E27FC236}">
                <a16:creationId xmlns:a16="http://schemas.microsoft.com/office/drawing/2014/main" id="{5A705832-09D9-F407-BE40-E48BB288A707}"/>
              </a:ext>
            </a:extLst>
          </p:cNvPr>
          <p:cNvSpPr>
            <a:spLocks noGrp="1"/>
          </p:cNvSpPr>
          <p:nvPr>
            <p:ph idx="1"/>
          </p:nvPr>
        </p:nvSpPr>
        <p:spPr/>
        <p:txBody>
          <a:bodyPr>
            <a:normAutofit fontScale="92500" lnSpcReduction="20000"/>
          </a:bodyPr>
          <a:lstStyle/>
          <a:p>
            <a:pPr marL="0" indent="0">
              <a:buNone/>
            </a:pPr>
            <a:r>
              <a:rPr lang="en-US" dirty="0"/>
              <a:t>There are several common ways to model authorization rules in a software application. When you design your authorization model, it’s important to document how you’ll apply your chosen model to your users. Without an agreed-upon set of rules, it’s hard to define what a “correct” implementation looks like.</a:t>
            </a:r>
          </a:p>
          <a:p>
            <a:pPr marL="0" indent="0">
              <a:buNone/>
            </a:pPr>
            <a:r>
              <a:rPr lang="en-US" dirty="0"/>
              <a:t> With that in mind, let’s look at some common ways to model authorization rules.</a:t>
            </a:r>
          </a:p>
          <a:p>
            <a:pPr>
              <a:buFont typeface="Wingdings" panose="05000000000000000000" pitchFamily="2" charset="2"/>
              <a:buChar char="v"/>
            </a:pPr>
            <a:r>
              <a:rPr lang="en-US" dirty="0"/>
              <a:t>Access Control Lists</a:t>
            </a:r>
          </a:p>
          <a:p>
            <a:pPr>
              <a:buFont typeface="Wingdings" panose="05000000000000000000" pitchFamily="2" charset="2"/>
              <a:buChar char="v"/>
            </a:pPr>
            <a:r>
              <a:rPr lang="en-US" dirty="0"/>
              <a:t>Whitelists and Blacklists</a:t>
            </a:r>
          </a:p>
          <a:p>
            <a:pPr>
              <a:buFont typeface="Wingdings" panose="05000000000000000000" pitchFamily="2" charset="2"/>
              <a:buChar char="v"/>
            </a:pPr>
            <a:r>
              <a:rPr lang="en-US" dirty="0"/>
              <a:t>Role-Based Access Control</a:t>
            </a:r>
          </a:p>
          <a:p>
            <a:pPr>
              <a:buFont typeface="Wingdings" panose="05000000000000000000" pitchFamily="2" charset="2"/>
              <a:buChar char="v"/>
            </a:pPr>
            <a:r>
              <a:rPr lang="en-US" dirty="0"/>
              <a:t>Ownership-Based Access Control</a:t>
            </a:r>
          </a:p>
        </p:txBody>
      </p:sp>
    </p:spTree>
    <p:extLst>
      <p:ext uri="{BB962C8B-B14F-4D97-AF65-F5344CB8AC3E}">
        <p14:creationId xmlns:p14="http://schemas.microsoft.com/office/powerpoint/2010/main" val="350743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45D9-B9C3-4FFA-5FCE-37F17A3F31C5}"/>
              </a:ext>
            </a:extLst>
          </p:cNvPr>
          <p:cNvSpPr>
            <a:spLocks noGrp="1"/>
          </p:cNvSpPr>
          <p:nvPr>
            <p:ph type="title"/>
          </p:nvPr>
        </p:nvSpPr>
        <p:spPr/>
        <p:txBody>
          <a:bodyPr/>
          <a:lstStyle/>
          <a:p>
            <a:r>
              <a:rPr lang="en-US" dirty="0"/>
              <a:t>3.</a:t>
            </a:r>
            <a:r>
              <a:rPr lang="en-US" b="1" dirty="0"/>
              <a:t>Implementing Access Control</a:t>
            </a:r>
          </a:p>
        </p:txBody>
      </p:sp>
      <p:sp>
        <p:nvSpPr>
          <p:cNvPr id="3" name="Content Placeholder 2">
            <a:extLst>
              <a:ext uri="{FF2B5EF4-FFF2-40B4-BE49-F238E27FC236}">
                <a16:creationId xmlns:a16="http://schemas.microsoft.com/office/drawing/2014/main" id="{AF15A505-E65E-B6CF-87DE-970DF2B77921}"/>
              </a:ext>
            </a:extLst>
          </p:cNvPr>
          <p:cNvSpPr>
            <a:spLocks noGrp="1"/>
          </p:cNvSpPr>
          <p:nvPr>
            <p:ph idx="1"/>
          </p:nvPr>
        </p:nvSpPr>
        <p:spPr/>
        <p:txBody>
          <a:bodyPr>
            <a:normAutofit fontScale="70000" lnSpcReduction="20000"/>
          </a:bodyPr>
          <a:lstStyle/>
          <a:p>
            <a:pPr marL="0" indent="0">
              <a:buNone/>
            </a:pPr>
            <a:r>
              <a:rPr lang="en-US" dirty="0"/>
              <a:t>After you’ve chosen your authorization model and defined the access rules for your site, you’ll need to implement them in code</a:t>
            </a:r>
          </a:p>
          <a:p>
            <a:pPr marL="0" indent="0">
              <a:buNone/>
            </a:pPr>
            <a:r>
              <a:rPr lang="en-US" dirty="0"/>
              <a:t>There are many ways of implementing authorization rules: using function or method decorators (which tag functions with certain permission levels), URL checking (for example, prefixing sensitive paths with /admin), or inserting inline assertions in the code</a:t>
            </a:r>
          </a:p>
          <a:p>
            <a:pPr marL="0" indent="0">
              <a:buNone/>
            </a:pPr>
            <a:r>
              <a:rPr lang="en-US" dirty="0"/>
              <a:t>Example.</a:t>
            </a:r>
          </a:p>
          <a:p>
            <a:pPr marL="0" indent="0">
              <a:buNone/>
            </a:pPr>
            <a:r>
              <a:rPr lang="en-US" dirty="0">
                <a:latin typeface="Gill Sans MT Condensed" panose="020B0506020104020203" pitchFamily="34" charset="0"/>
              </a:rPr>
              <a:t>from </a:t>
            </a:r>
            <a:r>
              <a:rPr lang="en-US" dirty="0" err="1">
                <a:latin typeface="Gill Sans MT Condensed" panose="020B0506020104020203" pitchFamily="34" charset="0"/>
              </a:rPr>
              <a:t>django.contrib.auth.decorators</a:t>
            </a:r>
            <a:r>
              <a:rPr lang="en-US" dirty="0">
                <a:latin typeface="Gill Sans MT Condensed" panose="020B0506020104020203" pitchFamily="34" charset="0"/>
              </a:rPr>
              <a:t> import </a:t>
            </a:r>
            <a:r>
              <a:rPr lang="en-US" dirty="0" err="1">
                <a:latin typeface="Gill Sans MT Condensed" panose="020B0506020104020203" pitchFamily="34" charset="0"/>
              </a:rPr>
              <a:t>login_required</a:t>
            </a:r>
            <a:r>
              <a:rPr lang="en-US" dirty="0">
                <a:latin typeface="Gill Sans MT Condensed" panose="020B0506020104020203" pitchFamily="34" charset="0"/>
              </a:rPr>
              <a:t>, </a:t>
            </a:r>
            <a:r>
              <a:rPr lang="en-US" dirty="0" err="1">
                <a:latin typeface="Gill Sans MT Condensed" panose="020B0506020104020203" pitchFamily="34" charset="0"/>
              </a:rPr>
              <a:t>permission_required</a:t>
            </a:r>
            <a:endParaRPr lang="en-US" dirty="0">
              <a:latin typeface="Gill Sans MT Condensed" panose="020B0506020104020203" pitchFamily="34" charset="0"/>
            </a:endParaRPr>
          </a:p>
          <a:p>
            <a:pPr marL="0" indent="0">
              <a:buNone/>
            </a:pPr>
            <a:r>
              <a:rPr lang="en-US" dirty="0">
                <a:latin typeface="Gill Sans MT Condensed" panose="020B0506020104020203" pitchFamily="34" charset="0"/>
              </a:rPr>
              <a:t>@login_required  </a:t>
            </a:r>
          </a:p>
          <a:p>
            <a:pPr marL="0" indent="0">
              <a:buNone/>
            </a:pPr>
            <a:r>
              <a:rPr lang="en-US" dirty="0">
                <a:latin typeface="Gill Sans MT Condensed" panose="020B0506020104020203" pitchFamily="34" charset="0"/>
              </a:rPr>
              <a:t>@permission_required('content.can_publish’) </a:t>
            </a:r>
          </a:p>
          <a:p>
            <a:pPr marL="0" indent="0">
              <a:buNone/>
            </a:pPr>
            <a:r>
              <a:rPr lang="en-US" dirty="0">
                <a:latin typeface="Gill Sans MT Condensed" panose="020B0506020104020203" pitchFamily="34" charset="0"/>
              </a:rPr>
              <a:t>     def </a:t>
            </a:r>
            <a:r>
              <a:rPr lang="en-US" dirty="0" err="1">
                <a:latin typeface="Gill Sans MT Condensed" panose="020B0506020104020203" pitchFamily="34" charset="0"/>
              </a:rPr>
              <a:t>publish_post</a:t>
            </a:r>
            <a:r>
              <a:rPr lang="en-US" dirty="0">
                <a:latin typeface="Gill Sans MT Condensed" panose="020B0506020104020203" pitchFamily="34" charset="0"/>
              </a:rPr>
              <a:t>(request): </a:t>
            </a:r>
          </a:p>
          <a:p>
            <a:pPr marL="0" indent="0">
              <a:buNone/>
            </a:pPr>
            <a:r>
              <a:rPr lang="en-US" dirty="0">
                <a:latin typeface="Gill Sans MT Condensed" panose="020B0506020104020203" pitchFamily="34" charset="0"/>
              </a:rPr>
              <a:t>     # Publish a post to the front page</a:t>
            </a:r>
          </a:p>
        </p:txBody>
      </p:sp>
    </p:spTree>
    <p:extLst>
      <p:ext uri="{BB962C8B-B14F-4D97-AF65-F5344CB8AC3E}">
        <p14:creationId xmlns:p14="http://schemas.microsoft.com/office/powerpoint/2010/main" val="173343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2EB5-FD64-D047-4CDA-EA6C1059F0FC}"/>
              </a:ext>
            </a:extLst>
          </p:cNvPr>
          <p:cNvSpPr>
            <a:spLocks noGrp="1"/>
          </p:cNvSpPr>
          <p:nvPr>
            <p:ph type="title"/>
          </p:nvPr>
        </p:nvSpPr>
        <p:spPr>
          <a:xfrm>
            <a:off x="602166" y="1290676"/>
            <a:ext cx="10071410" cy="638485"/>
          </a:xfrm>
        </p:spPr>
        <p:txBody>
          <a:bodyPr>
            <a:normAutofit fontScale="90000"/>
          </a:bodyPr>
          <a:lstStyle/>
          <a:p>
            <a:r>
              <a:rPr lang="en-US" b="1" dirty="0"/>
              <a:t>4.Testing Access Control</a:t>
            </a:r>
          </a:p>
        </p:txBody>
      </p:sp>
      <p:sp>
        <p:nvSpPr>
          <p:cNvPr id="3" name="Content Placeholder 2">
            <a:extLst>
              <a:ext uri="{FF2B5EF4-FFF2-40B4-BE49-F238E27FC236}">
                <a16:creationId xmlns:a16="http://schemas.microsoft.com/office/drawing/2014/main" id="{8B02C8FF-2DF1-59B1-3B24-4D5EBAD340C1}"/>
              </a:ext>
            </a:extLst>
          </p:cNvPr>
          <p:cNvSpPr>
            <a:spLocks noGrp="1"/>
          </p:cNvSpPr>
          <p:nvPr>
            <p:ph idx="1"/>
          </p:nvPr>
        </p:nvSpPr>
        <p:spPr/>
        <p:txBody>
          <a:bodyPr>
            <a:normAutofit fontScale="92500"/>
          </a:bodyPr>
          <a:lstStyle/>
          <a:p>
            <a:pPr marL="0" indent="0">
              <a:buNone/>
            </a:pPr>
            <a:r>
              <a:rPr lang="en-US" dirty="0"/>
              <a:t>it’s important to test your access control system critically. Make sure your testing procedures genuinely attempt to find holes in your access control scheme; if you treat it like an attacker would, you’ll be better prepared when your first real attack occurs.</a:t>
            </a:r>
          </a:p>
          <a:p>
            <a:pPr marL="0" indent="0">
              <a:buNone/>
            </a:pPr>
            <a:r>
              <a:rPr lang="en-US" dirty="0"/>
              <a:t>        </a:t>
            </a:r>
            <a:r>
              <a:rPr lang="en-US" b="1" dirty="0"/>
              <a:t>5</a:t>
            </a:r>
            <a:r>
              <a:rPr lang="en-US" dirty="0"/>
              <a:t>.</a:t>
            </a:r>
            <a:r>
              <a:rPr lang="en-US" b="1" dirty="0"/>
              <a:t>Adding Audit Trails</a:t>
            </a:r>
          </a:p>
          <a:p>
            <a:pPr marL="0" indent="0">
              <a:buNone/>
            </a:pPr>
            <a:r>
              <a:rPr lang="en-US" dirty="0"/>
              <a:t>because your code will be identifying users and testing their authorization levels as they access resources, you should add audit trails to help with troubleshooting and forensic analysis. Audit trails are log files or database entries that are recorded whenever a user performs an action</a:t>
            </a:r>
          </a:p>
        </p:txBody>
      </p:sp>
    </p:spTree>
    <p:extLst>
      <p:ext uri="{BB962C8B-B14F-4D97-AF65-F5344CB8AC3E}">
        <p14:creationId xmlns:p14="http://schemas.microsoft.com/office/powerpoint/2010/main" val="278054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F03E-110C-8E3E-DCE0-D4B57FEE412C}"/>
              </a:ext>
            </a:extLst>
          </p:cNvPr>
          <p:cNvSpPr>
            <a:spLocks noGrp="1"/>
          </p:cNvSpPr>
          <p:nvPr>
            <p:ph type="title"/>
          </p:nvPr>
        </p:nvSpPr>
        <p:spPr/>
        <p:txBody>
          <a:bodyPr/>
          <a:lstStyle/>
          <a:p>
            <a:r>
              <a:rPr lang="en-US" b="1" dirty="0"/>
              <a:t>Avoiding Common Oversights</a:t>
            </a:r>
          </a:p>
        </p:txBody>
      </p:sp>
      <p:sp>
        <p:nvSpPr>
          <p:cNvPr id="3" name="Content Placeholder 2">
            <a:extLst>
              <a:ext uri="{FF2B5EF4-FFF2-40B4-BE49-F238E27FC236}">
                <a16:creationId xmlns:a16="http://schemas.microsoft.com/office/drawing/2014/main" id="{6DED518F-0AE8-8C9A-8AB0-89801B95BF2B}"/>
              </a:ext>
            </a:extLst>
          </p:cNvPr>
          <p:cNvSpPr>
            <a:spLocks noGrp="1"/>
          </p:cNvSpPr>
          <p:nvPr>
            <p:ph idx="1"/>
          </p:nvPr>
        </p:nvSpPr>
        <p:spPr/>
        <p:txBody>
          <a:bodyPr>
            <a:normAutofit fontScale="85000" lnSpcReduction="10000"/>
          </a:bodyPr>
          <a:lstStyle/>
          <a:p>
            <a:pPr marL="0" indent="0">
              <a:buNone/>
            </a:pPr>
            <a:r>
              <a:rPr lang="en-US" dirty="0"/>
              <a:t>Every sensitive resource on your site requires access control. If your site allows users to download files, hackers may try to access files that they should not be permitted to download, using a hacking method called directory traversal. Let’s see how</a:t>
            </a:r>
          </a:p>
          <a:p>
            <a:pPr>
              <a:buFont typeface="Wingdings" panose="05000000000000000000" pitchFamily="2" charset="2"/>
              <a:buChar char="v"/>
            </a:pPr>
            <a:r>
              <a:rPr lang="en-US" b="1" dirty="0"/>
              <a:t>Directory Traversal</a:t>
            </a:r>
          </a:p>
          <a:p>
            <a:pPr marL="0" indent="0">
              <a:buNone/>
            </a:pPr>
            <a:r>
              <a:rPr lang="en-US" dirty="0"/>
              <a:t>If any of your website’s URLs contain parameters describing paths to files, attackers can use directory traversal to bypass your access control rules. Let’s break down how this works</a:t>
            </a:r>
          </a:p>
          <a:p>
            <a:r>
              <a:rPr lang="en-US" dirty="0" err="1"/>
              <a:t>Filepaths</a:t>
            </a:r>
            <a:r>
              <a:rPr lang="en-US" dirty="0"/>
              <a:t> and Relative </a:t>
            </a:r>
            <a:r>
              <a:rPr lang="en-US" dirty="0" err="1"/>
              <a:t>Filepaths</a:t>
            </a:r>
            <a:endParaRPr lang="en-US" dirty="0"/>
          </a:p>
          <a:p>
            <a:endParaRPr lang="en-US" dirty="0"/>
          </a:p>
          <a:p>
            <a:pPr marL="0" indent="0">
              <a:buNone/>
            </a:pPr>
            <a:r>
              <a:rPr lang="en-US" dirty="0"/>
              <a:t>  </a:t>
            </a:r>
          </a:p>
        </p:txBody>
      </p:sp>
    </p:spTree>
    <p:extLst>
      <p:ext uri="{BB962C8B-B14F-4D97-AF65-F5344CB8AC3E}">
        <p14:creationId xmlns:p14="http://schemas.microsoft.com/office/powerpoint/2010/main" val="383516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3AA4-67E3-B712-5D70-4105482CC0FF}"/>
              </a:ext>
            </a:extLst>
          </p:cNvPr>
          <p:cNvSpPr>
            <a:spLocks noGrp="1"/>
          </p:cNvSpPr>
          <p:nvPr>
            <p:ph type="title"/>
          </p:nvPr>
        </p:nvSpPr>
        <p:spPr/>
        <p:txBody>
          <a:bodyPr>
            <a:normAutofit fontScale="90000"/>
          </a:bodyPr>
          <a:lstStyle/>
          <a:p>
            <a:r>
              <a:rPr lang="en-US" dirty="0"/>
              <a:t>Let’s look at ways to defuse directory traversal</a:t>
            </a:r>
          </a:p>
        </p:txBody>
      </p:sp>
      <p:sp>
        <p:nvSpPr>
          <p:cNvPr id="3" name="Content Placeholder 2">
            <a:extLst>
              <a:ext uri="{FF2B5EF4-FFF2-40B4-BE49-F238E27FC236}">
                <a16:creationId xmlns:a16="http://schemas.microsoft.com/office/drawing/2014/main" id="{CFF84CE2-2F60-C182-380A-EE174C926952}"/>
              </a:ext>
            </a:extLst>
          </p:cNvPr>
          <p:cNvSpPr>
            <a:spLocks noGrp="1"/>
          </p:cNvSpPr>
          <p:nvPr>
            <p:ph idx="1"/>
          </p:nvPr>
        </p:nvSpPr>
        <p:spPr/>
        <p:txBody>
          <a:bodyPr/>
          <a:lstStyle/>
          <a:p>
            <a:r>
              <a:rPr lang="en-US" dirty="0"/>
              <a:t>Mitigation 1: Trust Your Web Server</a:t>
            </a:r>
          </a:p>
          <a:p>
            <a:r>
              <a:rPr lang="en-US" dirty="0"/>
              <a:t>Mitigation 2: Use a Hosting Service</a:t>
            </a:r>
          </a:p>
          <a:p>
            <a:r>
              <a:rPr lang="en-US" dirty="0"/>
              <a:t>Mitigation 3: Use Indirect File References</a:t>
            </a:r>
          </a:p>
          <a:p>
            <a:r>
              <a:rPr lang="en-US" dirty="0"/>
              <a:t>Mitigation 4: Sanitize File References</a:t>
            </a:r>
          </a:p>
        </p:txBody>
      </p:sp>
    </p:spTree>
    <p:extLst>
      <p:ext uri="{BB962C8B-B14F-4D97-AF65-F5344CB8AC3E}">
        <p14:creationId xmlns:p14="http://schemas.microsoft.com/office/powerpoint/2010/main" val="27532997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658</TotalTime>
  <Words>837</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Gill Sans MT Condensed</vt:lpstr>
      <vt:lpstr>Wingdings</vt:lpstr>
      <vt:lpstr>Organic</vt:lpstr>
      <vt:lpstr>COLLEGE OF SCIENCE AND TECHNOLOGY SCHOOL OF COMPUTER SCIENCE MUSANZE CAMPUS ICT LEVEL III  MODULE: Web Security</vt:lpstr>
      <vt:lpstr> permissions</vt:lpstr>
      <vt:lpstr> Privilege Escalation </vt:lpstr>
      <vt:lpstr>  1.Access Control  </vt:lpstr>
      <vt:lpstr>2.Designing an Authorization Model</vt:lpstr>
      <vt:lpstr>3.Implementing Access Control</vt:lpstr>
      <vt:lpstr>4.Testing Access Control</vt:lpstr>
      <vt:lpstr>Avoiding Common Oversights</vt:lpstr>
      <vt:lpstr>Let’s look at ways to defuse directory traversal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permissions</dc:title>
  <dc:creator>callixte</dc:creator>
  <cp:lastModifiedBy>callixte</cp:lastModifiedBy>
  <cp:revision>6</cp:revision>
  <dcterms:created xsi:type="dcterms:W3CDTF">2022-10-20T09:07:31Z</dcterms:created>
  <dcterms:modified xsi:type="dcterms:W3CDTF">2022-11-14T08:12:40Z</dcterms:modified>
</cp:coreProperties>
</file>