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0"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EAFC-4BA4-48BC-A315-A46E7C118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6D6DF6-B86E-F931-E774-F0AF875C4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E3847-F0EE-D801-9428-BB7C3499B2E3}"/>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5" name="Footer Placeholder 4">
            <a:extLst>
              <a:ext uri="{FF2B5EF4-FFF2-40B4-BE49-F238E27FC236}">
                <a16:creationId xmlns:a16="http://schemas.microsoft.com/office/drawing/2014/main" id="{0435B989-C86D-B376-7671-C90B5CBFF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A1CAE-F51F-4810-5833-8A036D531CC6}"/>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47395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1D50-2F6C-663D-CBEC-9EC4E9834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351BD-11CF-CD1B-A9A6-857F4C2CB5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A8AFD-32DC-B5FA-0ACB-4DBEDD1BB5AF}"/>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5" name="Footer Placeholder 4">
            <a:extLst>
              <a:ext uri="{FF2B5EF4-FFF2-40B4-BE49-F238E27FC236}">
                <a16:creationId xmlns:a16="http://schemas.microsoft.com/office/drawing/2014/main" id="{92F26615-2424-5F5D-DADC-FA05B0026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D4F8A-D096-9A20-23CB-A5B83D55E24B}"/>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87017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933B81-DE07-3FFC-2432-9E92F50AC0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DF0EF7-CAD8-BEAF-65D3-41FD1B046C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4E3F9-43D2-7105-50BD-3C00AC68F386}"/>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5" name="Footer Placeholder 4">
            <a:extLst>
              <a:ext uri="{FF2B5EF4-FFF2-40B4-BE49-F238E27FC236}">
                <a16:creationId xmlns:a16="http://schemas.microsoft.com/office/drawing/2014/main" id="{C89DE693-00AA-99CD-9704-A140F8105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CD478-3278-9B54-F7A4-81AF09FE4BE6}"/>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36397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E9BF-9B69-9D69-1B26-648638CCF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6F6FDB-90DD-E680-E7BC-529E28E67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5C2FB-E549-0C8F-D80A-F68625231710}"/>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5" name="Footer Placeholder 4">
            <a:extLst>
              <a:ext uri="{FF2B5EF4-FFF2-40B4-BE49-F238E27FC236}">
                <a16:creationId xmlns:a16="http://schemas.microsoft.com/office/drawing/2014/main" id="{C1EEB6B5-5572-6161-6262-99C6773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E279F-5F04-4172-BF8E-5AAC4E83BBDA}"/>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361063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8513-89A8-9926-673C-4EF56D561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D000A3-63E3-3AF4-CC0D-C4F42CA39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320AF-02CA-384F-D962-F0F17F9E605A}"/>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5" name="Footer Placeholder 4">
            <a:extLst>
              <a:ext uri="{FF2B5EF4-FFF2-40B4-BE49-F238E27FC236}">
                <a16:creationId xmlns:a16="http://schemas.microsoft.com/office/drawing/2014/main" id="{45A0255B-BA46-CACC-E5D2-C51DA22F8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E6FA5-9D42-95F3-85E6-55478F34AB1D}"/>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192021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D73C-7E82-5331-067E-290290610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4DDC6-3127-D55F-5286-0281163E67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FB6E0C-E05D-7CA6-6B49-53778719D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2CE567-D68E-18B6-CF1B-6A2C50F6D752}"/>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6" name="Footer Placeholder 5">
            <a:extLst>
              <a:ext uri="{FF2B5EF4-FFF2-40B4-BE49-F238E27FC236}">
                <a16:creationId xmlns:a16="http://schemas.microsoft.com/office/drawing/2014/main" id="{264A01AA-83CB-AA1C-D9DE-46DEAFF0A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5D67D0-90C3-148B-52DD-6BE221EC99F8}"/>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98169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6747-9B5A-7276-3875-343298D0C4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2A4AE-F56F-D541-7968-9C091D938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D1A62-E987-5EE5-5B0C-20BE2878D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2D26B8-CC17-5A60-B267-8140FB88B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C3947F-6E27-E89F-AAA3-45BC2AB8C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C7307-5DA5-C3B8-DF8D-C39B46C52F89}"/>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8" name="Footer Placeholder 7">
            <a:extLst>
              <a:ext uri="{FF2B5EF4-FFF2-40B4-BE49-F238E27FC236}">
                <a16:creationId xmlns:a16="http://schemas.microsoft.com/office/drawing/2014/main" id="{5AC8B88A-871D-8FF9-0DFA-3C5B1B4E9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C7D620-8804-15B3-1725-BBF743E785CA}"/>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262497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6A15-3196-5ADD-9A6F-C456F384AE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DF9E44-144C-EEFA-AAB6-53E8F66BAE87}"/>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4" name="Footer Placeholder 3">
            <a:extLst>
              <a:ext uri="{FF2B5EF4-FFF2-40B4-BE49-F238E27FC236}">
                <a16:creationId xmlns:a16="http://schemas.microsoft.com/office/drawing/2014/main" id="{71CBA340-B4F1-DBE4-3953-66DD5CA192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47E09-BD1F-BEAE-25F8-4B5535DCB402}"/>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209638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4BD1C7-A69C-F3EE-D174-C483B215149D}"/>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3" name="Footer Placeholder 2">
            <a:extLst>
              <a:ext uri="{FF2B5EF4-FFF2-40B4-BE49-F238E27FC236}">
                <a16:creationId xmlns:a16="http://schemas.microsoft.com/office/drawing/2014/main" id="{03B63930-A70C-69AE-4C94-D45CDB4912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47313-FF15-DCA1-A3D8-FA337F757C39}"/>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192681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D39B-7E26-A89B-C509-CF1516190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A85560-9F76-EFDA-91EB-D9DB7998E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F67EE7-3BCD-13A0-6903-FEE7ADF61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AAE72-6E0B-F6BC-C00D-A10B534C4F9A}"/>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6" name="Footer Placeholder 5">
            <a:extLst>
              <a:ext uri="{FF2B5EF4-FFF2-40B4-BE49-F238E27FC236}">
                <a16:creationId xmlns:a16="http://schemas.microsoft.com/office/drawing/2014/main" id="{587FB495-D966-8D9E-C3F4-50970A861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7B8D3-AD31-8180-66BB-51D972C8282D}"/>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277178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0ED3-9452-620F-59E3-9F1A69ED9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E873C-0C27-ECCC-5ACB-346F8D9F0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D3117C-F6B5-2CF7-6E84-8B35046F6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056D3-8FA1-0892-4B3C-2DAA6A814F2C}"/>
              </a:ext>
            </a:extLst>
          </p:cNvPr>
          <p:cNvSpPr>
            <a:spLocks noGrp="1"/>
          </p:cNvSpPr>
          <p:nvPr>
            <p:ph type="dt" sz="half" idx="10"/>
          </p:nvPr>
        </p:nvSpPr>
        <p:spPr/>
        <p:txBody>
          <a:bodyPr/>
          <a:lstStyle/>
          <a:p>
            <a:fld id="{7F281BDC-37F1-462E-9858-147223BEC0EC}" type="datetimeFigureOut">
              <a:rPr lang="en-US" smtClean="0"/>
              <a:t>10/21/2022</a:t>
            </a:fld>
            <a:endParaRPr lang="en-US"/>
          </a:p>
        </p:txBody>
      </p:sp>
      <p:sp>
        <p:nvSpPr>
          <p:cNvPr id="6" name="Footer Placeholder 5">
            <a:extLst>
              <a:ext uri="{FF2B5EF4-FFF2-40B4-BE49-F238E27FC236}">
                <a16:creationId xmlns:a16="http://schemas.microsoft.com/office/drawing/2014/main" id="{6320586F-19FF-A065-7831-DF0B1325F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F3CE1C-7A81-FEF7-C931-0ECCF64DD01E}"/>
              </a:ext>
            </a:extLst>
          </p:cNvPr>
          <p:cNvSpPr>
            <a:spLocks noGrp="1"/>
          </p:cNvSpPr>
          <p:nvPr>
            <p:ph type="sldNum" sz="quarter" idx="12"/>
          </p:nvPr>
        </p:nvSpPr>
        <p:spPr/>
        <p:txBody>
          <a:bodyPr/>
          <a:lstStyle/>
          <a:p>
            <a:fld id="{F36E7CC1-57A7-4D74-ADB6-6A1E605847AC}" type="slidenum">
              <a:rPr lang="en-US" smtClean="0"/>
              <a:t>‹#›</a:t>
            </a:fld>
            <a:endParaRPr lang="en-US"/>
          </a:p>
        </p:txBody>
      </p:sp>
    </p:spTree>
    <p:extLst>
      <p:ext uri="{BB962C8B-B14F-4D97-AF65-F5344CB8AC3E}">
        <p14:creationId xmlns:p14="http://schemas.microsoft.com/office/powerpoint/2010/main" val="300818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4EEBC-26C3-822D-BEA8-315BF44EC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91FFDE-4A01-42F7-F81E-E8C9A224F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D864A-82E2-22A5-51EF-AACDCE98C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81BDC-37F1-462E-9858-147223BEC0EC}" type="datetimeFigureOut">
              <a:rPr lang="en-US" smtClean="0"/>
              <a:t>10/21/2022</a:t>
            </a:fld>
            <a:endParaRPr lang="en-US"/>
          </a:p>
        </p:txBody>
      </p:sp>
      <p:sp>
        <p:nvSpPr>
          <p:cNvPr id="5" name="Footer Placeholder 4">
            <a:extLst>
              <a:ext uri="{FF2B5EF4-FFF2-40B4-BE49-F238E27FC236}">
                <a16:creationId xmlns:a16="http://schemas.microsoft.com/office/drawing/2014/main" id="{C400CF28-7593-955F-A6C8-16054820E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4B2336-8C81-B74E-B4C3-D6EC5ABBB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E7CC1-57A7-4D74-ADB6-6A1E605847AC}" type="slidenum">
              <a:rPr lang="en-US" smtClean="0"/>
              <a:t>‹#›</a:t>
            </a:fld>
            <a:endParaRPr lang="en-US"/>
          </a:p>
        </p:txBody>
      </p:sp>
    </p:spTree>
    <p:extLst>
      <p:ext uri="{BB962C8B-B14F-4D97-AF65-F5344CB8AC3E}">
        <p14:creationId xmlns:p14="http://schemas.microsoft.com/office/powerpoint/2010/main" val="98532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7D3C-063A-B939-5916-1A9C7EA135B6}"/>
              </a:ext>
            </a:extLst>
          </p:cNvPr>
          <p:cNvSpPr>
            <a:spLocks noGrp="1"/>
          </p:cNvSpPr>
          <p:nvPr>
            <p:ph type="ctrTitle"/>
          </p:nvPr>
        </p:nvSpPr>
        <p:spPr/>
        <p:txBody>
          <a:bodyPr>
            <a:normAutofit fontScale="90000"/>
          </a:bodyPr>
          <a:lstStyle/>
          <a:p>
            <a:pPr algn="l"/>
            <a:r>
              <a:rPr lang="en-US" sz="3100" b="1" dirty="0"/>
              <a:t>UNIVERSITY OF RWANDA </a:t>
            </a:r>
            <a:br>
              <a:rPr lang="en-US" sz="3100" b="1" dirty="0"/>
            </a:br>
            <a:r>
              <a:rPr lang="en-US" sz="3100" b="1" dirty="0"/>
              <a:t>NATIONAL POLICE COLLEGE</a:t>
            </a:r>
            <a:br>
              <a:rPr lang="en-US" sz="3100" b="1" dirty="0"/>
            </a:br>
            <a:r>
              <a:rPr lang="en-US" sz="3100" b="1" dirty="0"/>
              <a:t>COMPUTER SCIENCE</a:t>
            </a:r>
            <a:br>
              <a:rPr lang="en-US" sz="3100" b="1" dirty="0"/>
            </a:br>
            <a:r>
              <a:rPr lang="en-US" sz="3100" b="1" dirty="0"/>
              <a:t>Module: Web Security</a:t>
            </a:r>
            <a:br>
              <a:rPr lang="en-US" sz="3100" b="1" dirty="0"/>
            </a:br>
            <a:r>
              <a:rPr lang="en-US" sz="3100" b="1" dirty="0"/>
              <a:t>NAMES: IRIBAGIZA CLEMENTINE</a:t>
            </a:r>
            <a:br>
              <a:rPr lang="en-US" sz="3100" b="1" dirty="0"/>
            </a:br>
            <a:r>
              <a:rPr lang="en-US" sz="3100" b="1" dirty="0"/>
              <a:t>REG NO: 220014369</a:t>
            </a:r>
            <a:br>
              <a:rPr lang="en-US" sz="3100" b="1" dirty="0"/>
            </a:br>
            <a:r>
              <a:rPr lang="en-US" sz="3100" b="1" dirty="0"/>
              <a:t>DATE: ON 21,10,2022</a:t>
            </a:r>
            <a:br>
              <a:rPr lang="en-US" b="1" dirty="0"/>
            </a:br>
            <a:endParaRPr lang="en-US" b="1" dirty="0"/>
          </a:p>
        </p:txBody>
      </p:sp>
      <p:sp>
        <p:nvSpPr>
          <p:cNvPr id="3" name="Subtitle 2">
            <a:extLst>
              <a:ext uri="{FF2B5EF4-FFF2-40B4-BE49-F238E27FC236}">
                <a16:creationId xmlns:a16="http://schemas.microsoft.com/office/drawing/2014/main" id="{D81E0539-0C42-B9AA-4C7D-1F45BF3E2206}"/>
              </a:ext>
            </a:extLst>
          </p:cNvPr>
          <p:cNvSpPr>
            <a:spLocks noGrp="1"/>
          </p:cNvSpPr>
          <p:nvPr>
            <p:ph type="subTitle" idx="1"/>
          </p:nvPr>
        </p:nvSpPr>
        <p:spPr/>
        <p:txBody>
          <a:bodyPr/>
          <a:lstStyle/>
          <a:p>
            <a:r>
              <a:rPr lang="en-US" dirty="0"/>
              <a:t>API security</a:t>
            </a:r>
          </a:p>
        </p:txBody>
      </p:sp>
    </p:spTree>
    <p:extLst>
      <p:ext uri="{BB962C8B-B14F-4D97-AF65-F5344CB8AC3E}">
        <p14:creationId xmlns:p14="http://schemas.microsoft.com/office/powerpoint/2010/main" val="187741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40C1B-FB5E-47F7-BA13-1A8DB299E57B}"/>
              </a:ext>
            </a:extLst>
          </p:cNvPr>
          <p:cNvSpPr txBox="1"/>
          <p:nvPr/>
        </p:nvSpPr>
        <p:spPr>
          <a:xfrm>
            <a:off x="3048000" y="2967335"/>
            <a:ext cx="6096000" cy="3662541"/>
          </a:xfrm>
          <a:prstGeom prst="rect">
            <a:avLst/>
          </a:prstGeom>
          <a:noFill/>
        </p:spPr>
        <p:txBody>
          <a:bodyPr wrap="square">
            <a:spAutoFit/>
          </a:bodyPr>
          <a:lstStyle/>
          <a:p>
            <a:r>
              <a:rPr lang="en-US" sz="4000" b="1" i="0" dirty="0">
                <a:solidFill>
                  <a:srgbClr val="2C2C2C"/>
                </a:solidFill>
                <a:effectLst/>
                <a:cs typeface="Myanmar Text" panose="020B0502040204020203" pitchFamily="34" charset="0"/>
              </a:rPr>
              <a:t>What is API?</a:t>
            </a:r>
          </a:p>
          <a:p>
            <a:endParaRPr lang="en-US" sz="3200" b="0" i="0" dirty="0">
              <a:solidFill>
                <a:srgbClr val="2C2C2C"/>
              </a:solidFill>
              <a:effectLst/>
              <a:cs typeface="Myanmar Text" panose="020B0502040204020203" pitchFamily="34" charset="0"/>
            </a:endParaRPr>
          </a:p>
          <a:p>
            <a:r>
              <a:rPr lang="en-US" sz="3200" b="0" i="0" dirty="0">
                <a:solidFill>
                  <a:srgbClr val="2C2C2C"/>
                </a:solidFill>
                <a:effectLst/>
                <a:cs typeface="Myanmar Text" panose="020B0502040204020203" pitchFamily="34" charset="0"/>
              </a:rPr>
              <a:t>First of all, An Application Programming Interface (</a:t>
            </a:r>
            <a:r>
              <a:rPr lang="en-US" sz="3200" b="1" i="0" dirty="0">
                <a:solidFill>
                  <a:srgbClr val="2C2C2C"/>
                </a:solidFill>
                <a:effectLst/>
                <a:cs typeface="Myanmar Text" panose="020B0502040204020203" pitchFamily="34" charset="0"/>
              </a:rPr>
              <a:t>API</a:t>
            </a:r>
            <a:r>
              <a:rPr lang="en-US" sz="3200" b="0" i="0" dirty="0">
                <a:solidFill>
                  <a:srgbClr val="2C2C2C"/>
                </a:solidFill>
                <a:effectLst/>
                <a:cs typeface="Myanmar Text" panose="020B0502040204020203" pitchFamily="34" charset="0"/>
              </a:rPr>
              <a:t>) is a software intermediary that allows your applications to communicate with one another</a:t>
            </a:r>
            <a:endParaRPr lang="en-US" sz="3200" dirty="0">
              <a:cs typeface="Myanmar Text" panose="020B0502040204020203" pitchFamily="34" charset="0"/>
            </a:endParaRPr>
          </a:p>
        </p:txBody>
      </p:sp>
    </p:spTree>
    <p:extLst>
      <p:ext uri="{BB962C8B-B14F-4D97-AF65-F5344CB8AC3E}">
        <p14:creationId xmlns:p14="http://schemas.microsoft.com/office/powerpoint/2010/main" val="151079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E0EA8-0BD7-0F82-DBD1-453A4B1AD832}"/>
              </a:ext>
            </a:extLst>
          </p:cNvPr>
          <p:cNvSpPr txBox="1"/>
          <p:nvPr/>
        </p:nvSpPr>
        <p:spPr>
          <a:xfrm>
            <a:off x="2812472" y="1129413"/>
            <a:ext cx="6096000" cy="4031873"/>
          </a:xfrm>
          <a:prstGeom prst="rect">
            <a:avLst/>
          </a:prstGeom>
          <a:noFill/>
        </p:spPr>
        <p:txBody>
          <a:bodyPr wrap="square">
            <a:spAutoFit/>
          </a:bodyPr>
          <a:lstStyle/>
          <a:p>
            <a:r>
              <a:rPr lang="en-US" sz="3200" b="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rPr>
              <a:t>API security is the process of</a:t>
            </a:r>
            <a:r>
              <a:rPr lang="en-US" sz="320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rPr>
              <a:t> protecting APIs from attacks</a:t>
            </a:r>
            <a:r>
              <a:rPr lang="en-US" sz="3200" b="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rPr>
              <a:t>.</a:t>
            </a:r>
          </a:p>
          <a:p>
            <a:r>
              <a:rPr lang="en-US" sz="3200" b="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rPr>
              <a:t> Because APIs are very commonly used, and because they enable access to sensitive software functions and data, they are becoming a primary target for attackers.</a:t>
            </a:r>
            <a:endParaRPr lang="en-US" sz="3200"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201274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B5E5-D4BD-9DAB-C098-44F1CE5FAF4C}"/>
              </a:ext>
            </a:extLst>
          </p:cNvPr>
          <p:cNvSpPr>
            <a:spLocks noGrp="1"/>
          </p:cNvSpPr>
          <p:nvPr>
            <p:ph type="title"/>
          </p:nvPr>
        </p:nvSpPr>
        <p:spPr/>
        <p:txBody>
          <a:bodyPr/>
          <a:lstStyle/>
          <a:p>
            <a:r>
              <a:rPr lang="en-US" b="1" dirty="0"/>
              <a:t>How API  security works</a:t>
            </a:r>
            <a:endParaRPr lang="en-US" dirty="0"/>
          </a:p>
        </p:txBody>
      </p:sp>
      <p:sp>
        <p:nvSpPr>
          <p:cNvPr id="3" name="Content Placeholder 2">
            <a:extLst>
              <a:ext uri="{FF2B5EF4-FFF2-40B4-BE49-F238E27FC236}">
                <a16:creationId xmlns:a16="http://schemas.microsoft.com/office/drawing/2014/main" id="{1E9458ED-71E9-7F25-6CF7-52433F32A3B2}"/>
              </a:ext>
            </a:extLst>
          </p:cNvPr>
          <p:cNvSpPr>
            <a:spLocks noGrp="1"/>
          </p:cNvSpPr>
          <p:nvPr>
            <p:ph idx="1"/>
          </p:nvPr>
        </p:nvSpPr>
        <p:spPr>
          <a:xfrm>
            <a:off x="713509" y="1690688"/>
            <a:ext cx="10515600" cy="4351338"/>
          </a:xfrm>
        </p:spPr>
        <p:txBody>
          <a:bodyPr/>
          <a:lstStyle/>
          <a:p>
            <a:pPr marL="0" indent="0">
              <a:buNone/>
            </a:pPr>
            <a:r>
              <a:rPr lang="en-US" i="0" dirty="0">
                <a:solidFill>
                  <a:srgbClr val="111111"/>
                </a:solidFill>
                <a:effectLst/>
                <a:latin typeface="Myanmar Text" panose="020B0502040204020203" pitchFamily="34" charset="0"/>
                <a:cs typeface="Myanmar Text" panose="020B0502040204020203" pitchFamily="34" charset="0"/>
              </a:rPr>
              <a:t>API security functions with the help of authorization and authentication.</a:t>
            </a:r>
          </a:p>
          <a:p>
            <a:pPr>
              <a:buFont typeface="Wingdings" panose="05000000000000000000" pitchFamily="2" charset="2"/>
              <a:buChar char="Ø"/>
            </a:pPr>
            <a:r>
              <a:rPr lang="en-US" b="1" i="0" dirty="0">
                <a:solidFill>
                  <a:srgbClr val="2C2C2C"/>
                </a:solidFill>
                <a:effectLst/>
                <a:latin typeface="Myanmar Text" panose="020B0502040204020203" pitchFamily="34" charset="0"/>
                <a:cs typeface="Myanmar Text" panose="020B0502040204020203" pitchFamily="34" charset="0"/>
              </a:rPr>
              <a:t>Authentication</a:t>
            </a:r>
            <a:r>
              <a:rPr lang="en-US" i="0" dirty="0">
                <a:solidFill>
                  <a:srgbClr val="2C2C2C"/>
                </a:solidFill>
                <a:effectLst/>
                <a:latin typeface="Myanmar Text" panose="020B0502040204020203" pitchFamily="34" charset="0"/>
                <a:cs typeface="Myanmar Text" panose="020B0502040204020203" pitchFamily="34" charset="0"/>
              </a:rPr>
              <a:t> is the first process involved in API security, and it verifies that your application process has a safe identity that allows you to use an API</a:t>
            </a:r>
            <a:r>
              <a:rPr lang="en-US" dirty="0">
                <a:solidFill>
                  <a:srgbClr val="111111"/>
                </a:solidFill>
                <a:latin typeface="Myanmar Text" panose="020B0502040204020203" pitchFamily="34" charset="0"/>
                <a:cs typeface="Myanmar Text" panose="020B0502040204020203" pitchFamily="34" charset="0"/>
              </a:rPr>
              <a:t>.</a:t>
            </a:r>
          </a:p>
          <a:p>
            <a:pPr>
              <a:buFont typeface="Wingdings" panose="05000000000000000000" pitchFamily="2" charset="2"/>
              <a:buChar char="Ø"/>
            </a:pPr>
            <a:r>
              <a:rPr lang="en-US" dirty="0">
                <a:solidFill>
                  <a:srgbClr val="2C2C2C"/>
                </a:solidFill>
                <a:latin typeface="Myanmar Text" panose="020B0502040204020203" pitchFamily="34" charset="0"/>
                <a:cs typeface="Myanmar Text" panose="020B0502040204020203" pitchFamily="34" charset="0"/>
              </a:rPr>
              <a:t> </a:t>
            </a:r>
            <a:r>
              <a:rPr lang="en-US" b="1" dirty="0">
                <a:solidFill>
                  <a:srgbClr val="2C2C2C"/>
                </a:solidFill>
                <a:latin typeface="Myanmar Text" panose="020B0502040204020203" pitchFamily="34" charset="0"/>
                <a:cs typeface="Myanmar Text" panose="020B0502040204020203" pitchFamily="34" charset="0"/>
              </a:rPr>
              <a:t>A</a:t>
            </a:r>
            <a:r>
              <a:rPr lang="en-US" b="1" i="0" dirty="0">
                <a:solidFill>
                  <a:srgbClr val="2C2C2C"/>
                </a:solidFill>
                <a:effectLst/>
                <a:latin typeface="Myanmar Text" panose="020B0502040204020203" pitchFamily="34" charset="0"/>
                <a:cs typeface="Myanmar Text" panose="020B0502040204020203" pitchFamily="34" charset="0"/>
              </a:rPr>
              <a:t>uthorization</a:t>
            </a:r>
            <a:r>
              <a:rPr lang="en-US" b="0" i="0" dirty="0">
                <a:solidFill>
                  <a:srgbClr val="2C2C2C"/>
                </a:solidFill>
                <a:effectLst/>
                <a:latin typeface="Myanmar Text" panose="020B0502040204020203" pitchFamily="34" charset="0"/>
                <a:cs typeface="Myanmar Text" panose="020B0502040204020203" pitchFamily="34" charset="0"/>
              </a:rPr>
              <a:t> is the next step that determines the type of data an authenticated application has access to while communicating with an API.</a:t>
            </a:r>
            <a:endParaRPr lang="en-US" dirty="0">
              <a:latin typeface="Myanmar Text" panose="020B0502040204020203" pitchFamily="34" charset="0"/>
              <a:cs typeface="Myanmar Text" panose="020B0502040204020203" pitchFamily="34" charset="0"/>
            </a:endParaRPr>
          </a:p>
        </p:txBody>
      </p:sp>
    </p:spTree>
    <p:extLst>
      <p:ext uri="{BB962C8B-B14F-4D97-AF65-F5344CB8AC3E}">
        <p14:creationId xmlns:p14="http://schemas.microsoft.com/office/powerpoint/2010/main" val="354697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408A-D14D-B462-7DEB-84E757172D52}"/>
              </a:ext>
            </a:extLst>
          </p:cNvPr>
          <p:cNvSpPr>
            <a:spLocks noGrp="1"/>
          </p:cNvSpPr>
          <p:nvPr>
            <p:ph type="title"/>
          </p:nvPr>
        </p:nvSpPr>
        <p:spPr/>
        <p:txBody>
          <a:bodyPr>
            <a:normAutofit/>
          </a:bodyPr>
          <a:lstStyle/>
          <a:p>
            <a:r>
              <a:rPr lang="en-US" sz="2800" b="1"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rPr>
              <a:t>APIs are developed with more features as follow</a:t>
            </a:r>
            <a:endParaRPr lang="en-US" sz="2800" b="1" dirty="0">
              <a:latin typeface="Myanmar Text" panose="020B0502040204020203" pitchFamily="34" charset="0"/>
              <a:cs typeface="Myanmar Text" panose="020B0502040204020203" pitchFamily="34" charset="0"/>
            </a:endParaRPr>
          </a:p>
        </p:txBody>
      </p:sp>
      <p:sp>
        <p:nvSpPr>
          <p:cNvPr id="3" name="Content Placeholder 2">
            <a:extLst>
              <a:ext uri="{FF2B5EF4-FFF2-40B4-BE49-F238E27FC236}">
                <a16:creationId xmlns:a16="http://schemas.microsoft.com/office/drawing/2014/main" id="{9523D059-9BE8-542F-D9BB-75A79155467A}"/>
              </a:ext>
            </a:extLst>
          </p:cNvPr>
          <p:cNvSpPr>
            <a:spLocks noGrp="1"/>
          </p:cNvSpPr>
          <p:nvPr>
            <p:ph idx="1"/>
          </p:nvPr>
        </p:nvSpPr>
        <p:spPr/>
        <p:txBody>
          <a:bodyPr>
            <a:normAutofit fontScale="92500" lnSpcReduction="10000"/>
          </a:bodyPr>
          <a:lstStyle/>
          <a:p>
            <a:r>
              <a:rPr lang="en-US" sz="2600" dirty="0">
                <a:solidFill>
                  <a:srgbClr val="2C2C2C"/>
                </a:solidFill>
                <a:effectLst/>
                <a:ea typeface="Times New Roman" panose="02020603050405020304" pitchFamily="18" charset="0"/>
              </a:rPr>
              <a:t>In addition to having secure authentication and authorization, APIs are developed with more features that protect them and reduce their vulnerability to foreign attacks. Some of these features are as follows:</a:t>
            </a:r>
            <a:endParaRPr lang="en-US" sz="2600" dirty="0">
              <a:effectLst/>
              <a:ea typeface="Times New Roman" panose="02020603050405020304" pitchFamily="18" charset="0"/>
            </a:endParaRPr>
          </a:p>
          <a:p>
            <a:pPr marL="0" indent="0">
              <a:buNone/>
            </a:pPr>
            <a:endParaRPr lang="en-US" sz="2600"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endParaRPr>
          </a:p>
          <a:p>
            <a:pPr>
              <a:buFont typeface="Wingdings" panose="05000000000000000000" pitchFamily="2" charset="2"/>
              <a:buChar char="v"/>
            </a:pPr>
            <a:r>
              <a:rPr lang="en-US" sz="2600" b="1"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rPr>
              <a:t>Security Tokens </a:t>
            </a:r>
            <a:r>
              <a:rPr lang="en-US" sz="2600"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rPr>
              <a:t>:This </a:t>
            </a:r>
            <a:r>
              <a:rPr lang="en-US" sz="1600" b="0" i="0" dirty="0">
                <a:solidFill>
                  <a:srgbClr val="111111"/>
                </a:solidFill>
                <a:effectLst/>
                <a:latin typeface="Roboto" panose="02000000000000000000" pitchFamily="2" charset="0"/>
              </a:rPr>
              <a:t> </a:t>
            </a:r>
            <a:r>
              <a:rPr lang="en-US" sz="2600" b="0" i="0" dirty="0">
                <a:solidFill>
                  <a:srgbClr val="111111"/>
                </a:solidFill>
                <a:effectLst/>
              </a:rPr>
              <a:t>is a physical or digital format that </a:t>
            </a:r>
            <a:r>
              <a:rPr lang="en-US" sz="2600" dirty="0">
                <a:solidFill>
                  <a:srgbClr val="2C2C2C"/>
                </a:solidFill>
                <a:effectLst/>
                <a:ea typeface="Nirmala UI" panose="020B0502040204020203" pitchFamily="34" charset="0"/>
                <a:cs typeface="Nirmala UI" panose="020B0502040204020203" pitchFamily="34" charset="0"/>
              </a:rPr>
              <a:t> provides you with two-factor authentication to identify your login details.</a:t>
            </a:r>
          </a:p>
          <a:p>
            <a:pPr marL="0" indent="0">
              <a:buNone/>
            </a:pPr>
            <a:endParaRPr lang="en-US" sz="2600"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endParaRPr>
          </a:p>
          <a:p>
            <a:pPr>
              <a:buFont typeface="Wingdings" panose="05000000000000000000" pitchFamily="2" charset="2"/>
              <a:buChar char="v"/>
            </a:pPr>
            <a:r>
              <a:rPr lang="en-US" sz="2600" b="1"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rPr>
              <a:t>Encryption and Signatures</a:t>
            </a:r>
            <a:r>
              <a:rPr lang="en-US" sz="2600" dirty="0">
                <a:solidFill>
                  <a:srgbClr val="2C2C2C"/>
                </a:solidFill>
                <a:effectLst/>
                <a:ea typeface="Calibri" panose="020F0502020204030204" pitchFamily="34" charset="0"/>
                <a:cs typeface="Myanmar Text" panose="020B0502040204020203" pitchFamily="34" charset="0"/>
              </a:rPr>
              <a:t>: </a:t>
            </a:r>
            <a:r>
              <a:rPr lang="en-US" sz="2600" dirty="0">
                <a:effectLst/>
                <a:ea typeface="Calibri" panose="020F0502020204030204" pitchFamily="34" charset="0"/>
                <a:cs typeface="Times New Roman" panose="02020603050405020304" pitchFamily="18" charset="0"/>
              </a:rPr>
              <a:t>Implementing data encryption </a:t>
            </a:r>
            <a:r>
              <a:rPr lang="en-US" sz="2600" dirty="0">
                <a:solidFill>
                  <a:srgbClr val="2C2C2C"/>
                </a:solidFill>
                <a:effectLst/>
                <a:ea typeface="Calibri" panose="020F0502020204030204" pitchFamily="34" charset="0"/>
                <a:cs typeface="Times New Roman" panose="02020603050405020304" pitchFamily="18" charset="0"/>
              </a:rPr>
              <a:t>and signatures using Transport Layer Security is one way to make an API secure. Transport Layer Security keeps your internet connection private and secures the data sent between you and a server. With this, one cannot extract your data from a website without a signature that identifies the right users</a:t>
            </a:r>
            <a:endParaRPr lang="en-US" sz="2600" dirty="0">
              <a:solidFill>
                <a:srgbClr val="2C2C2C"/>
              </a:solidFill>
              <a:effectLst/>
              <a:ea typeface="Nirmala UI" panose="020B0502040204020203" pitchFamily="34" charset="0"/>
              <a:cs typeface="Myanmar Text" panose="020B0502040204020203" pitchFamily="34" charset="0"/>
            </a:endParaRPr>
          </a:p>
        </p:txBody>
      </p:sp>
    </p:spTree>
    <p:extLst>
      <p:ext uri="{BB962C8B-B14F-4D97-AF65-F5344CB8AC3E}">
        <p14:creationId xmlns:p14="http://schemas.microsoft.com/office/powerpoint/2010/main" val="280029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3017-368E-904A-01B9-8F92CCA773F6}"/>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7DFB2255-FD5F-D4CE-6432-73FC6FB2A29B}"/>
              </a:ext>
            </a:extLst>
          </p:cNvPr>
          <p:cNvSpPr>
            <a:spLocks noGrp="1"/>
          </p:cNvSpPr>
          <p:nvPr>
            <p:ph idx="1"/>
          </p:nvPr>
        </p:nvSpPr>
        <p:spPr/>
        <p:txBody>
          <a:bodyPr>
            <a:normAutofit/>
          </a:bodyPr>
          <a:lstStyle/>
          <a:p>
            <a:pPr>
              <a:buFont typeface="Wingdings" panose="05000000000000000000" pitchFamily="2" charset="2"/>
              <a:buChar char="v"/>
            </a:pPr>
            <a:r>
              <a:rPr lang="en-US" b="1"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rPr>
              <a:t>Quotas and Throttling</a:t>
            </a:r>
            <a:r>
              <a:rPr lang="en-US" dirty="0">
                <a:solidFill>
                  <a:srgbClr val="2C2C2C"/>
                </a:solidFill>
                <a:effectLst/>
                <a:ea typeface="Calibri" panose="020F0502020204030204" pitchFamily="34" charset="0"/>
                <a:cs typeface="Myanmar Text" panose="020B0502040204020203" pitchFamily="34" charset="0"/>
              </a:rPr>
              <a:t>: Quotas</a:t>
            </a:r>
            <a:r>
              <a:rPr lang="en-US" dirty="0">
                <a:solidFill>
                  <a:srgbClr val="2C2C2C"/>
                </a:solidFill>
                <a:effectLst/>
                <a:ea typeface="Calibri" panose="020F0502020204030204" pitchFamily="34" charset="0"/>
                <a:cs typeface="Times New Roman" panose="02020603050405020304" pitchFamily="18" charset="0"/>
              </a:rPr>
              <a:t> are placed on your APIs to track their use and history and check if anyone abuses them, while Throttling is an effective API security method that limits people's access to your data.</a:t>
            </a:r>
          </a:p>
          <a:p>
            <a:pPr marL="0" indent="0">
              <a:buNone/>
            </a:pPr>
            <a:endParaRPr lang="en-US" dirty="0">
              <a:solidFill>
                <a:srgbClr val="2C2C2C"/>
              </a:solidFill>
              <a:effectLst/>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b="1"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rPr>
              <a:t>API Gateway</a:t>
            </a:r>
            <a:r>
              <a:rPr lang="en-US" dirty="0">
                <a:solidFill>
                  <a:srgbClr val="2C2C2C"/>
                </a:solidFill>
                <a:effectLst/>
                <a:latin typeface="Myanmar Text" panose="020B0502040204020203" pitchFamily="34" charset="0"/>
                <a:ea typeface="Calibri" panose="020F0502020204030204" pitchFamily="34" charset="0"/>
                <a:cs typeface="Myanmar Text" panose="020B0502040204020203" pitchFamily="34" charset="0"/>
              </a:rPr>
              <a:t>: An</a:t>
            </a:r>
            <a:r>
              <a:rPr lang="en-US" dirty="0">
                <a:solidFill>
                  <a:srgbClr val="2C2C2C"/>
                </a:solidFill>
                <a:effectLst/>
                <a:ea typeface="Times New Roman" panose="02020603050405020304" pitchFamily="18" charset="0"/>
              </a:rPr>
              <a:t> API gateway serves as a muster point for all your API traffic. A secure API gateway will authorize and authenticate your traffic and control how you use your APIs.</a:t>
            </a:r>
            <a:endParaRPr lang="en-US" dirty="0">
              <a:effectLst/>
              <a:ea typeface="Times New Roman" panose="02020603050405020304" pitchFamily="18" charset="0"/>
            </a:endParaRPr>
          </a:p>
          <a:p>
            <a:pPr marL="0" indent="0">
              <a:buNone/>
            </a:pPr>
            <a:endParaRPr lang="en-US" sz="2400" dirty="0">
              <a:latin typeface="Myanmar Text" panose="020B0502040204020203" pitchFamily="34" charset="0"/>
              <a:cs typeface="Myanmar Text" panose="020B0502040204020203" pitchFamily="34" charset="0"/>
            </a:endParaRPr>
          </a:p>
        </p:txBody>
      </p:sp>
    </p:spTree>
    <p:extLst>
      <p:ext uri="{BB962C8B-B14F-4D97-AF65-F5344CB8AC3E}">
        <p14:creationId xmlns:p14="http://schemas.microsoft.com/office/powerpoint/2010/main" val="141256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D1A2-BBFE-9EBC-5768-9AC440F389A9}"/>
              </a:ext>
            </a:extLst>
          </p:cNvPr>
          <p:cNvSpPr>
            <a:spLocks noGrp="1"/>
          </p:cNvSpPr>
          <p:nvPr>
            <p:ph type="title"/>
          </p:nvPr>
        </p:nvSpPr>
        <p:spPr/>
        <p:txBody>
          <a:bodyPr/>
          <a:lstStyle/>
          <a:p>
            <a:r>
              <a:rPr lang="en-US" b="1" dirty="0"/>
              <a:t>Benefits of using API security</a:t>
            </a:r>
          </a:p>
        </p:txBody>
      </p:sp>
      <p:sp>
        <p:nvSpPr>
          <p:cNvPr id="3" name="Content Placeholder 2">
            <a:extLst>
              <a:ext uri="{FF2B5EF4-FFF2-40B4-BE49-F238E27FC236}">
                <a16:creationId xmlns:a16="http://schemas.microsoft.com/office/drawing/2014/main" id="{E6200DE3-B8E2-4D7D-DEBE-CB648174481D}"/>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b="1" i="0" dirty="0">
                <a:solidFill>
                  <a:srgbClr val="2C2C2C"/>
                </a:solidFill>
                <a:latin typeface="Myanmar Text" panose="020B0502040204020203" pitchFamily="34" charset="0"/>
                <a:cs typeface="Myanmar Text" panose="020B0502040204020203" pitchFamily="34" charset="0"/>
              </a:rPr>
              <a:t>APIs Do Not Depend on Technology: </a:t>
            </a:r>
            <a:r>
              <a:rPr lang="en-US" i="0" dirty="0">
                <a:solidFill>
                  <a:srgbClr val="2C2C2C"/>
                </a:solidFill>
                <a:latin typeface="Myanmar Text" panose="020B0502040204020203" pitchFamily="34" charset="0"/>
                <a:cs typeface="Myanmar Text" panose="020B0502040204020203" pitchFamily="34" charset="0"/>
              </a:rPr>
              <a:t>software</a:t>
            </a:r>
            <a:r>
              <a:rPr lang="en-US" dirty="0">
                <a:solidFill>
                  <a:srgbClr val="2C2C2C"/>
                </a:solidFill>
                <a:effectLst/>
                <a:latin typeface="Roboto" panose="02000000000000000000" pitchFamily="2" charset="0"/>
                <a:ea typeface="Times New Roman" panose="02020603050405020304" pitchFamily="18" charset="0"/>
              </a:rPr>
              <a:t> developers can use any language to automate API services for any application.</a:t>
            </a:r>
            <a:endParaRPr lang="en-US"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US" i="0" dirty="0">
              <a:solidFill>
                <a:srgbClr val="2C2C2C"/>
              </a:solidFill>
              <a:latin typeface="Myanmar Text" panose="020B0502040204020203" pitchFamily="34" charset="0"/>
              <a:cs typeface="Myanmar Text" panose="020B0502040204020203" pitchFamily="34" charset="0"/>
            </a:endParaRPr>
          </a:p>
          <a:p>
            <a:pPr>
              <a:buFont typeface="Wingdings" panose="05000000000000000000" pitchFamily="2" charset="2"/>
              <a:buChar char="§"/>
            </a:pPr>
            <a:r>
              <a:rPr lang="en-US" b="1" i="0" dirty="0">
                <a:solidFill>
                  <a:srgbClr val="2C2C2C"/>
                </a:solidFill>
                <a:latin typeface="Myanmar Text" panose="020B0502040204020203" pitchFamily="34" charset="0"/>
                <a:cs typeface="Myanmar Text" panose="020B0502040204020203" pitchFamily="34" charset="0"/>
              </a:rPr>
              <a:t>API Security clear out Vulnerabilities</a:t>
            </a:r>
            <a:r>
              <a:rPr lang="en-US" i="0" dirty="0">
                <a:solidFill>
                  <a:srgbClr val="2C2C2C"/>
                </a:solidFill>
                <a:latin typeface="Myanmar Text" panose="020B0502040204020203" pitchFamily="34" charset="0"/>
                <a:cs typeface="Myanmar Text" panose="020B0502040204020203" pitchFamily="34" charset="0"/>
              </a:rPr>
              <a:t>: </a:t>
            </a:r>
            <a:r>
              <a:rPr lang="en-US" sz="2600" i="0" dirty="0">
                <a:solidFill>
                  <a:srgbClr val="2C2C2C"/>
                </a:solidFill>
                <a:latin typeface="Myanmar Text" panose="020B0502040204020203" pitchFamily="34" charset="0"/>
                <a:cs typeface="Myanmar Text" panose="020B0502040204020203" pitchFamily="34" charset="0"/>
              </a:rPr>
              <a:t>This</a:t>
            </a:r>
            <a:r>
              <a:rPr lang="en-US" sz="2600" dirty="0">
                <a:solidFill>
                  <a:srgbClr val="2C2C2C"/>
                </a:solidFill>
                <a:effectLst/>
                <a:latin typeface="Roboto" panose="02000000000000000000" pitchFamily="2" charset="0"/>
                <a:ea typeface="Times New Roman" panose="02020603050405020304" pitchFamily="18" charset="0"/>
              </a:rPr>
              <a:t> protects the application from foreign attacks and data breaches and adds an extra layer of security to limit its exposure to malware.</a:t>
            </a:r>
            <a:endParaRPr lang="en-US" sz="2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US" i="0" dirty="0">
              <a:solidFill>
                <a:srgbClr val="2C2C2C"/>
              </a:solidFill>
              <a:latin typeface="Myanmar Text" panose="020B0502040204020203" pitchFamily="34" charset="0"/>
              <a:cs typeface="Myanmar Text" panose="020B0502040204020203" pitchFamily="34" charset="0"/>
            </a:endParaRPr>
          </a:p>
          <a:p>
            <a:pPr>
              <a:buFont typeface="Wingdings" panose="05000000000000000000" pitchFamily="2" charset="2"/>
              <a:buChar char="§"/>
            </a:pPr>
            <a:r>
              <a:rPr lang="en-US" b="1" i="0" dirty="0">
                <a:solidFill>
                  <a:srgbClr val="2C2C2C"/>
                </a:solidFill>
                <a:latin typeface="Myanmar Text" panose="020B0502040204020203" pitchFamily="34" charset="0"/>
                <a:cs typeface="Myanmar Text" panose="020B0502040204020203" pitchFamily="34" charset="0"/>
              </a:rPr>
              <a:t>Faster Results: </a:t>
            </a:r>
            <a:r>
              <a:rPr lang="en-US" sz="2600" dirty="0">
                <a:solidFill>
                  <a:srgbClr val="2C2C2C"/>
                </a:solidFill>
                <a:effectLst/>
                <a:latin typeface="Roboto" panose="02000000000000000000" pitchFamily="2" charset="0"/>
                <a:ea typeface="Calibri" panose="020F0502020204030204" pitchFamily="34" charset="0"/>
                <a:cs typeface="Times New Roman" panose="02020603050405020304" pitchFamily="18" charset="0"/>
              </a:rPr>
              <a:t>API security provides faster results whenever an application is tested, API requires less time, fewer codes, and lower costing,</a:t>
            </a:r>
            <a:r>
              <a:rPr lang="en-US" sz="2600" dirty="0">
                <a:solidFill>
                  <a:srgbClr val="2C2C2C"/>
                </a:solidFill>
                <a:effectLst/>
                <a:latin typeface="Roboto" panose="02000000000000000000" pitchFamily="2" charset="0"/>
                <a:ea typeface="Times New Roman" panose="02020603050405020304" pitchFamily="18" charset="0"/>
              </a:rPr>
              <a:t> the cost of running an API security check is less because these APIs detect malware early and save your applications from severe damage.</a:t>
            </a:r>
            <a:endParaRPr lang="en-US" sz="2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b="1" i="0" dirty="0">
                <a:solidFill>
                  <a:srgbClr val="2C2C2C"/>
                </a:solidFill>
                <a:latin typeface="Myanmar Text" panose="020B0502040204020203" pitchFamily="34" charset="0"/>
                <a:cs typeface="Myanmar Text" panose="020B0502040204020203" pitchFamily="34" charset="0"/>
              </a:rPr>
              <a:t>Errors Can Be Detected Without Your attention</a:t>
            </a:r>
            <a:r>
              <a:rPr lang="en-US" i="0" dirty="0">
                <a:solidFill>
                  <a:srgbClr val="2C2C2C"/>
                </a:solidFill>
                <a:latin typeface="Myanmar Text" panose="020B0502040204020203" pitchFamily="34" charset="0"/>
                <a:cs typeface="Myanmar Text" panose="020B0502040204020203" pitchFamily="34" charset="0"/>
              </a:rPr>
              <a:t>:</a:t>
            </a:r>
            <a:r>
              <a:rPr lang="en-US" sz="1800" dirty="0">
                <a:solidFill>
                  <a:srgbClr val="2C2C2C"/>
                </a:solidFill>
                <a:effectLst/>
                <a:latin typeface="Roboto" panose="02000000000000000000" pitchFamily="2" charset="0"/>
                <a:ea typeface="Calibri" panose="020F0502020204030204" pitchFamily="34" charset="0"/>
                <a:cs typeface="Times New Roman" panose="02020603050405020304" pitchFamily="18" charset="0"/>
              </a:rPr>
              <a:t> </a:t>
            </a:r>
            <a:r>
              <a:rPr lang="en-US" sz="2400" dirty="0">
                <a:solidFill>
                  <a:srgbClr val="2C2C2C"/>
                </a:solidFill>
                <a:effectLst/>
                <a:latin typeface="Roboto" panose="02000000000000000000" pitchFamily="2" charset="0"/>
                <a:ea typeface="Calibri" panose="020F0502020204030204" pitchFamily="34" charset="0"/>
                <a:cs typeface="Times New Roman" panose="02020603050405020304" pitchFamily="18" charset="0"/>
              </a:rPr>
              <a:t>API security identifies and handles errors and viruses that </a:t>
            </a:r>
            <a:r>
              <a:rPr lang="en-US" sz="2400" dirty="0">
                <a:solidFill>
                  <a:srgbClr val="2C2C2C"/>
                </a:solidFill>
                <a:latin typeface="Roboto" panose="02000000000000000000" pitchFamily="2" charset="0"/>
                <a:ea typeface="Calibri" panose="020F0502020204030204" pitchFamily="34" charset="0"/>
                <a:cs typeface="Times New Roman" panose="02020603050405020304" pitchFamily="18" charset="0"/>
              </a:rPr>
              <a:t>can affect</a:t>
            </a:r>
            <a:r>
              <a:rPr lang="en-US" sz="2400" dirty="0">
                <a:solidFill>
                  <a:srgbClr val="2C2C2C"/>
                </a:solidFill>
                <a:effectLst/>
                <a:latin typeface="Roboto" panose="02000000000000000000" pitchFamily="2" charset="0"/>
                <a:ea typeface="Calibri" panose="020F0502020204030204" pitchFamily="34" charset="0"/>
                <a:cs typeface="Times New Roman" panose="02020603050405020304" pitchFamily="18" charset="0"/>
              </a:rPr>
              <a:t> your software at an early stage.</a:t>
            </a:r>
            <a:endParaRPr lang="en-US" sz="2400" i="0" dirty="0">
              <a:solidFill>
                <a:srgbClr val="2C2C2C"/>
              </a:solidFill>
              <a:latin typeface="Myanmar Text" panose="020B0502040204020203" pitchFamily="34" charset="0"/>
              <a:cs typeface="Myanmar Text" panose="020B0502040204020203" pitchFamily="34" charset="0"/>
            </a:endParaRPr>
          </a:p>
          <a:p>
            <a:pPr>
              <a:buFont typeface="Wingdings" panose="05000000000000000000" pitchFamily="2" charset="2"/>
              <a:buChar char="§"/>
            </a:pPr>
            <a:endParaRPr lang="en-US" b="1" i="0" dirty="0">
              <a:solidFill>
                <a:srgbClr val="2C2C2C"/>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5385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4610-6E84-6E33-35FC-6F5C15A0B75F}"/>
              </a:ext>
            </a:extLst>
          </p:cNvPr>
          <p:cNvSpPr>
            <a:spLocks noGrp="1"/>
          </p:cNvSpPr>
          <p:nvPr>
            <p:ph type="title"/>
          </p:nvPr>
        </p:nvSpPr>
        <p:spPr/>
        <p:txBody>
          <a:bodyPr/>
          <a:lstStyle/>
          <a:p>
            <a:r>
              <a:rPr lang="en-US" b="1" dirty="0"/>
              <a:t>CLONCLUSION</a:t>
            </a:r>
          </a:p>
        </p:txBody>
      </p:sp>
      <p:sp>
        <p:nvSpPr>
          <p:cNvPr id="3" name="Content Placeholder 2">
            <a:extLst>
              <a:ext uri="{FF2B5EF4-FFF2-40B4-BE49-F238E27FC236}">
                <a16:creationId xmlns:a16="http://schemas.microsoft.com/office/drawing/2014/main" id="{3CD2835F-96C3-4198-1F8C-4F606414B3DC}"/>
              </a:ext>
            </a:extLst>
          </p:cNvPr>
          <p:cNvSpPr>
            <a:spLocks noGrp="1"/>
          </p:cNvSpPr>
          <p:nvPr>
            <p:ph idx="1"/>
          </p:nvPr>
        </p:nvSpPr>
        <p:spPr>
          <a:xfrm>
            <a:off x="692426" y="1690688"/>
            <a:ext cx="10515600" cy="4351338"/>
          </a:xfrm>
        </p:spPr>
        <p:txBody>
          <a:bodyPr>
            <a:normAutofit/>
          </a:bodyPr>
          <a:lstStyle/>
          <a:p>
            <a:pPr marL="0" indent="0">
              <a:buNone/>
            </a:pPr>
            <a:r>
              <a:rPr lang="en-US" sz="320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rPr>
              <a:t>As a conclusion API security provides faster results whenever an application is tested. This is impressive because API requires less time, fewer codes, and lower costing. Likewise, the cost of running an API security check is less because these APIs detect malware early and save your applications from serious damage.</a:t>
            </a:r>
            <a:endParaRPr lang="en-US" sz="3200"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312678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044C-BC81-FD68-AA05-11240AE1ABA3}"/>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5FE03F15-754A-8F56-EF06-363413132045}"/>
              </a:ext>
            </a:extLst>
          </p:cNvPr>
          <p:cNvSpPr>
            <a:spLocks noGrp="1"/>
          </p:cNvSpPr>
          <p:nvPr>
            <p:ph type="subTitle" idx="1"/>
          </p:nvPr>
        </p:nvSpPr>
        <p:spPr/>
        <p:txBody>
          <a:bodyPr>
            <a:normAutofit/>
          </a:bodyPr>
          <a:lstStyle/>
          <a:p>
            <a:r>
              <a:rPr lang="en-US" sz="4000" b="1" dirty="0"/>
              <a:t>Thank you!!!</a:t>
            </a:r>
          </a:p>
        </p:txBody>
      </p:sp>
    </p:spTree>
    <p:extLst>
      <p:ext uri="{BB962C8B-B14F-4D97-AF65-F5344CB8AC3E}">
        <p14:creationId xmlns:p14="http://schemas.microsoft.com/office/powerpoint/2010/main" val="983992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563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Myanmar Text</vt:lpstr>
      <vt:lpstr>Nirmala UI</vt:lpstr>
      <vt:lpstr>Roboto</vt:lpstr>
      <vt:lpstr>Times New Roman</vt:lpstr>
      <vt:lpstr>Wingdings</vt:lpstr>
      <vt:lpstr>Office Theme</vt:lpstr>
      <vt:lpstr>UNIVERSITY OF RWANDA  NATIONAL POLICE COLLEGE COMPUTER SCIENCE Module: Web Security NAMES: IRIBAGIZA CLEMENTINE REG NO: 220014369 DATE: ON 21,10,2022 </vt:lpstr>
      <vt:lpstr>PowerPoint Presentation</vt:lpstr>
      <vt:lpstr>PowerPoint Presentation</vt:lpstr>
      <vt:lpstr>How API  security works</vt:lpstr>
      <vt:lpstr>APIs are developed with more features as follow</vt:lpstr>
      <vt:lpstr>Cont.’’</vt:lpstr>
      <vt:lpstr>Benefits of using API security</vt:lpstr>
      <vt:lpstr>CLONCLUSION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RWANDA  NATIONAL POLICE COLLEGE COMPUTER SCIENCE NAMES: IRIBAGIZA CLEMENTINE REG NO: 220014369 DATE: ON 20,10,2022 </dc:title>
  <dc:creator>GIRBERT</dc:creator>
  <cp:lastModifiedBy>GIRBERT</cp:lastModifiedBy>
  <cp:revision>23</cp:revision>
  <dcterms:created xsi:type="dcterms:W3CDTF">2022-10-19T13:56:40Z</dcterms:created>
  <dcterms:modified xsi:type="dcterms:W3CDTF">2022-10-21T12:13:32Z</dcterms:modified>
</cp:coreProperties>
</file>