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8" r:id="rId3"/>
    <p:sldId id="269" r:id="rId4"/>
    <p:sldId id="267" r:id="rId5"/>
    <p:sldId id="260" r:id="rId6"/>
    <p:sldId id="262" r:id="rId7"/>
    <p:sldId id="263" r:id="rId8"/>
    <p:sldId id="264" r:id="rId9"/>
    <p:sldId id="270" r:id="rId10"/>
    <p:sldId id="271" r:id="rId11"/>
    <p:sldId id="266" r:id="rId12"/>
  </p:sldIdLst>
  <p:sldSz cx="12192000" cy="6858000"/>
  <p:notesSz cx="6858000" cy="91440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19B5989-8D57-48A3-8EAB-99BCF54F7F54}">
          <p14:sldIdLst>
            <p14:sldId id="265"/>
            <p14:sldId id="268"/>
            <p14:sldId id="269"/>
            <p14:sldId id="267"/>
            <p14:sldId id="260"/>
            <p14:sldId id="262"/>
            <p14:sldId id="263"/>
            <p14:sldId id="264"/>
            <p14:sldId id="270"/>
            <p14:sldId id="27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50" d="100"/>
          <a:sy n="50" d="100"/>
        </p:scale>
        <p:origin x="48"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9F38-926C-CBD2-204C-2B6D73FEBB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32552A39-5155-4250-0932-8FBAAC073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9E899E68-AF97-639C-9F6E-4DA3A073C82D}"/>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5" name="Footer Placeholder 4">
            <a:extLst>
              <a:ext uri="{FF2B5EF4-FFF2-40B4-BE49-F238E27FC236}">
                <a16:creationId xmlns:a16="http://schemas.microsoft.com/office/drawing/2014/main" id="{4F50572D-DA9B-7350-6AEE-63E5D5366D29}"/>
              </a:ext>
            </a:extLst>
          </p:cNvPr>
          <p:cNvSpPr>
            <a:spLocks noGrp="1"/>
          </p:cNvSpPr>
          <p:nvPr>
            <p:ph type="ftr" sz="quarter" idx="11"/>
          </p:nvPr>
        </p:nvSpPr>
        <p:spPr/>
        <p:txBody>
          <a:bodyPr/>
          <a:lstStyle/>
          <a:p>
            <a:endParaRPr lang="en-RW"/>
          </a:p>
        </p:txBody>
      </p:sp>
      <p:sp>
        <p:nvSpPr>
          <p:cNvPr id="6" name="Slide Number Placeholder 5">
            <a:extLst>
              <a:ext uri="{FF2B5EF4-FFF2-40B4-BE49-F238E27FC236}">
                <a16:creationId xmlns:a16="http://schemas.microsoft.com/office/drawing/2014/main" id="{657F5AA9-3BF7-BAD4-40E8-065737FE4703}"/>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44231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F5F8-554E-E209-7595-BC5F737A0052}"/>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6475AEB7-7924-AE26-E989-A54871C47B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5BE9CAF7-AF96-4207-2A7D-07EA1557C6C4}"/>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5" name="Footer Placeholder 4">
            <a:extLst>
              <a:ext uri="{FF2B5EF4-FFF2-40B4-BE49-F238E27FC236}">
                <a16:creationId xmlns:a16="http://schemas.microsoft.com/office/drawing/2014/main" id="{49C79D86-5A2F-68BC-6E0E-A4205054A842}"/>
              </a:ext>
            </a:extLst>
          </p:cNvPr>
          <p:cNvSpPr>
            <a:spLocks noGrp="1"/>
          </p:cNvSpPr>
          <p:nvPr>
            <p:ph type="ftr" sz="quarter" idx="11"/>
          </p:nvPr>
        </p:nvSpPr>
        <p:spPr/>
        <p:txBody>
          <a:bodyPr/>
          <a:lstStyle/>
          <a:p>
            <a:endParaRPr lang="en-RW"/>
          </a:p>
        </p:txBody>
      </p:sp>
      <p:sp>
        <p:nvSpPr>
          <p:cNvPr id="6" name="Slide Number Placeholder 5">
            <a:extLst>
              <a:ext uri="{FF2B5EF4-FFF2-40B4-BE49-F238E27FC236}">
                <a16:creationId xmlns:a16="http://schemas.microsoft.com/office/drawing/2014/main" id="{89641340-C2CA-94EA-11CE-47AE369590FC}"/>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342357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DA764-88E3-BDCD-E6AF-973FBA9A55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5CFE9451-FA8C-C3BC-EA27-5FDBF937E3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4899BDCD-4E62-E3C6-9CBF-D7546FDDAB3F}"/>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5" name="Footer Placeholder 4">
            <a:extLst>
              <a:ext uri="{FF2B5EF4-FFF2-40B4-BE49-F238E27FC236}">
                <a16:creationId xmlns:a16="http://schemas.microsoft.com/office/drawing/2014/main" id="{17E7790E-A454-050C-8780-0BF0DFAF42A3}"/>
              </a:ext>
            </a:extLst>
          </p:cNvPr>
          <p:cNvSpPr>
            <a:spLocks noGrp="1"/>
          </p:cNvSpPr>
          <p:nvPr>
            <p:ph type="ftr" sz="quarter" idx="11"/>
          </p:nvPr>
        </p:nvSpPr>
        <p:spPr/>
        <p:txBody>
          <a:bodyPr/>
          <a:lstStyle/>
          <a:p>
            <a:endParaRPr lang="en-RW"/>
          </a:p>
        </p:txBody>
      </p:sp>
      <p:sp>
        <p:nvSpPr>
          <p:cNvPr id="6" name="Slide Number Placeholder 5">
            <a:extLst>
              <a:ext uri="{FF2B5EF4-FFF2-40B4-BE49-F238E27FC236}">
                <a16:creationId xmlns:a16="http://schemas.microsoft.com/office/drawing/2014/main" id="{92370CF2-4DC7-EBA3-18DB-97E56AA8D0E2}"/>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220710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06E0-5C7B-A731-810E-C1369CFDA0A7}"/>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8967B509-C5F8-AF95-3592-9B061272F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C05F3BD8-7902-135C-F47B-E86154ACC14B}"/>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5" name="Footer Placeholder 4">
            <a:extLst>
              <a:ext uri="{FF2B5EF4-FFF2-40B4-BE49-F238E27FC236}">
                <a16:creationId xmlns:a16="http://schemas.microsoft.com/office/drawing/2014/main" id="{363DC5A2-6A19-21B3-E321-E3C82C7987FA}"/>
              </a:ext>
            </a:extLst>
          </p:cNvPr>
          <p:cNvSpPr>
            <a:spLocks noGrp="1"/>
          </p:cNvSpPr>
          <p:nvPr>
            <p:ph type="ftr" sz="quarter" idx="11"/>
          </p:nvPr>
        </p:nvSpPr>
        <p:spPr/>
        <p:txBody>
          <a:bodyPr/>
          <a:lstStyle/>
          <a:p>
            <a:endParaRPr lang="en-RW"/>
          </a:p>
        </p:txBody>
      </p:sp>
      <p:sp>
        <p:nvSpPr>
          <p:cNvPr id="6" name="Slide Number Placeholder 5">
            <a:extLst>
              <a:ext uri="{FF2B5EF4-FFF2-40B4-BE49-F238E27FC236}">
                <a16:creationId xmlns:a16="http://schemas.microsoft.com/office/drawing/2014/main" id="{C88018F8-44E0-807B-4356-674FE09F95CC}"/>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33469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555E-0758-33B4-47A2-42C9260ED8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493D23F6-7C74-087E-8D1E-75A02CF9E1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890CD-E39E-26FF-34D0-0F9351C7ABA9}"/>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5" name="Footer Placeholder 4">
            <a:extLst>
              <a:ext uri="{FF2B5EF4-FFF2-40B4-BE49-F238E27FC236}">
                <a16:creationId xmlns:a16="http://schemas.microsoft.com/office/drawing/2014/main" id="{1CB0F4ED-DB5E-8C08-0E23-A8EFBE1F50DF}"/>
              </a:ext>
            </a:extLst>
          </p:cNvPr>
          <p:cNvSpPr>
            <a:spLocks noGrp="1"/>
          </p:cNvSpPr>
          <p:nvPr>
            <p:ph type="ftr" sz="quarter" idx="11"/>
          </p:nvPr>
        </p:nvSpPr>
        <p:spPr/>
        <p:txBody>
          <a:bodyPr/>
          <a:lstStyle/>
          <a:p>
            <a:endParaRPr lang="en-RW"/>
          </a:p>
        </p:txBody>
      </p:sp>
      <p:sp>
        <p:nvSpPr>
          <p:cNvPr id="6" name="Slide Number Placeholder 5">
            <a:extLst>
              <a:ext uri="{FF2B5EF4-FFF2-40B4-BE49-F238E27FC236}">
                <a16:creationId xmlns:a16="http://schemas.microsoft.com/office/drawing/2014/main" id="{B241CF63-8BF3-5D62-CDA4-B1F4D6E80C1D}"/>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222266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B60B-EA89-65B4-042F-C9EEBC3A647B}"/>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1E1B46CC-5FAB-04AC-B30B-85306A5DF7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40D63270-9593-6F36-C733-9A9725668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6BEE510A-2645-EC42-C464-9222459F1568}"/>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6" name="Footer Placeholder 5">
            <a:extLst>
              <a:ext uri="{FF2B5EF4-FFF2-40B4-BE49-F238E27FC236}">
                <a16:creationId xmlns:a16="http://schemas.microsoft.com/office/drawing/2014/main" id="{772ADCC0-8632-81F7-BEBB-41901E50E2F9}"/>
              </a:ext>
            </a:extLst>
          </p:cNvPr>
          <p:cNvSpPr>
            <a:spLocks noGrp="1"/>
          </p:cNvSpPr>
          <p:nvPr>
            <p:ph type="ftr" sz="quarter" idx="11"/>
          </p:nvPr>
        </p:nvSpPr>
        <p:spPr/>
        <p:txBody>
          <a:bodyPr/>
          <a:lstStyle/>
          <a:p>
            <a:endParaRPr lang="en-RW"/>
          </a:p>
        </p:txBody>
      </p:sp>
      <p:sp>
        <p:nvSpPr>
          <p:cNvPr id="7" name="Slide Number Placeholder 6">
            <a:extLst>
              <a:ext uri="{FF2B5EF4-FFF2-40B4-BE49-F238E27FC236}">
                <a16:creationId xmlns:a16="http://schemas.microsoft.com/office/drawing/2014/main" id="{B17099B6-D783-3F31-8E8F-A49A4EE87A8A}"/>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31491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A9BC-74EE-3DC4-815C-12ADC7242650}"/>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6913AD35-B64B-6D9E-49AE-DFEA766C4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16964-2DA5-4743-9C31-A8181B7AEE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679722F7-0226-1931-AE2D-4CD0D072C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5F7041-7E86-D3AF-147D-13246505B1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C8CD2BAB-47A3-453B-28A1-30399203C7AD}"/>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8" name="Footer Placeholder 7">
            <a:extLst>
              <a:ext uri="{FF2B5EF4-FFF2-40B4-BE49-F238E27FC236}">
                <a16:creationId xmlns:a16="http://schemas.microsoft.com/office/drawing/2014/main" id="{F7C8F17B-CF7C-F926-54E6-616C7CB59246}"/>
              </a:ext>
            </a:extLst>
          </p:cNvPr>
          <p:cNvSpPr>
            <a:spLocks noGrp="1"/>
          </p:cNvSpPr>
          <p:nvPr>
            <p:ph type="ftr" sz="quarter" idx="11"/>
          </p:nvPr>
        </p:nvSpPr>
        <p:spPr/>
        <p:txBody>
          <a:bodyPr/>
          <a:lstStyle/>
          <a:p>
            <a:endParaRPr lang="en-RW"/>
          </a:p>
        </p:txBody>
      </p:sp>
      <p:sp>
        <p:nvSpPr>
          <p:cNvPr id="9" name="Slide Number Placeholder 8">
            <a:extLst>
              <a:ext uri="{FF2B5EF4-FFF2-40B4-BE49-F238E27FC236}">
                <a16:creationId xmlns:a16="http://schemas.microsoft.com/office/drawing/2014/main" id="{79E38458-AF15-314C-75A4-0C75D914C1F3}"/>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86291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4D827-9688-E033-363C-FF6FA5F88F09}"/>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415D4B39-7869-F207-27D9-EFC9DECDB854}"/>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4" name="Footer Placeholder 3">
            <a:extLst>
              <a:ext uri="{FF2B5EF4-FFF2-40B4-BE49-F238E27FC236}">
                <a16:creationId xmlns:a16="http://schemas.microsoft.com/office/drawing/2014/main" id="{3A1203FB-2841-DB40-3890-C6B084F9D68B}"/>
              </a:ext>
            </a:extLst>
          </p:cNvPr>
          <p:cNvSpPr>
            <a:spLocks noGrp="1"/>
          </p:cNvSpPr>
          <p:nvPr>
            <p:ph type="ftr" sz="quarter" idx="11"/>
          </p:nvPr>
        </p:nvSpPr>
        <p:spPr/>
        <p:txBody>
          <a:bodyPr/>
          <a:lstStyle/>
          <a:p>
            <a:endParaRPr lang="en-RW"/>
          </a:p>
        </p:txBody>
      </p:sp>
      <p:sp>
        <p:nvSpPr>
          <p:cNvPr id="5" name="Slide Number Placeholder 4">
            <a:extLst>
              <a:ext uri="{FF2B5EF4-FFF2-40B4-BE49-F238E27FC236}">
                <a16:creationId xmlns:a16="http://schemas.microsoft.com/office/drawing/2014/main" id="{E623064D-3708-770E-E638-FFC242472F9E}"/>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189632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03A8AE-01B2-9026-3D64-B13161F006FA}"/>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3" name="Footer Placeholder 2">
            <a:extLst>
              <a:ext uri="{FF2B5EF4-FFF2-40B4-BE49-F238E27FC236}">
                <a16:creationId xmlns:a16="http://schemas.microsoft.com/office/drawing/2014/main" id="{201F8119-8B74-E8D0-A37F-9A5AB966779C}"/>
              </a:ext>
            </a:extLst>
          </p:cNvPr>
          <p:cNvSpPr>
            <a:spLocks noGrp="1"/>
          </p:cNvSpPr>
          <p:nvPr>
            <p:ph type="ftr" sz="quarter" idx="11"/>
          </p:nvPr>
        </p:nvSpPr>
        <p:spPr/>
        <p:txBody>
          <a:bodyPr/>
          <a:lstStyle/>
          <a:p>
            <a:endParaRPr lang="en-RW"/>
          </a:p>
        </p:txBody>
      </p:sp>
      <p:sp>
        <p:nvSpPr>
          <p:cNvPr id="4" name="Slide Number Placeholder 3">
            <a:extLst>
              <a:ext uri="{FF2B5EF4-FFF2-40B4-BE49-F238E27FC236}">
                <a16:creationId xmlns:a16="http://schemas.microsoft.com/office/drawing/2014/main" id="{75B3E14B-3522-A671-4B58-FC3E7AD79C6D}"/>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22839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664E-3FBB-2E14-EB85-86FDF03526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1A420DED-468D-2DAB-3420-A6A57CF62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4410AAC9-CD9D-1F7F-7F4F-0C7BBEB80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30621-2957-C4D0-892C-487414B0A605}"/>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6" name="Footer Placeholder 5">
            <a:extLst>
              <a:ext uri="{FF2B5EF4-FFF2-40B4-BE49-F238E27FC236}">
                <a16:creationId xmlns:a16="http://schemas.microsoft.com/office/drawing/2014/main" id="{B8B76482-3CA7-F881-D587-1D9DDBB6A75B}"/>
              </a:ext>
            </a:extLst>
          </p:cNvPr>
          <p:cNvSpPr>
            <a:spLocks noGrp="1"/>
          </p:cNvSpPr>
          <p:nvPr>
            <p:ph type="ftr" sz="quarter" idx="11"/>
          </p:nvPr>
        </p:nvSpPr>
        <p:spPr/>
        <p:txBody>
          <a:bodyPr/>
          <a:lstStyle/>
          <a:p>
            <a:endParaRPr lang="en-RW"/>
          </a:p>
        </p:txBody>
      </p:sp>
      <p:sp>
        <p:nvSpPr>
          <p:cNvPr id="7" name="Slide Number Placeholder 6">
            <a:extLst>
              <a:ext uri="{FF2B5EF4-FFF2-40B4-BE49-F238E27FC236}">
                <a16:creationId xmlns:a16="http://schemas.microsoft.com/office/drawing/2014/main" id="{80F2A5DC-4B3D-9198-CAF1-1E6E5CA428A8}"/>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115042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8D49-1D2D-E444-E4B3-6ACD8D2B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E04D8C73-A5D3-0D93-8EAF-6EB548CDD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A57EB6F-56A5-ABF5-64E4-3C357FDFB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4596F-D597-AB28-46DC-FB94E168BE3D}"/>
              </a:ext>
            </a:extLst>
          </p:cNvPr>
          <p:cNvSpPr>
            <a:spLocks noGrp="1"/>
          </p:cNvSpPr>
          <p:nvPr>
            <p:ph type="dt" sz="half" idx="10"/>
          </p:nvPr>
        </p:nvSpPr>
        <p:spPr/>
        <p:txBody>
          <a:bodyPr/>
          <a:lstStyle/>
          <a:p>
            <a:fld id="{7EE1B0F2-4523-4379-87EE-AA529977162C}" type="datetimeFigureOut">
              <a:rPr lang="en-RW" smtClean="0"/>
              <a:t>14/11/2022</a:t>
            </a:fld>
            <a:endParaRPr lang="en-RW"/>
          </a:p>
        </p:txBody>
      </p:sp>
      <p:sp>
        <p:nvSpPr>
          <p:cNvPr id="6" name="Footer Placeholder 5">
            <a:extLst>
              <a:ext uri="{FF2B5EF4-FFF2-40B4-BE49-F238E27FC236}">
                <a16:creationId xmlns:a16="http://schemas.microsoft.com/office/drawing/2014/main" id="{AFCB8D9D-E4F4-E7F7-F1D1-82AF94E4BBC3}"/>
              </a:ext>
            </a:extLst>
          </p:cNvPr>
          <p:cNvSpPr>
            <a:spLocks noGrp="1"/>
          </p:cNvSpPr>
          <p:nvPr>
            <p:ph type="ftr" sz="quarter" idx="11"/>
          </p:nvPr>
        </p:nvSpPr>
        <p:spPr/>
        <p:txBody>
          <a:bodyPr/>
          <a:lstStyle/>
          <a:p>
            <a:endParaRPr lang="en-RW"/>
          </a:p>
        </p:txBody>
      </p:sp>
      <p:sp>
        <p:nvSpPr>
          <p:cNvPr id="7" name="Slide Number Placeholder 6">
            <a:extLst>
              <a:ext uri="{FF2B5EF4-FFF2-40B4-BE49-F238E27FC236}">
                <a16:creationId xmlns:a16="http://schemas.microsoft.com/office/drawing/2014/main" id="{31BA660F-B8DE-D910-EA5C-D408D74EB656}"/>
              </a:ext>
            </a:extLst>
          </p:cNvPr>
          <p:cNvSpPr>
            <a:spLocks noGrp="1"/>
          </p:cNvSpPr>
          <p:nvPr>
            <p:ph type="sldNum" sz="quarter" idx="12"/>
          </p:nvPr>
        </p:nvSpPr>
        <p:spPr/>
        <p:txBody>
          <a:bodyPr/>
          <a:lstStyle/>
          <a:p>
            <a:fld id="{748C1110-A92C-46FE-8711-47A201C739F9}" type="slidenum">
              <a:rPr lang="en-RW" smtClean="0"/>
              <a:t>‹#›</a:t>
            </a:fld>
            <a:endParaRPr lang="en-RW"/>
          </a:p>
        </p:txBody>
      </p:sp>
    </p:spTree>
    <p:extLst>
      <p:ext uri="{BB962C8B-B14F-4D97-AF65-F5344CB8AC3E}">
        <p14:creationId xmlns:p14="http://schemas.microsoft.com/office/powerpoint/2010/main" val="341121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60C72-5C02-C231-7926-55110886E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RW"/>
          </a:p>
        </p:txBody>
      </p:sp>
      <p:sp>
        <p:nvSpPr>
          <p:cNvPr id="3" name="Text Placeholder 2">
            <a:extLst>
              <a:ext uri="{FF2B5EF4-FFF2-40B4-BE49-F238E27FC236}">
                <a16:creationId xmlns:a16="http://schemas.microsoft.com/office/drawing/2014/main" id="{90964814-1FEC-C156-47D2-23341D9BD0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EBB6D4EC-D7F5-8F09-8E7F-A1E03892B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1B0F2-4523-4379-87EE-AA529977162C}" type="datetimeFigureOut">
              <a:rPr lang="en-RW" smtClean="0"/>
              <a:t>14/11/2022</a:t>
            </a:fld>
            <a:endParaRPr lang="en-RW"/>
          </a:p>
        </p:txBody>
      </p:sp>
      <p:sp>
        <p:nvSpPr>
          <p:cNvPr id="5" name="Footer Placeholder 4">
            <a:extLst>
              <a:ext uri="{FF2B5EF4-FFF2-40B4-BE49-F238E27FC236}">
                <a16:creationId xmlns:a16="http://schemas.microsoft.com/office/drawing/2014/main" id="{83C1B3E5-8342-4545-43AB-AA2620150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W"/>
          </a:p>
        </p:txBody>
      </p:sp>
      <p:sp>
        <p:nvSpPr>
          <p:cNvPr id="6" name="Slide Number Placeholder 5">
            <a:extLst>
              <a:ext uri="{FF2B5EF4-FFF2-40B4-BE49-F238E27FC236}">
                <a16:creationId xmlns:a16="http://schemas.microsoft.com/office/drawing/2014/main" id="{FE4FD2F8-4B3C-58F6-F171-534D8F301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C1110-A92C-46FE-8711-47A201C739F9}" type="slidenum">
              <a:rPr lang="en-RW" smtClean="0"/>
              <a:t>‹#›</a:t>
            </a:fld>
            <a:endParaRPr lang="en-RW"/>
          </a:p>
        </p:txBody>
      </p:sp>
    </p:spTree>
    <p:extLst>
      <p:ext uri="{BB962C8B-B14F-4D97-AF65-F5344CB8AC3E}">
        <p14:creationId xmlns:p14="http://schemas.microsoft.com/office/powerpoint/2010/main" val="3373248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security/definition/encryption" TargetMode="External"/><Relationship Id="rId2" Type="http://schemas.openxmlformats.org/officeDocument/2006/relationships/hyperlink" Target="https://www.techtarget.com/searchsecurity/definition/public-k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Diffie-Hellman-key-exchange" TargetMode="External"/><Relationship Id="rId2" Type="http://schemas.openxmlformats.org/officeDocument/2006/relationships/hyperlink" Target="https://www.techtarget.com/searchsecurity/tip/An-introduction-to-SSH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sh.com/academy/ssh/tunneling/examp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0003-C911-2B81-344F-C1500DF190F8}"/>
              </a:ext>
            </a:extLst>
          </p:cNvPr>
          <p:cNvSpPr>
            <a:spLocks noGrp="1"/>
          </p:cNvSpPr>
          <p:nvPr>
            <p:ph type="title"/>
          </p:nvPr>
        </p:nvSpPr>
        <p:spPr/>
        <p:txBody>
          <a:bodyPr/>
          <a:lstStyle/>
          <a:p>
            <a:r>
              <a:rPr lang="en-US" dirty="0"/>
              <a:t>UNIVERSTY OF RWANDA</a:t>
            </a:r>
            <a:endParaRPr lang="en-RW" dirty="0"/>
          </a:p>
        </p:txBody>
      </p:sp>
      <p:sp>
        <p:nvSpPr>
          <p:cNvPr id="3" name="Content Placeholder 2">
            <a:extLst>
              <a:ext uri="{FF2B5EF4-FFF2-40B4-BE49-F238E27FC236}">
                <a16:creationId xmlns:a16="http://schemas.microsoft.com/office/drawing/2014/main" id="{D941B991-3DEC-B8C6-C90F-98994169E72A}"/>
              </a:ext>
            </a:extLst>
          </p:cNvPr>
          <p:cNvSpPr>
            <a:spLocks noGrp="1"/>
          </p:cNvSpPr>
          <p:nvPr>
            <p:ph idx="1"/>
          </p:nvPr>
        </p:nvSpPr>
        <p:spPr/>
        <p:txBody>
          <a:bodyPr/>
          <a:lstStyle/>
          <a:p>
            <a:pPr marL="0" indent="0">
              <a:buNone/>
            </a:pPr>
            <a:r>
              <a:rPr lang="en-US" dirty="0"/>
              <a:t>REG NO:220009949</a:t>
            </a:r>
          </a:p>
          <a:p>
            <a:pPr marL="0" indent="0">
              <a:buNone/>
            </a:pPr>
            <a:r>
              <a:rPr lang="en-US" dirty="0"/>
              <a:t>COLLEGE OF SCIENCE AND TECHNOLOGY</a:t>
            </a:r>
          </a:p>
          <a:p>
            <a:pPr marL="0" indent="0">
              <a:buNone/>
            </a:pPr>
            <a:r>
              <a:rPr lang="en-US" dirty="0"/>
              <a:t>MODULE: WEB SECURITY</a:t>
            </a:r>
          </a:p>
          <a:p>
            <a:pPr marL="0" indent="0">
              <a:buNone/>
            </a:pPr>
            <a:r>
              <a:rPr lang="en-US" dirty="0"/>
              <a:t>DATE:20</a:t>
            </a:r>
            <a:r>
              <a:rPr lang="en-US" baseline="30000" dirty="0"/>
              <a:t>th</a:t>
            </a:r>
            <a:r>
              <a:rPr lang="en-US" dirty="0"/>
              <a:t> OCTOBER 2022</a:t>
            </a:r>
          </a:p>
          <a:p>
            <a:endParaRPr lang="en-US" dirty="0"/>
          </a:p>
          <a:p>
            <a:pPr marL="0" indent="0">
              <a:buNone/>
            </a:pPr>
            <a:r>
              <a:rPr lang="en-US" dirty="0"/>
              <a:t>PRESENTATION: INTRODUCTION TO SSH</a:t>
            </a:r>
            <a:endParaRPr lang="en-RW" dirty="0"/>
          </a:p>
        </p:txBody>
      </p:sp>
    </p:spTree>
    <p:extLst>
      <p:ext uri="{BB962C8B-B14F-4D97-AF65-F5344CB8AC3E}">
        <p14:creationId xmlns:p14="http://schemas.microsoft.com/office/powerpoint/2010/main" val="131180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C2A7-5C80-D025-82E4-EDC8176DFD8C}"/>
              </a:ext>
            </a:extLst>
          </p:cNvPr>
          <p:cNvSpPr>
            <a:spLocks noGrp="1"/>
          </p:cNvSpPr>
          <p:nvPr>
            <p:ph type="title"/>
          </p:nvPr>
        </p:nvSpPr>
        <p:spPr/>
        <p:txBody>
          <a:bodyPr/>
          <a:lstStyle/>
          <a:p>
            <a:r>
              <a:rPr lang="en-US" dirty="0"/>
              <a:t>Open-sources for SSH</a:t>
            </a:r>
            <a:endParaRPr lang="en-RW" dirty="0"/>
          </a:p>
        </p:txBody>
      </p:sp>
      <p:sp>
        <p:nvSpPr>
          <p:cNvPr id="3" name="Content Placeholder 2">
            <a:extLst>
              <a:ext uri="{FF2B5EF4-FFF2-40B4-BE49-F238E27FC236}">
                <a16:creationId xmlns:a16="http://schemas.microsoft.com/office/drawing/2014/main" id="{B7B9F489-4C56-A080-86B6-D35CB0F13AFA}"/>
              </a:ext>
            </a:extLst>
          </p:cNvPr>
          <p:cNvSpPr>
            <a:spLocks noGrp="1"/>
          </p:cNvSpPr>
          <p:nvPr>
            <p:ph idx="1"/>
          </p:nvPr>
        </p:nvSpPr>
        <p:spPr/>
        <p:txBody>
          <a:bodyPr/>
          <a:lstStyle/>
          <a:p>
            <a:r>
              <a:rPr lang="en-US" dirty="0"/>
              <a:t>Putty (windows, linux)</a:t>
            </a:r>
          </a:p>
          <a:p>
            <a:r>
              <a:rPr lang="en-US" dirty="0"/>
              <a:t>Kitty(windows)</a:t>
            </a:r>
          </a:p>
          <a:p>
            <a:r>
              <a:rPr lang="en-US" dirty="0"/>
              <a:t>Remmina (linux)</a:t>
            </a:r>
          </a:p>
          <a:p>
            <a:endParaRPr lang="en-RW" dirty="0"/>
          </a:p>
        </p:txBody>
      </p:sp>
    </p:spTree>
    <p:extLst>
      <p:ext uri="{BB962C8B-B14F-4D97-AF65-F5344CB8AC3E}">
        <p14:creationId xmlns:p14="http://schemas.microsoft.com/office/powerpoint/2010/main" val="289433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82E7-C07C-7E2A-F9A5-A244133A207A}"/>
              </a:ext>
            </a:extLst>
          </p:cNvPr>
          <p:cNvSpPr>
            <a:spLocks noGrp="1"/>
          </p:cNvSpPr>
          <p:nvPr>
            <p:ph type="title"/>
          </p:nvPr>
        </p:nvSpPr>
        <p:spPr/>
        <p:txBody>
          <a:bodyPr/>
          <a:lstStyle/>
          <a:p>
            <a:r>
              <a:rPr lang="en-US" dirty="0"/>
              <a:t>conclusion</a:t>
            </a:r>
            <a:endParaRPr lang="en-RW" dirty="0"/>
          </a:p>
        </p:txBody>
      </p:sp>
      <p:sp>
        <p:nvSpPr>
          <p:cNvPr id="3" name="Content Placeholder 2">
            <a:extLst>
              <a:ext uri="{FF2B5EF4-FFF2-40B4-BE49-F238E27FC236}">
                <a16:creationId xmlns:a16="http://schemas.microsoft.com/office/drawing/2014/main" id="{B77319E9-557A-C831-2EB1-76C9F5F14DE2}"/>
              </a:ext>
            </a:extLst>
          </p:cNvPr>
          <p:cNvSpPr>
            <a:spLocks noGrp="1"/>
          </p:cNvSpPr>
          <p:nvPr>
            <p:ph idx="1"/>
          </p:nvPr>
        </p:nvSpPr>
        <p:spPr/>
        <p:txBody>
          <a:bodyPr/>
          <a:lstStyle/>
          <a:p>
            <a:pPr marL="0" indent="0">
              <a:buNone/>
            </a:pPr>
            <a:r>
              <a:rPr lang="en-US" b="0" i="0" dirty="0">
                <a:solidFill>
                  <a:srgbClr val="000000"/>
                </a:solidFill>
                <a:effectLst/>
                <a:latin typeface="Times New Roman" panose="02020603050405020304" pitchFamily="18" charset="0"/>
              </a:rPr>
              <a:t>SSH  provide local and remote users with a high-level of security with a simple and small drop-in application. It can also be used from nearly any platform available.</a:t>
            </a:r>
          </a:p>
          <a:p>
            <a:pPr marL="0" indent="0">
              <a:buNone/>
            </a:pPr>
            <a:endParaRPr lang="en-US" dirty="0">
              <a:solidFill>
                <a:srgbClr val="000000"/>
              </a:solidFill>
              <a:latin typeface="Times New Roman" panose="02020603050405020304" pitchFamily="18" charset="0"/>
            </a:endParaRPr>
          </a:p>
          <a:p>
            <a:pPr algn="l" fontAlgn="base"/>
            <a:r>
              <a:rPr lang="en-US" b="0" i="0" dirty="0">
                <a:solidFill>
                  <a:srgbClr val="0A0A23"/>
                </a:solidFill>
                <a:effectLst/>
                <a:latin typeface="Lato" panose="020B0604020202020204" pitchFamily="34" charset="0"/>
              </a:rPr>
              <a:t>SSH is an important tool used to remotely control other computers.</a:t>
            </a:r>
          </a:p>
          <a:p>
            <a:pPr algn="l" fontAlgn="base"/>
            <a:r>
              <a:rPr lang="en-US" b="0" i="0" dirty="0">
                <a:solidFill>
                  <a:srgbClr val="0A0A23"/>
                </a:solidFill>
                <a:effectLst/>
                <a:latin typeface="Lato" panose="020B0604020202020204" pitchFamily="34" charset="0"/>
              </a:rPr>
              <a:t>SSH is secure because both computers can encrypt and decrypt message using identical symmetric keys (known as ‘symmetric encryption’)</a:t>
            </a:r>
          </a:p>
          <a:p>
            <a:pPr marL="0" indent="0">
              <a:buNone/>
            </a:pPr>
            <a:endParaRPr lang="en-RW" dirty="0"/>
          </a:p>
        </p:txBody>
      </p:sp>
    </p:spTree>
    <p:extLst>
      <p:ext uri="{BB962C8B-B14F-4D97-AF65-F5344CB8AC3E}">
        <p14:creationId xmlns:p14="http://schemas.microsoft.com/office/powerpoint/2010/main" val="138158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D6C8-29B4-7C0D-E746-DCA39FBB31F2}"/>
              </a:ext>
            </a:extLst>
          </p:cNvPr>
          <p:cNvSpPr>
            <a:spLocks noGrp="1"/>
          </p:cNvSpPr>
          <p:nvPr>
            <p:ph type="title"/>
          </p:nvPr>
        </p:nvSpPr>
        <p:spPr/>
        <p:txBody>
          <a:bodyPr/>
          <a:lstStyle/>
          <a:p>
            <a:r>
              <a:rPr lang="en-US" dirty="0" err="1"/>
              <a:t>SSh</a:t>
            </a:r>
            <a:endParaRPr lang="en-RW" dirty="0"/>
          </a:p>
        </p:txBody>
      </p:sp>
      <p:sp>
        <p:nvSpPr>
          <p:cNvPr id="3" name="Content Placeholder 2">
            <a:extLst>
              <a:ext uri="{FF2B5EF4-FFF2-40B4-BE49-F238E27FC236}">
                <a16:creationId xmlns:a16="http://schemas.microsoft.com/office/drawing/2014/main" id="{ADF810E1-73F3-73C2-BF23-73355B93DE45}"/>
              </a:ext>
            </a:extLst>
          </p:cNvPr>
          <p:cNvSpPr>
            <a:spLocks noGrp="1"/>
          </p:cNvSpPr>
          <p:nvPr>
            <p:ph idx="1"/>
          </p:nvPr>
        </p:nvSpPr>
        <p:spPr/>
        <p:txBody>
          <a:bodyPr/>
          <a:lstStyle/>
          <a:p>
            <a:pPr marL="0" indent="0">
              <a:lnSpc>
                <a:spcPts val="2100"/>
              </a:lnSpc>
              <a:spcBef>
                <a:spcPts val="600"/>
              </a:spcBef>
              <a:spcAft>
                <a:spcPts val="1800"/>
              </a:spcAft>
              <a:buNone/>
            </a:pPr>
            <a:r>
              <a:rPr lang="en-RW" dirty="0">
                <a:solidFill>
                  <a:srgbClr val="0A0A23"/>
                </a:solidFill>
                <a:latin typeface="Candara" panose="020E0502030303020204" pitchFamily="34" charset="0"/>
              </a:rPr>
              <a:t>SSH, also known as Secure Shell or Secure Socket Shell, is a network protocol that gives users, particularly system administrators, a secure way to access a computer over an unsecured network.</a:t>
            </a:r>
          </a:p>
          <a:p>
            <a:pPr marL="0" indent="0">
              <a:lnSpc>
                <a:spcPts val="2100"/>
              </a:lnSpc>
              <a:spcBef>
                <a:spcPts val="1800"/>
              </a:spcBef>
              <a:spcAft>
                <a:spcPts val="1800"/>
              </a:spcAft>
              <a:buNone/>
            </a:pPr>
            <a:r>
              <a:rPr lang="en-RW" dirty="0">
                <a:solidFill>
                  <a:srgbClr val="0A0A23"/>
                </a:solidFill>
                <a:latin typeface="Candara" panose="020E0502030303020204" pitchFamily="34" charset="0"/>
              </a:rPr>
              <a:t>SSH also refers to the suite of utilities that implement the SSH protocol. </a:t>
            </a:r>
            <a:endParaRPr lang="en-US" dirty="0">
              <a:solidFill>
                <a:srgbClr val="0A0A23"/>
              </a:solidFill>
              <a:latin typeface="Candara" panose="020E0502030303020204" pitchFamily="34" charset="0"/>
            </a:endParaRPr>
          </a:p>
          <a:p>
            <a:pPr marL="0" indent="0">
              <a:lnSpc>
                <a:spcPts val="2100"/>
              </a:lnSpc>
              <a:spcBef>
                <a:spcPts val="1800"/>
              </a:spcBef>
              <a:spcAft>
                <a:spcPts val="1800"/>
              </a:spcAft>
              <a:buNone/>
            </a:pPr>
            <a:r>
              <a:rPr lang="en-RW" dirty="0">
                <a:solidFill>
                  <a:srgbClr val="0A0A23"/>
                </a:solidFill>
                <a:latin typeface="Candara" panose="020E0502030303020204" pitchFamily="34" charset="0"/>
              </a:rPr>
              <a:t>Secure Shell provides strong password </a:t>
            </a:r>
            <a:r>
              <a:rPr lang="en-US" dirty="0">
                <a:solidFill>
                  <a:srgbClr val="0A0A23"/>
                </a:solidFill>
                <a:latin typeface="Candara" panose="020E0502030303020204" pitchFamily="34" charset="0"/>
              </a:rPr>
              <a:t>authentication</a:t>
            </a:r>
            <a:r>
              <a:rPr lang="en-RW" dirty="0">
                <a:solidFill>
                  <a:srgbClr val="0A0A23"/>
                </a:solidFill>
                <a:latin typeface="Candara" panose="020E0502030303020204" pitchFamily="34" charset="0"/>
              </a:rPr>
              <a:t> and </a:t>
            </a:r>
            <a:r>
              <a:rPr lang="en-RW" dirty="0">
                <a:solidFill>
                  <a:srgbClr val="0A0A23"/>
                </a:solidFill>
                <a:latin typeface="Candara" panose="020E0502030303020204" pitchFamily="34" charset="0"/>
                <a:hlinkClick r:id="rId2">
                  <a:extLst>
                    <a:ext uri="{A12FA001-AC4F-418D-AE19-62706E023703}">
                      <ahyp:hlinkClr xmlns:ahyp="http://schemas.microsoft.com/office/drawing/2018/hyperlinkcolor" val="tx"/>
                    </a:ext>
                  </a:extLst>
                </a:hlinkClick>
              </a:rPr>
              <a:t>public key</a:t>
            </a:r>
            <a:r>
              <a:rPr lang="en-RW" dirty="0">
                <a:solidFill>
                  <a:srgbClr val="0A0A23"/>
                </a:solidFill>
                <a:latin typeface="Candara" panose="020E0502030303020204" pitchFamily="34" charset="0"/>
              </a:rPr>
              <a:t> authentication, as well as </a:t>
            </a:r>
            <a:r>
              <a:rPr lang="en-RW" dirty="0">
                <a:solidFill>
                  <a:srgbClr val="0A0A23"/>
                </a:solidFill>
                <a:latin typeface="Candara" panose="020E0502030303020204" pitchFamily="34" charset="0"/>
                <a:hlinkClick r:id="rId3">
                  <a:extLst>
                    <a:ext uri="{A12FA001-AC4F-418D-AE19-62706E023703}">
                      <ahyp:hlinkClr xmlns:ahyp="http://schemas.microsoft.com/office/drawing/2018/hyperlinkcolor" val="tx"/>
                    </a:ext>
                  </a:extLst>
                </a:hlinkClick>
              </a:rPr>
              <a:t>encrypted</a:t>
            </a:r>
            <a:r>
              <a:rPr lang="en-RW" dirty="0">
                <a:solidFill>
                  <a:srgbClr val="0A0A23"/>
                </a:solidFill>
                <a:latin typeface="Candara" panose="020E0502030303020204" pitchFamily="34" charset="0"/>
              </a:rPr>
              <a:t> data communications between two computers connecting over an open network, such as the internet</a:t>
            </a:r>
          </a:p>
        </p:txBody>
      </p:sp>
    </p:spTree>
    <p:extLst>
      <p:ext uri="{BB962C8B-B14F-4D97-AF65-F5344CB8AC3E}">
        <p14:creationId xmlns:p14="http://schemas.microsoft.com/office/powerpoint/2010/main" val="275736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A574-EA29-CE1B-3079-4209C8D42FD5}"/>
              </a:ext>
            </a:extLst>
          </p:cNvPr>
          <p:cNvSpPr>
            <a:spLocks noGrp="1"/>
          </p:cNvSpPr>
          <p:nvPr>
            <p:ph type="title"/>
          </p:nvPr>
        </p:nvSpPr>
        <p:spPr/>
        <p:txBody>
          <a:bodyPr/>
          <a:lstStyle/>
          <a:p>
            <a:r>
              <a:rPr lang="en-US" dirty="0"/>
              <a:t>Cont. …</a:t>
            </a:r>
            <a:endParaRPr lang="en-RW" dirty="0"/>
          </a:p>
        </p:txBody>
      </p:sp>
      <p:sp>
        <p:nvSpPr>
          <p:cNvPr id="3" name="Content Placeholder 2">
            <a:extLst>
              <a:ext uri="{FF2B5EF4-FFF2-40B4-BE49-F238E27FC236}">
                <a16:creationId xmlns:a16="http://schemas.microsoft.com/office/drawing/2014/main" id="{1BC45C2C-5AA1-BB45-D1DF-3DF6897A29C8}"/>
              </a:ext>
            </a:extLst>
          </p:cNvPr>
          <p:cNvSpPr>
            <a:spLocks noGrp="1"/>
          </p:cNvSpPr>
          <p:nvPr>
            <p:ph idx="1"/>
          </p:nvPr>
        </p:nvSpPr>
        <p:spPr>
          <a:xfrm>
            <a:off x="838200" y="2000249"/>
            <a:ext cx="10134600" cy="4492625"/>
          </a:xfrm>
        </p:spPr>
        <p:txBody>
          <a:bodyPr/>
          <a:lstStyle/>
          <a:p>
            <a:pPr marL="0" indent="0">
              <a:lnSpc>
                <a:spcPts val="2100"/>
              </a:lnSpc>
              <a:spcBef>
                <a:spcPts val="600"/>
              </a:spcBef>
              <a:spcAft>
                <a:spcPts val="1800"/>
              </a:spcAft>
              <a:buNone/>
            </a:pPr>
            <a:r>
              <a:rPr lang="en-RW" sz="2400" dirty="0">
                <a:solidFill>
                  <a:srgbClr val="666666"/>
                </a:solidFill>
                <a:latin typeface="Century" panose="02040604050505020304" pitchFamily="18" charset="0"/>
                <a:cs typeface="Times New Roman" panose="02020603050405020304" pitchFamily="18" charset="0"/>
              </a:rPr>
              <a:t>.</a:t>
            </a:r>
          </a:p>
          <a:p>
            <a:r>
              <a:rPr lang="en-RW" dirty="0">
                <a:solidFill>
                  <a:srgbClr val="666666"/>
                </a:solidFill>
                <a:effectLst/>
                <a:latin typeface="Candara" panose="020E0502030303020204" pitchFamily="34" charset="0"/>
                <a:ea typeface="Times New Roman" panose="02020603050405020304" pitchFamily="18" charset="0"/>
              </a:rPr>
              <a:t>In addition to providing strong encryption, SSH is widely used by network administrators to manage systems and applications remotely, enabling them to log in to another computer over a network, execute commands and move files from one computer to another</a:t>
            </a:r>
            <a:r>
              <a:rPr lang="en-US" dirty="0">
                <a:solidFill>
                  <a:srgbClr val="666666"/>
                </a:solidFill>
                <a:effectLst/>
                <a:latin typeface="Candara" panose="020E0502030303020204" pitchFamily="34" charset="0"/>
                <a:ea typeface="Times New Roman" panose="02020603050405020304" pitchFamily="18" charset="0"/>
              </a:rPr>
              <a:t>.</a:t>
            </a:r>
            <a:r>
              <a:rPr lang="en-US"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 </a:t>
            </a:r>
            <a:endParaRPr lang="en-RW" dirty="0">
              <a:effectLst/>
              <a:latin typeface="Candara" panose="020E0502030303020204" pitchFamily="34" charset="0"/>
              <a:ea typeface="Calibri" panose="020F0502020204030204" pitchFamily="34" charset="0"/>
              <a:cs typeface="Times New Roman" panose="02020603050405020304" pitchFamily="18" charset="0"/>
            </a:endParaRPr>
          </a:p>
          <a:p>
            <a:pPr marL="457200">
              <a:lnSpc>
                <a:spcPts val="2100"/>
              </a:lnSpc>
              <a:spcBef>
                <a:spcPts val="1800"/>
              </a:spcBef>
              <a:spcAft>
                <a:spcPts val="1800"/>
              </a:spcAft>
            </a:pPr>
            <a:r>
              <a:rPr lang="en-RW" dirty="0">
                <a:solidFill>
                  <a:srgbClr val="666666"/>
                </a:solidFill>
                <a:effectLst/>
                <a:latin typeface="Candara" panose="020E0502030303020204" pitchFamily="34" charset="0"/>
                <a:ea typeface="Calibri" panose="020F0502020204030204" pitchFamily="34" charset="0"/>
                <a:cs typeface="Times New Roman" panose="02020603050405020304" pitchFamily="18" charset="0"/>
              </a:rPr>
              <a:t>The most basic use of SSH is to connect to a remote host for a terminal session. The form of that command is the following:</a:t>
            </a:r>
            <a:endParaRPr lang="en-RW"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2100"/>
              </a:lnSpc>
              <a:spcBef>
                <a:spcPts val="1800"/>
              </a:spcBef>
              <a:spcAft>
                <a:spcPts val="1800"/>
              </a:spcAft>
            </a:pPr>
            <a:r>
              <a:rPr lang="en-US" dirty="0">
                <a:solidFill>
                  <a:srgbClr val="666666"/>
                </a:solidFill>
                <a:effectLst/>
                <a:latin typeface="Candara" panose="020E0502030303020204" pitchFamily="34" charset="0"/>
                <a:ea typeface="Calibri" panose="020F0502020204030204" pitchFamily="34" charset="0"/>
                <a:cs typeface="Times New Roman" panose="02020603050405020304" pitchFamily="18" charset="0"/>
              </a:rPr>
              <a:t>     SSH </a:t>
            </a:r>
            <a:r>
              <a:rPr lang="en-US" dirty="0" err="1">
                <a:solidFill>
                  <a:srgbClr val="666666"/>
                </a:solidFill>
                <a:effectLst/>
                <a:latin typeface="Candara" panose="020E0502030303020204" pitchFamily="34" charset="0"/>
                <a:ea typeface="Calibri" panose="020F0502020204030204" pitchFamily="34" charset="0"/>
                <a:cs typeface="Times New Roman" panose="02020603050405020304" pitchFamily="18" charset="0"/>
              </a:rPr>
              <a:t>username@sshsever</a:t>
            </a:r>
            <a:r>
              <a:rPr lang="en-US" dirty="0">
                <a:solidFill>
                  <a:srgbClr val="666666"/>
                </a:solidFill>
                <a:effectLst/>
                <a:latin typeface="Candara" panose="020E0502030303020204" pitchFamily="34" charset="0"/>
                <a:ea typeface="Calibri" panose="020F0502020204030204" pitchFamily="34" charset="0"/>
                <a:cs typeface="Times New Roman" panose="02020603050405020304" pitchFamily="18" charset="0"/>
              </a:rPr>
              <a:t> Ip</a:t>
            </a:r>
            <a:endParaRPr lang="en-RW" dirty="0">
              <a:effectLst/>
              <a:latin typeface="Candara" panose="020E050203030302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359182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7197-8CB4-1880-68AA-AB406EA009DD}"/>
              </a:ext>
            </a:extLst>
          </p:cNvPr>
          <p:cNvSpPr>
            <a:spLocks noGrp="1"/>
          </p:cNvSpPr>
          <p:nvPr>
            <p:ph type="title"/>
          </p:nvPr>
        </p:nvSpPr>
        <p:spPr>
          <a:xfrm>
            <a:off x="1238250" y="365125"/>
            <a:ext cx="10115550" cy="949325"/>
          </a:xfrm>
        </p:spPr>
        <p:txBody>
          <a:bodyPr/>
          <a:lstStyle/>
          <a:p>
            <a:r>
              <a:rPr lang="en-US" dirty="0"/>
              <a:t>Short history  of SSH</a:t>
            </a:r>
            <a:endParaRPr lang="en-RW" dirty="0"/>
          </a:p>
        </p:txBody>
      </p:sp>
      <p:sp>
        <p:nvSpPr>
          <p:cNvPr id="3" name="Content Placeholder 2">
            <a:extLst>
              <a:ext uri="{FF2B5EF4-FFF2-40B4-BE49-F238E27FC236}">
                <a16:creationId xmlns:a16="http://schemas.microsoft.com/office/drawing/2014/main" id="{53149D7A-846A-ED60-5C0D-4F8BE0209FCA}"/>
              </a:ext>
            </a:extLst>
          </p:cNvPr>
          <p:cNvSpPr>
            <a:spLocks noGrp="1"/>
          </p:cNvSpPr>
          <p:nvPr>
            <p:ph idx="1"/>
          </p:nvPr>
        </p:nvSpPr>
        <p:spPr>
          <a:xfrm>
            <a:off x="838200" y="1314450"/>
            <a:ext cx="10515600" cy="5178425"/>
          </a:xfrm>
        </p:spPr>
        <p:txBody>
          <a:bodyPr>
            <a:normAutofit lnSpcReduction="10000"/>
          </a:bodyPr>
          <a:lstStyle/>
          <a:p>
            <a:pPr indent="0">
              <a:lnSpc>
                <a:spcPts val="2100"/>
              </a:lnSpc>
              <a:spcBef>
                <a:spcPts val="1800"/>
              </a:spcBef>
              <a:spcAft>
                <a:spcPts val="1800"/>
              </a:spcAft>
              <a:buNone/>
            </a:pPr>
            <a:endParaRPr lang="en-RW" sz="2000" dirty="0">
              <a:effectLst/>
              <a:latin typeface="Candara" panose="020E0502030303020204" pitchFamily="34" charset="0"/>
              <a:ea typeface="Calibri" panose="020F0502020204030204" pitchFamily="34" charset="0"/>
              <a:cs typeface="Times New Roman" panose="02020603050405020304" pitchFamily="18" charset="0"/>
            </a:endParaRPr>
          </a:p>
          <a:p>
            <a:pPr marL="0" indent="0">
              <a:buNone/>
            </a:pPr>
            <a:r>
              <a:rPr lang="en-RW" sz="2800" dirty="0">
                <a:solidFill>
                  <a:srgbClr val="666666"/>
                </a:solidFill>
                <a:effectLst/>
                <a:latin typeface="Candara" panose="020E0502030303020204" pitchFamily="34" charset="0"/>
                <a:ea typeface="Calibri" panose="020F0502020204030204" pitchFamily="34" charset="0"/>
              </a:rPr>
              <a:t>The first version </a:t>
            </a:r>
            <a:r>
              <a:rPr lang="en-RW" sz="2800" dirty="0">
                <a:solidFill>
                  <a:srgbClr val="666666"/>
                </a:solidFill>
                <a:latin typeface="Candara" panose="020E0502030303020204" pitchFamily="34" charset="0"/>
              </a:rPr>
              <a:t>of SSH appeared in 1995 and was designed by Tatu </a:t>
            </a:r>
            <a:r>
              <a:rPr lang="en-RW" sz="2800" dirty="0" err="1">
                <a:solidFill>
                  <a:srgbClr val="666666"/>
                </a:solidFill>
                <a:latin typeface="Candara" panose="020E0502030303020204" pitchFamily="34" charset="0"/>
              </a:rPr>
              <a:t>Ylönen</a:t>
            </a:r>
            <a:r>
              <a:rPr lang="en-RW" sz="2800" dirty="0">
                <a:solidFill>
                  <a:srgbClr val="666666"/>
                </a:solidFill>
                <a:latin typeface="Candara" panose="020E0502030303020204" pitchFamily="34" charset="0"/>
              </a:rPr>
              <a:t>, who was, at the time, a researcher at Helsinki University of Technology and later started SSH Communications Security, a cybersecurity vendor based in Finland.</a:t>
            </a:r>
            <a:endParaRPr lang="en-US" sz="2800" dirty="0">
              <a:solidFill>
                <a:srgbClr val="666666"/>
              </a:solidFill>
              <a:latin typeface="Candara" panose="020E0502030303020204" pitchFamily="34" charset="0"/>
            </a:endParaRPr>
          </a:p>
          <a:p>
            <a:pPr marL="0" indent="0">
              <a:buNone/>
            </a:pPr>
            <a:r>
              <a:rPr lang="en-RW" sz="2800" dirty="0">
                <a:solidFill>
                  <a:srgbClr val="666666"/>
                </a:solidFill>
                <a:latin typeface="Candara" panose="020E0502030303020204" pitchFamily="34" charset="0"/>
              </a:rPr>
              <a:t>Over time, various flaws were found in </a:t>
            </a:r>
            <a:r>
              <a:rPr lang="en-RW" sz="2800" dirty="0">
                <a:solidFill>
                  <a:srgbClr val="666666"/>
                </a:solidFill>
                <a:latin typeface="Candara" panose="020E0502030303020204" pitchFamily="34" charset="0"/>
                <a:hlinkClick r:id="rId2">
                  <a:extLst>
                    <a:ext uri="{A12FA001-AC4F-418D-AE19-62706E023703}">
                      <ahyp:hlinkClr xmlns:ahyp="http://schemas.microsoft.com/office/drawing/2018/hyperlinkcolor" val="tx"/>
                    </a:ext>
                  </a:extLst>
                </a:hlinkClick>
              </a:rPr>
              <a:t>SSH-1</a:t>
            </a:r>
            <a:r>
              <a:rPr lang="en-RW" sz="2800" dirty="0">
                <a:solidFill>
                  <a:srgbClr val="666666"/>
                </a:solidFill>
                <a:latin typeface="Candara" panose="020E0502030303020204" pitchFamily="34" charset="0"/>
              </a:rPr>
              <a:t>. That version is now considered to be deprecated and not safe to use</a:t>
            </a:r>
            <a:r>
              <a:rPr lang="en-US" sz="2800" dirty="0">
                <a:solidFill>
                  <a:srgbClr val="666666"/>
                </a:solidFill>
                <a:latin typeface="Candara" panose="020E0502030303020204" pitchFamily="34" charset="0"/>
              </a:rPr>
              <a:t>.</a:t>
            </a:r>
          </a:p>
          <a:p>
            <a:pPr marL="0" indent="0">
              <a:buNone/>
            </a:pPr>
            <a:r>
              <a:rPr lang="en-RW" sz="2800" dirty="0">
                <a:solidFill>
                  <a:srgbClr val="666666"/>
                </a:solidFill>
                <a:latin typeface="Candara" panose="020E0502030303020204" pitchFamily="34" charset="0"/>
              </a:rPr>
              <a:t>SSH-2, the current version of Secure Shell protocols, was adopted as a Standards Track specification by the Internet Engineering Task Force (IETF) in 2006. SSH-2 is not compatible with SSH-1 and uses a</a:t>
            </a:r>
            <a:endParaRPr lang="en-US" sz="2800" dirty="0">
              <a:solidFill>
                <a:srgbClr val="666666"/>
              </a:solidFill>
              <a:latin typeface="Candara" panose="020E0502030303020204" pitchFamily="34" charset="0"/>
            </a:endParaRPr>
          </a:p>
          <a:p>
            <a:pPr marL="0" indent="0">
              <a:buNone/>
            </a:pPr>
            <a:r>
              <a:rPr lang="en-RW" sz="2800" dirty="0">
                <a:solidFill>
                  <a:srgbClr val="666666"/>
                </a:solidFill>
                <a:latin typeface="Candara" panose="020E0502030303020204" pitchFamily="34" charset="0"/>
                <a:hlinkClick r:id="rId3">
                  <a:extLst>
                    <a:ext uri="{A12FA001-AC4F-418D-AE19-62706E023703}">
                      <ahyp:hlinkClr xmlns:ahyp="http://schemas.microsoft.com/office/drawing/2018/hyperlinkcolor" val="tx"/>
                    </a:ext>
                  </a:extLst>
                </a:hlinkClick>
              </a:rPr>
              <a:t>Diffie-Hellman key exchange</a:t>
            </a:r>
            <a:r>
              <a:rPr lang="en-RW" sz="2800" dirty="0">
                <a:solidFill>
                  <a:srgbClr val="666666"/>
                </a:solidFill>
                <a:latin typeface="Candara" panose="020E0502030303020204" pitchFamily="34" charset="0"/>
              </a:rPr>
              <a:t> and a stronger integrity check that uses message authentication codes to improve security.</a:t>
            </a:r>
          </a:p>
          <a:p>
            <a:endParaRPr lang="en-RW" dirty="0"/>
          </a:p>
        </p:txBody>
      </p:sp>
    </p:spTree>
    <p:extLst>
      <p:ext uri="{BB962C8B-B14F-4D97-AF65-F5344CB8AC3E}">
        <p14:creationId xmlns:p14="http://schemas.microsoft.com/office/powerpoint/2010/main" val="427998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CCE55-2223-7FC3-C348-99B888FD2EFF}"/>
              </a:ext>
            </a:extLst>
          </p:cNvPr>
          <p:cNvSpPr>
            <a:spLocks noGrp="1"/>
          </p:cNvSpPr>
          <p:nvPr>
            <p:ph type="title"/>
          </p:nvPr>
        </p:nvSpPr>
        <p:spPr/>
        <p:txBody>
          <a:bodyPr/>
          <a:lstStyle/>
          <a:p>
            <a:r>
              <a:rPr lang="en-US"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SSH supports:</a:t>
            </a:r>
            <a:br>
              <a:rPr lang="en-RW" dirty="0">
                <a:effectLst/>
                <a:latin typeface="Calibri" panose="020F0502020204030204" pitchFamily="34" charset="0"/>
                <a:ea typeface="Calibri" panose="020F0502020204030204" pitchFamily="34" charset="0"/>
                <a:cs typeface="Times New Roman" panose="02020603050405020304" pitchFamily="18" charset="0"/>
              </a:rPr>
            </a:br>
            <a:endParaRPr lang="en-RW" dirty="0"/>
          </a:p>
        </p:txBody>
      </p:sp>
      <p:sp>
        <p:nvSpPr>
          <p:cNvPr id="3" name="Content Placeholder 2">
            <a:extLst>
              <a:ext uri="{FF2B5EF4-FFF2-40B4-BE49-F238E27FC236}">
                <a16:creationId xmlns:a16="http://schemas.microsoft.com/office/drawing/2014/main" id="{DDA75374-86A8-DCE3-C600-56EF7543BFDA}"/>
              </a:ext>
            </a:extLst>
          </p:cNvPr>
          <p:cNvSpPr>
            <a:spLocks noGrp="1"/>
          </p:cNvSpPr>
          <p:nvPr>
            <p:ph idx="1"/>
          </p:nvPr>
        </p:nvSpPr>
        <p:spPr/>
        <p:txBody>
          <a:bodyPr/>
          <a:lstStyle/>
          <a:p>
            <a:pPr marL="342900" lvl="0" indent="-342900">
              <a:lnSpc>
                <a:spcPts val="2100"/>
              </a:lnSpc>
              <a:spcBef>
                <a:spcPts val="1800"/>
              </a:spcBef>
              <a:spcAft>
                <a:spcPts val="1800"/>
              </a:spcAft>
              <a:buFont typeface="Symbol" panose="05050102010706020507" pitchFamily="18" charset="2"/>
              <a:buChar char=""/>
            </a:pPr>
            <a:r>
              <a:rPr lang="en-US"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Secure file transfer(SFT protocol)</a:t>
            </a:r>
            <a:endParaRPr lang="en-RW"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100"/>
              </a:lnSpc>
              <a:spcBef>
                <a:spcPts val="1800"/>
              </a:spcBef>
              <a:spcAft>
                <a:spcPts val="1800"/>
              </a:spcAft>
              <a:buFont typeface="Symbol" panose="05050102010706020507" pitchFamily="18" charset="2"/>
              <a:buChar char=""/>
            </a:pPr>
            <a:r>
              <a:rPr lang="en-US"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Remote device management and account control</a:t>
            </a:r>
            <a:endParaRPr lang="en-RW"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100"/>
              </a:lnSpc>
              <a:spcBef>
                <a:spcPts val="1800"/>
              </a:spcBef>
              <a:spcAft>
                <a:spcPts val="1800"/>
              </a:spcAft>
              <a:buFont typeface="Symbol" panose="05050102010706020507" pitchFamily="18" charset="2"/>
              <a:buChar char=""/>
            </a:pPr>
            <a:r>
              <a:rPr lang="en-US"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Tunneling</a:t>
            </a:r>
            <a:endParaRPr lang="en-RW"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100"/>
              </a:lnSpc>
              <a:spcBef>
                <a:spcPts val="1800"/>
              </a:spcBef>
              <a:spcAft>
                <a:spcPts val="1800"/>
              </a:spcAft>
              <a:buFont typeface="Symbol" panose="05050102010706020507" pitchFamily="18" charset="2"/>
              <a:buChar char=""/>
            </a:pPr>
            <a:r>
              <a:rPr lang="en-US" dirty="0">
                <a:solidFill>
                  <a:srgbClr val="666666"/>
                </a:solidFill>
                <a:effectLst/>
                <a:latin typeface="Arial" panose="020B0604020202020204" pitchFamily="34" charset="0"/>
                <a:ea typeface="Times New Roman" panose="02020603050405020304" pitchFamily="18" charset="0"/>
                <a:cs typeface="Times New Roman" panose="02020603050405020304" pitchFamily="18" charset="0"/>
              </a:rPr>
              <a:t>Forwarding TCP ports and X11 connections</a:t>
            </a:r>
            <a:endParaRPr lang="en-RW"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405909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3793-7483-0FC8-A03A-BBEB2790CD2A}"/>
              </a:ext>
            </a:extLst>
          </p:cNvPr>
          <p:cNvSpPr>
            <a:spLocks noGrp="1"/>
          </p:cNvSpPr>
          <p:nvPr>
            <p:ph type="title"/>
          </p:nvPr>
        </p:nvSpPr>
        <p:spPr/>
        <p:txBody>
          <a:bodyPr/>
          <a:lstStyle/>
          <a:p>
            <a:r>
              <a:rPr lang="en-US" dirty="0"/>
              <a:t>SSH implementation</a:t>
            </a:r>
            <a:endParaRPr lang="en-RW" dirty="0"/>
          </a:p>
        </p:txBody>
      </p:sp>
      <p:sp>
        <p:nvSpPr>
          <p:cNvPr id="3" name="Content Placeholder 2">
            <a:extLst>
              <a:ext uri="{FF2B5EF4-FFF2-40B4-BE49-F238E27FC236}">
                <a16:creationId xmlns:a16="http://schemas.microsoft.com/office/drawing/2014/main" id="{8DF6028B-6D38-DA05-DD9C-28DE613A0D25}"/>
              </a:ext>
            </a:extLst>
          </p:cNvPr>
          <p:cNvSpPr>
            <a:spLocks noGrp="1"/>
          </p:cNvSpPr>
          <p:nvPr>
            <p:ph idx="1"/>
          </p:nvPr>
        </p:nvSpPr>
        <p:spPr>
          <a:xfrm>
            <a:off x="838200" y="2343149"/>
            <a:ext cx="10515600" cy="3833813"/>
          </a:xfrm>
        </p:spPr>
        <p:txBody>
          <a:bodyPr/>
          <a:lstStyle/>
          <a:p>
            <a:pPr>
              <a:lnSpc>
                <a:spcPts val="2100"/>
              </a:lnSpc>
              <a:spcBef>
                <a:spcPts val="600"/>
              </a:spcBef>
              <a:spcAft>
                <a:spcPts val="1800"/>
              </a:spcAft>
            </a:pP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SSH is an open protocol. It has been implemented for most computing platforms. The open source OpenSSH implementation is the one most commonly found on Linux, Unix and other OSes based on Berkeley Software Distribution (BSD), including Apple's macOS.</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2100"/>
              </a:lnSpc>
              <a:spcBef>
                <a:spcPts val="1800"/>
              </a:spcBef>
              <a:spcAft>
                <a:spcPts val="1800"/>
              </a:spcAft>
            </a:pP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OpenSSH was ported to run in Windows PowerShell starting in 2015. In 2018, optional OpenSSH support was added to Windows 10. While SSH is directly accessible by default in most Unix-like OSes, Microsoft's ported version of OpenSSH must be explicitly enabled in the Windows Settings app.</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399243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3F06-ACCA-FFF0-7747-1807A3F61A65}"/>
              </a:ext>
            </a:extLst>
          </p:cNvPr>
          <p:cNvSpPr>
            <a:spLocks noGrp="1"/>
          </p:cNvSpPr>
          <p:nvPr>
            <p:ph type="title"/>
          </p:nvPr>
        </p:nvSpPr>
        <p:spPr/>
        <p:txBody>
          <a:bodyPr/>
          <a:lstStyle/>
          <a:p>
            <a:r>
              <a:rPr lang="en-US" dirty="0"/>
              <a:t>Imple…….</a:t>
            </a:r>
            <a:endParaRPr lang="en-RW" dirty="0"/>
          </a:p>
        </p:txBody>
      </p:sp>
      <p:sp>
        <p:nvSpPr>
          <p:cNvPr id="3" name="Content Placeholder 2">
            <a:extLst>
              <a:ext uri="{FF2B5EF4-FFF2-40B4-BE49-F238E27FC236}">
                <a16:creationId xmlns:a16="http://schemas.microsoft.com/office/drawing/2014/main" id="{1A8D8747-2BFE-CE96-6A97-EC64D0BE4DB6}"/>
              </a:ext>
            </a:extLst>
          </p:cNvPr>
          <p:cNvSpPr>
            <a:spLocks noGrp="1"/>
          </p:cNvSpPr>
          <p:nvPr>
            <p:ph idx="1"/>
          </p:nvPr>
        </p:nvSpPr>
        <p:spPr/>
        <p:txBody>
          <a:bodyPr/>
          <a:lstStyle/>
          <a:p>
            <a:pPr>
              <a:lnSpc>
                <a:spcPts val="2100"/>
              </a:lnSpc>
              <a:spcBef>
                <a:spcPts val="1800"/>
              </a:spcBef>
              <a:spcAft>
                <a:spcPts val="1800"/>
              </a:spcAft>
            </a:pP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Most implementations of the SSH suite comprise three utilities:</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ts val="2100"/>
              </a:lnSpc>
              <a:spcBef>
                <a:spcPts val="750"/>
              </a:spcBef>
              <a:spcAft>
                <a:spcPts val="750"/>
              </a:spcAft>
              <a:tabLst>
                <a:tab pos="457200" algn="l"/>
              </a:tabLst>
            </a:pPr>
            <a:r>
              <a:rPr lang="en-RW" sz="2400" dirty="0" err="1">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slogin</a:t>
            </a: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 (secure login)</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ts val="2100"/>
              </a:lnSpc>
              <a:spcBef>
                <a:spcPts val="750"/>
              </a:spcBef>
              <a:spcAft>
                <a:spcPts val="750"/>
              </a:spcAft>
              <a:tabLst>
                <a:tab pos="457200" algn="l"/>
              </a:tabLst>
            </a:pPr>
            <a:r>
              <a:rPr lang="en-RW" sz="2400" dirty="0" err="1">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ssh</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marL="342900" lvl="0" indent="-342900">
              <a:lnSpc>
                <a:spcPts val="2100"/>
              </a:lnSpc>
              <a:spcBef>
                <a:spcPts val="750"/>
              </a:spcBef>
              <a:spcAft>
                <a:spcPts val="750"/>
              </a:spcAft>
              <a:tabLst>
                <a:tab pos="457200" algn="l"/>
              </a:tabLst>
            </a:pPr>
            <a:r>
              <a:rPr lang="en-RW" sz="2400" dirty="0" err="1">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scp</a:t>
            </a: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 (secure copy)</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a:lnSpc>
                <a:spcPts val="2100"/>
              </a:lnSpc>
              <a:spcBef>
                <a:spcPts val="1800"/>
              </a:spcBef>
              <a:spcAft>
                <a:spcPts val="1800"/>
              </a:spcAft>
            </a:pP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These are secure versions of the earlier insecure Unix utilities: rlogin, </a:t>
            </a:r>
            <a:r>
              <a:rPr lang="en-RW" sz="2400" dirty="0" err="1">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rsh</a:t>
            </a: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 and </a:t>
            </a:r>
            <a:r>
              <a:rPr lang="en-RW" sz="2400" dirty="0" err="1">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rcp</a:t>
            </a: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marL="0" indent="0">
              <a:buNone/>
            </a:pPr>
            <a:r>
              <a:rPr lang="en-RW" sz="2400" dirty="0">
                <a:solidFill>
                  <a:srgbClr val="666666"/>
                </a:solidFill>
                <a:effectLst/>
                <a:latin typeface="Candara" panose="020E0502030303020204" pitchFamily="34" charset="0"/>
                <a:ea typeface="Times New Roman" panose="02020603050405020304" pitchFamily="18" charset="0"/>
                <a:cs typeface="Times New Roman" panose="02020603050405020304" pitchFamily="18" charset="0"/>
              </a:rPr>
              <a:t>SSH uses public key cryptography to authenticate the remote computer and enables the remote computer to authenticate the user, if necessary.</a:t>
            </a:r>
            <a:endParaRPr lang="en-RW" sz="2400" dirty="0">
              <a:effectLst/>
              <a:latin typeface="Candara" panose="020E0502030303020204" pitchFamily="34" charset="0"/>
              <a:ea typeface="Calibri" panose="020F0502020204030204" pitchFamily="34" charset="0"/>
              <a:cs typeface="Times New Roman" panose="02020603050405020304" pitchFamily="18" charset="0"/>
            </a:endParaRPr>
          </a:p>
          <a:p>
            <a:pPr marL="0" indent="0">
              <a:buNone/>
            </a:pPr>
            <a:endParaRPr lang="en-RW" dirty="0"/>
          </a:p>
        </p:txBody>
      </p:sp>
    </p:spTree>
    <p:extLst>
      <p:ext uri="{BB962C8B-B14F-4D97-AF65-F5344CB8AC3E}">
        <p14:creationId xmlns:p14="http://schemas.microsoft.com/office/powerpoint/2010/main" val="180415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A477-A74E-A0B4-881E-26D3089E0F81}"/>
              </a:ext>
            </a:extLst>
          </p:cNvPr>
          <p:cNvSpPr>
            <a:spLocks noGrp="1"/>
          </p:cNvSpPr>
          <p:nvPr>
            <p:ph type="title"/>
          </p:nvPr>
        </p:nvSpPr>
        <p:spPr/>
        <p:txBody>
          <a:bodyPr/>
          <a:lstStyle/>
          <a:p>
            <a:r>
              <a:rPr lang="en-US" dirty="0"/>
              <a:t>What is </a:t>
            </a:r>
            <a:r>
              <a:rPr lang="en-US" dirty="0" err="1"/>
              <a:t>ssh</a:t>
            </a:r>
            <a:r>
              <a:rPr lang="en-US" dirty="0"/>
              <a:t> tunneling</a:t>
            </a:r>
            <a:endParaRPr lang="en-RW" dirty="0"/>
          </a:p>
        </p:txBody>
      </p:sp>
      <p:sp>
        <p:nvSpPr>
          <p:cNvPr id="3" name="Content Placeholder 2">
            <a:extLst>
              <a:ext uri="{FF2B5EF4-FFF2-40B4-BE49-F238E27FC236}">
                <a16:creationId xmlns:a16="http://schemas.microsoft.com/office/drawing/2014/main" id="{D2D986F4-2AAC-D84E-5062-1C4D1B5DF8E4}"/>
              </a:ext>
            </a:extLst>
          </p:cNvPr>
          <p:cNvSpPr>
            <a:spLocks noGrp="1"/>
          </p:cNvSpPr>
          <p:nvPr>
            <p:ph idx="1"/>
          </p:nvPr>
        </p:nvSpPr>
        <p:spPr>
          <a:xfrm>
            <a:off x="590550" y="1466849"/>
            <a:ext cx="10248900" cy="4452939"/>
          </a:xfrm>
        </p:spPr>
        <p:txBody>
          <a:bodyPr/>
          <a:lstStyle/>
          <a:p>
            <a:pPr>
              <a:lnSpc>
                <a:spcPts val="2100"/>
              </a:lnSpc>
              <a:spcBef>
                <a:spcPts val="600"/>
              </a:spcBef>
              <a:spcAft>
                <a:spcPts val="1800"/>
              </a:spcAft>
            </a:pPr>
            <a:r>
              <a:rPr lang="en-RW" sz="2400" dirty="0">
                <a:solidFill>
                  <a:srgbClr val="666666"/>
                </a:solidFill>
                <a:latin typeface="Times New Roman" panose="02020603050405020304" pitchFamily="18" charset="0"/>
                <a:cs typeface="Times New Roman" panose="02020603050405020304" pitchFamily="18" charset="0"/>
              </a:rPr>
              <a:t>SSH tunnelling, also known as </a:t>
            </a:r>
            <a:r>
              <a:rPr lang="en-RW" sz="2400" dirty="0">
                <a:solidFill>
                  <a:srgbClr val="666666"/>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SSH port forwarding</a:t>
            </a:r>
            <a:r>
              <a:rPr lang="en-RW" sz="2400" dirty="0">
                <a:solidFill>
                  <a:srgbClr val="666666"/>
                </a:solidFill>
                <a:latin typeface="Times New Roman" panose="02020603050405020304" pitchFamily="18" charset="0"/>
                <a:cs typeface="Times New Roman" panose="02020603050405020304" pitchFamily="18" charset="0"/>
              </a:rPr>
              <a:t>, is a technique that enables a user to open a secure tunnel between a local host and a remote host.</a:t>
            </a:r>
          </a:p>
          <a:p>
            <a:pPr>
              <a:lnSpc>
                <a:spcPts val="2100"/>
              </a:lnSpc>
              <a:spcBef>
                <a:spcPts val="1800"/>
              </a:spcBef>
              <a:spcAft>
                <a:spcPts val="1800"/>
              </a:spcAft>
            </a:pPr>
            <a:r>
              <a:rPr lang="en-RW" sz="2400" dirty="0">
                <a:solidFill>
                  <a:srgbClr val="666666"/>
                </a:solidFill>
                <a:latin typeface="Times New Roman" panose="02020603050405020304" pitchFamily="18" charset="0"/>
                <a:cs typeface="Times New Roman" panose="02020603050405020304" pitchFamily="18" charset="0"/>
              </a:rPr>
              <a:t>SSH port forwarding redirects network traffic to a particular port/IP address so that a remote host is made directly accessible by applications on the local host. The destination may be on the remote SSH server, or that server may be configured to forward to yet another remote host.</a:t>
            </a:r>
          </a:p>
          <a:p>
            <a:pPr marL="0" indent="0">
              <a:buNone/>
            </a:pPr>
            <a:endParaRPr lang="en-RW" dirty="0"/>
          </a:p>
        </p:txBody>
      </p:sp>
    </p:spTree>
    <p:extLst>
      <p:ext uri="{BB962C8B-B14F-4D97-AF65-F5344CB8AC3E}">
        <p14:creationId xmlns:p14="http://schemas.microsoft.com/office/powerpoint/2010/main" val="72470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64A-8A90-925D-4542-1E62FECB1DB1}"/>
              </a:ext>
            </a:extLst>
          </p:cNvPr>
          <p:cNvSpPr>
            <a:spLocks noGrp="1"/>
          </p:cNvSpPr>
          <p:nvPr>
            <p:ph type="title"/>
          </p:nvPr>
        </p:nvSpPr>
        <p:spPr/>
        <p:txBody>
          <a:bodyPr/>
          <a:lstStyle/>
          <a:p>
            <a:r>
              <a:rPr lang="en-US" dirty="0"/>
              <a:t>Ways to protect SSH access on your system</a:t>
            </a:r>
            <a:endParaRPr lang="en-RW" dirty="0"/>
          </a:p>
        </p:txBody>
      </p:sp>
      <p:sp>
        <p:nvSpPr>
          <p:cNvPr id="3" name="Content Placeholder 2">
            <a:extLst>
              <a:ext uri="{FF2B5EF4-FFF2-40B4-BE49-F238E27FC236}">
                <a16:creationId xmlns:a16="http://schemas.microsoft.com/office/drawing/2014/main" id="{DC0950E9-E1EB-72F6-C975-65123CED07C9}"/>
              </a:ext>
            </a:extLst>
          </p:cNvPr>
          <p:cNvSpPr>
            <a:spLocks noGrp="1"/>
          </p:cNvSpPr>
          <p:nvPr>
            <p:ph idx="1"/>
          </p:nvPr>
        </p:nvSpPr>
        <p:spPr/>
        <p:txBody>
          <a:bodyPr/>
          <a:lstStyle/>
          <a:p>
            <a:r>
              <a:rPr lang="en-US" dirty="0"/>
              <a:t>Backup the config file</a:t>
            </a:r>
          </a:p>
          <a:p>
            <a:r>
              <a:rPr lang="en-US" dirty="0"/>
              <a:t>Prevent empty passwords</a:t>
            </a:r>
          </a:p>
          <a:p>
            <a:r>
              <a:rPr lang="en-US" dirty="0"/>
              <a:t>Prevent root user from crossing the network via SSH</a:t>
            </a:r>
          </a:p>
          <a:p>
            <a:r>
              <a:rPr lang="en-US" dirty="0"/>
              <a:t>Whitelist specific user accounts</a:t>
            </a:r>
          </a:p>
          <a:p>
            <a:r>
              <a:rPr lang="en-US" dirty="0"/>
              <a:t>No more port 22</a:t>
            </a:r>
          </a:p>
          <a:p>
            <a:r>
              <a:rPr lang="en-US" dirty="0"/>
              <a:t>keys</a:t>
            </a:r>
            <a:endParaRPr lang="en-RW" dirty="0"/>
          </a:p>
        </p:txBody>
      </p:sp>
    </p:spTree>
    <p:extLst>
      <p:ext uri="{BB962C8B-B14F-4D97-AF65-F5344CB8AC3E}">
        <p14:creationId xmlns:p14="http://schemas.microsoft.com/office/powerpoint/2010/main" val="812690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702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Candara</vt:lpstr>
      <vt:lpstr>Century</vt:lpstr>
      <vt:lpstr>Lato</vt:lpstr>
      <vt:lpstr>Symbol</vt:lpstr>
      <vt:lpstr>Times New Roman</vt:lpstr>
      <vt:lpstr>Office Theme</vt:lpstr>
      <vt:lpstr>UNIVERSTY OF RWANDA</vt:lpstr>
      <vt:lpstr>SSh</vt:lpstr>
      <vt:lpstr>Cont. …</vt:lpstr>
      <vt:lpstr>Short history  of SSH</vt:lpstr>
      <vt:lpstr>SSH supports: </vt:lpstr>
      <vt:lpstr>SSH implementation</vt:lpstr>
      <vt:lpstr>Imple…….</vt:lpstr>
      <vt:lpstr>What is ssh tunneling</vt:lpstr>
      <vt:lpstr>Ways to protect SSH access on your system</vt:lpstr>
      <vt:lpstr>Open-sources for SSH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SSh</dc:title>
  <dc:creator>ishimwe daniel</dc:creator>
  <cp:lastModifiedBy>ishimwe daniel</cp:lastModifiedBy>
  <cp:revision>14</cp:revision>
  <dcterms:created xsi:type="dcterms:W3CDTF">2022-10-21T07:12:50Z</dcterms:created>
  <dcterms:modified xsi:type="dcterms:W3CDTF">2022-11-14T05:38:33Z</dcterms:modified>
</cp:coreProperties>
</file>