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8" r:id="rId1"/>
  </p:sldMasterIdLst>
  <p:notesMasterIdLst>
    <p:notesMasterId r:id="rId8"/>
  </p:notesMasterIdLst>
  <p:sldIdLst>
    <p:sldId id="262" r:id="rId2"/>
    <p:sldId id="257" r:id="rId3"/>
    <p:sldId id="258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E6A1C-1129-48D2-ADC1-A65BC04A7DE0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1033-50A6-46EE-A08D-A22104E0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08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C545EFA-48D8-4E72-8938-2AB5F7E64718}" type="datetime1">
              <a:rPr lang="en-US" smtClean="0"/>
              <a:t>14-Nov-22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94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C9B3-D542-4764-85A3-469E5B02FB9B}" type="datetime1">
              <a:rPr lang="en-US" smtClean="0"/>
              <a:t>14-Nov-22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C88A-F153-41CA-84CD-D74763157CC3}" type="datetime1">
              <a:rPr lang="en-US" smtClean="0"/>
              <a:t>14-Nov-22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291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E8E7-C849-4BA5-9BB4-96B86F740798}" type="datetime1">
              <a:rPr lang="en-US" smtClean="0"/>
              <a:t>14-Nov-22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911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4D6-9C8C-4AF0-B052-42DAE928EAD1}" type="datetime1">
              <a:rPr lang="en-US" smtClean="0"/>
              <a:t>14-Nov-22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41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95F6-C775-4618-8192-37391A434959}" type="datetime1">
              <a:rPr lang="en-US" smtClean="0"/>
              <a:t>14-Nov-22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77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D345-36F6-4813-9F18-0B4FF12AE45F}" type="datetime1">
              <a:rPr lang="en-US" smtClean="0"/>
              <a:t>14-Nov-22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637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4FDF-2585-42DC-BC9E-14A06D020A30}" type="datetime1">
              <a:rPr lang="en-US" smtClean="0"/>
              <a:t>14-Nov-22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547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AD60-E003-4B99-A15B-CD48A0A8EF3E}" type="datetime1">
              <a:rPr lang="en-US" smtClean="0"/>
              <a:t>14-Nov-22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1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5F15-21B3-48AB-ADDC-44F354BB783D}" type="datetime1">
              <a:rPr lang="en-US" smtClean="0"/>
              <a:t>14-Nov-22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8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0115-1A99-4C36-85B7-13477D8735B0}" type="datetime1">
              <a:rPr lang="en-US" smtClean="0"/>
              <a:t>14-Nov-22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93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1560-031A-4ACD-964D-8D449AEBFE5E}" type="datetime1">
              <a:rPr lang="en-US" smtClean="0"/>
              <a:t>14-Nov-22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63F1-08E4-499F-884D-C6B2F80CA742}" type="datetime1">
              <a:rPr lang="en-US" smtClean="0"/>
              <a:t>14-Nov-22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34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3908E-207A-4B36-B6F0-88E2C9516495}" type="datetime1">
              <a:rPr lang="en-US" smtClean="0"/>
              <a:t>14-Nov-22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64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ABB4-F3BC-44DE-960E-401B030BF03E}" type="datetime1">
              <a:rPr lang="en-US" smtClean="0"/>
              <a:t>14-Nov-22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43AC-51FC-400A-A70F-7FE146AA5F58}" type="datetime1">
              <a:rPr lang="en-US" smtClean="0"/>
              <a:t>14-Nov-22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13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B1C1-D0EA-438B-B935-97C6BFD4B7F5}" type="datetime1">
              <a:rPr lang="en-US" smtClean="0"/>
              <a:t>14-Nov-22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2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80258A-DA81-4393-BF92-EB6A04AFE1B1}" type="datetime1">
              <a:rPr lang="en-US" smtClean="0"/>
              <a:t>14-Nov-22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0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126836"/>
            <a:ext cx="8158688" cy="2613892"/>
          </a:xfrm>
        </p:spPr>
        <p:txBody>
          <a:bodyPr>
            <a:noAutofit/>
          </a:bodyPr>
          <a:lstStyle/>
          <a:p>
            <a:pPr algn="l"/>
            <a:r>
              <a:rPr lang="en-US" sz="2800" i="1" dirty="0" smtClean="0">
                <a:latin typeface="Perpetua" panose="02020502060401020303" pitchFamily="18" charset="0"/>
              </a:rPr>
              <a:t>UNIVERSITY OF RWANDA</a:t>
            </a:r>
            <a:br>
              <a:rPr lang="en-US" sz="2800" i="1" dirty="0" smtClean="0">
                <a:latin typeface="Perpetua" panose="02020502060401020303" pitchFamily="18" charset="0"/>
              </a:rPr>
            </a:br>
            <a:r>
              <a:rPr lang="en-US" sz="2800" i="1" dirty="0" smtClean="0">
                <a:latin typeface="Perpetua" panose="02020502060401020303" pitchFamily="18" charset="0"/>
              </a:rPr>
              <a:t>COLLEGE OF SCIENCE AND TECHNOLOGY</a:t>
            </a:r>
            <a:br>
              <a:rPr lang="en-US" sz="2800" i="1" dirty="0" smtClean="0">
                <a:latin typeface="Perpetua" panose="02020502060401020303" pitchFamily="18" charset="0"/>
              </a:rPr>
            </a:br>
            <a:r>
              <a:rPr lang="en-US" sz="2800" i="1" dirty="0" smtClean="0">
                <a:latin typeface="Perpetua" panose="02020502060401020303" pitchFamily="18" charset="0"/>
              </a:rPr>
              <a:t>COMPUTER SCIENCE DEPARTMENT</a:t>
            </a:r>
            <a:endParaRPr lang="en-US" sz="2800" i="1" dirty="0">
              <a:latin typeface="Perpetua" panose="02020502060401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9" y="3740728"/>
            <a:ext cx="8158690" cy="229985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i="1" dirty="0" smtClean="0">
                <a:latin typeface="Perpetua" panose="02020502060401020303" pitchFamily="18" charset="0"/>
              </a:rPr>
              <a:t>Year 3 Computer Science </a:t>
            </a:r>
          </a:p>
          <a:p>
            <a:pPr algn="l"/>
            <a:r>
              <a:rPr lang="en-US" i="1" dirty="0" smtClean="0">
                <a:latin typeface="Perpetua" panose="02020502060401020303" pitchFamily="18" charset="0"/>
              </a:rPr>
              <a:t>Module: Web Security</a:t>
            </a:r>
          </a:p>
          <a:p>
            <a:pPr algn="l"/>
            <a:r>
              <a:rPr lang="en-US" i="1" dirty="0" smtClean="0">
                <a:latin typeface="Perpetua" panose="02020502060401020303" pitchFamily="18" charset="0"/>
              </a:rPr>
              <a:t>Names: </a:t>
            </a:r>
            <a:r>
              <a:rPr lang="en-US" i="1" dirty="0" smtClean="0">
                <a:latin typeface="Perpetua" panose="02020502060401020303" pitchFamily="18" charset="0"/>
              </a:rPr>
              <a:t>NIKWIGIZE Merchior  </a:t>
            </a:r>
            <a:r>
              <a:rPr lang="en-US" i="1" dirty="0" smtClean="0">
                <a:latin typeface="Perpetua" panose="02020502060401020303" pitchFamily="18" charset="0"/>
              </a:rPr>
              <a:t>:220000226</a:t>
            </a:r>
          </a:p>
          <a:p>
            <a:pPr algn="l"/>
            <a:r>
              <a:rPr lang="en-US" i="1" dirty="0" smtClean="0">
                <a:latin typeface="Perpetua" panose="02020502060401020303" pitchFamily="18" charset="0"/>
              </a:rPr>
              <a:t>Topic: </a:t>
            </a:r>
            <a:r>
              <a:rPr lang="en-US" b="1" i="1" dirty="0" smtClean="0">
                <a:latin typeface="Perpetua" panose="02020502060401020303" pitchFamily="18" charset="0"/>
              </a:rPr>
              <a:t>Information leaks</a:t>
            </a:r>
          </a:p>
          <a:p>
            <a:pPr algn="l"/>
            <a:r>
              <a:rPr lang="en-US" i="1" dirty="0" smtClean="0">
                <a:latin typeface="Perpetua" panose="02020502060401020303" pitchFamily="18" charset="0"/>
              </a:rPr>
              <a:t>On 21</a:t>
            </a:r>
            <a:r>
              <a:rPr lang="en-US" i="1" baseline="30000" dirty="0" smtClean="0">
                <a:latin typeface="Perpetua" panose="02020502060401020303" pitchFamily="18" charset="0"/>
              </a:rPr>
              <a:t>st</a:t>
            </a:r>
            <a:r>
              <a:rPr lang="en-US" i="1" dirty="0" smtClean="0">
                <a:latin typeface="Perpetua" panose="02020502060401020303" pitchFamily="18" charset="0"/>
              </a:rPr>
              <a:t> October 2022</a:t>
            </a:r>
            <a:endParaRPr lang="en-US" i="1" dirty="0">
              <a:latin typeface="Perpetua" panose="02020502060401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1D5859-4238-4C79-B3BF-F54EDC284B2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67" y="1214582"/>
            <a:ext cx="1752600" cy="1219200"/>
          </a:xfrm>
          <a:prstGeom prst="ellipse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865" y="991538"/>
            <a:ext cx="6798734" cy="1303867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smtClean="0">
                <a:latin typeface="Perpetua" panose="02020502060401020303" pitchFamily="18" charset="0"/>
              </a:rPr>
              <a:t>Information leaks</a:t>
            </a:r>
            <a:endParaRPr lang="en-US" sz="5400" b="1" dirty="0">
              <a:latin typeface="Perpetua" panose="02020502060401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7592" y="2633472"/>
            <a:ext cx="10158984" cy="3242396"/>
          </a:xfrm>
        </p:spPr>
        <p:txBody>
          <a:bodyPr>
            <a:noAutofit/>
          </a:bodyPr>
          <a:lstStyle/>
          <a:p>
            <a:r>
              <a:rPr lang="en-US" b="1" dirty="0" smtClean="0"/>
              <a:t>Information leak </a:t>
            </a:r>
            <a:r>
              <a:rPr lang="en-US" dirty="0" smtClean="0"/>
              <a:t>is</a:t>
            </a:r>
            <a:r>
              <a:rPr lang="en-US" b="1" dirty="0" smtClean="0"/>
              <a:t> </a:t>
            </a:r>
            <a:r>
              <a:rPr lang="en-US" dirty="0" smtClean="0"/>
              <a:t>also </a:t>
            </a:r>
            <a:r>
              <a:rPr lang="en-US" dirty="0"/>
              <a:t>known </a:t>
            </a:r>
            <a:r>
              <a:rPr lang="en-US" dirty="0" smtClean="0"/>
              <a:t>as information </a:t>
            </a:r>
            <a:r>
              <a:rPr lang="en-US" dirty="0"/>
              <a:t>disclosure</a:t>
            </a:r>
            <a:r>
              <a:rPr lang="en-US" dirty="0" smtClean="0"/>
              <a:t>, </a:t>
            </a:r>
            <a:r>
              <a:rPr lang="en-US" dirty="0"/>
              <a:t>is </a:t>
            </a:r>
            <a:r>
              <a:rPr lang="en-US" b="1" dirty="0"/>
              <a:t>when a website unintentionally reveals sensitive information to its users</a:t>
            </a:r>
            <a:r>
              <a:rPr lang="en-US" dirty="0" smtClean="0"/>
              <a:t>. For instance; the data </a:t>
            </a:r>
            <a:r>
              <a:rPr lang="en-US" dirty="0"/>
              <a:t>about other users, such as usernames or </a:t>
            </a:r>
            <a:r>
              <a:rPr lang="en-US" dirty="0" smtClean="0"/>
              <a:t>sensitive  information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>
                <a:latin typeface="Perpetua" panose="02020502060401020303" pitchFamily="18" charset="0"/>
              </a:rPr>
              <a:t>You </a:t>
            </a:r>
            <a:r>
              <a:rPr lang="en-US" dirty="0">
                <a:latin typeface="Perpetua" panose="02020502060401020303" pitchFamily="18" charset="0"/>
              </a:rPr>
              <a:t>should ensure that your web server doesn’t leak information </a:t>
            </a:r>
            <a:r>
              <a:rPr lang="en-US" dirty="0" smtClean="0">
                <a:latin typeface="Perpetua" panose="02020502060401020303" pitchFamily="18" charset="0"/>
              </a:rPr>
              <a:t>about the </a:t>
            </a:r>
            <a:r>
              <a:rPr lang="en-US" dirty="0">
                <a:latin typeface="Perpetua" panose="02020502060401020303" pitchFamily="18" charset="0"/>
              </a:rPr>
              <a:t>type of software stack you’re running on, because hackers will use </a:t>
            </a:r>
            <a:r>
              <a:rPr lang="en-US" dirty="0" smtClean="0">
                <a:latin typeface="Perpetua" panose="02020502060401020303" pitchFamily="18" charset="0"/>
              </a:rPr>
              <a:t>that  information </a:t>
            </a:r>
            <a:r>
              <a:rPr lang="en-US" dirty="0">
                <a:latin typeface="Perpetua" panose="02020502060401020303" pitchFamily="18" charset="0"/>
              </a:rPr>
              <a:t>against you when trying to figure out how to compromise </a:t>
            </a:r>
            <a:r>
              <a:rPr lang="en-US" dirty="0" smtClean="0">
                <a:latin typeface="Perpetua" panose="02020502060401020303" pitchFamily="18" charset="0"/>
              </a:rPr>
              <a:t>your website</a:t>
            </a:r>
            <a:r>
              <a:rPr lang="en-US" dirty="0">
                <a:latin typeface="Perpetua" panose="02020502060401020303" pitchFamily="18" charset="0"/>
              </a:rPr>
              <a:t>. </a:t>
            </a:r>
          </a:p>
          <a:p>
            <a:endParaRPr lang="en-US" dirty="0">
              <a:latin typeface="Perpetua" panose="02020502060401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0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395728"/>
            <a:ext cx="10277762" cy="316382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Perpetua" panose="02020502060401020303" pitchFamily="18" charset="0"/>
              </a:rPr>
              <a:t>Mitigation </a:t>
            </a:r>
            <a:r>
              <a:rPr lang="en-US" sz="2000" b="1" dirty="0" smtClean="0">
                <a:latin typeface="Perpetua" panose="02020502060401020303" pitchFamily="18" charset="0"/>
              </a:rPr>
              <a:t>1: </a:t>
            </a:r>
            <a:r>
              <a:rPr lang="en-US" sz="2000" b="1" dirty="0">
                <a:latin typeface="Perpetua" panose="02020502060401020303" pitchFamily="18" charset="0"/>
              </a:rPr>
              <a:t>Disable Telltale Server Headers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By default, web servers usually send a Server header back with each response, describing which software is running on the server side. And it simply tells an attacker which vulnerabilities they can probe for.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Make sure to disable any HTTP response headers in your web server configuration that reveal the server technology, language, and version you’re running. </a:t>
            </a:r>
            <a:endParaRPr lang="en-US" sz="2000" dirty="0" smtClean="0">
              <a:latin typeface="Perpetua" panose="02020502060401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Perpetua" panose="02020502060401020303" pitchFamily="18" charset="0"/>
              </a:rPr>
              <a:t>Mitigation </a:t>
            </a:r>
            <a:r>
              <a:rPr lang="en-US" sz="2000" b="1" dirty="0">
                <a:latin typeface="Perpetua" panose="02020502060401020303" pitchFamily="18" charset="0"/>
              </a:rPr>
              <a:t>2</a:t>
            </a:r>
            <a:r>
              <a:rPr lang="en-US" sz="2000" b="1" dirty="0" smtClean="0">
                <a:latin typeface="Perpetua" panose="02020502060401020303" pitchFamily="18" charset="0"/>
              </a:rPr>
              <a:t>: </a:t>
            </a:r>
            <a:r>
              <a:rPr lang="en-US" sz="2000" b="1" dirty="0">
                <a:latin typeface="Perpetua" panose="02020502060401020303" pitchFamily="18" charset="0"/>
              </a:rPr>
              <a:t>Use Clean URLs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When you design your website, avoid telltale file suffixes in URLs, such as </a:t>
            </a:r>
            <a:r>
              <a:rPr lang="en-US" sz="2000" i="1" dirty="0">
                <a:latin typeface="Perpetua" panose="02020502060401020303" pitchFamily="18" charset="0"/>
              </a:rPr>
              <a:t>.</a:t>
            </a:r>
            <a:r>
              <a:rPr lang="en-US" sz="2000" i="1" dirty="0" err="1">
                <a:latin typeface="Perpetua" panose="02020502060401020303" pitchFamily="18" charset="0"/>
              </a:rPr>
              <a:t>php</a:t>
            </a:r>
            <a:r>
              <a:rPr lang="en-US" sz="2000" dirty="0">
                <a:latin typeface="Perpetua" panose="02020502060401020303" pitchFamily="18" charset="0"/>
              </a:rPr>
              <a:t>, </a:t>
            </a:r>
            <a:r>
              <a:rPr lang="en-US" sz="2000" i="1" dirty="0">
                <a:latin typeface="Perpetua" panose="02020502060401020303" pitchFamily="18" charset="0"/>
              </a:rPr>
              <a:t>.</a:t>
            </a:r>
            <a:r>
              <a:rPr lang="en-US" sz="2000" i="1" dirty="0" smtClean="0">
                <a:latin typeface="Perpetua" panose="02020502060401020303" pitchFamily="18" charset="0"/>
              </a:rPr>
              <a:t>asp</a:t>
            </a:r>
            <a:r>
              <a:rPr lang="en-US" sz="2000" dirty="0" smtClean="0">
                <a:latin typeface="Perpetua" panose="02020502060401020303" pitchFamily="18" charset="0"/>
              </a:rPr>
              <a:t> and </a:t>
            </a:r>
            <a:r>
              <a:rPr lang="en-US" sz="2000" i="1" dirty="0">
                <a:latin typeface="Perpetua" panose="02020502060401020303" pitchFamily="18" charset="0"/>
              </a:rPr>
              <a:t>.</a:t>
            </a:r>
            <a:r>
              <a:rPr lang="en-US" sz="2000" i="1" dirty="0" err="1">
                <a:latin typeface="Perpetua" panose="02020502060401020303" pitchFamily="18" charset="0"/>
              </a:rPr>
              <a:t>jsp</a:t>
            </a:r>
            <a:r>
              <a:rPr lang="en-US" sz="2000" dirty="0">
                <a:latin typeface="Perpetua" panose="02020502060401020303" pitchFamily="18" charset="0"/>
              </a:rPr>
              <a:t>. Implement </a:t>
            </a:r>
            <a:r>
              <a:rPr lang="en-US" sz="2000" i="1" dirty="0">
                <a:latin typeface="Perpetua" panose="02020502060401020303" pitchFamily="18" charset="0"/>
              </a:rPr>
              <a:t>clean URLs </a:t>
            </a:r>
            <a:r>
              <a:rPr lang="en-US" sz="2000" dirty="0" smtClean="0">
                <a:latin typeface="Perpetua" panose="02020502060401020303" pitchFamily="18" charset="0"/>
              </a:rPr>
              <a:t>instead URLs </a:t>
            </a:r>
            <a:r>
              <a:rPr lang="en-US" sz="2000" dirty="0">
                <a:latin typeface="Perpetua" panose="02020502060401020303" pitchFamily="18" charset="0"/>
              </a:rPr>
              <a:t>that do not give away implementation details. </a:t>
            </a:r>
            <a:r>
              <a:rPr lang="en-US" sz="2000" dirty="0" smtClean="0">
                <a:latin typeface="Perpetua" panose="02020502060401020303" pitchFamily="18" charset="0"/>
              </a:rPr>
              <a:t>URLs </a:t>
            </a:r>
            <a:r>
              <a:rPr lang="en-US" sz="2000" dirty="0">
                <a:latin typeface="Perpetua" panose="02020502060401020303" pitchFamily="18" charset="0"/>
              </a:rPr>
              <a:t>with file extensions are common in older web servers, which explicitly reference template file names. </a:t>
            </a:r>
            <a:r>
              <a:rPr lang="en-US" sz="2000" dirty="0" smtClean="0">
                <a:latin typeface="Perpetua" panose="02020502060401020303" pitchFamily="18" charset="0"/>
              </a:rPr>
              <a:t>Make sure </a:t>
            </a:r>
            <a:r>
              <a:rPr lang="en-US" sz="2000" dirty="0">
                <a:latin typeface="Perpetua" panose="02020502060401020303" pitchFamily="18" charset="0"/>
              </a:rPr>
              <a:t>to avoid such extensions</a:t>
            </a:r>
            <a:r>
              <a:rPr lang="en-US" sz="2000" dirty="0" smtClean="0">
                <a:latin typeface="Perpetua" panose="02020502060401020303" pitchFamily="18" charset="0"/>
              </a:rPr>
              <a:t>.</a:t>
            </a:r>
            <a:r>
              <a:rPr lang="en-US" sz="2000" b="1" dirty="0">
                <a:latin typeface="Perpetua" panose="02020502060401020303" pitchFamily="18" charset="0"/>
              </a:rPr>
              <a:t> </a:t>
            </a:r>
            <a:endParaRPr lang="en-US" sz="2000" b="1" dirty="0" smtClean="0">
              <a:latin typeface="Perpetua" panose="02020502060401020303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Perpetua" panose="02020502060401020303" pitchFamily="18" charset="0"/>
              </a:rPr>
              <a:t/>
            </a:r>
            <a:br>
              <a:rPr lang="en-US" sz="2000" dirty="0">
                <a:latin typeface="Perpetua" panose="02020502060401020303" pitchFamily="18" charset="0"/>
              </a:rPr>
            </a:br>
            <a:r>
              <a:rPr lang="en-US" sz="2000" dirty="0">
                <a:latin typeface="Perpetua" panose="02020502060401020303" pitchFamily="18" charset="0"/>
              </a:rPr>
              <a:t/>
            </a:r>
            <a:br>
              <a:rPr lang="en-US" sz="2000" dirty="0">
                <a:latin typeface="Perpetua" panose="02020502060401020303" pitchFamily="18" charset="0"/>
              </a:rPr>
            </a:br>
            <a:endParaRPr lang="en-US" sz="2000" dirty="0">
              <a:latin typeface="Perpetua" panose="02020502060401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576" y="2386584"/>
            <a:ext cx="10277856" cy="355701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Perpetua" panose="02020502060401020303" pitchFamily="18" charset="0"/>
              </a:rPr>
              <a:t>Mitigation 3: Use Generic Cookie </a:t>
            </a:r>
            <a:r>
              <a:rPr lang="en-US" sz="1800" b="1" dirty="0" smtClean="0">
                <a:latin typeface="Perpetua" panose="02020502060401020303" pitchFamily="18" charset="0"/>
              </a:rPr>
              <a:t>Parameters</a:t>
            </a:r>
          </a:p>
          <a:p>
            <a:r>
              <a:rPr lang="en-US" sz="1800" dirty="0" smtClean="0">
                <a:latin typeface="Perpetua" panose="02020502060401020303" pitchFamily="18" charset="0"/>
              </a:rPr>
              <a:t>The </a:t>
            </a:r>
            <a:r>
              <a:rPr lang="en-US" sz="1800" dirty="0">
                <a:latin typeface="Perpetua" panose="02020502060401020303" pitchFamily="18" charset="0"/>
              </a:rPr>
              <a:t>name of the cookie your web server uses to store session state frequently reveals your server-side technology. For instance, Java web </a:t>
            </a:r>
            <a:r>
              <a:rPr lang="en-US" sz="1800" dirty="0" smtClean="0">
                <a:latin typeface="Perpetua" panose="02020502060401020303" pitchFamily="18" charset="0"/>
              </a:rPr>
              <a:t>servers usually </a:t>
            </a:r>
            <a:r>
              <a:rPr lang="en-US" sz="1800" dirty="0">
                <a:latin typeface="Perpetua" panose="02020502060401020303" pitchFamily="18" charset="0"/>
              </a:rPr>
              <a:t>store the session ID under a cookie </a:t>
            </a:r>
            <a:r>
              <a:rPr lang="en-US" sz="1800" dirty="0" smtClean="0">
                <a:latin typeface="Perpetua" panose="02020502060401020303" pitchFamily="18" charset="0"/>
              </a:rPr>
              <a:t>named JSESSIONID. Attackers can check </a:t>
            </a:r>
            <a:r>
              <a:rPr lang="en-US" sz="1800" dirty="0">
                <a:latin typeface="Perpetua" panose="02020502060401020303" pitchFamily="18" charset="0"/>
              </a:rPr>
              <a:t>these kinds of session cookie names to identify </a:t>
            </a:r>
            <a:r>
              <a:rPr lang="en-US" sz="1800" dirty="0" smtClean="0">
                <a:latin typeface="Perpetua" panose="02020502060401020303" pitchFamily="18" charset="0"/>
              </a:rPr>
              <a:t>servers.</a:t>
            </a:r>
          </a:p>
          <a:p>
            <a:r>
              <a:rPr lang="en-US" sz="1800" dirty="0">
                <a:latin typeface="Perpetua" panose="02020502060401020303" pitchFamily="18" charset="0"/>
              </a:rPr>
              <a:t>Note that the Metasploit code checks the name of the session </a:t>
            </a:r>
            <a:r>
              <a:rPr lang="en-US" sz="1800" dirty="0" smtClean="0">
                <a:latin typeface="Perpetua" panose="02020502060401020303" pitchFamily="18" charset="0"/>
              </a:rPr>
              <a:t>cookies. Make </a:t>
            </a:r>
            <a:r>
              <a:rPr lang="en-US" sz="1800" dirty="0">
                <a:latin typeface="Perpetua" panose="02020502060401020303" pitchFamily="18" charset="0"/>
              </a:rPr>
              <a:t>sure that your web server sends nothing back in cookies </a:t>
            </a:r>
            <a:r>
              <a:rPr lang="en-US" sz="1800" dirty="0" smtClean="0">
                <a:latin typeface="Perpetua" panose="02020502060401020303" pitchFamily="18" charset="0"/>
              </a:rPr>
              <a:t>that give </a:t>
            </a:r>
            <a:r>
              <a:rPr lang="en-US" sz="1800" dirty="0">
                <a:latin typeface="Perpetua" panose="02020502060401020303" pitchFamily="18" charset="0"/>
              </a:rPr>
              <a:t>clues about your technology stack. Change your </a:t>
            </a:r>
            <a:r>
              <a:rPr lang="en-US" sz="1800" dirty="0" smtClean="0">
                <a:latin typeface="Perpetua" panose="02020502060401020303" pitchFamily="18" charset="0"/>
              </a:rPr>
              <a:t>configuration </a:t>
            </a:r>
            <a:r>
              <a:rPr lang="en-US" sz="1800" dirty="0">
                <a:latin typeface="Perpetua" panose="02020502060401020303" pitchFamily="18" charset="0"/>
              </a:rPr>
              <a:t>to </a:t>
            </a:r>
            <a:r>
              <a:rPr lang="en-US" sz="1800" dirty="0" smtClean="0">
                <a:latin typeface="Perpetua" panose="02020502060401020303" pitchFamily="18" charset="0"/>
              </a:rPr>
              <a:t>use generic </a:t>
            </a:r>
            <a:r>
              <a:rPr lang="en-US" sz="1800" dirty="0">
                <a:latin typeface="Perpetua" panose="02020502060401020303" pitchFamily="18" charset="0"/>
              </a:rPr>
              <a:t>names for the session </a:t>
            </a:r>
            <a:r>
              <a:rPr lang="en-US" sz="1800" dirty="0" smtClean="0">
                <a:latin typeface="Perpetua" panose="02020502060401020303" pitchFamily="18" charset="0"/>
              </a:rPr>
              <a:t>cookies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Perpetua" panose="02020502060401020303" pitchFamily="18" charset="0"/>
              </a:rPr>
              <a:t>Mitigation 4: Disable Client-Side Error Reporting</a:t>
            </a:r>
            <a:r>
              <a:rPr lang="en-US" sz="1800" dirty="0">
                <a:latin typeface="Perpetua" panose="02020502060401020303" pitchFamily="18" charset="0"/>
              </a:rPr>
              <a:t> </a:t>
            </a:r>
            <a:endParaRPr lang="en-US" sz="1800" dirty="0" smtClean="0">
              <a:latin typeface="Perpetua" panose="02020502060401020303" pitchFamily="18" charset="0"/>
            </a:endParaRPr>
          </a:p>
          <a:p>
            <a:r>
              <a:rPr lang="en-US" sz="1800" dirty="0" smtClean="0">
                <a:latin typeface="Perpetua" panose="02020502060401020303" pitchFamily="18" charset="0"/>
              </a:rPr>
              <a:t>This allows </a:t>
            </a:r>
            <a:r>
              <a:rPr lang="en-US" sz="1800" dirty="0">
                <a:latin typeface="Perpetua" panose="02020502060401020303" pitchFamily="18" charset="0"/>
              </a:rPr>
              <a:t>the server </a:t>
            </a:r>
            <a:r>
              <a:rPr lang="en-US" sz="1800" dirty="0" smtClean="0">
                <a:latin typeface="Perpetua" panose="02020502060401020303" pitchFamily="18" charset="0"/>
              </a:rPr>
              <a:t>to print </a:t>
            </a:r>
            <a:r>
              <a:rPr lang="en-US" sz="1800" dirty="0">
                <a:latin typeface="Perpetua" panose="02020502060401020303" pitchFamily="18" charset="0"/>
              </a:rPr>
              <a:t>stack traces and routing information in the HTML of the error </a:t>
            </a:r>
            <a:r>
              <a:rPr lang="en-US" sz="1800" dirty="0" smtClean="0">
                <a:latin typeface="Perpetua" panose="02020502060401020303" pitchFamily="18" charset="0"/>
              </a:rPr>
              <a:t>page. Client-side </a:t>
            </a:r>
            <a:r>
              <a:rPr lang="en-US" sz="1800" dirty="0">
                <a:latin typeface="Perpetua" panose="02020502060401020303" pitchFamily="18" charset="0"/>
              </a:rPr>
              <a:t>error reporting is really useful when debugging errors in </a:t>
            </a:r>
            <a:r>
              <a:rPr lang="en-US" sz="1800" dirty="0" smtClean="0">
                <a:latin typeface="Perpetua" panose="02020502060401020303" pitchFamily="18" charset="0"/>
              </a:rPr>
              <a:t>test environments</a:t>
            </a:r>
            <a:r>
              <a:rPr lang="en-US" sz="1800" dirty="0">
                <a:latin typeface="Perpetua" panose="02020502060401020303" pitchFamily="18" charset="0"/>
              </a:rPr>
              <a:t>. </a:t>
            </a:r>
            <a:r>
              <a:rPr lang="en-US" sz="1800" dirty="0" smtClean="0">
                <a:latin typeface="Perpetua" panose="02020502060401020303" pitchFamily="18" charset="0"/>
              </a:rPr>
              <a:t>But we must disable error reporting for the users because attacker should see that error to know which module you are using.</a:t>
            </a:r>
            <a:r>
              <a:rPr lang="en-US" sz="1800" dirty="0">
                <a:latin typeface="Perpetua" panose="02020502060401020303" pitchFamily="18" charset="0"/>
              </a:rPr>
              <a:t/>
            </a:r>
            <a:br>
              <a:rPr lang="en-US" sz="1800" dirty="0">
                <a:latin typeface="Perpetua" panose="02020502060401020303" pitchFamily="18" charset="0"/>
              </a:rPr>
            </a:br>
            <a:endParaRPr lang="en-US" sz="1800" dirty="0">
              <a:latin typeface="Perpetua" panose="02020502060401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3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744" y="2395728"/>
            <a:ext cx="10104120" cy="324612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Perpetua" panose="02020502060401020303" pitchFamily="18" charset="0"/>
              </a:rPr>
              <a:t>Mitigation </a:t>
            </a:r>
            <a:r>
              <a:rPr lang="en-US" sz="2000" b="1" dirty="0" smtClean="0">
                <a:latin typeface="Perpetua" panose="02020502060401020303" pitchFamily="18" charset="0"/>
              </a:rPr>
              <a:t>5: </a:t>
            </a:r>
            <a:r>
              <a:rPr lang="en-US" sz="2000" b="1" dirty="0">
                <a:latin typeface="Perpetua" panose="02020502060401020303" pitchFamily="18" charset="0"/>
              </a:rPr>
              <a:t>Sanitize Your Client-Side </a:t>
            </a:r>
            <a:r>
              <a:rPr lang="en-US" sz="2000" b="1" dirty="0" smtClean="0">
                <a:latin typeface="Perpetua" panose="02020502060401020303" pitchFamily="18" charset="0"/>
              </a:rPr>
              <a:t>Files</a:t>
            </a:r>
          </a:p>
          <a:p>
            <a:r>
              <a:rPr lang="en-US" sz="2000" dirty="0" smtClean="0">
                <a:latin typeface="Perpetua" panose="02020502060401020303" pitchFamily="18" charset="0"/>
              </a:rPr>
              <a:t>It’s </a:t>
            </a:r>
            <a:r>
              <a:rPr lang="en-US" sz="2000" dirty="0">
                <a:latin typeface="Perpetua" panose="02020502060401020303" pitchFamily="18" charset="0"/>
              </a:rPr>
              <a:t>important that you conduct code reviews and use static analysis </a:t>
            </a:r>
            <a:r>
              <a:rPr lang="en-US" sz="2000" dirty="0" smtClean="0">
                <a:latin typeface="Perpetua" panose="02020502060401020303" pitchFamily="18" charset="0"/>
              </a:rPr>
              <a:t>tools to </a:t>
            </a:r>
            <a:r>
              <a:rPr lang="en-US" sz="2000" dirty="0">
                <a:latin typeface="Perpetua" panose="02020502060401020303" pitchFamily="18" charset="0"/>
              </a:rPr>
              <a:t>make sure sensitive data doesn’t end up in comments or that dead </a:t>
            </a:r>
            <a:r>
              <a:rPr lang="en-US" sz="2000" dirty="0" smtClean="0">
                <a:latin typeface="Perpetua" panose="02020502060401020303" pitchFamily="18" charset="0"/>
              </a:rPr>
              <a:t>code doesn’t </a:t>
            </a:r>
            <a:r>
              <a:rPr lang="en-US" sz="2000" dirty="0">
                <a:latin typeface="Perpetua" panose="02020502060401020303" pitchFamily="18" charset="0"/>
              </a:rPr>
              <a:t>get passed to the client</a:t>
            </a:r>
            <a:r>
              <a:rPr lang="en-US" sz="2000" dirty="0" smtClean="0">
                <a:latin typeface="Perpetua" panose="02020502060401020303" pitchFamily="18" charset="0"/>
              </a:rPr>
              <a:t>.</a:t>
            </a:r>
          </a:p>
          <a:p>
            <a:r>
              <a:rPr lang="en-US" sz="2000" dirty="0" smtClean="0">
                <a:latin typeface="Perpetua" panose="02020502060401020303" pitchFamily="18" charset="0"/>
              </a:rPr>
              <a:t>Hacking </a:t>
            </a:r>
            <a:r>
              <a:rPr lang="en-US" sz="2000" dirty="0">
                <a:latin typeface="Perpetua" panose="02020502060401020303" pitchFamily="18" charset="0"/>
              </a:rPr>
              <a:t>tools make it easy for an attacker to crawl your site and </a:t>
            </a:r>
            <a:r>
              <a:rPr lang="en-US" sz="2000" dirty="0" smtClean="0">
                <a:latin typeface="Perpetua" panose="02020502060401020303" pitchFamily="18" charset="0"/>
              </a:rPr>
              <a:t>extract any </a:t>
            </a:r>
            <a:r>
              <a:rPr lang="en-US" sz="2000" dirty="0">
                <a:latin typeface="Perpetua" panose="02020502060401020303" pitchFamily="18" charset="0"/>
              </a:rPr>
              <a:t>comments that you’ve accidentally left </a:t>
            </a:r>
            <a:r>
              <a:rPr lang="en-US" sz="2000" dirty="0" smtClean="0">
                <a:latin typeface="Perpetua" panose="02020502060401020303" pitchFamily="18" charset="0"/>
              </a:rPr>
              <a:t>behind hackers </a:t>
            </a:r>
            <a:r>
              <a:rPr lang="en-US" sz="2000" dirty="0">
                <a:latin typeface="Perpetua" panose="02020502060401020303" pitchFamily="18" charset="0"/>
              </a:rPr>
              <a:t>often use </a:t>
            </a:r>
            <a:r>
              <a:rPr lang="en-US" sz="2000" dirty="0" smtClean="0">
                <a:latin typeface="Perpetua" panose="02020502060401020303" pitchFamily="18" charset="0"/>
              </a:rPr>
              <a:t>this technique </a:t>
            </a:r>
            <a:r>
              <a:rPr lang="en-US" sz="2000" dirty="0">
                <a:latin typeface="Perpetua" panose="02020502060401020303" pitchFamily="18" charset="0"/>
              </a:rPr>
              <a:t>to scan for private IP </a:t>
            </a:r>
            <a:r>
              <a:rPr lang="en-US" sz="2000" dirty="0" smtClean="0">
                <a:latin typeface="Perpetua" panose="02020502060401020303" pitchFamily="18" charset="0"/>
              </a:rPr>
              <a:t>addresses </a:t>
            </a:r>
            <a:r>
              <a:rPr lang="en-US" sz="2000" dirty="0">
                <a:latin typeface="Perpetua" panose="02020502060401020303" pitchFamily="18" charset="0"/>
              </a:rPr>
              <a:t>accidentally left in </a:t>
            </a:r>
            <a:r>
              <a:rPr lang="en-US" sz="2000" dirty="0" smtClean="0">
                <a:latin typeface="Perpetua" panose="02020502060401020303" pitchFamily="18" charset="0"/>
              </a:rPr>
              <a:t>comments.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T</a:t>
            </a:r>
            <a:r>
              <a:rPr lang="en-US" sz="2000" dirty="0" smtClean="0">
                <a:latin typeface="Perpetua" panose="02020502060401020303" pitchFamily="18" charset="0"/>
              </a:rPr>
              <a:t>his </a:t>
            </a:r>
            <a:r>
              <a:rPr lang="en-US" sz="2000" dirty="0">
                <a:latin typeface="Perpetua" panose="02020502060401020303" pitchFamily="18" charset="0"/>
              </a:rPr>
              <a:t>is often a </a:t>
            </a:r>
            <a:r>
              <a:rPr lang="en-US" sz="2000" dirty="0" smtClean="0">
                <a:latin typeface="Perpetua" panose="02020502060401020303" pitchFamily="18" charset="0"/>
              </a:rPr>
              <a:t>first </a:t>
            </a:r>
            <a:r>
              <a:rPr lang="en-US" sz="2000" dirty="0">
                <a:latin typeface="Perpetua" panose="02020502060401020303" pitchFamily="18" charset="0"/>
              </a:rPr>
              <a:t>port of call when a hacker is attempting to </a:t>
            </a:r>
            <a:r>
              <a:rPr lang="en-US" sz="2000" dirty="0" smtClean="0">
                <a:latin typeface="Perpetua" panose="02020502060401020303" pitchFamily="18" charset="0"/>
              </a:rPr>
              <a:t>compromise your </a:t>
            </a:r>
            <a:r>
              <a:rPr lang="en-US" sz="2000" dirty="0">
                <a:latin typeface="Perpetua" panose="02020502060401020303" pitchFamily="18" charset="0"/>
              </a:rPr>
              <a:t>website. </a:t>
            </a:r>
            <a:r>
              <a:rPr lang="en-US" sz="2000" dirty="0"/>
              <a:t/>
            </a:r>
            <a:br>
              <a:rPr lang="en-US" sz="2000" dirty="0"/>
            </a:br>
            <a:endParaRPr lang="en-US" sz="2100" dirty="0">
              <a:latin typeface="Perpetua" panose="02020502060401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24375" y="3019425"/>
            <a:ext cx="43624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Perpetua" panose="02020502060401020303" pitchFamily="18" charset="0"/>
              </a:rPr>
              <a:t>THANK YOU!!!!!</a:t>
            </a:r>
          </a:p>
          <a:p>
            <a:endParaRPr lang="en-US" sz="4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7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360</TotalTime>
  <Words>528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Garamond</vt:lpstr>
      <vt:lpstr>Perpetua</vt:lpstr>
      <vt:lpstr>Wingdings</vt:lpstr>
      <vt:lpstr>Organic</vt:lpstr>
      <vt:lpstr>UNIVERSITY OF RWANDA COLLEGE OF SCIENCE AND TECHNOLOGY COMPUTER SCIENCE DEPARTMENT</vt:lpstr>
      <vt:lpstr>Information leaks</vt:lpstr>
      <vt:lpstr>Cont…</vt:lpstr>
      <vt:lpstr>Cont...</vt:lpstr>
      <vt:lpstr>Cont…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63</cp:revision>
  <dcterms:created xsi:type="dcterms:W3CDTF">2022-10-19T17:30:10Z</dcterms:created>
  <dcterms:modified xsi:type="dcterms:W3CDTF">2022-11-14T05:43:59Z</dcterms:modified>
</cp:coreProperties>
</file>