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60" r:id="rId2"/>
    <p:sldId id="261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C428-22E9-44E3-A609-C0212F755C7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9FBC-94D3-4126-80BB-D9ECA7F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C428-22E9-44E3-A609-C0212F755C7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9FBC-94D3-4126-80BB-D9ECA7F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2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C428-22E9-44E3-A609-C0212F755C7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9FBC-94D3-4126-80BB-D9ECA7F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C428-22E9-44E3-A609-C0212F755C7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9FBC-94D3-4126-80BB-D9ECA7F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C428-22E9-44E3-A609-C0212F755C7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9FBC-94D3-4126-80BB-D9ECA7F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8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C428-22E9-44E3-A609-C0212F755C7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9FBC-94D3-4126-80BB-D9ECA7F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C428-22E9-44E3-A609-C0212F755C7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9FBC-94D3-4126-80BB-D9ECA7F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C428-22E9-44E3-A609-C0212F755C7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9FBC-94D3-4126-80BB-D9ECA7F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C428-22E9-44E3-A609-C0212F755C7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9FBC-94D3-4126-80BB-D9ECA7F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C428-22E9-44E3-A609-C0212F755C7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9FBC-94D3-4126-80BB-D9ECA7F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5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C428-22E9-44E3-A609-C0212F755C7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9FBC-94D3-4126-80BB-D9ECA7F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2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5C428-22E9-44E3-A609-C0212F755C7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9FBC-94D3-4126-80BB-D9ECA7F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6346" y="2743200"/>
            <a:ext cx="9144000" cy="2729345"/>
          </a:xfrm>
        </p:spPr>
        <p:txBody>
          <a:bodyPr>
            <a:normAutofit/>
          </a:bodyPr>
          <a:lstStyle/>
          <a:p>
            <a:pPr marL="290513">
              <a:tabLst>
                <a:tab pos="739775" algn="l"/>
              </a:tabLst>
            </a:pPr>
            <a:r>
              <a:rPr lang="en-US" dirty="0" smtClean="0"/>
              <a:t>NATIONAL POLICE COLLEGE</a:t>
            </a:r>
            <a:endParaRPr lang="en-US" dirty="0"/>
          </a:p>
          <a:p>
            <a:r>
              <a:rPr lang="en-US" dirty="0" smtClean="0"/>
              <a:t>                       DEPARTMENT OF COMPUTER SCIENCE</a:t>
            </a:r>
          </a:p>
          <a:p>
            <a:r>
              <a:rPr lang="en-US" b="1" dirty="0" smtClean="0"/>
              <a:t>MODULE</a:t>
            </a:r>
            <a:r>
              <a:rPr lang="en-US" dirty="0" smtClean="0"/>
              <a:t>:WEB SECURITY</a:t>
            </a:r>
          </a:p>
          <a:p>
            <a:r>
              <a:rPr lang="en-US" b="1" dirty="0" smtClean="0"/>
              <a:t>TASK: </a:t>
            </a:r>
            <a:r>
              <a:rPr lang="en-US" dirty="0" smtClean="0"/>
              <a:t>ASSIGNMENT</a:t>
            </a:r>
          </a:p>
          <a:p>
            <a:r>
              <a:rPr lang="en-US" b="1" dirty="0" smtClean="0"/>
              <a:t>                                       TOPIC: </a:t>
            </a:r>
            <a:r>
              <a:rPr lang="en-US" dirty="0" smtClean="0"/>
              <a:t>COMPROMISING  AUTHENTICATION</a:t>
            </a:r>
          </a:p>
          <a:p>
            <a:r>
              <a:rPr lang="en-US" b="1" dirty="0" smtClean="0"/>
              <a:t>                                NAMES: </a:t>
            </a:r>
            <a:r>
              <a:rPr lang="en-US" dirty="0" smtClean="0"/>
              <a:t>MUSABEYEZU Valentia….220001897</a:t>
            </a:r>
          </a:p>
          <a:p>
            <a:endParaRPr lang="en-US" dirty="0"/>
          </a:p>
        </p:txBody>
      </p:sp>
      <p:pic>
        <p:nvPicPr>
          <p:cNvPr id="1026" name="Picture 2" descr="University of Rwanda - LOGO LANDSCAPE _R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2" y="1336530"/>
            <a:ext cx="5666508" cy="140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0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+mj-lt"/>
              </a:rPr>
              <a:t> Authentication </a:t>
            </a:r>
            <a:r>
              <a:rPr lang="en-US" dirty="0" smtClean="0">
                <a:latin typeface="+mj-lt"/>
              </a:rPr>
              <a:t>is </a:t>
            </a:r>
            <a:r>
              <a:rPr lang="en-US" dirty="0">
                <a:latin typeface="+mj-lt"/>
              </a:rPr>
              <a:t>the process of identifying users when they return to your website. </a:t>
            </a: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Authenticating your users allows them to have an identity in an online </a:t>
            </a:r>
            <a:r>
              <a:rPr lang="en-US" dirty="0" smtClean="0">
                <a:latin typeface="+mj-lt"/>
              </a:rPr>
              <a:t>community </a:t>
            </a:r>
            <a:r>
              <a:rPr lang="en-US" dirty="0">
                <a:latin typeface="+mj-lt"/>
              </a:rPr>
              <a:t>where they can contribute content, send </a:t>
            </a:r>
            <a:r>
              <a:rPr lang="en-US" dirty="0" smtClean="0">
                <a:latin typeface="+mj-lt"/>
              </a:rPr>
              <a:t>messages </a:t>
            </a:r>
            <a:r>
              <a:rPr lang="en-US" dirty="0">
                <a:latin typeface="+mj-lt"/>
              </a:rPr>
              <a:t>to others, make purchases, and so on. </a:t>
            </a: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There’s </a:t>
            </a:r>
            <a:r>
              <a:rPr lang="en-US" dirty="0">
                <a:latin typeface="+mj-lt"/>
              </a:rPr>
              <a:t>a downside to this, however. Getting access to a user’s account is </a:t>
            </a:r>
            <a:r>
              <a:rPr lang="en-US" dirty="0" smtClean="0">
                <a:latin typeface="+mj-lt"/>
              </a:rPr>
              <a:t>an opportunity for </a:t>
            </a:r>
            <a:r>
              <a:rPr lang="en-US" dirty="0">
                <a:latin typeface="+mj-lt"/>
              </a:rPr>
              <a:t>hackers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To compromise user’s credentials hackers uses brute-force attacker.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18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Attackers often attempt to compromise your site at the point of </a:t>
            </a:r>
            <a:r>
              <a:rPr lang="en-US" dirty="0" smtClean="0">
                <a:latin typeface="+mj-lt"/>
              </a:rPr>
              <a:t>authentication </a:t>
            </a:r>
            <a:r>
              <a:rPr lang="en-US" dirty="0">
                <a:latin typeface="+mj-lt"/>
              </a:rPr>
              <a:t>by guessing passwords. </a:t>
            </a: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Because previous data breaches have already leaked millions of commonly used passwords, including the ones in Listing </a:t>
            </a:r>
            <a:r>
              <a:rPr lang="en-US" dirty="0" smtClean="0">
                <a:latin typeface="+mj-lt"/>
              </a:rPr>
              <a:t>9-2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1. </a:t>
            </a:r>
            <a:r>
              <a:rPr lang="en-US" dirty="0" smtClean="0">
                <a:latin typeface="+mj-lt"/>
              </a:rPr>
              <a:t>123456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2. password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3</a:t>
            </a:r>
            <a:r>
              <a:rPr lang="en-US" dirty="0">
                <a:latin typeface="+mj-lt"/>
              </a:rPr>
              <a:t>. </a:t>
            </a:r>
            <a:r>
              <a:rPr lang="en-US" dirty="0" smtClean="0">
                <a:latin typeface="+mj-lt"/>
              </a:rPr>
              <a:t>12345678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4. qwerty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5</a:t>
            </a:r>
            <a:r>
              <a:rPr lang="en-US" dirty="0">
                <a:latin typeface="+mj-lt"/>
              </a:rPr>
              <a:t>. </a:t>
            </a:r>
            <a:r>
              <a:rPr lang="en-US" dirty="0" smtClean="0">
                <a:latin typeface="+mj-lt"/>
              </a:rPr>
              <a:t>12345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6. 123456789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7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letmein</a:t>
            </a:r>
            <a:r>
              <a:rPr lang="en-US" dirty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8</a:t>
            </a:r>
            <a:r>
              <a:rPr lang="en-US" dirty="0">
                <a:latin typeface="+mj-lt"/>
              </a:rPr>
              <a:t>. </a:t>
            </a:r>
            <a:r>
              <a:rPr lang="en-US" dirty="0" smtClean="0">
                <a:latin typeface="+mj-lt"/>
              </a:rPr>
              <a:t>1234567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9. football 10. </a:t>
            </a:r>
            <a:r>
              <a:rPr lang="en-US" dirty="0" err="1">
                <a:latin typeface="+mj-lt"/>
              </a:rPr>
              <a:t>iloveyo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797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en-US" dirty="0" smtClean="0"/>
              <a:t>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563"/>
            <a:ext cx="10515600" cy="4652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1.Use </a:t>
            </a:r>
            <a:r>
              <a:rPr lang="en-US" b="1" dirty="0">
                <a:latin typeface="+mj-lt"/>
              </a:rPr>
              <a:t>Third-Party </a:t>
            </a:r>
            <a:r>
              <a:rPr lang="en-US" b="1" dirty="0" smtClean="0">
                <a:latin typeface="+mj-lt"/>
              </a:rPr>
              <a:t>Authentication: </a:t>
            </a:r>
            <a:r>
              <a:rPr lang="en-US" dirty="0" smtClean="0">
                <a:latin typeface="+mj-lt"/>
              </a:rPr>
              <a:t>This is</a:t>
            </a:r>
            <a:r>
              <a:rPr lang="en-US" dirty="0">
                <a:latin typeface="+mj-lt"/>
              </a:rPr>
              <a:t> the process of an organization granting external vendors and service providers secure access to corporate IT assets for maintenance, administration and management purposes.</a:t>
            </a:r>
            <a:endParaRPr lang="en-US" b="1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2</a:t>
            </a:r>
            <a:r>
              <a:rPr lang="en-US" dirty="0">
                <a:latin typeface="+mj-lt"/>
              </a:rPr>
              <a:t>. </a:t>
            </a:r>
            <a:r>
              <a:rPr lang="en-US" b="1" dirty="0">
                <a:latin typeface="+mj-lt"/>
              </a:rPr>
              <a:t>Integrate with Single </a:t>
            </a:r>
            <a:r>
              <a:rPr lang="en-US" b="1" dirty="0" smtClean="0">
                <a:latin typeface="+mj-lt"/>
              </a:rPr>
              <a:t>Sign-On: </a:t>
            </a:r>
            <a:r>
              <a:rPr lang="en-US" dirty="0" smtClean="0">
                <a:latin typeface="+mj-lt"/>
              </a:rPr>
              <a:t>is </a:t>
            </a:r>
            <a:r>
              <a:rPr lang="en-US" dirty="0">
                <a:latin typeface="+mj-lt"/>
              </a:rPr>
              <a:t>a technology which combines several different application login screens into one. 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a user only has to enter their login credentials (username, password, etc.) one time on a single page to access all of their </a:t>
            </a:r>
            <a:r>
              <a:rPr lang="en-US" dirty="0"/>
              <a:t> </a:t>
            </a:r>
            <a:r>
              <a:rPr lang="en-US" dirty="0">
                <a:latin typeface="+mj-lt"/>
              </a:rPr>
              <a:t>applications</a:t>
            </a:r>
            <a:r>
              <a:rPr lang="en-US" dirty="0" smtClean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3. Secure Your Own Authentication </a:t>
            </a:r>
            <a:r>
              <a:rPr lang="en-US" b="1" dirty="0" smtClean="0">
                <a:latin typeface="+mj-lt"/>
              </a:rPr>
              <a:t>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Requiring </a:t>
            </a:r>
            <a:r>
              <a:rPr lang="en-US" dirty="0">
                <a:latin typeface="+mj-lt"/>
              </a:rPr>
              <a:t>Usernames, Email Address, or </a:t>
            </a:r>
            <a:r>
              <a:rPr lang="en-US" dirty="0" smtClean="0">
                <a:latin typeface="+mj-lt"/>
              </a:rPr>
              <a:t>Both</a:t>
            </a: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 Validating </a:t>
            </a:r>
            <a:r>
              <a:rPr lang="en-US" dirty="0">
                <a:latin typeface="+mj-lt"/>
              </a:rPr>
              <a:t>Email </a:t>
            </a:r>
            <a:r>
              <a:rPr lang="en-US" dirty="0" smtClean="0">
                <a:latin typeface="+mj-lt"/>
              </a:rPr>
              <a:t>Addresses(</a:t>
            </a:r>
            <a:r>
              <a:rPr lang="en-US" b="1" dirty="0" smtClean="0">
                <a:latin typeface="+mj-lt"/>
              </a:rPr>
              <a:t>user must use expected email which fulfils conditions </a:t>
            </a:r>
            <a:r>
              <a:rPr lang="en-US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Banning Disposable Email </a:t>
            </a:r>
            <a:r>
              <a:rPr lang="en-US" dirty="0" smtClean="0">
                <a:latin typeface="+mj-lt"/>
              </a:rPr>
              <a:t>Accounts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Securing Password </a:t>
            </a:r>
            <a:r>
              <a:rPr lang="en-US" dirty="0" smtClean="0">
                <a:latin typeface="+mj-lt"/>
              </a:rPr>
              <a:t>Resets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Securing Password </a:t>
            </a:r>
            <a:r>
              <a:rPr lang="en-US" dirty="0" smtClean="0">
                <a:latin typeface="+mj-lt"/>
              </a:rPr>
              <a:t>Resets: Password-reset </a:t>
            </a:r>
            <a:r>
              <a:rPr lang="en-US" dirty="0">
                <a:latin typeface="+mj-lt"/>
              </a:rPr>
              <a:t>links should be short-lived, and should expire after the user uses them</a:t>
            </a:r>
            <a:r>
              <a:rPr lang="en-US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Mitigations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Requiring Complex Passwords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Securely Storing </a:t>
            </a:r>
            <a:r>
              <a:rPr lang="en-US" dirty="0" smtClean="0">
                <a:latin typeface="+mj-lt"/>
              </a:rPr>
              <a:t>Passwords (</a:t>
            </a:r>
            <a:r>
              <a:rPr lang="en-US" b="1" dirty="0">
                <a:latin typeface="+mj-lt"/>
              </a:rPr>
              <a:t>Do not simply store the password as is—we call this </a:t>
            </a:r>
            <a:r>
              <a:rPr lang="en-US" b="1" dirty="0" err="1" smtClean="0">
                <a:latin typeface="+mj-lt"/>
              </a:rPr>
              <a:t>clear_text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storage, and it’s a big security no-no</a:t>
            </a:r>
            <a:r>
              <a:rPr lang="en-US" dirty="0">
                <a:latin typeface="+mj-lt"/>
              </a:rPr>
              <a:t>.</a:t>
            </a:r>
            <a:r>
              <a:rPr lang="en-US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Requiring Multifactor Authentication(</a:t>
            </a:r>
            <a:r>
              <a:rPr lang="en-US" b="1" dirty="0" smtClean="0">
                <a:latin typeface="+mj-lt"/>
              </a:rPr>
              <a:t>by something they have, are, know</a:t>
            </a:r>
            <a:r>
              <a:rPr lang="en-US" dirty="0" smtClean="0">
                <a:latin typeface="+mj-lt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Implementing </a:t>
            </a:r>
            <a:r>
              <a:rPr lang="en-US" dirty="0">
                <a:latin typeface="+mj-lt"/>
              </a:rPr>
              <a:t>and Securing the Logout </a:t>
            </a:r>
            <a:r>
              <a:rPr lang="en-US" dirty="0" smtClean="0">
                <a:latin typeface="+mj-lt"/>
              </a:rPr>
              <a:t>Function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Preventing User </a:t>
            </a:r>
            <a:r>
              <a:rPr lang="en-US" dirty="0" smtClean="0">
                <a:latin typeface="+mj-lt"/>
              </a:rPr>
              <a:t>Enumeration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+mj-lt"/>
              </a:rPr>
              <a:t>etc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698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</a:t>
            </a:r>
            <a:r>
              <a:rPr lang="en-US" sz="9600" dirty="0" smtClean="0"/>
              <a:t>Thanks!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749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234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Introduction</vt:lpstr>
      <vt:lpstr>Brute-Force Attacks</vt:lpstr>
      <vt:lpstr>Mitigations</vt:lpstr>
      <vt:lpstr>Mitigations cont’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Compromising Authentication</dc:title>
  <dc:creator>IEE</dc:creator>
  <cp:lastModifiedBy>IEE</cp:lastModifiedBy>
  <cp:revision>23</cp:revision>
  <dcterms:created xsi:type="dcterms:W3CDTF">2022-10-19T17:10:34Z</dcterms:created>
  <dcterms:modified xsi:type="dcterms:W3CDTF">2022-11-14T06:26:26Z</dcterms:modified>
</cp:coreProperties>
</file>