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9" r:id="rId6"/>
    <p:sldId id="290" r:id="rId7"/>
    <p:sldId id="291" r:id="rId8"/>
    <p:sldId id="292" r:id="rId9"/>
    <p:sldId id="29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19" autoAdjust="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ppviewx.com/education-center/certificate-management/what-is-certificate-management/#tls-handshak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10454"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b="1" i="0" dirty="0">
                <a:solidFill>
                  <a:srgbClr val="12122D"/>
                </a:solidFill>
                <a:effectLst/>
                <a:latin typeface="Poppins" panose="00000500000000000000" pitchFamily="2" charset="0"/>
              </a:rPr>
              <a:t>TLS/SSL Protocol</a:t>
            </a:r>
            <a:br>
              <a:rPr lang="en-US" b="1" i="0" dirty="0">
                <a:solidFill>
                  <a:srgbClr val="12122D"/>
                </a:solidFill>
                <a:effectLst/>
                <a:latin typeface="Poppins" panose="00000500000000000000" pitchFamily="2" charset="0"/>
              </a:rPr>
            </a:br>
            <a:endParaRPr lang="en-US" sz="36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85000" lnSpcReduction="20000"/>
          </a:bodyPr>
          <a:lstStyle/>
          <a:p>
            <a:r>
              <a:rPr lang="en-US" sz="1800" dirty="0">
                <a:solidFill>
                  <a:srgbClr val="FFFFFF">
                    <a:alpha val="75000"/>
                  </a:srgbClr>
                </a:solidFill>
              </a:rPr>
              <a:t>BY: MANZI Jack</a:t>
            </a:r>
          </a:p>
          <a:p>
            <a:r>
              <a:rPr lang="en-US" sz="1800" dirty="0">
                <a:solidFill>
                  <a:srgbClr val="FFFFFF">
                    <a:alpha val="75000"/>
                  </a:srgbClr>
                </a:solidFill>
              </a:rPr>
              <a:t>REG: 220006913</a:t>
            </a:r>
          </a:p>
        </p:txBody>
      </p:sp>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D53-79D0-4201-9058-E340CFE22C4C}"/>
              </a:ext>
            </a:extLst>
          </p:cNvPr>
          <p:cNvSpPr>
            <a:spLocks noGrp="1"/>
          </p:cNvSpPr>
          <p:nvPr>
            <p:ph type="title"/>
          </p:nvPr>
        </p:nvSpPr>
        <p:spPr/>
        <p:txBody>
          <a:bodyPr/>
          <a:lstStyle/>
          <a:p>
            <a:pPr algn="ctr"/>
            <a:r>
              <a:rPr lang="en-US" sz="3600" b="1" i="0" dirty="0">
                <a:solidFill>
                  <a:srgbClr val="12122D"/>
                </a:solidFill>
                <a:effectLst/>
                <a:latin typeface="Poppins" panose="00000500000000000000" pitchFamily="2" charset="0"/>
              </a:rPr>
              <a:t>What is TLS/SSL Protocol?</a:t>
            </a:r>
            <a:br>
              <a:rPr lang="en-US" b="1" i="0" dirty="0">
                <a:solidFill>
                  <a:srgbClr val="12122D"/>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2AA7B23E-EC27-4597-995D-DCE1AA544FF4}"/>
              </a:ext>
            </a:extLst>
          </p:cNvPr>
          <p:cNvSpPr>
            <a:spLocks noGrp="1"/>
          </p:cNvSpPr>
          <p:nvPr>
            <p:ph idx="1"/>
          </p:nvPr>
        </p:nvSpPr>
        <p:spPr>
          <a:xfrm>
            <a:off x="709779" y="1296516"/>
            <a:ext cx="11029615" cy="5884382"/>
          </a:xfrm>
        </p:spPr>
        <p:txBody>
          <a:bodyPr/>
          <a:lstStyle/>
          <a:p>
            <a:pPr marL="0" indent="0">
              <a:buNone/>
            </a:pPr>
            <a:r>
              <a:rPr lang="en-US" sz="2000" spc="40" dirty="0">
                <a:solidFill>
                  <a:schemeClr val="tx1"/>
                </a:solidFill>
                <a:effectLst/>
                <a:latin typeface="Arial" panose="020B0604020202020204" pitchFamily="34" charset="0"/>
                <a:ea typeface="Calibri" panose="020F0502020204030204" pitchFamily="34" charset="0"/>
                <a:cs typeface="Arial" panose="020B0604020202020204" pitchFamily="34" charset="0"/>
              </a:rPr>
              <a:t>SSL (Secure Socket Layer) and TLS (Transport Layer Security) are popular cryptographic protocols that are used to imbue web communications with integrity, security, and resilience against unauthorized tampering.</a:t>
            </a:r>
          </a:p>
          <a:p>
            <a:pPr marL="0" indent="0">
              <a:buNone/>
            </a:pPr>
            <a:endParaRPr lang="en-US" sz="2000" spc="4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indent="0">
              <a:buNone/>
            </a:pPr>
            <a:r>
              <a:rPr lang="en-US" sz="2000" spc="40" dirty="0">
                <a:solidFill>
                  <a:schemeClr val="tx1"/>
                </a:solidFill>
                <a:effectLst/>
                <a:latin typeface="Arial" panose="020B0604020202020204" pitchFamily="34" charset="0"/>
                <a:ea typeface="Calibri" panose="020F0502020204030204" pitchFamily="34" charset="0"/>
                <a:cs typeface="Arial" panose="020B0604020202020204" pitchFamily="34" charset="0"/>
              </a:rPr>
              <a:t>SSL was the predecessor of TLS, and the world began moving away from SSL once TLS was introduced in 1999, thanks to the improved security features of the latter. TLS is currently in its third iteration, and is called TLS 1.3. However, SSL continues to be used as a metonym for both protocols in general (for example, the word ‘SSL certificate’ is widely used, but SSL has been completely deprecated and no modern systems support SSL anymore).</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9432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970B-9A48-4FC8-BEE9-1AA138ABBEAF}"/>
              </a:ext>
            </a:extLst>
          </p:cNvPr>
          <p:cNvSpPr>
            <a:spLocks noGrp="1"/>
          </p:cNvSpPr>
          <p:nvPr>
            <p:ph type="title"/>
          </p:nvPr>
        </p:nvSpPr>
        <p:spPr/>
        <p:txBody>
          <a:bodyPr/>
          <a:lstStyle/>
          <a:p>
            <a:pPr algn="ctr"/>
            <a:r>
              <a:rPr lang="en-US" sz="3600" b="1" i="0" dirty="0">
                <a:solidFill>
                  <a:srgbClr val="12122D"/>
                </a:solidFill>
                <a:effectLst/>
                <a:latin typeface="Poppins" panose="00000500000000000000" pitchFamily="2" charset="0"/>
              </a:rPr>
              <a:t>Why are they necessary</a:t>
            </a:r>
            <a:br>
              <a:rPr lang="en-US" b="1" i="0" dirty="0">
                <a:solidFill>
                  <a:srgbClr val="12122D"/>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657688B0-3150-4D1E-BC26-2ADEE2E165C8}"/>
              </a:ext>
            </a:extLst>
          </p:cNvPr>
          <p:cNvSpPr>
            <a:spLocks noGrp="1"/>
          </p:cNvSpPr>
          <p:nvPr>
            <p:ph idx="1"/>
          </p:nvPr>
        </p:nvSpPr>
        <p:spPr>
          <a:xfrm>
            <a:off x="838368" y="2126107"/>
            <a:ext cx="11029615" cy="3634486"/>
          </a:xfrm>
        </p:spPr>
        <p:txBody>
          <a:bodyPr/>
          <a:lstStyle/>
          <a:p>
            <a:pPr marL="0" indent="0">
              <a:buNone/>
            </a:pPr>
            <a:r>
              <a:rPr lang="en-US" sz="2000" dirty="0">
                <a:solidFill>
                  <a:schemeClr val="tx1"/>
                </a:solidFill>
                <a:latin typeface="Arial" panose="020B0604020202020204" pitchFamily="34" charset="0"/>
                <a:cs typeface="Arial" panose="020B0604020202020204" pitchFamily="34" charset="0"/>
              </a:rPr>
              <a:t>TLS has the following benefits:</a:t>
            </a:r>
          </a:p>
          <a:p>
            <a:pPr marL="0" indent="0">
              <a:buNone/>
            </a:pPr>
            <a:endParaRPr lang="en-US" sz="2000" dirty="0">
              <a:latin typeface="Arial" panose="020B0604020202020204" pitchFamily="34" charset="0"/>
              <a:cs typeface="Arial" panose="020B0604020202020204" pitchFamily="34"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0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contents of the connection remain encrypted, private, and fully secure – and cannot be easily deciphered by malicious actors.</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0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connection is only made if it is reliable – this reliability check is a part of TLS communications, and is enforced by the exchange of a Message Authentication Code.</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0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use of PKI and TLS certificates ensures that the identities of both communicating parties are verified.</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41581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C1A3-E32B-4410-9EA3-B9089EB2E105}"/>
              </a:ext>
            </a:extLst>
          </p:cNvPr>
          <p:cNvSpPr>
            <a:spLocks noGrp="1"/>
          </p:cNvSpPr>
          <p:nvPr>
            <p:ph type="title"/>
          </p:nvPr>
        </p:nvSpPr>
        <p:spPr/>
        <p:txBody>
          <a:bodyPr/>
          <a:lstStyle/>
          <a:p>
            <a:pPr algn="ctr"/>
            <a:r>
              <a:rPr lang="en-US" sz="3600" b="1" i="0" dirty="0">
                <a:solidFill>
                  <a:srgbClr val="12122D"/>
                </a:solidFill>
                <a:effectLst/>
                <a:latin typeface="Poppins" panose="00000500000000000000" pitchFamily="2" charset="0"/>
              </a:rPr>
              <a:t>How does SSL/TLS work?</a:t>
            </a:r>
            <a:br>
              <a:rPr lang="en-US" b="1" i="0" dirty="0">
                <a:solidFill>
                  <a:srgbClr val="12122D"/>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0F6CFB39-CF71-479F-836E-972C81B15EDC}"/>
              </a:ext>
            </a:extLst>
          </p:cNvPr>
          <p:cNvSpPr>
            <a:spLocks noGrp="1"/>
          </p:cNvSpPr>
          <p:nvPr>
            <p:ph idx="1"/>
          </p:nvPr>
        </p:nvSpPr>
        <p:spPr>
          <a:xfrm>
            <a:off x="452604" y="1890876"/>
            <a:ext cx="11029615" cy="3634486"/>
          </a:xfrm>
        </p:spPr>
        <p:txBody>
          <a:bodyPr/>
          <a:lstStyle/>
          <a:p>
            <a:pPr marL="0" marR="0" indent="0" algn="ctr">
              <a:lnSpc>
                <a:spcPct val="115000"/>
              </a:lnSpc>
              <a:spcBef>
                <a:spcPts val="0"/>
              </a:spcBef>
              <a:spcAft>
                <a:spcPts val="1000"/>
              </a:spcAft>
              <a:buNone/>
            </a:pPr>
            <a:r>
              <a:rPr lang="en-US" sz="2000" b="1" spc="40" dirty="0">
                <a:solidFill>
                  <a:srgbClr val="12122D"/>
                </a:solidFill>
                <a:effectLst/>
                <a:latin typeface="Arial" panose="020B0604020202020204" pitchFamily="34" charset="0"/>
                <a:ea typeface="Times New Roman" panose="02020603050405020304" pitchFamily="18" charset="0"/>
                <a:cs typeface="Arial" panose="020B0604020202020204" pitchFamily="34" charset="0"/>
              </a:rPr>
              <a:t>1. The TLS Handshake</a:t>
            </a:r>
          </a:p>
          <a:p>
            <a:pPr marL="0" marR="0" indent="0" algn="ctr">
              <a:lnSpc>
                <a:spcPct val="115000"/>
              </a:lnSpc>
              <a:spcBef>
                <a:spcPts val="0"/>
              </a:spcBef>
              <a:spcAft>
                <a:spcPts val="1000"/>
              </a:spcAft>
              <a:buNone/>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pPr>
            <a:r>
              <a:rPr lang="en-US" sz="2000" spc="40" dirty="0">
                <a:solidFill>
                  <a:schemeClr val="tx1"/>
                </a:solidFill>
                <a:effectLst/>
                <a:latin typeface="Arial" panose="020B0604020202020204" pitchFamily="34" charset="0"/>
                <a:ea typeface="Calibri" panose="020F0502020204030204" pitchFamily="34" charset="0"/>
                <a:cs typeface="Arial" panose="020B0604020202020204" pitchFamily="34" charset="0"/>
              </a:rPr>
              <a:t>When two systems that leverage TLS attempt to connect, each system will make an effort to verify that the other supports TLS. This process is called the </a:t>
            </a:r>
            <a:r>
              <a:rPr lang="en-US" sz="2000" u="none" strike="noStrike" spc="40"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TLS handshake</a:t>
            </a:r>
            <a:r>
              <a:rPr lang="en-US" sz="2000" spc="4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it is here that both parties decide upon the TLS version, encryption algorithm, cipher suite etc. that will be used in the procedure. Once a TLS handshake has been successfully executed, both systems start exchanging data on a secure line.</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buFont typeface="+mj-lt"/>
              <a:buAutoNum type="arabicPeriod"/>
            </a:pPr>
            <a:endParaRPr lang="en-US" dirty="0"/>
          </a:p>
        </p:txBody>
      </p:sp>
    </p:spTree>
    <p:extLst>
      <p:ext uri="{BB962C8B-B14F-4D97-AF65-F5344CB8AC3E}">
        <p14:creationId xmlns:p14="http://schemas.microsoft.com/office/powerpoint/2010/main" val="136945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0F22-46EF-431F-A306-17EA454EE99B}"/>
              </a:ext>
            </a:extLst>
          </p:cNvPr>
          <p:cNvSpPr>
            <a:spLocks noGrp="1"/>
          </p:cNvSpPr>
          <p:nvPr>
            <p:ph type="title"/>
          </p:nvPr>
        </p:nvSpPr>
        <p:spPr/>
        <p:txBody>
          <a:bodyPr/>
          <a:lstStyle/>
          <a:p>
            <a:pPr algn="ctr"/>
            <a:r>
              <a:rPr lang="en-US" dirty="0"/>
              <a:t>Cont’</a:t>
            </a:r>
          </a:p>
        </p:txBody>
      </p:sp>
      <p:sp>
        <p:nvSpPr>
          <p:cNvPr id="3" name="Content Placeholder 2">
            <a:extLst>
              <a:ext uri="{FF2B5EF4-FFF2-40B4-BE49-F238E27FC236}">
                <a16:creationId xmlns:a16="http://schemas.microsoft.com/office/drawing/2014/main" id="{DBC108EF-8DB0-488E-99C4-D3DAB4340068}"/>
              </a:ext>
            </a:extLst>
          </p:cNvPr>
          <p:cNvSpPr>
            <a:spLocks noGrp="1"/>
          </p:cNvSpPr>
          <p:nvPr>
            <p:ph idx="1"/>
          </p:nvPr>
        </p:nvSpPr>
        <p:spPr>
          <a:xfrm>
            <a:off x="581193" y="2521358"/>
            <a:ext cx="11029615" cy="3634486"/>
          </a:xfrm>
        </p:spPr>
        <p:txBody>
          <a:bodyPr>
            <a:normAutofit fontScale="92500" lnSpcReduction="10000"/>
          </a:bodyPr>
          <a:lstStyle/>
          <a:p>
            <a:pPr marL="0" marR="0" indent="0" algn="ctr">
              <a:spcBef>
                <a:spcPts val="0"/>
              </a:spcBef>
              <a:buNone/>
            </a:pPr>
            <a:r>
              <a:rPr lang="en-US" sz="2000" b="1" spc="40" dirty="0">
                <a:solidFill>
                  <a:srgbClr val="12122D"/>
                </a:solidFill>
                <a:effectLst/>
                <a:latin typeface="Arial" panose="020B0604020202020204" pitchFamily="34" charset="0"/>
                <a:ea typeface="Times New Roman" panose="02020603050405020304" pitchFamily="18" charset="0"/>
                <a:cs typeface="Arial" panose="020B0604020202020204" pitchFamily="34" charset="0"/>
              </a:rPr>
              <a:t>                             2. Asymmetric vs. Symmetric Encryption</a:t>
            </a:r>
          </a:p>
          <a:p>
            <a:pPr marL="0" marR="0" indent="0" algn="ctr">
              <a:spcBef>
                <a:spcPts val="0"/>
              </a:spcBef>
              <a:buNone/>
            </a:pPr>
            <a:endParaRPr lang="en-US" sz="20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indent="0">
              <a:lnSpc>
                <a:spcPct val="115000"/>
              </a:lnSpc>
              <a:spcBef>
                <a:spcPts val="0"/>
              </a:spcBef>
              <a:spcAft>
                <a:spcPts val="10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Symmetric encryption uses a single key that needs to be shared among the people who need to receive the message while asymmetric encryption uses a pair of public key and a private key to encrypt and decrypt messages when communicating.</a:t>
            </a:r>
          </a:p>
          <a:p>
            <a:pPr marL="0" marR="0" indent="0" algn="ctr">
              <a:lnSpc>
                <a:spcPct val="115000"/>
              </a:lnSpc>
              <a:spcBef>
                <a:spcPts val="0"/>
              </a:spcBef>
              <a:spcAft>
                <a:spcPts val="0"/>
              </a:spcAft>
              <a:buNone/>
            </a:pPr>
            <a:r>
              <a:rPr lang="en-US" sz="2000" b="1"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 SSL/TLS certificates</a:t>
            </a:r>
          </a:p>
          <a:p>
            <a:pPr marL="0" marR="0" indent="0" algn="ctr">
              <a:lnSpc>
                <a:spcPct val="115000"/>
              </a:lnSpc>
              <a:spcBef>
                <a:spcPts val="0"/>
              </a:spcBef>
              <a:spcAft>
                <a:spcPts val="0"/>
              </a:spcAft>
              <a:buNone/>
            </a:pPr>
            <a:endParaRPr lang="en-US" sz="2000" b="1" dirty="0">
              <a:solidFill>
                <a:srgbClr val="243F60"/>
              </a:solidFill>
              <a:effectLst/>
              <a:latin typeface="Arial" panose="020B0604020202020204" pitchFamily="34" charset="0"/>
              <a:ea typeface="Times New Roman" panose="02020603050405020304" pitchFamily="18" charset="0"/>
              <a:cs typeface="Arial" panose="020B0604020202020204" pitchFamily="34" charset="0"/>
            </a:endParaRPr>
          </a:p>
          <a:p>
            <a:pPr marL="0" marR="0" indent="0">
              <a:lnSpc>
                <a:spcPct val="115000"/>
              </a:lnSpc>
              <a:spcBef>
                <a:spcPts val="0"/>
              </a:spcBef>
              <a:spcAft>
                <a:spcPts val="1000"/>
              </a:spcAft>
              <a:buNone/>
            </a:pPr>
            <a:r>
              <a:rPr lang="en-US" sz="2000" spc="40" dirty="0">
                <a:solidFill>
                  <a:schemeClr val="tx1"/>
                </a:solidFill>
                <a:effectLst/>
                <a:latin typeface="Arial" panose="020B0604020202020204" pitchFamily="34" charset="0"/>
                <a:ea typeface="Calibri" panose="020F0502020204030204" pitchFamily="34" charset="0"/>
                <a:cs typeface="Arial" panose="020B0604020202020204" pitchFamily="34" charset="0"/>
              </a:rPr>
              <a:t>In general, digital certificates are digital documents that are ‘signed’ by trusted authorities, and act as documents of ownership of a public key. </a:t>
            </a:r>
            <a:r>
              <a:rPr lang="en-US" sz="2000" b="0" i="0" dirty="0">
                <a:solidFill>
                  <a:srgbClr val="12122D"/>
                </a:solidFill>
                <a:effectLst/>
                <a:latin typeface="Poppins" panose="00000500000000000000" pitchFamily="2" charset="0"/>
              </a:rPr>
              <a:t> </a:t>
            </a:r>
            <a:r>
              <a:rPr lang="en-US" sz="2000" b="0" i="0" dirty="0">
                <a:solidFill>
                  <a:schemeClr val="tx1"/>
                </a:solidFill>
                <a:effectLst/>
                <a:latin typeface="Arial" panose="020B0604020202020204" pitchFamily="34" charset="0"/>
                <a:cs typeface="Arial" panose="020B0604020202020204" pitchFamily="34" charset="0"/>
              </a:rPr>
              <a:t>They’re attached to public keys, and are proof that the holder of the public key is actually the legitimate owner.</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8298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B7F6-1386-4E9F-BEB3-98BB69C38D47}"/>
              </a:ext>
            </a:extLst>
          </p:cNvPr>
          <p:cNvSpPr>
            <a:spLocks noGrp="1"/>
          </p:cNvSpPr>
          <p:nvPr>
            <p:ph type="title"/>
          </p:nvPr>
        </p:nvSpPr>
        <p:spPr/>
        <p:txBody>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D2600A1E-1A08-4263-93E5-5D43D1FE85FC}"/>
              </a:ext>
            </a:extLst>
          </p:cNvPr>
          <p:cNvSpPr>
            <a:spLocks noGrp="1"/>
          </p:cNvSpPr>
          <p:nvPr>
            <p:ph idx="1"/>
          </p:nvPr>
        </p:nvSpPr>
        <p:spPr/>
        <p:txBody>
          <a:bodyPr>
            <a:normAutofit/>
          </a:bodyPr>
          <a:lstStyle/>
          <a:p>
            <a:pPr marL="0" indent="0" algn="ctr">
              <a:buNone/>
            </a:pPr>
            <a:r>
              <a:rPr lang="en-US" sz="9600" dirty="0">
                <a:latin typeface="Bahnschrift SemiLight" panose="020B0502040204020203" pitchFamily="34" charset="0"/>
              </a:rPr>
              <a:t>FIN</a:t>
            </a:r>
          </a:p>
        </p:txBody>
      </p:sp>
    </p:spTree>
    <p:extLst>
      <p:ext uri="{BB962C8B-B14F-4D97-AF65-F5344CB8AC3E}">
        <p14:creationId xmlns:p14="http://schemas.microsoft.com/office/powerpoint/2010/main" val="2570713794"/>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{27465584-9517-499F-9AA6-557849143980}tf67061901_win32</Template>
  <TotalTime>222</TotalTime>
  <Words>430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Bahnschrift SemiLight</vt:lpstr>
      <vt:lpstr>Franklin Gothic Book</vt:lpstr>
      <vt:lpstr>Franklin Gothic Demi</vt:lpstr>
      <vt:lpstr>Gill Sans MT</vt:lpstr>
      <vt:lpstr>Poppins</vt:lpstr>
      <vt:lpstr>Symbol</vt:lpstr>
      <vt:lpstr>Wingdings 2</vt:lpstr>
      <vt:lpstr>DividendVTI</vt:lpstr>
      <vt:lpstr>TLS/SSL Protocol </vt:lpstr>
      <vt:lpstr>What is TLS/SSL Protocol? </vt:lpstr>
      <vt:lpstr>Why are they necessary </vt:lpstr>
      <vt:lpstr>How does SSL/TLS work? </vt:lpstr>
      <vt:lpstr>Cont’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TLS/SSL Protocol </dc:title>
  <dc:creator>jackmaison2000@gmail.com</dc:creator>
  <cp:lastModifiedBy>jackmaison2000@gmail.com</cp:lastModifiedBy>
  <cp:revision>4</cp:revision>
  <dcterms:created xsi:type="dcterms:W3CDTF">2022-10-20T19:06:45Z</dcterms:created>
  <dcterms:modified xsi:type="dcterms:W3CDTF">2022-10-21T10:10:11Z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