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60" r:id="rId4"/>
    <p:sldId id="261" r:id="rId5"/>
    <p:sldId id="262" r:id="rId6"/>
    <p:sldId id="257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D6CF-C842-4EFF-9D4A-EBF83130C973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FA25-E37A-4BBA-907F-4EF4822211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D6CF-C842-4EFF-9D4A-EBF83130C973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FA25-E37A-4BBA-907F-4EF4822211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D6CF-C842-4EFF-9D4A-EBF83130C973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FA25-E37A-4BBA-907F-4EF4822211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D6CF-C842-4EFF-9D4A-EBF83130C973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FA25-E37A-4BBA-907F-4EF4822211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D6CF-C842-4EFF-9D4A-EBF83130C973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FA25-E37A-4BBA-907F-4EF4822211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D6CF-C842-4EFF-9D4A-EBF83130C973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FA25-E37A-4BBA-907F-4EF4822211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D6CF-C842-4EFF-9D4A-EBF83130C973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FA25-E37A-4BBA-907F-4EF4822211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D6CF-C842-4EFF-9D4A-EBF83130C973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FA25-E37A-4BBA-907F-4EF4822211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D6CF-C842-4EFF-9D4A-EBF83130C973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FA25-E37A-4BBA-907F-4EF4822211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D6CF-C842-4EFF-9D4A-EBF83130C973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FA25-E37A-4BBA-907F-4EF4822211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D6CF-C842-4EFF-9D4A-EBF83130C973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FA25-E37A-4BBA-907F-4EF4822211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BD6CF-C842-4EFF-9D4A-EBF83130C973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EFA25-E37A-4BBA-907F-4EF4822211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6278562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IRAGENA CONFIANCE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220013677</a:t>
            </a:r>
            <a:br>
              <a:rPr lang="en-US" dirty="0" smtClean="0"/>
            </a:br>
            <a:r>
              <a:rPr lang="en-US" dirty="0" smtClean="0"/>
              <a:t>web security assignment.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Xml attack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4400" dirty="0" smtClean="0"/>
              <a:t>What is xml?</a:t>
            </a:r>
          </a:p>
          <a:p>
            <a:pPr>
              <a:buFont typeface="Wingdings" pitchFamily="2" charset="2"/>
              <a:buChar char="v"/>
            </a:pPr>
            <a:r>
              <a:rPr lang="en-US" sz="4400" dirty="0" smtClean="0"/>
              <a:t>The uses of xml</a:t>
            </a:r>
          </a:p>
          <a:p>
            <a:pPr>
              <a:buFont typeface="Wingdings" pitchFamily="2" charset="2"/>
              <a:buChar char="v"/>
            </a:pPr>
            <a:r>
              <a:rPr lang="en-US" sz="4400" dirty="0" smtClean="0"/>
              <a:t>Validating xml</a:t>
            </a:r>
          </a:p>
          <a:p>
            <a:r>
              <a:rPr lang="en-US" sz="4400" dirty="0" smtClean="0"/>
              <a:t>         DTD</a:t>
            </a:r>
          </a:p>
          <a:p>
            <a:r>
              <a:rPr lang="en-US" sz="4400" dirty="0" smtClean="0"/>
              <a:t>          XSD</a:t>
            </a:r>
          </a:p>
          <a:p>
            <a:pPr>
              <a:buFont typeface="Wingdings" pitchFamily="2" charset="2"/>
              <a:buChar char="v"/>
            </a:pPr>
            <a:r>
              <a:rPr lang="en-US" sz="4400" dirty="0" smtClean="0"/>
              <a:t>Xml bombs </a:t>
            </a:r>
            <a:r>
              <a:rPr lang="en-US" sz="4400" dirty="0" err="1" smtClean="0"/>
              <a:t>vs</a:t>
            </a:r>
            <a:r>
              <a:rPr lang="en-US" sz="4400" dirty="0" smtClean="0"/>
              <a:t> xml external entity attack.</a:t>
            </a:r>
          </a:p>
          <a:p>
            <a:pPr>
              <a:buFont typeface="Wingdings" pitchFamily="2" charset="2"/>
              <a:buChar char="v"/>
            </a:pPr>
            <a:r>
              <a:rPr lang="en-US" sz="4400" dirty="0" smtClean="0"/>
              <a:t>Securing your xml parser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868362"/>
          </a:xfrm>
        </p:spPr>
        <p:txBody>
          <a:bodyPr/>
          <a:lstStyle/>
          <a:p>
            <a:r>
              <a:rPr lang="en-US" dirty="0" smtClean="0"/>
              <a:t>What is xml?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Xml stands for extensible markup language.</a:t>
            </a:r>
          </a:p>
          <a:p>
            <a:r>
              <a:rPr lang="en-US" dirty="0" smtClean="0"/>
              <a:t>XML can be thought of as a more general implementation of HTML:</a:t>
            </a:r>
          </a:p>
          <a:p>
            <a:pPr>
              <a:buNone/>
            </a:pPr>
            <a:r>
              <a:rPr lang="en-US" dirty="0" smtClean="0"/>
              <a:t>    in </a:t>
            </a:r>
            <a:r>
              <a:rPr lang="en-US" dirty="0" smtClean="0"/>
              <a:t>this form of markup, the tag and attribute names can be chosen by the</a:t>
            </a:r>
          </a:p>
          <a:p>
            <a:pPr>
              <a:buNone/>
            </a:pPr>
            <a:r>
              <a:rPr lang="en-US" dirty="0" smtClean="0"/>
              <a:t>    document </a:t>
            </a:r>
            <a:r>
              <a:rPr lang="en-US" dirty="0" smtClean="0"/>
              <a:t>author rather than being fixed, as they are in the HTML specification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presentation </a:t>
            </a:r>
            <a:r>
              <a:rPr lang="en-US" dirty="0" smtClean="0"/>
              <a:t>shows how XML</a:t>
            </a:r>
          </a:p>
          <a:p>
            <a:pPr>
              <a:buNone/>
            </a:pPr>
            <a:r>
              <a:rPr lang="en-US" dirty="0" smtClean="0"/>
              <a:t>    parsers </a:t>
            </a:r>
            <a:r>
              <a:rPr lang="en-US" dirty="0" smtClean="0"/>
              <a:t>can be attacked and how to defuse these attacks.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792162"/>
          </a:xfrm>
        </p:spPr>
        <p:txBody>
          <a:bodyPr/>
          <a:lstStyle/>
          <a:p>
            <a:r>
              <a:rPr lang="en-US" dirty="0" smtClean="0"/>
              <a:t>The uses of xml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 programming interfaces (APIs)</a:t>
            </a:r>
          </a:p>
          <a:p>
            <a:pPr>
              <a:buNone/>
            </a:pPr>
            <a:r>
              <a:rPr lang="en-US" dirty="0" smtClean="0"/>
              <a:t>    that </a:t>
            </a:r>
            <a:r>
              <a:rPr lang="en-US" dirty="0" smtClean="0"/>
              <a:t>allow client software to call functions over the internet </a:t>
            </a:r>
            <a:r>
              <a:rPr lang="en-US" dirty="0" smtClean="0"/>
              <a:t>frequently accept </a:t>
            </a:r>
            <a:r>
              <a:rPr lang="en-US" dirty="0" smtClean="0"/>
              <a:t>and respond using XML</a:t>
            </a:r>
            <a:r>
              <a:rPr lang="en-US" dirty="0" smtClean="0"/>
              <a:t>.</a:t>
            </a:r>
          </a:p>
          <a:p>
            <a:r>
              <a:rPr lang="en-US" dirty="0" smtClean="0"/>
              <a:t>JavaScript code in web pages that communicates</a:t>
            </a:r>
          </a:p>
          <a:p>
            <a:pPr>
              <a:buNone/>
            </a:pPr>
            <a:r>
              <a:rPr lang="en-US" dirty="0" smtClean="0"/>
              <a:t>    asynchronously </a:t>
            </a:r>
            <a:r>
              <a:rPr lang="en-US" dirty="0" smtClean="0"/>
              <a:t>back to the server often uses XML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Many types </a:t>
            </a:r>
            <a:r>
              <a:rPr lang="en-US" dirty="0" smtClean="0"/>
              <a:t>of applications—web </a:t>
            </a:r>
            <a:r>
              <a:rPr lang="en-US" dirty="0" smtClean="0"/>
              <a:t>servers included—use XML-based configuration files.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868362"/>
          </a:xfrm>
        </p:spPr>
        <p:txBody>
          <a:bodyPr/>
          <a:lstStyle/>
          <a:p>
            <a:r>
              <a:rPr lang="en-US" dirty="0" smtClean="0"/>
              <a:t>Validating xml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The expected structure </a:t>
            </a:r>
            <a:r>
              <a:rPr lang="en-US" sz="2000" dirty="0" smtClean="0"/>
              <a:t>of an </a:t>
            </a:r>
            <a:r>
              <a:rPr lang="en-US" sz="2000" dirty="0" smtClean="0"/>
              <a:t>XML document is often described by a formal grammar against </a:t>
            </a:r>
            <a:r>
              <a:rPr lang="en-US" sz="2000" dirty="0" smtClean="0"/>
              <a:t>which the </a:t>
            </a:r>
            <a:r>
              <a:rPr lang="en-US" sz="2000" dirty="0" smtClean="0"/>
              <a:t>document can be </a:t>
            </a:r>
            <a:r>
              <a:rPr lang="en-US" sz="2000" i="1" dirty="0" smtClean="0"/>
              <a:t>validated</a:t>
            </a:r>
            <a:r>
              <a:rPr lang="en-US" sz="2000" i="1" dirty="0" smtClean="0"/>
              <a:t>.</a:t>
            </a:r>
          </a:p>
          <a:p>
            <a:r>
              <a:rPr lang="en-US" sz="2000" dirty="0" smtClean="0"/>
              <a:t>A </a:t>
            </a:r>
            <a:r>
              <a:rPr lang="en-US" sz="2000" i="1" dirty="0" smtClean="0"/>
              <a:t>grammar file dictates to a parser which sequences of characters </a:t>
            </a:r>
            <a:r>
              <a:rPr lang="en-US" sz="2000" i="1" dirty="0" smtClean="0"/>
              <a:t>are </a:t>
            </a:r>
            <a:r>
              <a:rPr lang="en-US" sz="2000" dirty="0" smtClean="0"/>
              <a:t>valid </a:t>
            </a:r>
            <a:r>
              <a:rPr lang="en-US" sz="2000" dirty="0" smtClean="0"/>
              <a:t>expressions within the language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XML has two major ways of describing the expected structure of an </a:t>
            </a:r>
            <a:r>
              <a:rPr lang="en-US" sz="2000" dirty="0" smtClean="0"/>
              <a:t>XML document:</a:t>
            </a:r>
          </a:p>
          <a:p>
            <a:pPr marL="514350" indent="-51435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</a:t>
            </a:r>
            <a:r>
              <a:rPr lang="en-US" sz="2000" dirty="0" smtClean="0">
                <a:solidFill>
                  <a:srgbClr val="FF0000"/>
                </a:solidFill>
              </a:rPr>
              <a:t>A </a:t>
            </a:r>
            <a:r>
              <a:rPr lang="en-US" sz="2000" i="1" dirty="0" smtClean="0">
                <a:solidFill>
                  <a:srgbClr val="FF0000"/>
                </a:solidFill>
              </a:rPr>
              <a:t>document type definition (DTD) </a:t>
            </a:r>
            <a:r>
              <a:rPr lang="en-US" sz="2000" i="1" dirty="0" smtClean="0"/>
              <a:t>file resembles the Bachus–Naur</a:t>
            </a:r>
          </a:p>
          <a:p>
            <a:pPr>
              <a:buNone/>
            </a:pPr>
            <a:r>
              <a:rPr lang="en-US" sz="2000" i="1" dirty="0" smtClean="0"/>
              <a:t>      Form </a:t>
            </a:r>
            <a:r>
              <a:rPr lang="en-US" sz="2000" i="1" dirty="0" smtClean="0"/>
              <a:t>(BNF) notation often used to describe programming language grammars.</a:t>
            </a:r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dirty="0" smtClean="0">
                <a:solidFill>
                  <a:srgbClr val="FF0000"/>
                </a:solidFill>
              </a:rPr>
              <a:t>An </a:t>
            </a:r>
            <a:r>
              <a:rPr lang="en-US" sz="2000" i="1" dirty="0" smtClean="0">
                <a:solidFill>
                  <a:srgbClr val="FF0000"/>
                </a:solidFill>
              </a:rPr>
              <a:t>XML Schema Definition (XSD) </a:t>
            </a:r>
            <a:r>
              <a:rPr lang="en-US" sz="2000" i="1" dirty="0" smtClean="0"/>
              <a:t>file is a more modern, more expressive</a:t>
            </a:r>
          </a:p>
          <a:p>
            <a:pPr>
              <a:buNone/>
            </a:pPr>
            <a:r>
              <a:rPr lang="en-US" sz="2000" dirty="0" smtClean="0"/>
              <a:t>       alternative</a:t>
            </a:r>
            <a:r>
              <a:rPr lang="en-US" sz="2000" dirty="0" smtClean="0"/>
              <a:t>, capable of describing a wider set of XML documents; in this </a:t>
            </a:r>
            <a:r>
              <a:rPr lang="en-US" sz="2000" dirty="0" smtClean="0"/>
              <a:t>case, the </a:t>
            </a:r>
            <a:r>
              <a:rPr lang="en-US" sz="2000" dirty="0" smtClean="0"/>
              <a:t>grammar itself is described in an XML file. </a:t>
            </a:r>
            <a:endParaRPr lang="en-US" sz="2000" dirty="0" smtClean="0"/>
          </a:p>
          <a:p>
            <a:r>
              <a:rPr lang="en-US" sz="2000" dirty="0" smtClean="0"/>
              <a:t>Both </a:t>
            </a:r>
            <a:r>
              <a:rPr lang="en-US" sz="2000" dirty="0" smtClean="0"/>
              <a:t>methods of XML </a:t>
            </a:r>
            <a:r>
              <a:rPr lang="en-US" sz="2000" dirty="0" smtClean="0"/>
              <a:t>validation are </a:t>
            </a:r>
            <a:r>
              <a:rPr lang="en-US" sz="2000" dirty="0" smtClean="0"/>
              <a:t>widely supported by XML parsers. However, DTDs contain a </a:t>
            </a:r>
            <a:r>
              <a:rPr lang="en-US" sz="2000" dirty="0" smtClean="0"/>
              <a:t>couple of </a:t>
            </a:r>
            <a:r>
              <a:rPr lang="en-US" sz="2000" dirty="0" smtClean="0"/>
              <a:t>features that can expose the parser to attack, so that’s what we’ll focus on.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Xml bomb </a:t>
            </a:r>
            <a:r>
              <a:rPr lang="en-US" dirty="0" err="1" smtClean="0"/>
              <a:t>vs</a:t>
            </a:r>
            <a:r>
              <a:rPr lang="en-US" dirty="0" smtClean="0"/>
              <a:t> xml external entity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</a:t>
            </a:r>
            <a:r>
              <a:rPr lang="en-US" i="1" dirty="0" smtClean="0"/>
              <a:t>XML bomb uses an inline DTD to explode the memory usage of an </a:t>
            </a:r>
            <a:r>
              <a:rPr lang="en-US" i="1" dirty="0" smtClean="0"/>
              <a:t>XML </a:t>
            </a:r>
            <a:r>
              <a:rPr lang="en-US" dirty="0" smtClean="0"/>
              <a:t>parser</a:t>
            </a:r>
            <a:r>
              <a:rPr lang="en-US" dirty="0" smtClean="0"/>
              <a:t>. This will take a web server offline by exhausting all the </a:t>
            </a:r>
            <a:r>
              <a:rPr lang="en-US" dirty="0" smtClean="0"/>
              <a:t>memory available </a:t>
            </a:r>
            <a:r>
              <a:rPr lang="en-US" dirty="0" smtClean="0"/>
              <a:t>to the server and causing it to crash</a:t>
            </a:r>
            <a:r>
              <a:rPr lang="en-US" dirty="0" smtClean="0"/>
              <a:t>.</a:t>
            </a:r>
          </a:p>
          <a:p>
            <a:r>
              <a:rPr lang="en-US" dirty="0" smtClean="0"/>
              <a:t>DTDs can include content from external files. If an XML parser is </a:t>
            </a:r>
            <a:r>
              <a:rPr lang="en-US" dirty="0" smtClean="0"/>
              <a:t>configured to process inline DTDs, an attacker can use these </a:t>
            </a:r>
            <a:r>
              <a:rPr lang="en-US" i="1" dirty="0" smtClean="0"/>
              <a:t>external entity declarations </a:t>
            </a:r>
            <a:r>
              <a:rPr lang="en-US" dirty="0" smtClean="0"/>
              <a:t>to </a:t>
            </a:r>
            <a:r>
              <a:rPr lang="en-US" dirty="0" smtClean="0"/>
              <a:t>explore the local </a:t>
            </a:r>
            <a:r>
              <a:rPr lang="en-US" dirty="0" err="1" smtClean="0"/>
              <a:t>filesystem</a:t>
            </a:r>
            <a:r>
              <a:rPr lang="en-US" dirty="0" smtClean="0"/>
              <a:t> or to trigger network requests from </a:t>
            </a:r>
            <a:r>
              <a:rPr lang="en-US" dirty="0" smtClean="0"/>
              <a:t>the web </a:t>
            </a:r>
            <a:r>
              <a:rPr lang="en-US" dirty="0" smtClean="0"/>
              <a:t>server </a:t>
            </a:r>
            <a:r>
              <a:rPr lang="en-US" dirty="0" smtClean="0"/>
              <a:t> itself and this refers to xml external entity attack.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xml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following sections describe how to secure your XML parser </a:t>
            </a:r>
            <a:r>
              <a:rPr lang="en-US" dirty="0" smtClean="0"/>
              <a:t>in some </a:t>
            </a:r>
            <a:r>
              <a:rPr lang="en-US" dirty="0" smtClean="0"/>
              <a:t>of the major web programming </a:t>
            </a:r>
            <a:r>
              <a:rPr lang="en-US" dirty="0" smtClean="0"/>
              <a:t>languages:</a:t>
            </a:r>
          </a:p>
          <a:p>
            <a:r>
              <a:rPr lang="en-US" b="1" i="1" dirty="0" smtClean="0"/>
              <a:t>Python: </a:t>
            </a:r>
            <a:r>
              <a:rPr lang="en-US" dirty="0" smtClean="0"/>
              <a:t>The defused xml </a:t>
            </a:r>
            <a:r>
              <a:rPr lang="en-US" dirty="0" smtClean="0"/>
              <a:t>library explicitly rejects inline DTDs and is a drop-in </a:t>
            </a:r>
            <a:r>
              <a:rPr lang="en-US" dirty="0" smtClean="0"/>
              <a:t>replacement for </a:t>
            </a:r>
            <a:r>
              <a:rPr lang="en-US" dirty="0" smtClean="0"/>
              <a:t>Python’s standard XML parsing library. Use this module in place </a:t>
            </a:r>
            <a:r>
              <a:rPr lang="en-US" dirty="0" smtClean="0"/>
              <a:t>of Python’s </a:t>
            </a:r>
            <a:r>
              <a:rPr lang="en-US" dirty="0" smtClean="0"/>
              <a:t>standard library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Java: </a:t>
            </a:r>
            <a:r>
              <a:rPr lang="en-US" dirty="0" smtClean="0"/>
              <a:t>Java </a:t>
            </a:r>
            <a:r>
              <a:rPr lang="en-US" dirty="0" smtClean="0"/>
              <a:t>has a variety of methods of parsing XML. Parsers that adhere to </a:t>
            </a:r>
            <a:r>
              <a:rPr lang="en-US" dirty="0" smtClean="0"/>
              <a:t>Java specifications </a:t>
            </a:r>
            <a:r>
              <a:rPr lang="en-US" dirty="0" smtClean="0"/>
              <a:t>typically initiate parsing via the class </a:t>
            </a:r>
            <a:r>
              <a:rPr lang="en-US" dirty="0" err="1" smtClean="0"/>
              <a:t>javax.xml.parsers.Document</a:t>
            </a:r>
            <a:r>
              <a:rPr lang="en-US" dirty="0" smtClean="0"/>
              <a:t> </a:t>
            </a:r>
            <a:r>
              <a:rPr lang="en-US" dirty="0" err="1" smtClean="0"/>
              <a:t>BuilderFactory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496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IRAGENA CONFIANCE  220013677 web security assignment.</vt:lpstr>
      <vt:lpstr>Xml attack</vt:lpstr>
      <vt:lpstr>What is xml?</vt:lpstr>
      <vt:lpstr>The uses of xml</vt:lpstr>
      <vt:lpstr>Validating xml </vt:lpstr>
      <vt:lpstr>Xml bomb vs xml external entity attack</vt:lpstr>
      <vt:lpstr>Securing xml parser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CONFY</dc:creator>
  <cp:lastModifiedBy>CONFY</cp:lastModifiedBy>
  <cp:revision>31</cp:revision>
  <dcterms:created xsi:type="dcterms:W3CDTF">2022-10-20T18:01:30Z</dcterms:created>
  <dcterms:modified xsi:type="dcterms:W3CDTF">2022-11-14T09:27:46Z</dcterms:modified>
</cp:coreProperties>
</file>