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9" r:id="rId4"/>
    <p:sldId id="261" r:id="rId5"/>
    <p:sldId id="257" r:id="rId6"/>
    <p:sldId id="258"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7" name="Content Placeholder 6"/>
          <p:cNvSpPr/>
          <p:nvPr>
            <p:ph sz="half" idx="1"/>
          </p:nvPr>
        </p:nvSpPr>
        <p:spPr>
          <a:xfrm>
            <a:off x="1251585" y="1971675"/>
            <a:ext cx="10102215" cy="4606290"/>
          </a:xfrm>
        </p:spPr>
        <p:txBody>
          <a:bodyPr/>
          <a:p>
            <a:endParaRPr lang="en-US"/>
          </a:p>
          <a:p>
            <a:endParaRPr lang="en-US"/>
          </a:p>
          <a:p>
            <a:pPr marL="457200" lvl="1" indent="0">
              <a:buNone/>
            </a:pPr>
            <a:r>
              <a:rPr lang="en-US" sz="3600">
                <a:solidFill>
                  <a:schemeClr val="tx1"/>
                </a:solidFill>
              </a:rPr>
              <a:t>College of science and technology</a:t>
            </a:r>
            <a:endParaRPr lang="en-US" sz="3600">
              <a:solidFill>
                <a:schemeClr val="tx1"/>
              </a:solidFill>
            </a:endParaRPr>
          </a:p>
          <a:p>
            <a:pPr marL="457200" lvl="1" indent="0">
              <a:buNone/>
            </a:pPr>
            <a:r>
              <a:rPr lang="en-US" sz="3200"/>
              <a:t>NGARAMBE KWIZERA Eric...........220001256</a:t>
            </a:r>
            <a:endParaRPr lang="en-US" sz="3200"/>
          </a:p>
          <a:p>
            <a:pPr marL="457200" lvl="1" indent="0">
              <a:buNone/>
            </a:pPr>
            <a:r>
              <a:rPr lang="en-US" sz="3200"/>
              <a:t>Topic : Web Security Monitoring Tools</a:t>
            </a:r>
            <a:endParaRPr lang="en-US" sz="3200"/>
          </a:p>
        </p:txBody>
      </p:sp>
      <p:pic>
        <p:nvPicPr>
          <p:cNvPr id="10" name="Content Placeholder 9" descr="Capture"/>
          <p:cNvPicPr>
            <a:picLocks noChangeAspect="1"/>
          </p:cNvPicPr>
          <p:nvPr>
            <p:ph sz="half" idx="2"/>
          </p:nvPr>
        </p:nvPicPr>
        <p:blipFill>
          <a:blip r:embed="rId1"/>
          <a:stretch>
            <a:fillRect/>
          </a:stretch>
        </p:blipFill>
        <p:spPr>
          <a:xfrm>
            <a:off x="838200" y="624205"/>
            <a:ext cx="5181600" cy="2137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3245"/>
            <a:ext cx="10515600" cy="5881370"/>
          </a:xfrm>
        </p:spPr>
        <p:txBody>
          <a:bodyPr>
            <a:normAutofit fontScale="90000" lnSpcReduction="10000"/>
          </a:bodyPr>
          <a:p>
            <a:pPr>
              <a:lnSpc>
                <a:spcPct val="120000"/>
              </a:lnSpc>
            </a:pPr>
            <a:r>
              <a:rPr lang="en-US" b="1">
                <a:latin typeface="Cambria" panose="02040503050406030204" charset="0"/>
                <a:cs typeface="Cambria" panose="02040503050406030204" charset="0"/>
                <a:sym typeface="+mn-ea"/>
              </a:rPr>
              <a:t>What is Web Security</a:t>
            </a:r>
            <a:endParaRPr lang="en-US" b="1">
              <a:latin typeface="Cambria" panose="02040503050406030204" charset="0"/>
              <a:cs typeface="Cambria" panose="02040503050406030204" charset="0"/>
            </a:endParaRPr>
          </a:p>
          <a:p>
            <a:pPr marL="457200" lvl="1" indent="0">
              <a:lnSpc>
                <a:spcPct val="120000"/>
              </a:lnSpc>
              <a:buNone/>
            </a:pPr>
            <a:r>
              <a:rPr lang="en-US">
                <a:latin typeface="Cambria" panose="02040503050406030204" charset="0"/>
                <a:cs typeface="Cambria" panose="02040503050406030204" charset="0"/>
                <a:sym typeface="+mn-ea"/>
              </a:rPr>
              <a:t>Web Security also known as Cyber Security relates to the securing of websites and servers from online risks. It is aimed at safeguarding sensitive data by restricting, discovering and responding to attacks. </a:t>
            </a:r>
            <a:endParaRPr lang="en-US">
              <a:latin typeface="Cambria" panose="02040503050406030204" charset="0"/>
              <a:cs typeface="Cambria" panose="02040503050406030204" charset="0"/>
            </a:endParaRPr>
          </a:p>
          <a:p>
            <a:pPr>
              <a:lnSpc>
                <a:spcPct val="120000"/>
              </a:lnSpc>
            </a:pPr>
            <a:r>
              <a:rPr lang="en-US" b="1">
                <a:latin typeface="Cambria" panose="02040503050406030204" charset="0"/>
                <a:cs typeface="Cambria" panose="02040503050406030204" charset="0"/>
                <a:sym typeface="+mn-ea"/>
              </a:rPr>
              <a:t>What is Web Application Security Tools?</a:t>
            </a:r>
            <a:endParaRPr lang="en-US" b="1">
              <a:latin typeface="Cambria" panose="02040503050406030204" charset="0"/>
              <a:cs typeface="Cambria" panose="02040503050406030204" charset="0"/>
            </a:endParaRPr>
          </a:p>
          <a:p>
            <a:pPr marL="457200" lvl="1" indent="0">
              <a:lnSpc>
                <a:spcPct val="120000"/>
              </a:lnSpc>
              <a:buNone/>
            </a:pPr>
            <a:r>
              <a:rPr lang="en-US">
                <a:latin typeface="Cambria" panose="02040503050406030204" charset="0"/>
                <a:cs typeface="Cambria" panose="02040503050406030204" charset="0"/>
                <a:sym typeface="+mn-ea"/>
              </a:rPr>
              <a:t>Cyber Security Tool Definition: A website security tool scans websites at periodic intervals to find out if there is any questionable activity. When suspicious activity is tracked, the website security tools immediately bring it to the notice of security experts. Besides that, the key persons in the organization also receive an alert. In simple, the website security tools aid in identifying, and removing malware that is trying to affect or already lying unnoticed on the business website.</a:t>
            </a:r>
            <a:endParaRPr lang="en-US">
              <a:latin typeface="Cambria" panose="02040503050406030204" charset="0"/>
              <a:cs typeface="Cambria" panose="02040503050406030204" charset="0"/>
            </a:endParaRPr>
          </a:p>
          <a:p>
            <a:endParaRPr lang="en-US">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5600" y="173990"/>
            <a:ext cx="11202670" cy="1371600"/>
          </a:xfrm>
        </p:spPr>
        <p:txBody>
          <a:bodyPr>
            <a:normAutofit/>
          </a:bodyPr>
          <a:p>
            <a:r>
              <a:rPr lang="en-US" sz="3200" b="1">
                <a:latin typeface="Cambria" panose="02040503050406030204" charset="0"/>
                <a:cs typeface="Cambria" panose="02040503050406030204" charset="0"/>
                <a:sym typeface="+mn-ea"/>
              </a:rPr>
              <a:t>There are two types of Web Security Monitoring Tools</a:t>
            </a:r>
            <a:endParaRPr lang="en-US" sz="3200">
              <a:latin typeface="Cambria" panose="02040503050406030204" charset="0"/>
              <a:cs typeface="Cambria" panose="02040503050406030204" charset="0"/>
            </a:endParaRPr>
          </a:p>
        </p:txBody>
      </p:sp>
      <p:sp>
        <p:nvSpPr>
          <p:cNvPr id="3" name="Content Placeholder 2"/>
          <p:cNvSpPr>
            <a:spLocks noGrp="1"/>
          </p:cNvSpPr>
          <p:nvPr>
            <p:ph idx="1"/>
          </p:nvPr>
        </p:nvSpPr>
        <p:spPr>
          <a:xfrm>
            <a:off x="838200" y="1545590"/>
            <a:ext cx="10515600" cy="5056505"/>
          </a:xfrm>
        </p:spPr>
        <p:txBody>
          <a:bodyPr>
            <a:normAutofit/>
          </a:bodyPr>
          <a:p>
            <a:r>
              <a:rPr lang="en-US" sz="2665" b="1">
                <a:latin typeface="Cambria" panose="02040503050406030204" charset="0"/>
                <a:cs typeface="Cambria" panose="02040503050406030204" charset="0"/>
              </a:rPr>
              <a:t>Commercial</a:t>
            </a:r>
            <a:r>
              <a:rPr lang="en-US" sz="2665">
                <a:latin typeface="Cambria" panose="02040503050406030204" charset="0"/>
                <a:cs typeface="Cambria" panose="02040503050406030204" charset="0"/>
              </a:rPr>
              <a:t> – give you an option to automate the scanning for continuous security, reporting, alerting, detailed mitigation instructions, etc. Some of the known names in the industry are:</a:t>
            </a:r>
            <a:endParaRPr lang="en-US" sz="2665">
              <a:latin typeface="Cambria" panose="02040503050406030204" charset="0"/>
              <a:cs typeface="Cambria" panose="02040503050406030204" charset="0"/>
            </a:endParaRPr>
          </a:p>
          <a:p>
            <a:pPr>
              <a:buFont typeface="Wingdings" panose="05000000000000000000" charset="0"/>
              <a:buChar char="q"/>
            </a:pPr>
            <a:r>
              <a:rPr lang="en-US" sz="2665">
                <a:latin typeface="Cambria" panose="02040503050406030204" charset="0"/>
                <a:cs typeface="Cambria" panose="02040503050406030204" charset="0"/>
              </a:rPr>
              <a:t>Acunetix</a:t>
            </a:r>
            <a:endParaRPr lang="en-US" sz="2665">
              <a:latin typeface="Cambria" panose="02040503050406030204" charset="0"/>
              <a:cs typeface="Cambria" panose="02040503050406030204" charset="0"/>
            </a:endParaRPr>
          </a:p>
          <a:p>
            <a:pPr>
              <a:buFont typeface="Wingdings" panose="05000000000000000000" charset="0"/>
              <a:buChar char="q"/>
            </a:pPr>
            <a:r>
              <a:rPr lang="en-US" sz="2665">
                <a:latin typeface="Cambria" panose="02040503050406030204" charset="0"/>
                <a:cs typeface="Cambria" panose="02040503050406030204" charset="0"/>
              </a:rPr>
              <a:t>Detectify</a:t>
            </a:r>
            <a:endParaRPr lang="en-US" sz="2665">
              <a:latin typeface="Cambria" panose="02040503050406030204" charset="0"/>
              <a:cs typeface="Cambria" panose="02040503050406030204" charset="0"/>
            </a:endParaRPr>
          </a:p>
          <a:p>
            <a:pPr>
              <a:buFont typeface="Wingdings" panose="05000000000000000000" charset="0"/>
              <a:buChar char="q"/>
            </a:pPr>
            <a:r>
              <a:rPr lang="en-US" sz="2665">
                <a:latin typeface="Cambria" panose="02040503050406030204" charset="0"/>
                <a:cs typeface="Cambria" panose="02040503050406030204" charset="0"/>
              </a:rPr>
              <a:t>Qualys</a:t>
            </a:r>
            <a:endParaRPr lang="en-US" sz="2665">
              <a:latin typeface="Cambria" panose="02040503050406030204" charset="0"/>
              <a:cs typeface="Cambria" panose="02040503050406030204" charset="0"/>
            </a:endParaRPr>
          </a:p>
          <a:p>
            <a:pPr marL="0" indent="0">
              <a:buFont typeface="Wingdings" panose="05000000000000000000" charset="0"/>
              <a:buNone/>
            </a:pPr>
            <a:endParaRPr lang="en-US" sz="2665">
              <a:latin typeface="Cambria" panose="02040503050406030204" charset="0"/>
              <a:cs typeface="Cambria" panose="02040503050406030204" charset="0"/>
            </a:endParaRPr>
          </a:p>
          <a:p>
            <a:r>
              <a:rPr lang="en-US" sz="2665" b="1">
                <a:latin typeface="Cambria" panose="02040503050406030204" charset="0"/>
                <a:cs typeface="Cambria" panose="02040503050406030204" charset="0"/>
              </a:rPr>
              <a:t>Open Source/Free</a:t>
            </a:r>
            <a:r>
              <a:rPr lang="en-US" sz="2665">
                <a:latin typeface="Cambria" panose="02040503050406030204" charset="0"/>
                <a:cs typeface="Cambria" panose="02040503050406030204" charset="0"/>
              </a:rPr>
              <a:t> – you can download and perform a security scan on-demand. Not all of them will be able to cover a broad range of vulnerabilities like a commercial one.</a:t>
            </a:r>
            <a:endParaRPr lang="en-US" sz="2665">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942975"/>
          </a:xfrm>
        </p:spPr>
        <p:txBody>
          <a:bodyPr>
            <a:normAutofit/>
          </a:bodyPr>
          <a:p>
            <a:r>
              <a:rPr lang="en-US" sz="2665" b="1">
                <a:latin typeface="Cambria" panose="02040503050406030204" charset="0"/>
                <a:cs typeface="Cambria" panose="02040503050406030204" charset="0"/>
              </a:rPr>
              <a:t>Let’s check out the following open source </a:t>
            </a:r>
            <a:r>
              <a:rPr lang="en-US" sz="2660" b="1">
                <a:latin typeface="Cambria" panose="02040503050406030204" charset="0"/>
                <a:cs typeface="Cambria" panose="02040503050406030204" charset="0"/>
                <a:sym typeface="+mn-ea"/>
              </a:rPr>
              <a:t>Web Security Monitoring Tools</a:t>
            </a:r>
            <a:endParaRPr lang="en-US" sz="2665" b="1">
              <a:latin typeface="Cambria" panose="02040503050406030204" charset="0"/>
              <a:cs typeface="Cambria" panose="02040503050406030204" charset="0"/>
            </a:endParaRPr>
          </a:p>
        </p:txBody>
      </p:sp>
      <p:sp>
        <p:nvSpPr>
          <p:cNvPr id="5" name="Content Placeholder 4"/>
          <p:cNvSpPr>
            <a:spLocks noGrp="1"/>
          </p:cNvSpPr>
          <p:nvPr>
            <p:ph idx="1"/>
          </p:nvPr>
        </p:nvSpPr>
        <p:spPr>
          <a:xfrm>
            <a:off x="838200" y="1308735"/>
            <a:ext cx="10515600" cy="5353685"/>
          </a:xfrm>
        </p:spPr>
        <p:txBody>
          <a:bodyPr>
            <a:normAutofit/>
          </a:bodyPr>
          <a:p>
            <a:pPr marL="514350" indent="-514350">
              <a:lnSpc>
                <a:spcPct val="130000"/>
              </a:lnSpc>
              <a:buAutoNum type="arabicPeriod"/>
            </a:pPr>
            <a:r>
              <a:rPr lang="en-US" sz="2000" b="1">
                <a:latin typeface="Cambria" panose="02040503050406030204" charset="0"/>
                <a:cs typeface="Cambria" panose="02040503050406030204" charset="0"/>
              </a:rPr>
              <a:t>Arachni</a:t>
            </a:r>
            <a:r>
              <a:rPr lang="en-US" sz="2000">
                <a:latin typeface="Cambria" panose="02040503050406030204" charset="0"/>
                <a:cs typeface="Cambria" panose="02040503050406030204" charset="0"/>
              </a:rPr>
              <a:t>, a high-performance security scanner built on Ruby framework for modern web applications. It is available in a portable binary for Mac, Windows &amp; Linux.Not just basic static or CMS website, but Arachni is capable of doing following platform fingerprints. It performs active &amp; passive checks, both.</a:t>
            </a:r>
            <a:endParaRPr lang="en-US" sz="2000">
              <a:latin typeface="Cambria" panose="02040503050406030204" charset="0"/>
              <a:cs typeface="Cambria" panose="02040503050406030204" charset="0"/>
            </a:endParaRPr>
          </a:p>
          <a:p>
            <a:pPr marL="457200" indent="-457200">
              <a:lnSpc>
                <a:spcPct val="130000"/>
              </a:lnSpc>
              <a:buAutoNum type="arabicPeriod"/>
            </a:pPr>
            <a:r>
              <a:rPr lang="en-US" sz="2000" b="1">
                <a:latin typeface="Cambria" panose="02040503050406030204" charset="0"/>
                <a:cs typeface="Cambria" panose="02040503050406030204" charset="0"/>
              </a:rPr>
              <a:t>w3af,</a:t>
            </a:r>
            <a:r>
              <a:rPr lang="en-US" sz="2000">
                <a:latin typeface="Cambria" panose="02040503050406030204" charset="0"/>
                <a:cs typeface="Cambria" panose="02040503050406030204" charset="0"/>
              </a:rPr>
              <a:t> an open-source project started back in late 2006, is powered by Python and available on Linux and Windows OS. w3af is capable of detecting more than 200 vulnerabilities, including OWASP top 10.</a:t>
            </a:r>
            <a:endParaRPr lang="en-US" sz="2000">
              <a:latin typeface="Cambria" panose="02040503050406030204" charset="0"/>
              <a:cs typeface="Cambria" panose="02040503050406030204" charset="0"/>
            </a:endParaRPr>
          </a:p>
          <a:p>
            <a:pPr marL="457200" lvl="1" indent="0">
              <a:lnSpc>
                <a:spcPct val="130000"/>
              </a:lnSpc>
              <a:buNone/>
            </a:pPr>
            <a:r>
              <a:rPr lang="en-US" sz="2000">
                <a:latin typeface="Cambria" panose="02040503050406030204" charset="0"/>
                <a:cs typeface="Cambria" panose="02040503050406030204" charset="0"/>
              </a:rPr>
              <a:t>w3af let you inject payloads to headers, URL, cookies, query-string, post-data, etc. to exploit the web application for auditing. It supports various logging method for reporting. Ex:CSV,HTML,Console,Text,XML,Email.</a:t>
            </a:r>
            <a:endParaRPr lang="en-US" sz="2000">
              <a:latin typeface="Cambria" panose="02040503050406030204" charset="0"/>
              <a:cs typeface="Cambria" panose="02040503050406030204" charset="0"/>
            </a:endParaRPr>
          </a:p>
          <a:p>
            <a:pPr marL="457200" lvl="1" indent="0">
              <a:buNone/>
            </a:pPr>
            <a:endParaRPr lang="en-US" sz="233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75310"/>
            <a:ext cx="10515600" cy="5601970"/>
          </a:xfrm>
        </p:spPr>
        <p:txBody>
          <a:bodyPr/>
          <a:p>
            <a:pPr marL="457200" indent="-457200">
              <a:lnSpc>
                <a:spcPct val="120000"/>
              </a:lnSpc>
              <a:buFont typeface="+mj-lt"/>
              <a:buAutoNum type="arabicPeriod" startAt="3"/>
            </a:pPr>
            <a:r>
              <a:rPr lang="en-US" sz="2000" b="1">
                <a:latin typeface="Cambria" panose="02040503050406030204" charset="0"/>
                <a:cs typeface="Cambria" panose="02040503050406030204" charset="0"/>
              </a:rPr>
              <a:t>Wfuzz </a:t>
            </a:r>
            <a:r>
              <a:rPr lang="en-US" sz="2000">
                <a:latin typeface="Cambria" panose="02040503050406030204" charset="0"/>
                <a:cs typeface="Cambria" panose="02040503050406030204" charset="0"/>
              </a:rPr>
              <a:t>Wfuzz (The Web Fuzzer) is an application assessment tool for penetration testing. You can fuzz the data in the HTTP request for any field to exploit the web application and audit the web applications.</a:t>
            </a:r>
            <a:endParaRPr lang="en-US" sz="2000">
              <a:latin typeface="Cambria" panose="02040503050406030204" charset="0"/>
              <a:cs typeface="Cambria" panose="02040503050406030204" charset="0"/>
            </a:endParaRPr>
          </a:p>
          <a:p>
            <a:pPr marL="457200" indent="-457200">
              <a:lnSpc>
                <a:spcPct val="120000"/>
              </a:lnSpc>
              <a:buFont typeface="+mj-lt"/>
              <a:buAutoNum type="arabicPeriod" startAt="3"/>
            </a:pPr>
            <a:r>
              <a:rPr lang="en-US" sz="2000">
                <a:latin typeface="Cambria" panose="02040503050406030204" charset="0"/>
                <a:cs typeface="Cambria" panose="02040503050406030204" charset="0"/>
              </a:rPr>
              <a:t> </a:t>
            </a:r>
            <a:r>
              <a:rPr lang="en-US" sz="2000" b="1">
                <a:latin typeface="Cambria" panose="02040503050406030204" charset="0"/>
                <a:cs typeface="Cambria" panose="02040503050406030204" charset="0"/>
              </a:rPr>
              <a:t>SQLmap</a:t>
            </a:r>
            <a:r>
              <a:rPr lang="en-US" sz="2000">
                <a:latin typeface="Cambria" panose="02040503050406030204" charset="0"/>
                <a:cs typeface="Cambria" panose="02040503050406030204" charset="0"/>
              </a:rPr>
              <a:t> As you can guess by the name, with the help of the sqlmap, you can perform penetration testing on a database to find flaws.It works with Python 2.6 or 2.7 on any OS. If you are looking to find SQL injection and exploit the database, then sqlmap would be helpful.</a:t>
            </a:r>
            <a:endParaRPr lang="en-US" sz="2000">
              <a:latin typeface="Cambria" panose="02040503050406030204" charset="0"/>
              <a:cs typeface="Cambria" panose="02040503050406030204" charset="0"/>
            </a:endParaRPr>
          </a:p>
          <a:p>
            <a:pPr marL="457200" indent="-457200">
              <a:lnSpc>
                <a:spcPct val="120000"/>
              </a:lnSpc>
              <a:buFont typeface="+mj-lt"/>
              <a:buAutoNum type="arabicPeriod" startAt="3"/>
            </a:pPr>
            <a:r>
              <a:rPr lang="en-US" sz="2000" b="1">
                <a:latin typeface="Cambria" panose="02040503050406030204" charset="0"/>
                <a:cs typeface="Cambria" panose="02040503050406030204" charset="0"/>
              </a:rPr>
              <a:t> Grabber </a:t>
            </a:r>
            <a:r>
              <a:rPr lang="en-US" sz="2000">
                <a:latin typeface="Cambria" panose="02040503050406030204" charset="0"/>
                <a:cs typeface="Cambria" panose="02040503050406030204" charset="0"/>
              </a:rPr>
              <a:t>It’s a small tool based on Python and does a few things quite well. Some of the Grabber’s features are:</a:t>
            </a:r>
            <a:endParaRPr lang="en-US" sz="2000">
              <a:latin typeface="Cambria" panose="02040503050406030204" charset="0"/>
              <a:cs typeface="Cambria" panose="02040503050406030204" charset="0"/>
            </a:endParaRPr>
          </a:p>
          <a:p>
            <a:pPr lvl="1">
              <a:lnSpc>
                <a:spcPct val="120000"/>
              </a:lnSpc>
              <a:buFont typeface="Wingdings" panose="05000000000000000000" charset="0"/>
              <a:buChar char="Ø"/>
            </a:pPr>
            <a:r>
              <a:rPr lang="en-US" sz="2000">
                <a:latin typeface="Cambria" panose="02040503050406030204" charset="0"/>
                <a:cs typeface="Cambria" panose="02040503050406030204" charset="0"/>
              </a:rPr>
              <a:t>JavaScript source code analyzer</a:t>
            </a:r>
            <a:endParaRPr lang="en-US" sz="2000">
              <a:latin typeface="Cambria" panose="02040503050406030204" charset="0"/>
              <a:cs typeface="Cambria" panose="02040503050406030204" charset="0"/>
            </a:endParaRPr>
          </a:p>
          <a:p>
            <a:pPr lvl="1">
              <a:lnSpc>
                <a:spcPct val="120000"/>
              </a:lnSpc>
              <a:buFont typeface="Wingdings" panose="05000000000000000000" charset="0"/>
              <a:buChar char="Ø"/>
            </a:pPr>
            <a:r>
              <a:rPr lang="en-US" sz="2000">
                <a:latin typeface="Cambria" panose="02040503050406030204" charset="0"/>
                <a:cs typeface="Cambria" panose="02040503050406030204" charset="0"/>
              </a:rPr>
              <a:t>Cross-site scripting, SQL injection, Blind SQL injection</a:t>
            </a:r>
            <a:endParaRPr lang="en-US" sz="2000">
              <a:latin typeface="Cambria" panose="02040503050406030204" charset="0"/>
              <a:cs typeface="Cambria" panose="02040503050406030204" charset="0"/>
            </a:endParaRPr>
          </a:p>
          <a:p>
            <a:pPr lvl="1">
              <a:lnSpc>
                <a:spcPct val="120000"/>
              </a:lnSpc>
              <a:buFont typeface="Wingdings" panose="05000000000000000000" charset="0"/>
              <a:buChar char="Ø"/>
            </a:pPr>
            <a:r>
              <a:rPr lang="en-US" sz="2000">
                <a:latin typeface="Cambria" panose="02040503050406030204" charset="0"/>
                <a:cs typeface="Cambria" panose="02040503050406030204" charset="0"/>
              </a:rPr>
              <a:t>PHP application testing using PHP-SAT</a:t>
            </a:r>
            <a:endParaRPr lang="en-US" sz="2000">
              <a:latin typeface="Cambria" panose="02040503050406030204" charset="0"/>
              <a:cs typeface="Cambria" panose="02040503050406030204" charset="0"/>
            </a:endParaRPr>
          </a:p>
          <a:p>
            <a:pPr marL="0" indent="0">
              <a:lnSpc>
                <a:spcPct val="100000"/>
              </a:lnSpc>
              <a:buFont typeface="Wingdings" panose="05000000000000000000" charset="0"/>
              <a:buNone/>
            </a:pPr>
            <a:endParaRPr lang="en-US" sz="2000">
              <a:latin typeface="Cambria" panose="02040503050406030204" charset="0"/>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85445"/>
            <a:ext cx="10972800" cy="5742305"/>
          </a:xfrm>
        </p:spPr>
        <p:txBody>
          <a:bodyPr/>
          <a:p>
            <a:pPr marL="457200" indent="-457200">
              <a:buFont typeface="+mj-lt"/>
              <a:buAutoNum type="arabicPeriod" startAt="7"/>
            </a:pPr>
            <a:r>
              <a:rPr lang="en-US" sz="2000" b="1">
                <a:latin typeface="Cambria" panose="02040503050406030204" charset="0"/>
                <a:cs typeface="Cambria" panose="02040503050406030204" charset="0"/>
                <a:sym typeface="+mn-ea"/>
              </a:rPr>
              <a:t>Nikto </a:t>
            </a:r>
            <a:r>
              <a:rPr lang="en-US" sz="2000">
                <a:latin typeface="Cambria" panose="02040503050406030204" charset="0"/>
                <a:cs typeface="Cambria" panose="02040503050406030204" charset="0"/>
                <a:sym typeface="+mn-ea"/>
              </a:rPr>
              <a:t>An open-source project sponsored by Netsparker aims to find web server misconfiguration, plugins, and web vulnerabilities. Nikto perform a comprehensive test against over 6500 risk items.It supports HTTP proxy, SSL, with or NTLM authentication, etc. and can define maximum execution time per target scan.Nikto is also available in Kali Linux.</a:t>
            </a:r>
            <a:endParaRPr lang="en-US" sz="2000">
              <a:latin typeface="Cambria" panose="02040503050406030204" charset="0"/>
              <a:cs typeface="Cambria" panose="02040503050406030204" charset="0"/>
              <a:sym typeface="+mn-ea"/>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 </a:t>
            </a:r>
            <a:r>
              <a:rPr lang="en-US" sz="2000" b="1">
                <a:latin typeface="Cambria" panose="02040503050406030204" charset="0"/>
                <a:cs typeface="Cambria" panose="02040503050406030204" charset="0"/>
              </a:rPr>
              <a:t>Others:</a:t>
            </a:r>
            <a:endParaRPr lang="en-US" sz="2000" b="1">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457200" indent="-457200">
              <a:buFont typeface="+mj-lt"/>
              <a:buAutoNum type="arabicPeriod" startAt="8"/>
            </a:pPr>
            <a:r>
              <a:rPr lang="en-US" sz="2000">
                <a:latin typeface="Cambria" panose="02040503050406030204" charset="0"/>
                <a:cs typeface="Cambria" panose="02040503050406030204" charset="0"/>
              </a:rPr>
              <a:t>XssPy</a:t>
            </a:r>
            <a:endParaRPr lang="en-US" sz="2000">
              <a:latin typeface="Cambria" panose="02040503050406030204" charset="0"/>
              <a:cs typeface="Cambria" panose="02040503050406030204" charset="0"/>
            </a:endParaRPr>
          </a:p>
          <a:p>
            <a:pPr marL="457200" indent="-457200">
              <a:buFont typeface="+mj-lt"/>
              <a:buAutoNum type="arabicPeriod" startAt="8"/>
            </a:pPr>
            <a:r>
              <a:rPr lang="en-US" sz="2000">
                <a:latin typeface="Cambria" panose="02040503050406030204" charset="0"/>
                <a:cs typeface="Cambria" panose="02040503050406030204" charset="0"/>
              </a:rPr>
              <a:t>OWASP ZAP</a:t>
            </a:r>
            <a:endParaRPr lang="en-US" sz="2000">
              <a:latin typeface="Cambria" panose="02040503050406030204" charset="0"/>
              <a:cs typeface="Cambria" panose="02040503050406030204" charset="0"/>
            </a:endParaRPr>
          </a:p>
          <a:p>
            <a:pPr marL="457200" indent="-457200">
              <a:buFont typeface="+mj-lt"/>
              <a:buAutoNum type="arabicPeriod" startAt="8"/>
            </a:pPr>
            <a:r>
              <a:rPr lang="en-US" sz="2000">
                <a:latin typeface="Cambria" panose="02040503050406030204" charset="0"/>
                <a:cs typeface="Cambria" panose="02040503050406030204" charset="0"/>
              </a:rPr>
              <a:t>Wapiti</a:t>
            </a:r>
            <a:endParaRPr lang="en-US" sz="2000">
              <a:latin typeface="Cambria" panose="02040503050406030204" charset="0"/>
              <a:cs typeface="Cambria" panose="02040503050406030204" charset="0"/>
            </a:endParaRPr>
          </a:p>
          <a:p>
            <a:pPr marL="457200" indent="-457200">
              <a:buFont typeface="+mj-lt"/>
              <a:buAutoNum type="arabicPeriod" startAt="8"/>
            </a:pPr>
            <a:r>
              <a:rPr lang="en-US" sz="2000">
                <a:latin typeface="Cambria" panose="02040503050406030204" charset="0"/>
                <a:cs typeface="Cambria" panose="02040503050406030204" charset="0"/>
              </a:rPr>
              <a:t>Vega</a:t>
            </a:r>
            <a:endParaRPr lang="en-US" sz="2000">
              <a:latin typeface="Cambria" panose="02040503050406030204" charset="0"/>
              <a:cs typeface="Cambria" panose="02040503050406030204" charset="0"/>
            </a:endParaRPr>
          </a:p>
          <a:p>
            <a:pPr marL="457200" indent="-457200">
              <a:buFont typeface="+mj-lt"/>
              <a:buAutoNum type="arabicPeriod" startAt="8"/>
            </a:pPr>
            <a:r>
              <a:rPr lang="en-US" sz="2000">
                <a:latin typeface="Cambria" panose="02040503050406030204" charset="0"/>
                <a:cs typeface="Cambria" panose="02040503050406030204" charset="0"/>
              </a:rPr>
              <a:t>OWASP Xenotix XSS</a:t>
            </a:r>
            <a:endParaRPr lang="en-US" sz="2000">
              <a:latin typeface="Cambria" panose="02040503050406030204" charset="0"/>
              <a:cs typeface="Cambria" panose="02040503050406030204" charset="0"/>
            </a:endParaRPr>
          </a:p>
          <a:p>
            <a:pPr marL="457200" indent="-457200">
              <a:buFont typeface="Wingdings" panose="05000000000000000000" charset="0"/>
              <a:buNone/>
            </a:pPr>
            <a:endParaRPr lang="en-US" sz="2000">
              <a:latin typeface="Cambria" panose="02040503050406030204" charset="0"/>
              <a:cs typeface="Cambria" panose="02040503050406030204" charset="0"/>
            </a:endParaRPr>
          </a:p>
          <a:p>
            <a:pPr marL="0" indent="0">
              <a:buFont typeface="Wingdings" panose="05000000000000000000" charset="0"/>
              <a:buNone/>
            </a:pPr>
            <a:r>
              <a:rPr lang="en-US" sz="2000" b="1">
                <a:latin typeface="Cambria" panose="02040503050406030204" charset="0"/>
                <a:cs typeface="Cambria" panose="02040503050406030204" charset="0"/>
              </a:rPr>
              <a:t>Conclusion</a:t>
            </a:r>
            <a:endParaRPr lang="en-US" sz="2000" b="1">
              <a:latin typeface="Cambria" panose="02040503050406030204" charset="0"/>
              <a:cs typeface="Cambria" panose="02040503050406030204" charset="0"/>
            </a:endParaRPr>
          </a:p>
          <a:p>
            <a:pPr marL="0" indent="0">
              <a:buFont typeface="Wingdings" panose="05000000000000000000" charset="0"/>
              <a:buNone/>
            </a:pPr>
            <a:r>
              <a:rPr lang="en-US" sz="2000">
                <a:latin typeface="Cambria" panose="02040503050406030204" charset="0"/>
                <a:cs typeface="Cambria" panose="02040503050406030204" charset="0"/>
              </a:rPr>
              <a:t>Web security is critical to any online business, and I hope above listed free/open-source vulnerability scanner helps you to find risk so you can mitigate before someone take advantage of it.</a:t>
            </a:r>
            <a:endParaRPr lang="en-US" sz="200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chor="ctr" anchorCtr="0"/>
          <a:p>
            <a:pPr marL="0" indent="0">
              <a:buNone/>
            </a:pPr>
            <a:r>
              <a:rPr lang="en-US" sz="5400" b="1">
                <a:solidFill>
                  <a:schemeClr val="accent1"/>
                </a:solidFill>
                <a:effectLst>
                  <a:outerShdw blurRad="38100" dist="25400" dir="5400000" algn="ctr" rotWithShape="0">
                    <a:srgbClr val="6E747A">
                      <a:alpha val="43000"/>
                    </a:srgbClr>
                  </a:outerShdw>
                </a:effectLst>
                <a:sym typeface="+mn-ea"/>
              </a:rPr>
              <a:t>Thanks for your kind attention</a:t>
            </a:r>
            <a:endParaRPr lang="en-US" sz="5400" b="1">
              <a:solidFill>
                <a:schemeClr val="accent1"/>
              </a:solidFill>
              <a:effectLst>
                <a:outerShdw blurRad="38100" dist="25400" dir="5400000" algn="ctr" rotWithShape="0">
                  <a:srgbClr val="6E747A">
                    <a:alpha val="43000"/>
                  </a:srgbClr>
                </a:outerShdw>
              </a:effectLst>
            </a:endParaRPr>
          </a:p>
          <a:p>
            <a:pPr marL="0" indent="0">
              <a:buNone/>
            </a:pPr>
            <a:endParaRPr lang="en-US" sz="5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3429</Words>
  <Application>WPS Presentation</Application>
  <PresentationFormat>Widescreen</PresentationFormat>
  <Paragraphs>51</Paragraphs>
  <Slides>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vt:i4>
      </vt:variant>
    </vt:vector>
  </HeadingPairs>
  <TitlesOfParts>
    <vt:vector size="26" baseType="lpstr">
      <vt:lpstr>Arial</vt:lpstr>
      <vt:lpstr>SimSun</vt:lpstr>
      <vt:lpstr>Wingdings</vt:lpstr>
      <vt:lpstr>Arial Unicode MS</vt:lpstr>
      <vt:lpstr>Calibri Light</vt:lpstr>
      <vt:lpstr>Calibri</vt:lpstr>
      <vt:lpstr>Microsoft YaHei</vt:lpstr>
      <vt:lpstr>Palatino Linotype</vt:lpstr>
      <vt:lpstr>Ebrima</vt:lpstr>
      <vt:lpstr>perpetua</vt:lpstr>
      <vt:lpstr>Segoe Print</vt:lpstr>
      <vt:lpstr>Bahnschrift SemiLight Condensed</vt:lpstr>
      <vt:lpstr>Bahnschrift SemiLight</vt:lpstr>
      <vt:lpstr>Bahnschrift SemiLight SemiCondensed</vt:lpstr>
      <vt:lpstr>Candara</vt:lpstr>
      <vt:lpstr>Cambria Math</vt:lpstr>
      <vt:lpstr>Cambria</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JEFA</dc:creator>
  <cp:lastModifiedBy>JEFA</cp:lastModifiedBy>
  <cp:revision>2</cp:revision>
  <dcterms:created xsi:type="dcterms:W3CDTF">2022-10-21T09:00:04Z</dcterms:created>
  <dcterms:modified xsi:type="dcterms:W3CDTF">2022-10-21T10:23:58Z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FD4E3C41356E4FE5A1450529781F9723</vt:lpwstr>
  </property>
  <property fmtid="{D5CDD505-2E9C-101B-9397-08002B2CF9AE}" pid="3" name="KSOProductBuildVer">
    <vt:lpwstr>1033-11.2.0.11373</vt:lpwstr>
  </property>
</Properties>
</file>