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4" r:id="rId6"/>
    <p:sldId id="309" r:id="rId7"/>
    <p:sldId id="305" r:id="rId8"/>
    <p:sldId id="307" r:id="rId9"/>
    <p:sldId id="306" r:id="rId10"/>
    <p:sldId id="308" r:id="rId11"/>
    <p:sldId id="310" r:id="rId12"/>
    <p:sldId id="311" r:id="rId13"/>
    <p:sldId id="265" r:id="rId14"/>
    <p:sldId id="280" r:id="rId15"/>
    <p:sldId id="257" r:id="rId16"/>
    <p:sldId id="296" r:id="rId17"/>
    <p:sldId id="290" r:id="rId18"/>
    <p:sldId id="270" r:id="rId19"/>
    <p:sldId id="273" r:id="rId20"/>
    <p:sldId id="281" r:id="rId21"/>
    <p:sldId id="284" r:id="rId22"/>
    <p:sldId id="285" r:id="rId23"/>
    <p:sldId id="286" r:id="rId24"/>
    <p:sldId id="287" r:id="rId25"/>
    <p:sldId id="292" r:id="rId26"/>
    <p:sldId id="293" r:id="rId27"/>
    <p:sldId id="294" r:id="rId28"/>
    <p:sldId id="295" r:id="rId29"/>
    <p:sldId id="297" r:id="rId30"/>
    <p:sldId id="291" r:id="rId31"/>
    <p:sldId id="282" r:id="rId32"/>
    <p:sldId id="283" r:id="rId33"/>
    <p:sldId id="300" r:id="rId34"/>
    <p:sldId id="266" r:id="rId35"/>
    <p:sldId id="258" r:id="rId36"/>
    <p:sldId id="260" r:id="rId37"/>
    <p:sldId id="259" r:id="rId38"/>
    <p:sldId id="312" r:id="rId39"/>
    <p:sldId id="279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4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AA6C-7D93-45E0-84F0-7797ACE7A035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1034-4CDF-40CA-BC07-D354AC7E23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Ale</a:t>
            </a:r>
            <a:r>
              <a:rPr lang="pl-PL" baseline="0" dirty="0" smtClean="0"/>
              <a:t> potem podczas zmian mogą Ci uratować wiele cennych godzin</a:t>
            </a:r>
            <a:endParaRPr lang="pl-PL" dirty="0" smtClean="0"/>
          </a:p>
          <a:p>
            <a:pPr marL="228600" indent="-228600">
              <a:buAutoNum type="arabicPeriod"/>
            </a:pPr>
            <a:r>
              <a:rPr lang="pl-PL" dirty="0" smtClean="0"/>
              <a:t>A</a:t>
            </a:r>
            <a:r>
              <a:rPr lang="pl-PL" baseline="0" dirty="0" smtClean="0"/>
              <a:t> ile czasu tracisz na debugowanie nawet tego co aktualnie piszesz?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Ale po jakim czasie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Może to doskonały powód, żeby ten kod poprawić? Albo chociaż użyć jakiś technik, aby móc napisać testy do tego kodu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Zmiany == błędy. </a:t>
            </a:r>
            <a:r>
              <a:rPr lang="pl-PL" baseline="0" dirty="0" err="1" smtClean="0"/>
              <a:t>Dzieki</a:t>
            </a:r>
            <a:r>
              <a:rPr lang="pl-PL" baseline="0" dirty="0" smtClean="0"/>
              <a:t> temu można kontrolować wprowadzane zmiany w sposób świadomy.</a:t>
            </a:r>
          </a:p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0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Eksperymenty</a:t>
            </a:r>
          </a:p>
          <a:p>
            <a:r>
              <a:rPr lang="pl-PL" dirty="0" err="1" smtClean="0"/>
              <a:t>Hackaton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50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pl-PL" dirty="0" smtClean="0"/>
              <a:t>Testy</a:t>
            </a:r>
            <a:r>
              <a:rPr lang="pl-PL" baseline="0" dirty="0" smtClean="0"/>
              <a:t> jednostkowa jako element kontroli jakości. V-model i piramida testów. Przeglądy i inspekcje. Nie są lekiem na wszystko…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Shims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anti-pattern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Praktyka – nie bać się – dużo nauki OOAD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93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aShMN_tN8" TargetMode="External"/><Relationship Id="rId2" Type="http://schemas.openxmlformats.org/officeDocument/2006/relationships/hyperlink" Target="http://pluralsight.com/training/Authors/Details/mark-seema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.codeplex.com/wikipage?title=Comparisons" TargetMode="External"/><Relationship Id="rId2" Type="http://schemas.openxmlformats.org/officeDocument/2006/relationships/hyperlink" Target="https://github.com/xunit/samp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Testowanie </a:t>
            </a:r>
            <a:r>
              <a:rPr lang="pl-PL" smtClean="0"/>
              <a:t>jednostkowe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Przygotowanie do TDD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Robert Pająk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</a:t>
            </a:r>
            <a:r>
              <a:rPr lang="pl-PL" dirty="0" err="1" smtClean="0"/>
              <a:t>McConnell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Code Complete</a:t>
            </a:r>
            <a:r>
              <a:rPr lang="pl-PL" dirty="0" smtClean="0"/>
              <a:t>, 2nd ed.</a:t>
            </a:r>
            <a:endParaRPr lang="en-US" dirty="0"/>
          </a:p>
        </p:txBody>
      </p:sp>
      <p:pic>
        <p:nvPicPr>
          <p:cNvPr id="7170" name="Picture 2" descr="http://blogs.msdn.com/cfs-filesystemfile.ashx/__key/communityserver-blogs-components-weblogfiles/00-00-01-17-44-metablogapi/2352.9780735619678f_5F00_6D9394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1600200"/>
            <a:ext cx="37127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Mark Seemann: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://blog.ploeh.dk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Roy </a:t>
            </a:r>
            <a:r>
              <a:rPr lang="pl-PL" dirty="0" err="1" smtClean="0"/>
              <a:t>Osherove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http://osherove.com/blog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Video </a:t>
            </a:r>
            <a:r>
              <a:rPr lang="pl-PL" dirty="0" err="1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pluralsight.com/training/Authors/Details/mark-seemann</a:t>
            </a:r>
            <a:endParaRPr lang="pl-PL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www.youtube.com/watch?v=gQaShMN_tN8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testy jednostkowe?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Pisane przez </a:t>
            </a:r>
            <a:r>
              <a:rPr lang="pl-PL" dirty="0" smtClean="0"/>
              <a:t>programistów</a:t>
            </a:r>
          </a:p>
          <a:p>
            <a:r>
              <a:rPr lang="pl-PL" dirty="0" smtClean="0"/>
              <a:t>Testy niskiego poziomu, które testują pojedyncze jednostki/komponenty</a:t>
            </a:r>
          </a:p>
          <a:p>
            <a:r>
              <a:rPr lang="pl-PL" dirty="0" smtClean="0"/>
              <a:t>Nie wymagają uruchamiania całego oprogramowania</a:t>
            </a:r>
          </a:p>
          <a:p>
            <a:r>
              <a:rPr lang="pl-PL" dirty="0" smtClean="0"/>
              <a:t>Dużo </a:t>
            </a:r>
            <a:r>
              <a:rPr lang="pl-PL" dirty="0"/>
              <a:t>szybsze niż inne rodzaje testów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dają testy jednostkowe?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Redukują liczbę błędów (15-50% l. wykrytych defektów)</a:t>
            </a:r>
          </a:p>
          <a:p>
            <a:r>
              <a:rPr lang="pl-PL" dirty="0" smtClean="0"/>
              <a:t>Umożliwiają możliwość szybszego wykrycia błędu</a:t>
            </a:r>
          </a:p>
          <a:p>
            <a:r>
              <a:rPr lang="pl-PL" dirty="0" smtClean="0"/>
              <a:t>Dają bezpieczeństwo podczas wprowadzania zmian</a:t>
            </a:r>
          </a:p>
          <a:p>
            <a:r>
              <a:rPr lang="pl-PL" dirty="0" smtClean="0"/>
              <a:t>Są wykonywalną specyfikacją oprogramowania</a:t>
            </a:r>
          </a:p>
          <a:p>
            <a:r>
              <a:rPr lang="pl-PL" dirty="0" smtClean="0"/>
              <a:t>Nie poprawią jakości oprogramowania, ale dają informacje o jej stanie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wymówki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zajmują za dużo czasu...</a:t>
            </a:r>
          </a:p>
          <a:p>
            <a:r>
              <a:rPr lang="pl-PL" dirty="0" smtClean="0"/>
              <a:t>Przecież wiem co się dzieje w moim kodzie…</a:t>
            </a:r>
          </a:p>
          <a:p>
            <a:r>
              <a:rPr lang="pl-PL" dirty="0" smtClean="0"/>
              <a:t>Inne testy wykryją błędy…</a:t>
            </a:r>
          </a:p>
          <a:p>
            <a:r>
              <a:rPr lang="pl-PL" dirty="0" smtClean="0"/>
              <a:t>Nie da się napisać testów do tego kodu…</a:t>
            </a:r>
          </a:p>
          <a:p>
            <a:r>
              <a:rPr lang="pl-PL" dirty="0" smtClean="0"/>
              <a:t>Ten kod i tak się zmieni…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 jednostkowy bez narzędzi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Test </a:t>
            </a:r>
            <a:r>
              <a:rPr lang="pl-PL" dirty="0" err="1" smtClean="0"/>
              <a:t>frameworks</a:t>
            </a:r>
            <a:r>
              <a:rPr lang="pl-PL" dirty="0" smtClean="0"/>
              <a:t> &amp; </a:t>
            </a:r>
            <a:r>
              <a:rPr lang="pl-PL" dirty="0" err="1" smtClean="0"/>
              <a:t>runners</a:t>
            </a:r>
            <a:endParaRPr lang="pl-PL" dirty="0"/>
          </a:p>
          <a:p>
            <a:pPr lvl="1"/>
            <a:r>
              <a:rPr lang="pl-PL" b="1" dirty="0" smtClean="0"/>
              <a:t>xUnit.net (</a:t>
            </a:r>
            <a:r>
              <a:rPr lang="pl-PL" b="1" dirty="0" err="1" smtClean="0"/>
              <a:t>xUnit</a:t>
            </a:r>
            <a:r>
              <a:rPr lang="pl-PL" b="1" dirty="0" smtClean="0"/>
              <a:t> </a:t>
            </a:r>
            <a:r>
              <a:rPr lang="pl-PL" b="1" dirty="0" err="1" smtClean="0"/>
              <a:t>framework</a:t>
            </a:r>
            <a:r>
              <a:rPr lang="pl-PL" b="1" dirty="0" smtClean="0"/>
              <a:t>)</a:t>
            </a:r>
            <a:endParaRPr lang="pl-PL" b="1" dirty="0"/>
          </a:p>
          <a:p>
            <a:pPr lvl="1"/>
            <a:r>
              <a:rPr lang="pl-PL" dirty="0" err="1"/>
              <a:t>MSpec</a:t>
            </a:r>
            <a:r>
              <a:rPr lang="pl-PL" dirty="0"/>
              <a:t> (</a:t>
            </a:r>
            <a:r>
              <a:rPr lang="pl-PL" dirty="0" err="1"/>
              <a:t>xSpec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, </a:t>
            </a:r>
            <a:r>
              <a:rPr lang="pl-PL" dirty="0" err="1"/>
              <a:t>RSpec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/</a:t>
            </a:r>
            <a:r>
              <a:rPr lang="pl-PL" dirty="0" err="1"/>
              <a:t>Specification</a:t>
            </a:r>
            <a:r>
              <a:rPr lang="pl-PL" dirty="0"/>
              <a:t>)</a:t>
            </a:r>
          </a:p>
          <a:p>
            <a:pPr lvl="1"/>
            <a:r>
              <a:rPr lang="pl-PL" dirty="0" err="1" smtClean="0"/>
              <a:t>SpecFlow</a:t>
            </a:r>
            <a:r>
              <a:rPr lang="pl-PL" dirty="0" smtClean="0"/>
              <a:t> (</a:t>
            </a:r>
            <a:r>
              <a:rPr lang="pl-PL" dirty="0" err="1" smtClean="0"/>
              <a:t>xBehave</a:t>
            </a:r>
            <a:r>
              <a:rPr lang="pl-PL" dirty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, </a:t>
            </a:r>
            <a:r>
              <a:rPr lang="pl-PL" dirty="0" err="1" smtClean="0"/>
              <a:t>Cucumber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, GWT </a:t>
            </a:r>
            <a:r>
              <a:rPr lang="pl-PL" dirty="0" err="1" smtClean="0"/>
              <a:t>syntax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endParaRPr lang="pl-PL" dirty="0"/>
          </a:p>
          <a:p>
            <a:pPr lvl="1"/>
            <a:r>
              <a:rPr lang="pl-PL" b="1" dirty="0" err="1" smtClean="0"/>
              <a:t>Moq</a:t>
            </a:r>
            <a:endParaRPr lang="pl-PL" b="1" dirty="0" smtClean="0"/>
          </a:p>
          <a:p>
            <a:pPr lvl="1"/>
            <a:r>
              <a:rPr lang="pl-PL" dirty="0" err="1"/>
              <a:t>FakeItEasy</a:t>
            </a:r>
            <a:endParaRPr lang="pl-PL" dirty="0"/>
          </a:p>
          <a:p>
            <a:pPr lvl="1"/>
            <a:r>
              <a:rPr lang="pl-PL" dirty="0" err="1" smtClean="0"/>
              <a:t>NSubsitute</a:t>
            </a:r>
            <a:endParaRPr lang="pl-PL" dirty="0" smtClean="0"/>
          </a:p>
          <a:p>
            <a:r>
              <a:rPr lang="pl-PL" dirty="0" err="1" smtClean="0"/>
              <a:t>Assertion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 smtClean="0"/>
          </a:p>
          <a:p>
            <a:pPr lvl="1"/>
            <a:r>
              <a:rPr lang="pl-PL" b="1" dirty="0" err="1" smtClean="0"/>
              <a:t>Fluent</a:t>
            </a:r>
            <a:r>
              <a:rPr lang="pl-PL" b="1" dirty="0" smtClean="0"/>
              <a:t> </a:t>
            </a:r>
            <a:r>
              <a:rPr lang="pl-PL" b="1" dirty="0" err="1" smtClean="0"/>
              <a:t>Assertions</a:t>
            </a:r>
            <a:endParaRPr lang="pl-PL" b="1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generators</a:t>
            </a:r>
            <a:endParaRPr lang="pl-PL" dirty="0" smtClean="0"/>
          </a:p>
          <a:p>
            <a:pPr lvl="1"/>
            <a:r>
              <a:rPr lang="pl-PL" b="1" dirty="0" err="1" smtClean="0"/>
              <a:t>AutoFixture</a:t>
            </a:r>
            <a:endParaRPr lang="pl-PL" b="1" dirty="0" smtClean="0"/>
          </a:p>
          <a:p>
            <a:pPr lvl="1"/>
            <a:r>
              <a:rPr lang="pl-PL" dirty="0" err="1" smtClean="0"/>
              <a:t>NBuilder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Zabawki i test </a:t>
            </a:r>
            <a:r>
              <a:rPr lang="pl-PL" dirty="0" err="1" smtClean="0"/>
              <a:t>doubles</a:t>
            </a:r>
            <a:r>
              <a:rPr lang="pl-PL" dirty="0" smtClean="0"/>
              <a:t>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Practices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pisać testy?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Nowa funkcjonalność</a:t>
            </a:r>
          </a:p>
          <a:p>
            <a:r>
              <a:rPr lang="pl-PL" dirty="0" smtClean="0"/>
              <a:t>Wykrycie błędu</a:t>
            </a:r>
          </a:p>
          <a:p>
            <a:r>
              <a:rPr lang="pl-PL" dirty="0" smtClean="0"/>
              <a:t>Poznawanie API</a:t>
            </a:r>
          </a:p>
          <a:p>
            <a:r>
              <a:rPr lang="pl-PL" dirty="0" err="1" smtClean="0"/>
              <a:t>Refaktoryzacja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smtClean="0"/>
              <a:t>W pełni zautomatyzowane</a:t>
            </a:r>
          </a:p>
          <a:p>
            <a:r>
              <a:rPr lang="pl-PL" dirty="0" smtClean="0"/>
              <a:t>Powtarzalne</a:t>
            </a:r>
          </a:p>
          <a:p>
            <a:r>
              <a:rPr lang="pl-PL" dirty="0" smtClean="0"/>
              <a:t>Szybkie</a:t>
            </a:r>
          </a:p>
          <a:p>
            <a:pPr lvl="0"/>
            <a:r>
              <a:rPr lang="pl-PL" dirty="0" smtClean="0"/>
              <a:t>Proste (łatwe w implementacji)</a:t>
            </a:r>
          </a:p>
          <a:p>
            <a:pPr lvl="0"/>
            <a:r>
              <a:rPr lang="pl-PL" dirty="0" smtClean="0"/>
              <a:t>Testują tylko </a:t>
            </a:r>
            <a:r>
              <a:rPr lang="pl-PL" smtClean="0"/>
              <a:t>jeden koncept</a:t>
            </a:r>
            <a:endParaRPr lang="pl-PL" dirty="0" smtClean="0"/>
          </a:p>
          <a:p>
            <a:pPr lvl="0"/>
            <a:r>
              <a:rPr lang="pl-PL" dirty="0" smtClean="0"/>
              <a:t>Testują publiczny interfejs (dla .NET również </a:t>
            </a:r>
            <a:r>
              <a:rPr lang="pl-PL" dirty="0" err="1" smtClean="0"/>
              <a:t>internal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Uruchamiane </a:t>
            </a:r>
            <a:r>
              <a:rPr lang="pl-PL" dirty="0" err="1" smtClean="0"/>
              <a:t>out-of-the-box</a:t>
            </a:r>
            <a:endParaRPr lang="pl-PL" dirty="0" smtClean="0"/>
          </a:p>
          <a:p>
            <a:pPr lvl="0"/>
            <a:r>
              <a:rPr lang="pl-PL" dirty="0" smtClean="0"/>
              <a:t>Uruchamiane w pamięci</a:t>
            </a:r>
          </a:p>
          <a:p>
            <a:pPr lvl="0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Fast</a:t>
            </a:r>
            <a:endParaRPr lang="pl-PL" dirty="0" smtClean="0"/>
          </a:p>
          <a:p>
            <a:pPr lvl="0"/>
            <a:r>
              <a:rPr lang="en-US" dirty="0" smtClean="0"/>
              <a:t>Independent</a:t>
            </a:r>
            <a:endParaRPr lang="pl-PL" dirty="0" smtClean="0"/>
          </a:p>
          <a:p>
            <a:pPr lvl="0"/>
            <a:r>
              <a:rPr lang="en-US" dirty="0" smtClean="0"/>
              <a:t>Repeatable</a:t>
            </a:r>
            <a:endParaRPr lang="pl-PL" dirty="0" smtClean="0"/>
          </a:p>
          <a:p>
            <a:pPr lvl="0"/>
            <a:r>
              <a:rPr lang="en-US" dirty="0" smtClean="0"/>
              <a:t>Self-checking</a:t>
            </a:r>
            <a:endParaRPr lang="pl-PL" dirty="0" smtClean="0"/>
          </a:p>
          <a:p>
            <a:pPr lvl="0"/>
            <a:r>
              <a:rPr lang="en-US" dirty="0" smtClean="0"/>
              <a:t>Timely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Arange</a:t>
            </a:r>
            <a:r>
              <a:rPr lang="pl-PL" dirty="0" smtClean="0"/>
              <a:t> 	- </a:t>
            </a:r>
            <a:r>
              <a:rPr lang="pl-PL" dirty="0" err="1" smtClean="0"/>
              <a:t>Given</a:t>
            </a:r>
            <a:endParaRPr lang="pl-PL" dirty="0" smtClean="0"/>
          </a:p>
          <a:p>
            <a:r>
              <a:rPr lang="pl-PL" dirty="0" err="1" smtClean="0"/>
              <a:t>Act</a:t>
            </a:r>
            <a:r>
              <a:rPr lang="pl-PL" dirty="0" smtClean="0"/>
              <a:t> 		- </a:t>
            </a:r>
            <a:r>
              <a:rPr lang="pl-PL" dirty="0" err="1" smtClean="0"/>
              <a:t>When</a:t>
            </a:r>
            <a:endParaRPr lang="pl-PL" dirty="0" smtClean="0"/>
          </a:p>
          <a:p>
            <a:r>
              <a:rPr lang="pl-PL" dirty="0" err="1" smtClean="0"/>
              <a:t>Assert</a:t>
            </a:r>
            <a:r>
              <a:rPr lang="pl-PL" dirty="0" smtClean="0"/>
              <a:t> 	- </a:t>
            </a:r>
            <a:r>
              <a:rPr lang="pl-PL" dirty="0" err="1" smtClean="0"/>
              <a:t>Then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Test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convesion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err="1" smtClean="0"/>
              <a:t>Roy’s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NameOfTheClassUnderTest</a:t>
            </a:r>
            <a:r>
              <a:rPr lang="pl-PL" b="1" dirty="0" err="1" smtClean="0">
                <a:solidFill>
                  <a:srgbClr val="FF0000"/>
                </a:solidFill>
              </a:rPr>
              <a:t>Tests</a:t>
            </a:r>
            <a:r>
              <a:rPr lang="pl-PL" b="1" dirty="0" smtClean="0"/>
              <a:t>]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UnitOfWork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StateUnderTest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ExpectedBehavior</a:t>
            </a:r>
            <a:r>
              <a:rPr lang="pl-PL" b="1" dirty="0" smtClean="0"/>
              <a:t>]</a:t>
            </a:r>
          </a:p>
          <a:p>
            <a:pPr>
              <a:buNone/>
            </a:pPr>
            <a:r>
              <a:rPr lang="pl-PL" dirty="0" err="1" smtClean="0"/>
              <a:t>Should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>
                <a:solidFill>
                  <a:srgbClr val="FF0000"/>
                </a:solidFill>
              </a:rPr>
              <a:t>Should_</a:t>
            </a:r>
            <a:r>
              <a:rPr lang="pl-PL" b="1" dirty="0" err="1" smtClean="0"/>
              <a:t>SomeFunctionality</a:t>
            </a:r>
            <a:r>
              <a:rPr lang="pl-PL" b="1" dirty="0" smtClean="0"/>
              <a:t>]</a:t>
            </a:r>
          </a:p>
          <a:p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kod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Najczęstsze przyczyny</a:t>
            </a:r>
            <a:br>
              <a:rPr lang="pl-PL" dirty="0" smtClean="0"/>
            </a:br>
            <a:r>
              <a:rPr lang="pl-PL" dirty="0" err="1" smtClean="0"/>
              <a:t>nietestowalnego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Jawne tworzenie instancji</a:t>
            </a:r>
          </a:p>
          <a:p>
            <a:r>
              <a:rPr lang="pl-PL" dirty="0" smtClean="0"/>
              <a:t>Sztywne powiązanie (np. z konkretną klasą)</a:t>
            </a:r>
          </a:p>
          <a:p>
            <a:r>
              <a:rPr lang="pl-PL" dirty="0" smtClean="0"/>
              <a:t>Używanie </a:t>
            </a:r>
            <a:r>
              <a:rPr lang="pl-PL" dirty="0" err="1" smtClean="0"/>
              <a:t>static</a:t>
            </a:r>
            <a:endParaRPr lang="pl-PL" dirty="0" smtClean="0"/>
          </a:p>
          <a:p>
            <a:r>
              <a:rPr lang="pl-PL" dirty="0" smtClean="0"/>
              <a:t>Zbyt duże klasy</a:t>
            </a:r>
          </a:p>
          <a:p>
            <a:r>
              <a:rPr lang="pl-PL" dirty="0" smtClean="0"/>
              <a:t>Zbyt dużo powiązań</a:t>
            </a:r>
          </a:p>
          <a:p>
            <a:r>
              <a:rPr lang="pl-PL" dirty="0" smtClean="0"/>
              <a:t>Nadużywanie dziedziczenia (nawet </a:t>
            </a:r>
            <a:r>
              <a:rPr lang="pl-PL" dirty="0" err="1" smtClean="0"/>
              <a:t>wzroce</a:t>
            </a:r>
            <a:r>
              <a:rPr lang="pl-PL" dirty="0" smtClean="0"/>
              <a:t> projektowe typu </a:t>
            </a:r>
            <a:r>
              <a:rPr lang="pl-PL" dirty="0" err="1" smtClean="0"/>
              <a:t>Template</a:t>
            </a:r>
            <a:r>
              <a:rPr lang="pl-PL" dirty="0" smtClean="0"/>
              <a:t> Method)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 OOAD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 Coupling</a:t>
            </a:r>
            <a:r>
              <a:rPr lang="pl-PL" dirty="0" smtClean="0"/>
              <a:t> and High </a:t>
            </a:r>
            <a:r>
              <a:rPr lang="pl-PL" dirty="0" err="1" smtClean="0"/>
              <a:t>Cohesion</a:t>
            </a:r>
            <a:endParaRPr lang="pl-PL" dirty="0" smtClean="0"/>
          </a:p>
          <a:p>
            <a:pPr lvl="0"/>
            <a:endParaRPr lang="pl-PL" dirty="0" smtClean="0"/>
          </a:p>
          <a:p>
            <a:r>
              <a:rPr lang="en-US" dirty="0" smtClean="0"/>
              <a:t>Prefer composition over inheritance</a:t>
            </a:r>
            <a:endParaRPr lang="pl-PL" dirty="0" smtClean="0"/>
          </a:p>
          <a:p>
            <a:r>
              <a:rPr lang="en-US" dirty="0" smtClean="0"/>
              <a:t>Eliminate Inappropriate Intimacy (too much intimate knowledge of another class)</a:t>
            </a:r>
            <a:endParaRPr lang="pl-PL" dirty="0" smtClean="0"/>
          </a:p>
          <a:p>
            <a:pPr lvl="0"/>
            <a:r>
              <a:rPr lang="en-US" dirty="0" smtClean="0"/>
              <a:t>The Law of Demeter (only talk to your immediate friends)</a:t>
            </a:r>
            <a:endParaRPr lang="pl-PL" dirty="0" smtClean="0"/>
          </a:p>
          <a:p>
            <a:pPr lvl="0"/>
            <a:r>
              <a:rPr lang="en-US" dirty="0" smtClean="0"/>
              <a:t>Tell, Don't Ask (tell objects what to do for good responsibilities)</a:t>
            </a:r>
            <a:endParaRPr lang="pl-PL" dirty="0" smtClean="0"/>
          </a:p>
          <a:p>
            <a:pPr lvl="0"/>
            <a:r>
              <a:rPr lang="pl-PL" dirty="0" err="1" smtClean="0"/>
              <a:t>Once</a:t>
            </a:r>
            <a:r>
              <a:rPr lang="pl-PL" dirty="0" smtClean="0"/>
              <a:t> And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 (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duplication</a:t>
            </a:r>
            <a:r>
              <a:rPr lang="pl-PL" dirty="0" smtClean="0"/>
              <a:t>)</a:t>
            </a:r>
          </a:p>
          <a:p>
            <a:pPr lvl="0"/>
            <a:endParaRPr lang="pl-PL" dirty="0" smtClean="0"/>
          </a:p>
          <a:p>
            <a:pPr lvl="0"/>
            <a:r>
              <a:rPr lang="pl-PL" dirty="0" smtClean="0"/>
              <a:t>SOLID</a:t>
            </a:r>
          </a:p>
          <a:p>
            <a:pPr lvl="0"/>
            <a:r>
              <a:rPr lang="pl-PL" dirty="0" smtClean="0"/>
              <a:t>GRASP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Interface-based design</a:t>
            </a:r>
            <a:endParaRPr lang="pl-PL" dirty="0" smtClean="0"/>
          </a:p>
          <a:p>
            <a:pPr lvl="0"/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0"/>
            <a:r>
              <a:rPr lang="en-US" dirty="0" smtClean="0"/>
              <a:t>Avoid direct calls to static methods. Prefer calls to instance methods that later call statics. Then you are able to override them</a:t>
            </a:r>
            <a:endParaRPr lang="pl-PL" dirty="0" smtClean="0"/>
          </a:p>
          <a:p>
            <a:pPr lvl="0"/>
            <a:r>
              <a:rPr lang="en-US" dirty="0" smtClean="0"/>
              <a:t>Avoid constructors (also static) that do logic</a:t>
            </a:r>
            <a:endParaRPr lang="pl-PL" dirty="0" smtClean="0"/>
          </a:p>
          <a:p>
            <a:pPr lvl="0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Utestowalnienie</a:t>
            </a:r>
            <a:r>
              <a:rPr lang="pl-PL" dirty="0" smtClean="0"/>
              <a:t>” kodu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&amp;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Extract</a:t>
            </a:r>
            <a:r>
              <a:rPr lang="pl-PL" dirty="0" smtClean="0"/>
              <a:t> and </a:t>
            </a:r>
            <a:r>
              <a:rPr lang="pl-PL" dirty="0" err="1" smtClean="0"/>
              <a:t>Override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„</a:t>
            </a:r>
            <a:r>
              <a:rPr lang="pl-PL" dirty="0" err="1"/>
              <a:t>Shimable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„</a:t>
            </a:r>
            <a:r>
              <a:rPr lang="pl-PL" dirty="0" err="1" smtClean="0"/>
              <a:t>IsTestMode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field” (to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Fakes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Roy </a:t>
            </a:r>
            <a:r>
              <a:rPr lang="pl-PL" dirty="0" err="1"/>
              <a:t>Osherove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The </a:t>
            </a:r>
            <a:r>
              <a:rPr lang="en-US" dirty="0"/>
              <a:t>Art of Unit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 descr="http://ecx.images-amazon.com/images/I/51z1uPzIgKL._SL500_AA3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69110" cy="4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danych testowych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Mother</a:t>
            </a:r>
            <a:endParaRPr lang="pl-PL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Builder</a:t>
            </a:r>
            <a:endParaRPr lang="pl-PL" dirty="0" smtClean="0"/>
          </a:p>
          <a:p>
            <a:r>
              <a:rPr lang="pl-PL" dirty="0" err="1"/>
              <a:t>Constrained</a:t>
            </a:r>
            <a:r>
              <a:rPr lang="pl-PL" dirty="0"/>
              <a:t> </a:t>
            </a:r>
            <a:r>
              <a:rPr lang="pl-PL" dirty="0" smtClean="0"/>
              <a:t>Non-</a:t>
            </a:r>
            <a:r>
              <a:rPr lang="pl-PL" dirty="0" err="1" smtClean="0"/>
              <a:t>Determinism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Input</a:t>
            </a:r>
          </a:p>
          <a:p>
            <a:pPr lvl="1"/>
            <a:r>
              <a:rPr lang="en-US" dirty="0"/>
              <a:t>Derived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Distinct Generated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Constant Specification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Wykorzystywanie dziedziczenia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Stworzenie struktury testów</a:t>
            </a:r>
          </a:p>
          <a:p>
            <a:pPr lvl="1"/>
            <a:r>
              <a:rPr lang="pl-PL" dirty="0"/>
              <a:t>Standaryzacja (np. </a:t>
            </a:r>
            <a:r>
              <a:rPr lang="pl-PL" dirty="0" err="1"/>
              <a:t>TestBase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pl-PL" dirty="0" smtClean="0"/>
          </a:p>
          <a:p>
            <a:pPr lvl="1"/>
            <a:r>
              <a:rPr lang="pl-PL" dirty="0" err="1" smtClean="0"/>
              <a:t>Reużywnie</a:t>
            </a:r>
            <a:r>
              <a:rPr lang="pl-PL" dirty="0" smtClean="0"/>
              <a:t> setup i </a:t>
            </a:r>
            <a:r>
              <a:rPr lang="pl-PL" dirty="0" err="1" smtClean="0"/>
              <a:t>teardown</a:t>
            </a:r>
            <a:r>
              <a:rPr lang="pl-PL" dirty="0" smtClean="0"/>
              <a:t> (np. </a:t>
            </a:r>
            <a:r>
              <a:rPr lang="pl-PL" dirty="0" err="1" smtClean="0"/>
              <a:t>StackTests</a:t>
            </a:r>
            <a:r>
              <a:rPr lang="pl-PL" dirty="0" smtClean="0"/>
              <a:t>)</a:t>
            </a:r>
            <a:r>
              <a:rPr lang="en-US" dirty="0" smtClean="0"/>
              <a:t>  </a:t>
            </a:r>
            <a:endParaRPr lang="pl-PL" dirty="0" smtClean="0"/>
          </a:p>
          <a:p>
            <a:r>
              <a:rPr lang="en-US" dirty="0" smtClean="0"/>
              <a:t>Abstract test driver class pattern</a:t>
            </a:r>
            <a:endParaRPr lang="pl-PL" dirty="0" smtClean="0"/>
          </a:p>
          <a:p>
            <a:pPr lvl="1"/>
            <a:r>
              <a:rPr lang="pl-PL" dirty="0" smtClean="0"/>
              <a:t>Wspólne testy (kontrakt) dla klas dziedziczących (np. </a:t>
            </a:r>
            <a:r>
              <a:rPr lang="pl-PL" dirty="0" err="1" smtClean="0"/>
              <a:t>IListTests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UWAGA</a:t>
            </a:r>
            <a:r>
              <a:rPr lang="pl-PL" dirty="0" smtClean="0"/>
              <a:t>: </a:t>
            </a:r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composition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>
              <a:buNone/>
            </a:pPr>
            <a:r>
              <a:rPr lang="pl-PL" dirty="0" smtClean="0">
                <a:sym typeface="Wingdings" panose="05000000000000000000" pitchFamily="2" charset="2"/>
              </a:rPr>
              <a:t>Wykorzystywanie </a:t>
            </a:r>
            <a:r>
              <a:rPr lang="pl-PL" dirty="0" err="1" smtClean="0">
                <a:sym typeface="Wingdings" panose="05000000000000000000" pitchFamily="2" charset="2"/>
              </a:rPr>
              <a:t>Builder’ów</a:t>
            </a:r>
            <a:r>
              <a:rPr lang="pl-PL" dirty="0" smtClean="0">
                <a:sym typeface="Wingdings" panose="05000000000000000000" pitchFamily="2" charset="2"/>
              </a:rPr>
              <a:t> może być bardziej </a:t>
            </a:r>
            <a:r>
              <a:rPr lang="pl-PL" dirty="0" err="1" smtClean="0">
                <a:sym typeface="Wingdings" panose="05000000000000000000" pitchFamily="2" charset="2"/>
              </a:rPr>
              <a:t>reużywalne</a:t>
            </a:r>
            <a:r>
              <a:rPr lang="pl-PL" dirty="0" smtClean="0">
                <a:sym typeface="Wingdings" panose="05000000000000000000" pitchFamily="2" charset="2"/>
              </a:rPr>
              <a:t>, ponadto </a:t>
            </a:r>
            <a:r>
              <a:rPr lang="pl-PL" dirty="0">
                <a:sym typeface="Wingdings" panose="05000000000000000000" pitchFamily="2" charset="2"/>
              </a:rPr>
              <a:t>mamy </a:t>
            </a:r>
            <a:r>
              <a:rPr lang="pl-PL" dirty="0" smtClean="0">
                <a:sym typeface="Wingdings" panose="05000000000000000000" pitchFamily="2" charset="2"/>
              </a:rPr>
              <a:t>ciągłą </a:t>
            </a:r>
            <a:r>
              <a:rPr lang="pl-PL" dirty="0">
                <a:sym typeface="Wingdings" panose="05000000000000000000" pitchFamily="2" charset="2"/>
              </a:rPr>
              <a:t>kontrolę nad momentem, w którym określone operacje się </a:t>
            </a:r>
            <a:r>
              <a:rPr lang="pl-PL" dirty="0" smtClean="0">
                <a:sym typeface="Wingdings" panose="05000000000000000000" pitchFamily="2" charset="2"/>
              </a:rPr>
              <a:t>wykonają, nieraz też jest czytelniej.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xUnit</a:t>
            </a:r>
            <a:r>
              <a:rPr lang="pl-PL" dirty="0" smtClean="0"/>
              <a:t> – </a:t>
            </a:r>
            <a:r>
              <a:rPr lang="pl-PL" dirty="0" err="1" smtClean="0"/>
              <a:t>Glory</a:t>
            </a:r>
            <a:r>
              <a:rPr lang="pl-PL" dirty="0" smtClean="0"/>
              <a:t> Page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xUnit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http://xunit.codeplex.com/wikipage?title=WhyDidWeBuildXunit</a:t>
            </a:r>
          </a:p>
          <a:p>
            <a:r>
              <a:rPr lang="pl-PL" dirty="0" err="1" smtClean="0"/>
              <a:t>Samples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https://github.com/xunit/samples</a:t>
            </a:r>
            <a:r>
              <a:rPr lang="pl-PL" dirty="0" smtClean="0"/>
              <a:t> </a:t>
            </a:r>
            <a:r>
              <a:rPr lang="pl-PL" dirty="0" err="1" smtClean="0"/>
              <a:t>sd</a:t>
            </a:r>
            <a:endParaRPr lang="pl-PL" dirty="0" smtClean="0"/>
          </a:p>
          <a:p>
            <a:r>
              <a:rPr lang="pl-PL" dirty="0" err="1" smtClean="0"/>
              <a:t>Comparing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http://xunit.codeplex.com/wikipage?title=Comparisons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driven-Development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Test-First?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wcześniejszego wykrycia defektów (natychmiastowe informacje zwrotne)</a:t>
            </a:r>
          </a:p>
          <a:p>
            <a:r>
              <a:rPr lang="pl-PL" dirty="0" smtClean="0"/>
              <a:t>Zmusza do poświęcenia większej uwagi wymaganiom i projektowi</a:t>
            </a:r>
          </a:p>
          <a:p>
            <a:r>
              <a:rPr lang="pl-PL" dirty="0" smtClean="0"/>
              <a:t>Gwarantuje, że stworzony kod będzie testowalny</a:t>
            </a:r>
          </a:p>
          <a:p>
            <a:r>
              <a:rPr lang="pl-PL" dirty="0" smtClean="0"/>
              <a:t>Otrzymujemy </a:t>
            </a:r>
            <a:r>
              <a:rPr lang="pl-PL" dirty="0" err="1" smtClean="0"/>
              <a:t>Self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TDD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471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Metafora dwóch kapeluszy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114926" cy="43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Dyscyplina</a:t>
            </a:r>
          </a:p>
          <a:p>
            <a:r>
              <a:rPr lang="pl-PL" dirty="0" smtClean="0"/>
              <a:t>Wiadomo co chce się osiągnąć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Kent Beck</a:t>
            </a:r>
            <a:br>
              <a:rPr lang="pl-PL" dirty="0" smtClean="0"/>
            </a:br>
            <a:r>
              <a:rPr lang="pl-PL" dirty="0" smtClean="0"/>
              <a:t>Test-</a:t>
            </a:r>
            <a:r>
              <a:rPr lang="pl-PL" dirty="0" err="1" smtClean="0"/>
              <a:t>Driven</a:t>
            </a:r>
            <a:r>
              <a:rPr lang="pl-PL" dirty="0" smtClean="0"/>
              <a:t> Development By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2050" name="Picture 2" descr="http://www-fp.pearsonhighered.com/assets/hip/images/bigcovers/03211465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04" y="1600200"/>
            <a:ext cx="36109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Freeman, Nat </a:t>
            </a:r>
            <a:r>
              <a:rPr lang="pl-PL" dirty="0" err="1" smtClean="0"/>
              <a:t>Pryce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Growing Object-Oriented Software, Guided by Tests</a:t>
            </a:r>
          </a:p>
        </p:txBody>
      </p:sp>
      <p:pic>
        <p:nvPicPr>
          <p:cNvPr id="3074" name="Picture 2" descr="http://www-fp.pearsonhighered.com/assets/hip/images/bigcovers/03215036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7" y="1844824"/>
            <a:ext cx="34154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Grzegorz Gałęzowski</a:t>
            </a:r>
            <a:br>
              <a:rPr lang="pl-PL" dirty="0" smtClean="0"/>
            </a:br>
            <a:r>
              <a:rPr lang="en-US" dirty="0"/>
              <a:t>Test-Driven Development - Extensive Tutorial</a:t>
            </a:r>
          </a:p>
        </p:txBody>
      </p:sp>
      <p:pic>
        <p:nvPicPr>
          <p:cNvPr id="8194" name="Picture 2" descr="http://grzesiek-galezowski.github.io/tdd-ebook/images/0000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3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Meszaros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/>
              <a:t>xUnit</a:t>
            </a:r>
            <a:r>
              <a:rPr lang="en-US" dirty="0"/>
              <a:t> Test Patterns: Refactoring Test Code</a:t>
            </a:r>
          </a:p>
        </p:txBody>
      </p:sp>
      <p:pic>
        <p:nvPicPr>
          <p:cNvPr id="4098" name="Picture 2" descr="http://martinfowler.com/books/meszaro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4" y="1772816"/>
            <a:ext cx="33675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Robert C. Martin, </a:t>
            </a:r>
            <a:r>
              <a:rPr lang="pl-PL" dirty="0" err="1" smtClean="0"/>
              <a:t>Micah</a:t>
            </a:r>
            <a:r>
              <a:rPr lang="pl-PL" dirty="0" smtClean="0"/>
              <a:t> Martin</a:t>
            </a:r>
            <a:br>
              <a:rPr lang="pl-PL" dirty="0" smtClean="0"/>
            </a:br>
            <a:r>
              <a:rPr lang="en-US" dirty="0" smtClean="0"/>
              <a:t>Agile </a:t>
            </a:r>
            <a:r>
              <a:rPr lang="en-US" dirty="0"/>
              <a:t>Principles, Patterns, and Practices in C#</a:t>
            </a:r>
          </a:p>
        </p:txBody>
      </p:sp>
      <p:pic>
        <p:nvPicPr>
          <p:cNvPr id="6146" name="Picture 2" descr="http://i380.photobucket.com/albums/oo250/besart/agile-principles-patterns-practices.jpg?t=122852374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1700808"/>
            <a:ext cx="33786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Michael </a:t>
            </a:r>
            <a:r>
              <a:rPr lang="pl-PL" dirty="0" err="1" smtClean="0"/>
              <a:t>Feathers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Working </a:t>
            </a:r>
            <a:r>
              <a:rPr lang="en-US" dirty="0"/>
              <a:t>Effectively with Legacy Code</a:t>
            </a:r>
          </a:p>
        </p:txBody>
      </p:sp>
      <p:pic>
        <p:nvPicPr>
          <p:cNvPr id="5122" name="Picture 2" descr="http://ecx.images-amazon.com/images/I/81RqaoZnLw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29" y="1600200"/>
            <a:ext cx="3406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1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708</Words>
  <Application>Microsoft Office PowerPoint</Application>
  <PresentationFormat>On-screen Show (4:3)</PresentationFormat>
  <Paragraphs>167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Motyw pakietu Office</vt:lpstr>
      <vt:lpstr>Testowanie jednostkowe Przygotowanie do TDD</vt:lpstr>
      <vt:lpstr>LITERATURA</vt:lpstr>
      <vt:lpstr>Roy Osherove The Art of Unit Testing</vt:lpstr>
      <vt:lpstr>Kent Beck Test-Driven Development By Example</vt:lpstr>
      <vt:lpstr>Steve Freeman, Nat Pryce Growing Object-Oriented Software, Guided by Tests</vt:lpstr>
      <vt:lpstr>Grzegorz Gałęzowski Test-Driven Development - Extensive Tutorial</vt:lpstr>
      <vt:lpstr>Gerard Meszaros xUnit Test Patterns: Refactoring Test Code</vt:lpstr>
      <vt:lpstr>Robert C. Martin, Micah Martin Agile Principles, Patterns, and Practices in C#</vt:lpstr>
      <vt:lpstr>Michael Feathers Working Effectively with Legacy Code</vt:lpstr>
      <vt:lpstr>Steve McConnell Code Complete, 2nd ed.</vt:lpstr>
      <vt:lpstr>Blogs</vt:lpstr>
      <vt:lpstr>Video Tutorials</vt:lpstr>
      <vt:lpstr>Testy jednostkowe</vt:lpstr>
      <vt:lpstr>Co to są testy jednostkowe?</vt:lpstr>
      <vt:lpstr>Co nam dają testy jednostkowe?</vt:lpstr>
      <vt:lpstr>Popularne wymówki</vt:lpstr>
      <vt:lpstr>DEMO</vt:lpstr>
      <vt:lpstr>Narzędzia</vt:lpstr>
      <vt:lpstr>DEMO</vt:lpstr>
      <vt:lpstr>best Practices </vt:lpstr>
      <vt:lpstr>Kiedy pisać testy?</vt:lpstr>
      <vt:lpstr>Dobre testy jednostkowe</vt:lpstr>
      <vt:lpstr>FIRST</vt:lpstr>
      <vt:lpstr>3A or Given When Then</vt:lpstr>
      <vt:lpstr>Testowalny kod</vt:lpstr>
      <vt:lpstr>Najczęstsze przyczyny nietestowalnego kodu</vt:lpstr>
      <vt:lpstr>Ogólne zasady OOAD</vt:lpstr>
      <vt:lpstr>Testowalny design</vt:lpstr>
      <vt:lpstr>„Utestowalnienie” kodu</vt:lpstr>
      <vt:lpstr>Patterns </vt:lpstr>
      <vt:lpstr>Tworzenie danych testowych</vt:lpstr>
      <vt:lpstr>Wykorzystywanie dziedziczenia</vt:lpstr>
      <vt:lpstr>xUnit – Glory Page</vt:lpstr>
      <vt:lpstr>Test driven-Development</vt:lpstr>
      <vt:lpstr>Dlaczego Test-First?</vt:lpstr>
      <vt:lpstr>Cykl TDD</vt:lpstr>
      <vt:lpstr>Metafora dwóch kapeluszy</vt:lpstr>
      <vt:lpstr>Wymagania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practice</dc:title>
  <dc:creator>Robert Pająk</dc:creator>
  <cp:lastModifiedBy>Robert Pajak</cp:lastModifiedBy>
  <cp:revision>102</cp:revision>
  <dcterms:created xsi:type="dcterms:W3CDTF">2014-07-01T20:22:12Z</dcterms:created>
  <dcterms:modified xsi:type="dcterms:W3CDTF">2014-07-10T11:52:09Z</dcterms:modified>
</cp:coreProperties>
</file>