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1" r:id="rId3"/>
    <p:sldId id="302" r:id="rId4"/>
    <p:sldId id="303" r:id="rId5"/>
    <p:sldId id="304" r:id="rId6"/>
    <p:sldId id="309" r:id="rId7"/>
    <p:sldId id="305" r:id="rId8"/>
    <p:sldId id="307" r:id="rId9"/>
    <p:sldId id="306" r:id="rId10"/>
    <p:sldId id="308" r:id="rId11"/>
    <p:sldId id="310" r:id="rId12"/>
    <p:sldId id="311" r:id="rId13"/>
    <p:sldId id="315" r:id="rId14"/>
    <p:sldId id="265" r:id="rId15"/>
    <p:sldId id="280" r:id="rId16"/>
    <p:sldId id="257" r:id="rId17"/>
    <p:sldId id="296" r:id="rId18"/>
    <p:sldId id="290" r:id="rId19"/>
    <p:sldId id="270" r:id="rId20"/>
    <p:sldId id="273" r:id="rId21"/>
    <p:sldId id="281" r:id="rId22"/>
    <p:sldId id="284" r:id="rId23"/>
    <p:sldId id="285" r:id="rId24"/>
    <p:sldId id="286" r:id="rId25"/>
    <p:sldId id="287" r:id="rId26"/>
    <p:sldId id="292" r:id="rId27"/>
    <p:sldId id="293" r:id="rId28"/>
    <p:sldId id="294" r:id="rId29"/>
    <p:sldId id="295" r:id="rId30"/>
    <p:sldId id="297" r:id="rId31"/>
    <p:sldId id="313" r:id="rId32"/>
    <p:sldId id="291" r:id="rId33"/>
    <p:sldId id="282" r:id="rId34"/>
    <p:sldId id="283" r:id="rId35"/>
    <p:sldId id="299" r:id="rId36"/>
    <p:sldId id="298" r:id="rId37"/>
    <p:sldId id="314" r:id="rId38"/>
    <p:sldId id="266" r:id="rId39"/>
    <p:sldId id="258" r:id="rId40"/>
    <p:sldId id="260" r:id="rId41"/>
    <p:sldId id="259" r:id="rId42"/>
    <p:sldId id="312" r:id="rId43"/>
    <p:sldId id="279" r:id="rId4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6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7AA6C-7D93-45E0-84F0-7797ACE7A035}" type="datetimeFigureOut">
              <a:rPr lang="pl-PL" smtClean="0"/>
              <a:t>2014-07-09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E1034-4CDF-40CA-BC07-D354AC7E23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129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 smtClean="0"/>
              <a:t>Ale</a:t>
            </a:r>
            <a:r>
              <a:rPr lang="pl-PL" baseline="0" dirty="0" smtClean="0"/>
              <a:t> potem podczas zmian mogą Ci uratować wiele cennych godzin</a:t>
            </a:r>
            <a:endParaRPr lang="pl-PL" dirty="0" smtClean="0"/>
          </a:p>
          <a:p>
            <a:pPr marL="228600" indent="-228600">
              <a:buAutoNum type="arabicPeriod"/>
            </a:pPr>
            <a:r>
              <a:rPr lang="pl-PL" dirty="0" smtClean="0"/>
              <a:t>A</a:t>
            </a:r>
            <a:r>
              <a:rPr lang="pl-PL" baseline="0" dirty="0" smtClean="0"/>
              <a:t> ile czasu tracisz na debugowanie nawet tego co aktualnie piszesz?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Ale po jakim czasie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Może to doskonały powód, żeby ten kod poprawić? Albo chociaż użyć jakiś technik, aby móc napisać testy do tego kodu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Zmiany == błędy. </a:t>
            </a:r>
            <a:r>
              <a:rPr lang="pl-PL" baseline="0" dirty="0" err="1" smtClean="0"/>
              <a:t>Dzieki</a:t>
            </a:r>
            <a:r>
              <a:rPr lang="pl-PL" baseline="0" dirty="0" smtClean="0"/>
              <a:t> temu można kontrolować wprowadzane zmiany w sposób świadomy.</a:t>
            </a:r>
          </a:p>
          <a:p>
            <a:pPr marL="228600" indent="-228600">
              <a:buAutoNum type="arabicPeriod"/>
            </a:pPr>
            <a:endParaRPr lang="pl-PL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E1034-4CDF-40CA-BC07-D354AC7E23B7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06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pl-PL" dirty="0" smtClean="0"/>
              <a:t>Testy</a:t>
            </a:r>
            <a:r>
              <a:rPr lang="pl-PL" baseline="0" dirty="0" smtClean="0"/>
              <a:t> jednostkowa jako element kontroli jakości. V-model i piramida testów. Przeglądy i inspekcje. Nie są lekiem na wszystko…</a:t>
            </a:r>
          </a:p>
          <a:p>
            <a:pPr marL="228600" indent="-228600">
              <a:buAutoNum type="arabicPeriod"/>
            </a:pPr>
            <a:r>
              <a:rPr lang="pl-PL" baseline="0" dirty="0" err="1" smtClean="0"/>
              <a:t>Shims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anti-pattern</a:t>
            </a:r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smtClean="0"/>
              <a:t>Praktyka – nie bać się – dużo nauki OOAD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E1034-4CDF-40CA-BC07-D354AC7E23B7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293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2014-07-09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blog/" TargetMode="External"/><Relationship Id="rId2" Type="http://schemas.openxmlformats.org/officeDocument/2006/relationships/hyperlink" Target="http://blog.ploeh.dk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QaShMN_tN8" TargetMode="External"/><Relationship Id="rId2" Type="http://schemas.openxmlformats.org/officeDocument/2006/relationships/hyperlink" Target="http://pluralsight.com/training/Authors/Details/mark-seeman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.codeplex.com/wikipage?title=Comparisons" TargetMode="External"/><Relationship Id="rId2" Type="http://schemas.openxmlformats.org/officeDocument/2006/relationships/hyperlink" Target="https://github.com/xunit/samp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unit/samples/blob/master/SpecificationExamples/StackSpecificationBaseExample.c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Robert Pająk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Steve </a:t>
            </a:r>
            <a:r>
              <a:rPr lang="pl-PL" dirty="0" err="1" smtClean="0"/>
              <a:t>McConnell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Code Complete</a:t>
            </a:r>
            <a:r>
              <a:rPr lang="pl-PL" dirty="0" smtClean="0"/>
              <a:t>, 2nd ed.</a:t>
            </a:r>
            <a:endParaRPr lang="en-US" dirty="0"/>
          </a:p>
        </p:txBody>
      </p:sp>
      <p:pic>
        <p:nvPicPr>
          <p:cNvPr id="7170" name="Picture 2" descr="http://blogs.msdn.com/cfs-filesystemfile.ashx/__key/communityserver-blogs-components-weblogfiles/00-00-01-17-44-metablogapi/2352.9780735619678f_5F00_6D9394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648" y="1600200"/>
            <a:ext cx="371270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Mark Seemann: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://blog.ploeh.dk</a:t>
            </a:r>
            <a:r>
              <a:rPr lang="en-US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 smtClean="0"/>
              <a:t>Roy </a:t>
            </a:r>
            <a:r>
              <a:rPr lang="pl-PL" dirty="0" err="1" smtClean="0"/>
              <a:t>Osherove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http://osherove.com/blog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Video </a:t>
            </a:r>
            <a:r>
              <a:rPr lang="pl-PL" dirty="0" err="1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pluralsight.com/training/Authors/Details/mark-seemann</a:t>
            </a:r>
            <a:endParaRPr lang="pl-PL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www.youtube.com/watch?v=gQaShMN_tN8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3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xUnit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xUnit</a:t>
            </a:r>
            <a:r>
              <a:rPr lang="pl-PL" dirty="0" smtClean="0"/>
              <a:t>: </a:t>
            </a:r>
            <a:r>
              <a:rPr lang="pl-PL" dirty="0" smtClean="0">
                <a:hlinkClick r:id="rId2"/>
              </a:rPr>
              <a:t>http://xunit.codeplex.com/wikipage?title=WhyDidWeBuildXunit</a:t>
            </a:r>
          </a:p>
          <a:p>
            <a:r>
              <a:rPr lang="pl-PL" dirty="0" err="1" smtClean="0"/>
              <a:t>Samples</a:t>
            </a:r>
            <a:r>
              <a:rPr lang="pl-PL" dirty="0" smtClean="0"/>
              <a:t>: </a:t>
            </a:r>
            <a:r>
              <a:rPr lang="pl-PL" dirty="0" smtClean="0">
                <a:hlinkClick r:id="rId2"/>
              </a:rPr>
              <a:t>https://github.com/xunit/samples</a:t>
            </a:r>
            <a:r>
              <a:rPr lang="pl-PL" dirty="0" smtClean="0"/>
              <a:t> </a:t>
            </a:r>
            <a:r>
              <a:rPr lang="pl-PL" dirty="0" err="1" smtClean="0"/>
              <a:t>sd</a:t>
            </a:r>
            <a:endParaRPr lang="pl-PL" dirty="0" smtClean="0"/>
          </a:p>
          <a:p>
            <a:r>
              <a:rPr lang="pl-PL" dirty="0" err="1" smtClean="0"/>
              <a:t>Comparing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http://xunit.codeplex.com/wikipage?title=Comparisons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834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są testy jednostkowe?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Pisane przez </a:t>
            </a:r>
            <a:r>
              <a:rPr lang="pl-PL" dirty="0" smtClean="0"/>
              <a:t>programistów</a:t>
            </a:r>
          </a:p>
          <a:p>
            <a:r>
              <a:rPr lang="pl-PL" dirty="0" smtClean="0"/>
              <a:t>Testy niskiego poziomu, które testują pojedyncze jednostki/komponenty</a:t>
            </a:r>
          </a:p>
          <a:p>
            <a:r>
              <a:rPr lang="pl-PL" dirty="0" smtClean="0"/>
              <a:t>Nie wymagają uruchamiania całego oprogramowania</a:t>
            </a:r>
          </a:p>
          <a:p>
            <a:r>
              <a:rPr lang="pl-PL" dirty="0" smtClean="0"/>
              <a:t>Dużo </a:t>
            </a:r>
            <a:r>
              <a:rPr lang="pl-PL" dirty="0"/>
              <a:t>szybsze niż inne rodzaje testów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nam dają testy jednostkowe?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Redukują liczbę błędów (15-50% l. wykrytych defektów)</a:t>
            </a:r>
          </a:p>
          <a:p>
            <a:r>
              <a:rPr lang="pl-PL" dirty="0" smtClean="0"/>
              <a:t>Umożliwiają możliwość szybszego wykrycia błędu</a:t>
            </a:r>
          </a:p>
          <a:p>
            <a:r>
              <a:rPr lang="pl-PL" dirty="0" smtClean="0"/>
              <a:t>Dają bezpieczeństwo podczas wprowadzania zmian</a:t>
            </a:r>
          </a:p>
          <a:p>
            <a:r>
              <a:rPr lang="pl-PL" dirty="0" smtClean="0"/>
              <a:t>Są wykonywalną specyfikacją oprogramowania</a:t>
            </a:r>
          </a:p>
          <a:p>
            <a:r>
              <a:rPr lang="pl-PL" dirty="0" smtClean="0"/>
              <a:t>Nie poprawią jakości oprogramowania, ale dają informacje o jej stanie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Popularne wymówki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To zajmują za dużo czasu...</a:t>
            </a:r>
          </a:p>
          <a:p>
            <a:r>
              <a:rPr lang="pl-PL" dirty="0" smtClean="0"/>
              <a:t>Przecież wiem co się dzieje w moim kodzie…</a:t>
            </a:r>
          </a:p>
          <a:p>
            <a:r>
              <a:rPr lang="pl-PL" dirty="0" smtClean="0"/>
              <a:t>Inne testy wykryją błędy…</a:t>
            </a:r>
          </a:p>
          <a:p>
            <a:r>
              <a:rPr lang="pl-PL" dirty="0" smtClean="0"/>
              <a:t>Nie da się napisać testów do tego kodu…</a:t>
            </a:r>
          </a:p>
          <a:p>
            <a:r>
              <a:rPr lang="pl-PL" dirty="0" smtClean="0"/>
              <a:t>Ten kod i tak się zmieni…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Test jednostkowy bez narzędzi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Test </a:t>
            </a:r>
            <a:r>
              <a:rPr lang="pl-PL" dirty="0" err="1" smtClean="0"/>
              <a:t>frameworks</a:t>
            </a:r>
            <a:r>
              <a:rPr lang="pl-PL" dirty="0" smtClean="0"/>
              <a:t> &amp; </a:t>
            </a:r>
            <a:r>
              <a:rPr lang="pl-PL" dirty="0" err="1" smtClean="0"/>
              <a:t>runners</a:t>
            </a:r>
            <a:endParaRPr lang="pl-PL" dirty="0"/>
          </a:p>
          <a:p>
            <a:pPr lvl="1"/>
            <a:r>
              <a:rPr lang="pl-PL" b="1" dirty="0" smtClean="0"/>
              <a:t>xUnit.net (</a:t>
            </a:r>
            <a:r>
              <a:rPr lang="pl-PL" b="1" dirty="0" err="1" smtClean="0"/>
              <a:t>xUnit</a:t>
            </a:r>
            <a:r>
              <a:rPr lang="pl-PL" b="1" dirty="0" smtClean="0"/>
              <a:t> </a:t>
            </a:r>
            <a:r>
              <a:rPr lang="pl-PL" b="1" dirty="0" err="1" smtClean="0"/>
              <a:t>framework</a:t>
            </a:r>
            <a:r>
              <a:rPr lang="pl-PL" b="1" dirty="0" smtClean="0"/>
              <a:t>)</a:t>
            </a:r>
            <a:endParaRPr lang="pl-PL" b="1" dirty="0"/>
          </a:p>
          <a:p>
            <a:pPr lvl="1"/>
            <a:r>
              <a:rPr lang="pl-PL" dirty="0" err="1"/>
              <a:t>MSpec</a:t>
            </a:r>
            <a:r>
              <a:rPr lang="pl-PL" dirty="0"/>
              <a:t> (</a:t>
            </a:r>
            <a:r>
              <a:rPr lang="pl-PL" dirty="0" err="1"/>
              <a:t>xSpec</a:t>
            </a:r>
            <a:r>
              <a:rPr lang="pl-PL" dirty="0"/>
              <a:t> </a:t>
            </a:r>
            <a:r>
              <a:rPr lang="pl-PL" dirty="0" err="1"/>
              <a:t>framework</a:t>
            </a:r>
            <a:r>
              <a:rPr lang="pl-PL" dirty="0"/>
              <a:t>, </a:t>
            </a:r>
            <a:r>
              <a:rPr lang="pl-PL" dirty="0" err="1"/>
              <a:t>RSpec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, </a:t>
            </a:r>
            <a:r>
              <a:rPr lang="pl-PL" dirty="0" err="1"/>
              <a:t>Context</a:t>
            </a:r>
            <a:r>
              <a:rPr lang="pl-PL" dirty="0"/>
              <a:t>/</a:t>
            </a:r>
            <a:r>
              <a:rPr lang="pl-PL" dirty="0" err="1"/>
              <a:t>Specification</a:t>
            </a:r>
            <a:r>
              <a:rPr lang="pl-PL" dirty="0"/>
              <a:t>)</a:t>
            </a:r>
          </a:p>
          <a:p>
            <a:pPr lvl="1"/>
            <a:r>
              <a:rPr lang="pl-PL" dirty="0" err="1" smtClean="0"/>
              <a:t>SpecFlow</a:t>
            </a:r>
            <a:r>
              <a:rPr lang="pl-PL" dirty="0" smtClean="0"/>
              <a:t> (</a:t>
            </a:r>
            <a:r>
              <a:rPr lang="pl-PL" dirty="0" err="1" smtClean="0"/>
              <a:t>xBehave</a:t>
            </a:r>
            <a:r>
              <a:rPr lang="pl-PL" dirty="0"/>
              <a:t> </a:t>
            </a:r>
            <a:r>
              <a:rPr lang="pl-PL" dirty="0" err="1" smtClean="0"/>
              <a:t>framework</a:t>
            </a:r>
            <a:r>
              <a:rPr lang="pl-PL" dirty="0" smtClean="0"/>
              <a:t>, </a:t>
            </a:r>
            <a:r>
              <a:rPr lang="pl-PL" dirty="0" err="1" smtClean="0"/>
              <a:t>Cucumber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, GWT </a:t>
            </a:r>
            <a:r>
              <a:rPr lang="pl-PL" dirty="0" err="1" smtClean="0"/>
              <a:t>syntax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Mocking</a:t>
            </a:r>
            <a:r>
              <a:rPr lang="pl-PL" dirty="0" smtClean="0"/>
              <a:t> </a:t>
            </a:r>
            <a:r>
              <a:rPr lang="pl-PL" dirty="0" err="1" smtClean="0"/>
              <a:t>frameworks</a:t>
            </a:r>
            <a:endParaRPr lang="pl-PL" dirty="0"/>
          </a:p>
          <a:p>
            <a:pPr lvl="1"/>
            <a:r>
              <a:rPr lang="pl-PL" b="1" dirty="0" err="1" smtClean="0"/>
              <a:t>Moq</a:t>
            </a:r>
            <a:endParaRPr lang="pl-PL" b="1" dirty="0" smtClean="0"/>
          </a:p>
          <a:p>
            <a:pPr lvl="1"/>
            <a:r>
              <a:rPr lang="pl-PL" dirty="0" err="1"/>
              <a:t>FakeItEasy</a:t>
            </a:r>
            <a:endParaRPr lang="pl-PL" dirty="0"/>
          </a:p>
          <a:p>
            <a:pPr lvl="1"/>
            <a:r>
              <a:rPr lang="pl-PL" dirty="0" err="1" smtClean="0"/>
              <a:t>NSubsitute</a:t>
            </a:r>
            <a:endParaRPr lang="pl-PL" dirty="0" smtClean="0"/>
          </a:p>
          <a:p>
            <a:r>
              <a:rPr lang="pl-PL" dirty="0" err="1" smtClean="0"/>
              <a:t>Assertion</a:t>
            </a:r>
            <a:r>
              <a:rPr lang="pl-PL" dirty="0" smtClean="0"/>
              <a:t> </a:t>
            </a:r>
            <a:r>
              <a:rPr lang="pl-PL" dirty="0" err="1" smtClean="0"/>
              <a:t>helpers</a:t>
            </a:r>
            <a:endParaRPr lang="pl-PL" dirty="0" smtClean="0"/>
          </a:p>
          <a:p>
            <a:pPr lvl="1"/>
            <a:r>
              <a:rPr lang="pl-PL" b="1" dirty="0" err="1" smtClean="0"/>
              <a:t>Fluent</a:t>
            </a:r>
            <a:r>
              <a:rPr lang="pl-PL" b="1" dirty="0" smtClean="0"/>
              <a:t> </a:t>
            </a:r>
            <a:r>
              <a:rPr lang="pl-PL" b="1" dirty="0" err="1" smtClean="0"/>
              <a:t>Assertions</a:t>
            </a:r>
            <a:endParaRPr lang="pl-PL" b="1" dirty="0" smtClean="0"/>
          </a:p>
          <a:p>
            <a:r>
              <a:rPr lang="pl-PL" dirty="0" smtClean="0"/>
              <a:t>Test data </a:t>
            </a:r>
            <a:r>
              <a:rPr lang="pl-PL" dirty="0" err="1" smtClean="0"/>
              <a:t>generators</a:t>
            </a:r>
            <a:endParaRPr lang="pl-PL" dirty="0" smtClean="0"/>
          </a:p>
          <a:p>
            <a:pPr lvl="1"/>
            <a:r>
              <a:rPr lang="pl-PL" b="1" dirty="0" err="1" smtClean="0"/>
              <a:t>AutoFixture</a:t>
            </a:r>
            <a:endParaRPr lang="pl-PL" b="1" dirty="0" smtClean="0"/>
          </a:p>
          <a:p>
            <a:pPr lvl="1"/>
            <a:r>
              <a:rPr lang="pl-PL" dirty="0" err="1" smtClean="0"/>
              <a:t>NBuilder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78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Zabawki!</a:t>
            </a:r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best</a:t>
            </a:r>
            <a:r>
              <a:rPr lang="pl-PL" dirty="0" smtClean="0"/>
              <a:t> </a:t>
            </a:r>
            <a:r>
              <a:rPr lang="pl-PL" dirty="0" err="1" smtClean="0"/>
              <a:t>Practices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Kiedy pisać testy?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Nowa funkcjonalność</a:t>
            </a:r>
          </a:p>
          <a:p>
            <a:r>
              <a:rPr lang="pl-PL" dirty="0" smtClean="0"/>
              <a:t>Wykrycie błędu</a:t>
            </a:r>
          </a:p>
          <a:p>
            <a:r>
              <a:rPr lang="pl-PL" dirty="0" smtClean="0"/>
              <a:t>Poznawanie API</a:t>
            </a:r>
          </a:p>
          <a:p>
            <a:r>
              <a:rPr lang="pl-PL" dirty="0" err="1" smtClean="0"/>
              <a:t>Refaktoryzacja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Dobre testy jednostkowe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l-PL" dirty="0" smtClean="0"/>
              <a:t>W pełni zautomatyzowane</a:t>
            </a:r>
          </a:p>
          <a:p>
            <a:r>
              <a:rPr lang="pl-PL" dirty="0" smtClean="0"/>
              <a:t>Powtarzalne</a:t>
            </a:r>
          </a:p>
          <a:p>
            <a:r>
              <a:rPr lang="pl-PL" dirty="0" smtClean="0"/>
              <a:t>Szybkie</a:t>
            </a:r>
          </a:p>
          <a:p>
            <a:pPr lvl="0"/>
            <a:r>
              <a:rPr lang="pl-PL" dirty="0" smtClean="0"/>
              <a:t>Proste (łatwe w implementacji)</a:t>
            </a:r>
          </a:p>
          <a:p>
            <a:pPr lvl="0"/>
            <a:r>
              <a:rPr lang="pl-PL" dirty="0" smtClean="0"/>
              <a:t>Testują tylko jeden logiczny koncept</a:t>
            </a:r>
          </a:p>
          <a:p>
            <a:pPr lvl="0"/>
            <a:r>
              <a:rPr lang="pl-PL" dirty="0" smtClean="0"/>
              <a:t>Testują publiczny interfejs (dla .NET również </a:t>
            </a:r>
            <a:r>
              <a:rPr lang="pl-PL" dirty="0" err="1" smtClean="0"/>
              <a:t>internal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Uruchamiane </a:t>
            </a:r>
            <a:r>
              <a:rPr lang="pl-PL" dirty="0" err="1" smtClean="0"/>
              <a:t>out-of-the-box</a:t>
            </a:r>
            <a:endParaRPr lang="pl-PL" dirty="0" smtClean="0"/>
          </a:p>
          <a:p>
            <a:pPr lvl="0"/>
            <a:r>
              <a:rPr lang="pl-PL" dirty="0" smtClean="0"/>
              <a:t>Uruchamiane w pamięci</a:t>
            </a:r>
          </a:p>
          <a:p>
            <a:pPr lvl="0"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FIRST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Fast</a:t>
            </a:r>
            <a:endParaRPr lang="pl-PL" dirty="0" smtClean="0"/>
          </a:p>
          <a:p>
            <a:pPr lvl="0"/>
            <a:r>
              <a:rPr lang="en-US" dirty="0" smtClean="0"/>
              <a:t>Independent</a:t>
            </a:r>
            <a:endParaRPr lang="pl-PL" dirty="0" smtClean="0"/>
          </a:p>
          <a:p>
            <a:pPr lvl="0"/>
            <a:r>
              <a:rPr lang="en-US" dirty="0" smtClean="0"/>
              <a:t>Repeatable</a:t>
            </a:r>
            <a:endParaRPr lang="pl-PL" dirty="0" smtClean="0"/>
          </a:p>
          <a:p>
            <a:pPr lvl="0"/>
            <a:r>
              <a:rPr lang="en-US" dirty="0" smtClean="0"/>
              <a:t>Self-checking</a:t>
            </a:r>
            <a:endParaRPr lang="pl-PL" dirty="0" smtClean="0"/>
          </a:p>
          <a:p>
            <a:pPr lvl="0"/>
            <a:r>
              <a:rPr lang="en-US" dirty="0" smtClean="0"/>
              <a:t>Timely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3A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Given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 smtClean="0"/>
              <a:t>Arange</a:t>
            </a:r>
            <a:r>
              <a:rPr lang="pl-PL" dirty="0" smtClean="0"/>
              <a:t> 	- </a:t>
            </a:r>
            <a:r>
              <a:rPr lang="pl-PL" dirty="0" err="1" smtClean="0"/>
              <a:t>Given</a:t>
            </a:r>
            <a:endParaRPr lang="pl-PL" dirty="0" smtClean="0"/>
          </a:p>
          <a:p>
            <a:r>
              <a:rPr lang="pl-PL" dirty="0" err="1" smtClean="0"/>
              <a:t>Act</a:t>
            </a:r>
            <a:r>
              <a:rPr lang="pl-PL" dirty="0" smtClean="0"/>
              <a:t> 		- </a:t>
            </a:r>
            <a:r>
              <a:rPr lang="pl-PL" dirty="0" err="1" smtClean="0"/>
              <a:t>When</a:t>
            </a:r>
            <a:endParaRPr lang="pl-PL" dirty="0" smtClean="0"/>
          </a:p>
          <a:p>
            <a:r>
              <a:rPr lang="pl-PL" dirty="0" err="1" smtClean="0"/>
              <a:t>Assert</a:t>
            </a:r>
            <a:r>
              <a:rPr lang="pl-PL" dirty="0" smtClean="0"/>
              <a:t> 	- </a:t>
            </a:r>
            <a:r>
              <a:rPr lang="pl-PL" dirty="0" err="1" smtClean="0"/>
              <a:t>Then</a:t>
            </a:r>
            <a:endParaRPr lang="pl-PL" dirty="0" smtClean="0"/>
          </a:p>
          <a:p>
            <a:endParaRPr lang="pl-PL" dirty="0" smtClean="0"/>
          </a:p>
          <a:p>
            <a:pPr>
              <a:buNone/>
            </a:pPr>
            <a:r>
              <a:rPr lang="pl-PL" dirty="0" smtClean="0"/>
              <a:t>Test </a:t>
            </a:r>
            <a:r>
              <a:rPr lang="pl-PL" dirty="0" err="1" smtClean="0"/>
              <a:t>naming</a:t>
            </a:r>
            <a:r>
              <a:rPr lang="pl-PL" dirty="0" smtClean="0"/>
              <a:t> </a:t>
            </a:r>
            <a:r>
              <a:rPr lang="pl-PL" dirty="0" err="1" smtClean="0"/>
              <a:t>convesion</a:t>
            </a:r>
            <a:r>
              <a:rPr lang="pl-PL" dirty="0" smtClean="0"/>
              <a:t> </a:t>
            </a:r>
            <a:r>
              <a:rPr lang="pl-PL" dirty="0" err="1" smtClean="0"/>
              <a:t>samples</a:t>
            </a:r>
            <a:r>
              <a:rPr lang="pl-PL" dirty="0" smtClean="0"/>
              <a:t>:</a:t>
            </a:r>
          </a:p>
          <a:p>
            <a:pPr>
              <a:buNone/>
            </a:pPr>
            <a:r>
              <a:rPr lang="pl-PL" dirty="0" err="1" smtClean="0"/>
              <a:t>Roy’s</a:t>
            </a:r>
            <a:r>
              <a:rPr lang="pl-PL" dirty="0" smtClean="0"/>
              <a:t>:</a:t>
            </a:r>
          </a:p>
          <a:p>
            <a:r>
              <a:rPr lang="pl-PL" b="1" dirty="0" smtClean="0"/>
              <a:t>[</a:t>
            </a:r>
            <a:r>
              <a:rPr lang="pl-PL" b="1" dirty="0" err="1" smtClean="0"/>
              <a:t>NameOfTheClassUnderTest</a:t>
            </a:r>
            <a:r>
              <a:rPr lang="pl-PL" b="1" dirty="0" err="1" smtClean="0">
                <a:solidFill>
                  <a:srgbClr val="FF0000"/>
                </a:solidFill>
              </a:rPr>
              <a:t>Tests</a:t>
            </a:r>
            <a:r>
              <a:rPr lang="pl-PL" b="1" dirty="0" smtClean="0"/>
              <a:t>]</a:t>
            </a:r>
          </a:p>
          <a:p>
            <a:r>
              <a:rPr lang="pl-PL" b="1" dirty="0" smtClean="0"/>
              <a:t>[</a:t>
            </a:r>
            <a:r>
              <a:rPr lang="pl-PL" b="1" dirty="0" err="1" smtClean="0"/>
              <a:t>UnitOfWork</a:t>
            </a:r>
            <a:r>
              <a:rPr lang="pl-PL" b="1" dirty="0" err="1" smtClean="0">
                <a:solidFill>
                  <a:srgbClr val="FF0000"/>
                </a:solidFill>
              </a:rPr>
              <a:t>_</a:t>
            </a:r>
            <a:r>
              <a:rPr lang="pl-PL" b="1" dirty="0" err="1" smtClean="0"/>
              <a:t>StateUnderTest</a:t>
            </a:r>
            <a:r>
              <a:rPr lang="pl-PL" b="1" dirty="0" err="1" smtClean="0">
                <a:solidFill>
                  <a:srgbClr val="FF0000"/>
                </a:solidFill>
              </a:rPr>
              <a:t>_</a:t>
            </a:r>
            <a:r>
              <a:rPr lang="pl-PL" b="1" dirty="0" err="1" smtClean="0"/>
              <a:t>ExpectedBehavior</a:t>
            </a:r>
            <a:r>
              <a:rPr lang="pl-PL" b="1" dirty="0" smtClean="0"/>
              <a:t>]</a:t>
            </a:r>
          </a:p>
          <a:p>
            <a:pPr>
              <a:buNone/>
            </a:pPr>
            <a:r>
              <a:rPr lang="pl-PL" dirty="0" err="1" smtClean="0"/>
              <a:t>Should</a:t>
            </a:r>
            <a:r>
              <a:rPr lang="pl-PL" dirty="0" smtClean="0"/>
              <a:t>:</a:t>
            </a:r>
          </a:p>
          <a:p>
            <a:r>
              <a:rPr lang="pl-PL" b="1" dirty="0" smtClean="0"/>
              <a:t>[</a:t>
            </a:r>
            <a:r>
              <a:rPr lang="pl-PL" b="1" dirty="0" err="1" smtClean="0">
                <a:solidFill>
                  <a:srgbClr val="FF0000"/>
                </a:solidFill>
              </a:rPr>
              <a:t>Should_</a:t>
            </a:r>
            <a:r>
              <a:rPr lang="pl-PL" b="1" dirty="0" err="1" smtClean="0"/>
              <a:t>SomeFunctionality</a:t>
            </a:r>
            <a:r>
              <a:rPr lang="pl-PL" b="1" dirty="0" smtClean="0"/>
              <a:t>]</a:t>
            </a:r>
          </a:p>
          <a:p>
            <a:endParaRPr lang="pl-PL" b="1" dirty="0" smtClean="0"/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Testowalny kod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Najczęstsze przyczyny</a:t>
            </a:r>
            <a:br>
              <a:rPr lang="pl-PL" dirty="0" smtClean="0"/>
            </a:br>
            <a:r>
              <a:rPr lang="pl-PL" dirty="0" err="1" smtClean="0"/>
              <a:t>nietestowalnego</a:t>
            </a:r>
            <a:r>
              <a:rPr lang="pl-PL" dirty="0" smtClean="0"/>
              <a:t> kodu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Jawne tworzenie instancji</a:t>
            </a:r>
          </a:p>
          <a:p>
            <a:r>
              <a:rPr lang="pl-PL" dirty="0" smtClean="0"/>
              <a:t>Sztywne powiązanie (np. z konkretną klasą)</a:t>
            </a:r>
          </a:p>
          <a:p>
            <a:r>
              <a:rPr lang="pl-PL" dirty="0" smtClean="0"/>
              <a:t>Używanie statycznych bytów</a:t>
            </a:r>
          </a:p>
          <a:p>
            <a:r>
              <a:rPr lang="pl-PL" dirty="0" smtClean="0"/>
              <a:t>Zbyt duże klasy</a:t>
            </a:r>
          </a:p>
          <a:p>
            <a:r>
              <a:rPr lang="pl-PL" dirty="0" smtClean="0"/>
              <a:t>Zbyt dużo powiązań</a:t>
            </a:r>
          </a:p>
          <a:p>
            <a:r>
              <a:rPr lang="pl-PL" dirty="0" smtClean="0"/>
              <a:t>Nadużywanie dziedziczenia (nawet </a:t>
            </a:r>
            <a:r>
              <a:rPr lang="pl-PL" dirty="0" err="1" smtClean="0"/>
              <a:t>wzroce</a:t>
            </a:r>
            <a:r>
              <a:rPr lang="pl-PL" dirty="0" smtClean="0"/>
              <a:t> projektowe typu </a:t>
            </a:r>
            <a:r>
              <a:rPr lang="pl-PL" dirty="0" err="1" smtClean="0"/>
              <a:t>Template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Ogólne zasady OOAD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Low Coupling</a:t>
            </a:r>
            <a:r>
              <a:rPr lang="pl-PL" dirty="0" smtClean="0"/>
              <a:t> and High </a:t>
            </a:r>
            <a:r>
              <a:rPr lang="pl-PL" dirty="0" err="1" smtClean="0"/>
              <a:t>Cohesion</a:t>
            </a:r>
            <a:endParaRPr lang="pl-PL" dirty="0" smtClean="0"/>
          </a:p>
          <a:p>
            <a:pPr lvl="0"/>
            <a:endParaRPr lang="pl-PL" dirty="0" smtClean="0"/>
          </a:p>
          <a:p>
            <a:r>
              <a:rPr lang="en-US" dirty="0" smtClean="0"/>
              <a:t>Prefer composition over inheritance</a:t>
            </a:r>
            <a:endParaRPr lang="pl-PL" dirty="0" smtClean="0"/>
          </a:p>
          <a:p>
            <a:r>
              <a:rPr lang="en-US" dirty="0" smtClean="0"/>
              <a:t>Eliminate Inappropriate Intimacy (too much intimate knowledge of another class)</a:t>
            </a:r>
            <a:endParaRPr lang="pl-PL" dirty="0" smtClean="0"/>
          </a:p>
          <a:p>
            <a:pPr lvl="0"/>
            <a:r>
              <a:rPr lang="en-US" dirty="0" smtClean="0"/>
              <a:t>The Law of Demeter (only talk to your immediate friends)</a:t>
            </a:r>
            <a:endParaRPr lang="pl-PL" dirty="0" smtClean="0"/>
          </a:p>
          <a:p>
            <a:pPr lvl="0"/>
            <a:r>
              <a:rPr lang="en-US" dirty="0" smtClean="0"/>
              <a:t>Tell, Don't Ask (tell objects what to do for good responsibilities)</a:t>
            </a:r>
            <a:endParaRPr lang="pl-PL" dirty="0" smtClean="0"/>
          </a:p>
          <a:p>
            <a:pPr lvl="0"/>
            <a:r>
              <a:rPr lang="pl-PL" dirty="0" err="1" smtClean="0"/>
              <a:t>Once</a:t>
            </a:r>
            <a:r>
              <a:rPr lang="pl-PL" dirty="0" smtClean="0"/>
              <a:t> And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Once</a:t>
            </a:r>
            <a:r>
              <a:rPr lang="pl-PL" dirty="0" smtClean="0"/>
              <a:t> (</a:t>
            </a:r>
            <a:r>
              <a:rPr lang="pl-PL" dirty="0" err="1" smtClean="0"/>
              <a:t>avoid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duplication</a:t>
            </a:r>
            <a:r>
              <a:rPr lang="pl-PL" dirty="0" smtClean="0"/>
              <a:t>)</a:t>
            </a:r>
          </a:p>
          <a:p>
            <a:pPr lvl="0"/>
            <a:endParaRPr lang="pl-PL" dirty="0" smtClean="0"/>
          </a:p>
          <a:p>
            <a:pPr lvl="0"/>
            <a:r>
              <a:rPr lang="pl-PL" dirty="0" smtClean="0"/>
              <a:t>SOLID</a:t>
            </a:r>
          </a:p>
          <a:p>
            <a:pPr lvl="0"/>
            <a:r>
              <a:rPr lang="pl-PL" dirty="0" smtClean="0"/>
              <a:t>GRASP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Testowalny design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Interface-based design</a:t>
            </a:r>
            <a:endParaRPr lang="pl-PL" dirty="0" smtClean="0"/>
          </a:p>
          <a:p>
            <a:pPr lvl="0"/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creation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endParaRPr lang="pl-PL" dirty="0" smtClean="0"/>
          </a:p>
          <a:p>
            <a:pPr lvl="0"/>
            <a:r>
              <a:rPr lang="en-US" dirty="0" smtClean="0"/>
              <a:t>Avoid direct calls to static methods. Prefer calls to instance methods that later call statics. Then you are able to override them</a:t>
            </a:r>
            <a:endParaRPr lang="pl-PL" dirty="0" smtClean="0"/>
          </a:p>
          <a:p>
            <a:pPr lvl="0"/>
            <a:r>
              <a:rPr lang="en-US" dirty="0" smtClean="0"/>
              <a:t>Avoid constructors (also static) that do logic</a:t>
            </a:r>
            <a:endParaRPr lang="pl-PL" dirty="0" smtClean="0"/>
          </a:p>
          <a:p>
            <a:pPr lvl="0"/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Injection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Roy </a:t>
            </a:r>
            <a:r>
              <a:rPr lang="pl-PL" dirty="0" err="1"/>
              <a:t>Osherove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The </a:t>
            </a:r>
            <a:r>
              <a:rPr lang="en-US" dirty="0"/>
              <a:t>Art of Unit </a:t>
            </a:r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1026" name="Picture 2" descr="http://ecx.images-amazon.com/images/I/51z1uPzIgKL._SL500_AA300_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4669110" cy="46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6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„</a:t>
            </a:r>
            <a:r>
              <a:rPr lang="pl-PL" dirty="0" err="1" smtClean="0"/>
              <a:t>Utestowalnienie</a:t>
            </a:r>
            <a:r>
              <a:rPr lang="pl-PL" dirty="0" smtClean="0"/>
              <a:t>” kodu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Injection</a:t>
            </a:r>
            <a:r>
              <a:rPr lang="pl-PL" dirty="0" smtClean="0"/>
              <a:t> &amp; </a:t>
            </a:r>
            <a:r>
              <a:rPr lang="pl-PL" dirty="0" err="1" smtClean="0"/>
              <a:t>Strategy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Factory</a:t>
            </a:r>
            <a:r>
              <a:rPr lang="pl-PL" dirty="0" smtClean="0"/>
              <a:t> </a:t>
            </a:r>
            <a:r>
              <a:rPr lang="pl-PL" dirty="0" err="1" smtClean="0"/>
              <a:t>patterns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Extract</a:t>
            </a:r>
            <a:r>
              <a:rPr lang="pl-PL" dirty="0" smtClean="0"/>
              <a:t> and </a:t>
            </a:r>
            <a:r>
              <a:rPr lang="pl-PL" dirty="0" err="1" smtClean="0"/>
              <a:t>Override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„</a:t>
            </a:r>
            <a:r>
              <a:rPr lang="pl-PL" dirty="0" err="1" smtClean="0"/>
              <a:t>IsTestMode</a:t>
            </a:r>
            <a:r>
              <a:rPr lang="pl-PL" dirty="0" smtClean="0"/>
              <a:t>” </a:t>
            </a:r>
            <a:r>
              <a:rPr lang="pl-PL" dirty="0" err="1" smtClean="0"/>
              <a:t>static</a:t>
            </a:r>
            <a:r>
              <a:rPr lang="pl-PL" dirty="0" smtClean="0"/>
              <a:t> field</a:t>
            </a:r>
          </a:p>
          <a:p>
            <a:endParaRPr lang="pl-PL" dirty="0" smtClean="0"/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Lets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legacy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…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038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Patterns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danych testowych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Mother</a:t>
            </a:r>
            <a:endParaRPr lang="pl-PL" dirty="0" smtClean="0"/>
          </a:p>
          <a:p>
            <a:r>
              <a:rPr lang="pl-PL" dirty="0" smtClean="0"/>
              <a:t>Test Data </a:t>
            </a:r>
            <a:r>
              <a:rPr lang="pl-PL" dirty="0" err="1" smtClean="0"/>
              <a:t>Builder</a:t>
            </a:r>
            <a:endParaRPr lang="pl-PL" dirty="0" smtClean="0"/>
          </a:p>
          <a:p>
            <a:r>
              <a:rPr lang="pl-PL" dirty="0" err="1"/>
              <a:t>Constrained</a:t>
            </a:r>
            <a:r>
              <a:rPr lang="pl-PL" dirty="0"/>
              <a:t> </a:t>
            </a:r>
            <a:r>
              <a:rPr lang="pl-PL" dirty="0" smtClean="0"/>
              <a:t>Non-</a:t>
            </a:r>
            <a:r>
              <a:rPr lang="pl-PL" dirty="0" err="1" smtClean="0"/>
              <a:t>Determinism</a:t>
            </a:r>
            <a:endParaRPr lang="pl-PL" dirty="0" smtClean="0"/>
          </a:p>
          <a:p>
            <a:pPr lvl="1"/>
            <a:r>
              <a:rPr lang="pl-PL" dirty="0" err="1" smtClean="0"/>
              <a:t>Anonymous</a:t>
            </a:r>
            <a:r>
              <a:rPr lang="pl-PL" dirty="0" smtClean="0"/>
              <a:t> Input</a:t>
            </a:r>
          </a:p>
          <a:p>
            <a:pPr lvl="1"/>
            <a:r>
              <a:rPr lang="en-US" dirty="0"/>
              <a:t>Derived </a:t>
            </a:r>
            <a:r>
              <a:rPr lang="en-US" dirty="0" smtClean="0"/>
              <a:t>Values</a:t>
            </a:r>
            <a:endParaRPr lang="pl-PL" dirty="0" smtClean="0"/>
          </a:p>
          <a:p>
            <a:pPr lvl="1"/>
            <a:r>
              <a:rPr lang="en-US" dirty="0"/>
              <a:t>Distinct Generated </a:t>
            </a:r>
            <a:r>
              <a:rPr lang="en-US" dirty="0" smtClean="0"/>
              <a:t>Values</a:t>
            </a:r>
            <a:endParaRPr lang="pl-PL" dirty="0" smtClean="0"/>
          </a:p>
          <a:p>
            <a:pPr lvl="1"/>
            <a:r>
              <a:rPr lang="en-US" dirty="0"/>
              <a:t>Constant Specification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Wykorzystywanie dziedziczenia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err="1" smtClean="0"/>
              <a:t>Abstract</a:t>
            </a:r>
            <a:r>
              <a:rPr lang="pl-PL" dirty="0" smtClean="0"/>
              <a:t> test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endParaRPr lang="pl-PL" dirty="0" smtClean="0"/>
          </a:p>
          <a:p>
            <a:pPr lvl="1"/>
            <a:r>
              <a:rPr lang="pl-PL" dirty="0" err="1" smtClean="0"/>
              <a:t>Reużywnie</a:t>
            </a:r>
            <a:r>
              <a:rPr lang="pl-PL" dirty="0" smtClean="0"/>
              <a:t> setup i </a:t>
            </a:r>
            <a:r>
              <a:rPr lang="pl-PL" dirty="0" err="1" smtClean="0"/>
              <a:t>teardown</a:t>
            </a:r>
            <a:endParaRPr lang="pl-PL" dirty="0" smtClean="0"/>
          </a:p>
          <a:p>
            <a:r>
              <a:rPr lang="en-US" dirty="0" smtClean="0"/>
              <a:t>Abstract test driver class pattern</a:t>
            </a:r>
            <a:endParaRPr lang="pl-PL" dirty="0" smtClean="0"/>
          </a:p>
          <a:p>
            <a:pPr lvl="1"/>
            <a:r>
              <a:rPr lang="pl-PL" dirty="0" smtClean="0"/>
              <a:t>Wspólne testy dla klas dziedziczących</a:t>
            </a:r>
          </a:p>
          <a:p>
            <a:r>
              <a:rPr lang="pl-PL" dirty="0" smtClean="0"/>
              <a:t>Stworzenie struktury testów np. </a:t>
            </a:r>
            <a:r>
              <a:rPr lang="pl-PL" dirty="0" smtClean="0">
                <a:hlinkClick r:id="rId2"/>
              </a:rPr>
              <a:t>https://github.com/xunit/samples/blob/master/SpecificationExamples/StackSpecificationBaseExample.cs</a:t>
            </a:r>
            <a:endParaRPr lang="pl-PL" dirty="0" smtClean="0"/>
          </a:p>
          <a:p>
            <a:endParaRPr lang="pl-PL" dirty="0" smtClean="0"/>
          </a:p>
          <a:p>
            <a:pPr>
              <a:buNone/>
            </a:pPr>
            <a:r>
              <a:rPr lang="pl-PL" b="1" dirty="0" smtClean="0"/>
              <a:t>UWAGA</a:t>
            </a:r>
            <a:r>
              <a:rPr lang="pl-PL" dirty="0" smtClean="0"/>
              <a:t>: </a:t>
            </a:r>
            <a:r>
              <a:rPr lang="pl-PL" dirty="0" err="1" smtClean="0"/>
              <a:t>Prefer</a:t>
            </a:r>
            <a:r>
              <a:rPr lang="pl-PL" dirty="0" smtClean="0"/>
              <a:t> </a:t>
            </a:r>
            <a:r>
              <a:rPr lang="pl-PL" dirty="0" err="1" smtClean="0"/>
              <a:t>composition</a:t>
            </a:r>
            <a:r>
              <a:rPr lang="pl-PL" dirty="0" smtClean="0"/>
              <a:t> </a:t>
            </a:r>
            <a:r>
              <a:rPr lang="pl-PL" dirty="0" err="1" smtClean="0"/>
              <a:t>over</a:t>
            </a:r>
            <a:r>
              <a:rPr lang="pl-PL" dirty="0" smtClean="0"/>
              <a:t> </a:t>
            </a:r>
            <a:r>
              <a:rPr lang="pl-PL" dirty="0" err="1" smtClean="0"/>
              <a:t>inheritance</a:t>
            </a:r>
            <a:r>
              <a:rPr lang="pl-PL" dirty="0" smtClean="0"/>
              <a:t> np. </a:t>
            </a:r>
            <a:r>
              <a:rPr lang="pl-PL" b="1" dirty="0" err="1" smtClean="0"/>
              <a:t>IUseFixture&lt;T</a:t>
            </a:r>
            <a:r>
              <a:rPr lang="pl-PL" b="1" dirty="0" smtClean="0"/>
              <a:t>&gt;</a:t>
            </a:r>
            <a:endParaRPr lang="en-US" b="1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Abstract</a:t>
            </a:r>
            <a:r>
              <a:rPr lang="pl-PL" dirty="0" smtClean="0"/>
              <a:t> test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477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test driver class pattern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960" y="1600200"/>
            <a:ext cx="80480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Wzorki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8130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err="1" smtClean="0"/>
              <a:t>driven-Development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Test-First?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Możliwość wcześniejszego wykrycia defektów (natychmiastowe informacje zwrotne)</a:t>
            </a:r>
          </a:p>
          <a:p>
            <a:r>
              <a:rPr lang="pl-PL" dirty="0" smtClean="0"/>
              <a:t>Zmusza do poświęcenia większej uwagi wymaganiom i projektowi</a:t>
            </a:r>
          </a:p>
          <a:p>
            <a:r>
              <a:rPr lang="pl-PL" dirty="0" smtClean="0"/>
              <a:t>Gwarantuje, że stworzony kod będzie testowalny</a:t>
            </a:r>
          </a:p>
          <a:p>
            <a:r>
              <a:rPr lang="pl-PL" dirty="0" smtClean="0"/>
              <a:t>Otrzymujemy </a:t>
            </a:r>
            <a:r>
              <a:rPr lang="pl-PL" dirty="0" err="1" smtClean="0"/>
              <a:t>Self</a:t>
            </a:r>
            <a:r>
              <a:rPr lang="pl-PL" dirty="0" smtClean="0"/>
              <a:t> </a:t>
            </a:r>
            <a:r>
              <a:rPr lang="pl-PL" dirty="0" err="1" smtClean="0"/>
              <a:t>Testing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Kent Beck</a:t>
            </a:r>
            <a:br>
              <a:rPr lang="pl-PL" dirty="0" smtClean="0"/>
            </a:br>
            <a:r>
              <a:rPr lang="pl-PL" dirty="0" smtClean="0"/>
              <a:t>Test-</a:t>
            </a:r>
            <a:r>
              <a:rPr lang="pl-PL" dirty="0" err="1" smtClean="0"/>
              <a:t>Driven</a:t>
            </a:r>
            <a:r>
              <a:rPr lang="pl-PL" dirty="0" smtClean="0"/>
              <a:t> Development By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2050" name="Picture 2" descr="http://www-fp.pearsonhighered.com/assets/hip/images/bigcovers/032114653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504" y="1600200"/>
            <a:ext cx="361099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950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Cykl TDD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34710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Metafora dwóch kapeluszy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7114926" cy="434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Dyscyplina</a:t>
            </a:r>
          </a:p>
          <a:p>
            <a:r>
              <a:rPr lang="pl-PL" dirty="0" smtClean="0"/>
              <a:t>Wiadomo co chce się osiągnąć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Steve Freeman, Nat </a:t>
            </a:r>
            <a:r>
              <a:rPr lang="pl-PL" dirty="0" err="1" smtClean="0"/>
              <a:t>Pryce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/>
              <a:t>Growing Object-Oriented Software, Guided by Tests</a:t>
            </a:r>
          </a:p>
        </p:txBody>
      </p:sp>
      <p:pic>
        <p:nvPicPr>
          <p:cNvPr id="3074" name="Picture 2" descr="http://www-fp.pearsonhighered.com/assets/hip/images/bigcovers/032150362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287" y="1844824"/>
            <a:ext cx="341542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19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Grzegorz Gałęzowski</a:t>
            </a:r>
            <a:br>
              <a:rPr lang="pl-PL" dirty="0" smtClean="0"/>
            </a:br>
            <a:r>
              <a:rPr lang="en-US" dirty="0"/>
              <a:t>Test-Driven Development - Extensive Tutorial</a:t>
            </a:r>
          </a:p>
        </p:txBody>
      </p:sp>
      <p:pic>
        <p:nvPicPr>
          <p:cNvPr id="8194" name="Picture 2" descr="http://grzesiek-galezowski.github.io/tdd-ebook/images/0000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16832"/>
            <a:ext cx="339447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9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Gerard </a:t>
            </a:r>
            <a:r>
              <a:rPr lang="en-US" dirty="0" err="1" smtClean="0"/>
              <a:t>Meszaros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err="1"/>
              <a:t>xUnit</a:t>
            </a:r>
            <a:r>
              <a:rPr lang="en-US" dirty="0"/>
              <a:t> Test Patterns: Refactoring Test Code</a:t>
            </a:r>
          </a:p>
        </p:txBody>
      </p:sp>
      <p:pic>
        <p:nvPicPr>
          <p:cNvPr id="4098" name="Picture 2" descr="http://martinfowler.com/books/meszaro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34" y="1772816"/>
            <a:ext cx="336753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6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Robert C. Martin, </a:t>
            </a:r>
            <a:r>
              <a:rPr lang="pl-PL" dirty="0" err="1" smtClean="0"/>
              <a:t>Micah</a:t>
            </a:r>
            <a:r>
              <a:rPr lang="pl-PL" dirty="0" smtClean="0"/>
              <a:t> Martin</a:t>
            </a:r>
            <a:br>
              <a:rPr lang="pl-PL" dirty="0" smtClean="0"/>
            </a:br>
            <a:r>
              <a:rPr lang="en-US" dirty="0" smtClean="0"/>
              <a:t>Agile </a:t>
            </a:r>
            <a:r>
              <a:rPr lang="en-US" dirty="0"/>
              <a:t>Principles, Patterns, and Practices in C#</a:t>
            </a:r>
          </a:p>
        </p:txBody>
      </p:sp>
      <p:pic>
        <p:nvPicPr>
          <p:cNvPr id="6146" name="Picture 2" descr="http://i380.photobucket.com/albums/oo250/besart/agile-principles-patterns-practices.jpg?t=122852374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69" y="1700808"/>
            <a:ext cx="337866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43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Michael </a:t>
            </a:r>
            <a:r>
              <a:rPr lang="pl-PL" dirty="0" err="1" smtClean="0"/>
              <a:t>Feathers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Working </a:t>
            </a:r>
            <a:r>
              <a:rPr lang="en-US" dirty="0"/>
              <a:t>Effectively with Legacy Code</a:t>
            </a:r>
          </a:p>
        </p:txBody>
      </p:sp>
      <p:pic>
        <p:nvPicPr>
          <p:cNvPr id="5122" name="Picture 2" descr="http://ecx.images-amazon.com/images/I/81RqaoZnLwL._SL1500_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29" y="1600200"/>
            <a:ext cx="34065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414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674</Words>
  <Application>Microsoft Office PowerPoint</Application>
  <PresentationFormat>On-screen Show (4:3)</PresentationFormat>
  <Paragraphs>168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Motyw pakietu Office</vt:lpstr>
      <vt:lpstr>Testowanie jednostkowe</vt:lpstr>
      <vt:lpstr>LITERATURA</vt:lpstr>
      <vt:lpstr>Roy Osherove The Art of Unit Testing</vt:lpstr>
      <vt:lpstr>Kent Beck Test-Driven Development By Example</vt:lpstr>
      <vt:lpstr>Steve Freeman, Nat Pryce Growing Object-Oriented Software, Guided by Tests</vt:lpstr>
      <vt:lpstr>Grzegorz Gałęzowski Test-Driven Development - Extensive Tutorial</vt:lpstr>
      <vt:lpstr>Gerard Meszaros xUnit Test Patterns: Refactoring Test Code</vt:lpstr>
      <vt:lpstr>Robert C. Martin, Micah Martin Agile Principles, Patterns, and Practices in C#</vt:lpstr>
      <vt:lpstr>Michael Feathers Working Effectively with Legacy Code</vt:lpstr>
      <vt:lpstr>Steve McConnell Code Complete, 2nd ed.</vt:lpstr>
      <vt:lpstr>Blogs</vt:lpstr>
      <vt:lpstr>Video Tutorials</vt:lpstr>
      <vt:lpstr>xUnit</vt:lpstr>
      <vt:lpstr>Testy jednostkowe</vt:lpstr>
      <vt:lpstr>Co to są testy jednostkowe?</vt:lpstr>
      <vt:lpstr>Co nam dają testy jednostkowe?</vt:lpstr>
      <vt:lpstr>Popularne wymówki</vt:lpstr>
      <vt:lpstr>DEMO</vt:lpstr>
      <vt:lpstr>Narzędzia</vt:lpstr>
      <vt:lpstr>DEMO</vt:lpstr>
      <vt:lpstr>best Practices </vt:lpstr>
      <vt:lpstr>Kiedy pisać testy?</vt:lpstr>
      <vt:lpstr>Dobre testy jednostkowe</vt:lpstr>
      <vt:lpstr>FIRST</vt:lpstr>
      <vt:lpstr>3A or Given When Then</vt:lpstr>
      <vt:lpstr>Testowalny kod</vt:lpstr>
      <vt:lpstr>Najczęstsze przyczyny nietestowalnego kodu</vt:lpstr>
      <vt:lpstr>Ogólne zasady OOAD</vt:lpstr>
      <vt:lpstr>Testowalny design</vt:lpstr>
      <vt:lpstr>„Utestowalnienie” kodu</vt:lpstr>
      <vt:lpstr>DEMO</vt:lpstr>
      <vt:lpstr>Patterns </vt:lpstr>
      <vt:lpstr>Tworzenie danych testowych</vt:lpstr>
      <vt:lpstr>Wykorzystywanie dziedziczenia</vt:lpstr>
      <vt:lpstr>Abstract test infrastructure class </vt:lpstr>
      <vt:lpstr>Abstract test driver class pattern</vt:lpstr>
      <vt:lpstr>DEMO</vt:lpstr>
      <vt:lpstr>Test driven-Development</vt:lpstr>
      <vt:lpstr>Dlaczego Test-First?</vt:lpstr>
      <vt:lpstr>Cykl TDD</vt:lpstr>
      <vt:lpstr>Metafora dwóch kapeluszy</vt:lpstr>
      <vt:lpstr>Wymagania</vt:lpstr>
      <vt:lpstr>PODSUMOWANIE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practice</dc:title>
  <dc:creator>Robert Pająk</dc:creator>
  <cp:lastModifiedBy>Robert Pajak</cp:lastModifiedBy>
  <cp:revision>91</cp:revision>
  <dcterms:created xsi:type="dcterms:W3CDTF">2014-07-01T20:22:12Z</dcterms:created>
  <dcterms:modified xsi:type="dcterms:W3CDTF">2014-07-09T15:54:32Z</dcterms:modified>
</cp:coreProperties>
</file>