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66800"/>
            <a:ext cx="7406640" cy="2209800"/>
          </a:xfrm>
        </p:spPr>
        <p:txBody>
          <a:bodyPr/>
          <a:lstStyle/>
          <a:p>
            <a:pPr algn="ctr"/>
            <a:r>
              <a:rPr lang="en-US" dirty="0" smtClean="0"/>
              <a:t>ACOPERIRI CONVEXE </a:t>
            </a:r>
            <a:r>
              <a:rPr lang="ro-RO" dirty="0" smtClean="0"/>
              <a:t>Î</a:t>
            </a:r>
            <a:r>
              <a:rPr lang="en-US" dirty="0" smtClean="0"/>
              <a:t>N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876800"/>
            <a:ext cx="7406640" cy="1752600"/>
          </a:xfrm>
        </p:spPr>
        <p:txBody>
          <a:bodyPr/>
          <a:lstStyle/>
          <a:p>
            <a:pPr algn="r"/>
            <a:r>
              <a:rPr lang="en-US" dirty="0" smtClean="0"/>
              <a:t>Realizat de: Pelle Remus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	Costea Sara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	Costea (Copil) Amalia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7574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Algoritmul lui Graham</a:t>
            </a:r>
            <a:endParaRPr lang="ro-RO" dirty="0"/>
          </a:p>
        </p:txBody>
      </p:sp>
      <p:pic>
        <p:nvPicPr>
          <p:cNvPr id="1026" name="Picture 2" descr="https://upload.wikimedia.org/wikipedia/commons/7/71/GrahamScanDemo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571612"/>
            <a:ext cx="4286280" cy="4398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Algoritmul lui Graham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1071538" y="1447800"/>
            <a:ext cx="7862150" cy="5410200"/>
          </a:xfrm>
        </p:spPr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folose</a:t>
            </a:r>
            <a:r>
              <a:rPr lang="ro-RO" dirty="0" smtClean="0"/>
              <a:t>ș</a:t>
            </a:r>
            <a:r>
              <a:rPr lang="en-US" dirty="0" err="1" smtClean="0"/>
              <a:t>te</a:t>
            </a:r>
            <a:r>
              <a:rPr lang="en-US" dirty="0" smtClean="0"/>
              <a:t> o </a:t>
            </a:r>
            <a:r>
              <a:rPr lang="en-US" dirty="0" err="1" smtClean="0"/>
              <a:t>stiv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procesarea</a:t>
            </a:r>
            <a:r>
              <a:rPr lang="en-US" dirty="0" smtClean="0"/>
              <a:t> </a:t>
            </a:r>
            <a:r>
              <a:rPr lang="en-US" dirty="0" err="1" smtClean="0"/>
              <a:t>punctelor</a:t>
            </a:r>
            <a:r>
              <a:rPr lang="en-US" dirty="0" smtClean="0"/>
              <a:t> </a:t>
            </a:r>
            <a:r>
              <a:rPr lang="en-US" dirty="0" err="1" smtClean="0"/>
              <a:t>sortate</a:t>
            </a:r>
            <a:r>
              <a:rPr lang="en-US" dirty="0" smtClean="0"/>
              <a:t>. </a:t>
            </a:r>
            <a:endParaRPr lang="ro-RO" dirty="0" smtClean="0"/>
          </a:p>
          <a:p>
            <a:r>
              <a:rPr lang="ro-RO" dirty="0" smtClean="0"/>
              <a:t>Fie </a:t>
            </a:r>
            <a:r>
              <a:rPr lang="en-US" i="1" dirty="0" smtClean="0"/>
              <a:t>D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  </a:t>
            </a:r>
            <a:r>
              <a:rPr lang="en-US" dirty="0" smtClean="0"/>
              <a:t>= num</a:t>
            </a:r>
            <a:r>
              <a:rPr lang="ro-RO" dirty="0" smtClean="0"/>
              <a:t>ă</a:t>
            </a:r>
            <a:r>
              <a:rPr lang="en-US" dirty="0" err="1" smtClean="0"/>
              <a:t>rul</a:t>
            </a:r>
            <a:r>
              <a:rPr lang="en-US" dirty="0" smtClean="0"/>
              <a:t> de </a:t>
            </a:r>
            <a:r>
              <a:rPr lang="en-US" dirty="0" err="1" smtClean="0"/>
              <a:t>puncte</a:t>
            </a:r>
            <a:r>
              <a:rPr lang="en-US" dirty="0" smtClean="0"/>
              <a:t> </a:t>
            </a:r>
            <a:r>
              <a:rPr lang="en-US" dirty="0" err="1" smtClean="0"/>
              <a:t>scoase</a:t>
            </a:r>
            <a:r>
              <a:rPr lang="en-US" dirty="0" smtClean="0"/>
              <a:t> din </a:t>
            </a:r>
            <a:r>
              <a:rPr lang="en-US" dirty="0" err="1" smtClean="0"/>
              <a:t>stiv</a:t>
            </a:r>
            <a:r>
              <a:rPr lang="ro-RO" dirty="0" smtClean="0"/>
              <a:t>ă</a:t>
            </a:r>
            <a:r>
              <a:rPr lang="en-US" dirty="0" smtClean="0"/>
              <a:t> la </a:t>
            </a:r>
            <a:r>
              <a:rPr lang="en-US" dirty="0" err="1" smtClean="0"/>
              <a:t>procesarea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ro-RO" i="1" dirty="0" smtClean="0"/>
              <a:t> și </a:t>
            </a:r>
          </a:p>
          <a:p>
            <a:endParaRPr lang="ro-RO" dirty="0" smtClean="0"/>
          </a:p>
          <a:p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punct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ad</a:t>
            </a:r>
            <a:r>
              <a:rPr lang="ro-RO" dirty="0" smtClean="0"/>
              <a:t>ă</a:t>
            </a:r>
            <a:r>
              <a:rPr lang="en-US" dirty="0" err="1" smtClean="0"/>
              <a:t>ugat</a:t>
            </a:r>
            <a:r>
              <a:rPr lang="en-US" dirty="0" smtClean="0"/>
              <a:t> la </a:t>
            </a:r>
            <a:r>
              <a:rPr lang="en-US" dirty="0" err="1" smtClean="0"/>
              <a:t>stiv</a:t>
            </a:r>
            <a:r>
              <a:rPr lang="ro-RO" dirty="0" smtClean="0"/>
              <a:t>ă</a:t>
            </a:r>
            <a:r>
              <a:rPr lang="en-US" dirty="0" smtClean="0"/>
              <a:t> o </a:t>
            </a:r>
            <a:r>
              <a:rPr lang="en-US" dirty="0" err="1" smtClean="0"/>
              <a:t>singur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ro-RO" dirty="0" smtClean="0"/>
              <a:t>ă, iar o</a:t>
            </a:r>
            <a:r>
              <a:rPr lang="en-US" dirty="0" err="1" smtClean="0"/>
              <a:t>dat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un </a:t>
            </a:r>
            <a:r>
              <a:rPr lang="en-US" dirty="0" err="1" smtClean="0"/>
              <a:t>punct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scos</a:t>
            </a:r>
            <a:r>
              <a:rPr lang="en-US" dirty="0" smtClean="0"/>
              <a:t> din </a:t>
            </a:r>
            <a:r>
              <a:rPr lang="en-US" dirty="0" err="1" smtClean="0"/>
              <a:t>stiv</a:t>
            </a:r>
            <a:r>
              <a:rPr lang="ro-RO" dirty="0" smtClean="0"/>
              <a:t>ă</a:t>
            </a:r>
            <a:r>
              <a:rPr lang="en-US" dirty="0" smtClean="0"/>
              <a:t> nu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ad</a:t>
            </a:r>
            <a:r>
              <a:rPr lang="ro-RO" dirty="0" smtClean="0"/>
              <a:t>ă</a:t>
            </a:r>
            <a:r>
              <a:rPr lang="en-US" dirty="0" err="1" smtClean="0"/>
              <a:t>ugat</a:t>
            </a:r>
            <a:r>
              <a:rPr lang="en-US" dirty="0" smtClean="0"/>
              <a:t> </a:t>
            </a:r>
            <a:r>
              <a:rPr lang="ro-RO" dirty="0" smtClean="0"/>
              <a:t>din nou.</a:t>
            </a:r>
            <a:endParaRPr lang="en-US" dirty="0" smtClean="0"/>
          </a:p>
          <a:p>
            <a:r>
              <a:rPr lang="ro-RO" dirty="0" smtClean="0"/>
              <a:t>Deci,             , </a:t>
            </a:r>
            <a:r>
              <a:rPr lang="ro-RO" u="sng" dirty="0" smtClean="0"/>
              <a:t>complexitatea</a:t>
            </a:r>
            <a:r>
              <a:rPr lang="ro-RO" dirty="0" smtClean="0"/>
              <a:t> este </a:t>
            </a:r>
            <a:r>
              <a:rPr lang="ro-RO" i="1" dirty="0" smtClean="0"/>
              <a:t>O</a:t>
            </a:r>
            <a:r>
              <a:rPr lang="ro-RO" dirty="0" smtClean="0"/>
              <a:t>(</a:t>
            </a:r>
            <a:r>
              <a:rPr lang="ro-RO" i="1" dirty="0" smtClean="0"/>
              <a:t>n </a:t>
            </a:r>
            <a:r>
              <a:rPr lang="ro-RO" dirty="0" smtClean="0"/>
              <a:t>log </a:t>
            </a:r>
            <a:r>
              <a:rPr lang="ro-RO" i="1" dirty="0" smtClean="0"/>
              <a:t>n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</a:p>
        </p:txBody>
      </p:sp>
      <p:pic>
        <p:nvPicPr>
          <p:cNvPr id="4" name="Picture 4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3000372"/>
            <a:ext cx="3537535" cy="785818"/>
          </a:xfrm>
          <a:prstGeom prst="rect">
            <a:avLst/>
          </a:prstGeom>
        </p:spPr>
      </p:pic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500298" y="5500702"/>
          <a:ext cx="1285875" cy="911225"/>
        </p:xfrm>
        <a:graphic>
          <a:graphicData uri="http://schemas.openxmlformats.org/presentationml/2006/ole">
            <p:oleObj spid="_x0000_s23555" name="Equation" r:id="rId4" imgW="609480" imgH="431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Bibliografie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1357290" y="1447800"/>
            <a:ext cx="7576398" cy="4800600"/>
          </a:xfrm>
        </p:spPr>
        <p:txBody>
          <a:bodyPr/>
          <a:lstStyle/>
          <a:p>
            <a:r>
              <a:rPr lang="ro-RO" dirty="0" smtClean="0"/>
              <a:t>https://en.wikipedia.org/wiki/Graham_scan</a:t>
            </a:r>
          </a:p>
          <a:p>
            <a:r>
              <a:rPr lang="ro-RO" dirty="0" smtClean="0"/>
              <a:t>https://www.slideserve.com/nenet/acoperiri-convexe-in-plan</a:t>
            </a:r>
          </a:p>
          <a:p>
            <a:r>
              <a:rPr lang="ro-RO" dirty="0" smtClean="0"/>
              <a:t>https://www.youtube.com/watch?v=VP9ylElm1yY</a:t>
            </a: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000100" y="2071678"/>
            <a:ext cx="8143900" cy="1143000"/>
          </a:xfrm>
        </p:spPr>
        <p:txBody>
          <a:bodyPr>
            <a:noAutofit/>
          </a:bodyPr>
          <a:lstStyle/>
          <a:p>
            <a:pPr algn="ctr"/>
            <a:r>
              <a:rPr lang="ro-RO" sz="8000" dirty="0" smtClean="0"/>
              <a:t>Întrebări…</a:t>
            </a:r>
            <a:endParaRPr lang="ro-RO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000100" y="2357430"/>
            <a:ext cx="8143900" cy="1143000"/>
          </a:xfrm>
        </p:spPr>
        <p:txBody>
          <a:bodyPr>
            <a:noAutofit/>
          </a:bodyPr>
          <a:lstStyle/>
          <a:p>
            <a:pPr algn="ctr"/>
            <a:r>
              <a:rPr lang="ro-RO" sz="6000" dirty="0" smtClean="0"/>
              <a:t>Vă mulțumim pentru atenție!</a:t>
            </a:r>
            <a:endParaRPr lang="ro-RO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05000"/>
            <a:ext cx="7498080" cy="213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</a:t>
            </a:r>
            <a:r>
              <a:rPr lang="ro-RO" dirty="0" smtClean="0"/>
              <a:t>ț</a:t>
            </a:r>
            <a:r>
              <a:rPr lang="en-US" dirty="0" err="1" smtClean="0"/>
              <a:t>iuni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ntroductive</a:t>
            </a:r>
          </a:p>
          <a:p>
            <a:r>
              <a:rPr lang="en-US" dirty="0" smtClean="0"/>
              <a:t>Algoritmul naiv</a:t>
            </a:r>
          </a:p>
          <a:p>
            <a:r>
              <a:rPr lang="en-US" dirty="0" smtClean="0"/>
              <a:t>Algoritmul lui Graham</a:t>
            </a:r>
          </a:p>
          <a:p>
            <a:r>
              <a:rPr lang="en-US" dirty="0" smtClean="0"/>
              <a:t>Bibliografie</a:t>
            </a:r>
          </a:p>
          <a:p>
            <a:pPr marL="82296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513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ro-RO" dirty="0" smtClean="0"/>
              <a:t>ț</a:t>
            </a:r>
            <a:r>
              <a:rPr lang="en-US" dirty="0" err="1" smtClean="0"/>
              <a:t>iuni</a:t>
            </a:r>
            <a:r>
              <a:rPr lang="en-US" dirty="0" smtClean="0"/>
              <a:t> </a:t>
            </a:r>
            <a:r>
              <a:rPr lang="en-US" dirty="0"/>
              <a:t>introductive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555992" cy="4953000"/>
          </a:xfrm>
        </p:spPr>
        <p:txBody>
          <a:bodyPr>
            <a:normAutofit/>
          </a:bodyPr>
          <a:lstStyle/>
          <a:p>
            <a:r>
              <a:rPr lang="ro-RO" dirty="0">
                <a:sym typeface="Symbol" pitchFamily="18" charset="2"/>
              </a:rPr>
              <a:t>O </a:t>
            </a:r>
            <a:r>
              <a:rPr lang="ro-RO" dirty="0" smtClean="0">
                <a:sym typeface="Symbol" pitchFamily="18" charset="2"/>
              </a:rPr>
              <a:t>mulțime </a:t>
            </a:r>
            <a:r>
              <a:rPr lang="ro-RO" dirty="0">
                <a:sym typeface="Symbol" pitchFamily="18" charset="2"/>
              </a:rPr>
              <a:t>S este </a:t>
            </a:r>
            <a:r>
              <a:rPr lang="ro-RO" i="1" dirty="0" smtClean="0">
                <a:sym typeface="Symbol" pitchFamily="18" charset="2"/>
              </a:rPr>
              <a:t>convexă</a:t>
            </a:r>
            <a:r>
              <a:rPr lang="ro-RO" dirty="0" smtClean="0">
                <a:sym typeface="Symbol" pitchFamily="18" charset="2"/>
              </a:rPr>
              <a:t> dacă </a:t>
            </a:r>
            <a:r>
              <a:rPr lang="ro-RO" dirty="0">
                <a:sym typeface="Symbol" pitchFamily="18" charset="2"/>
              </a:rPr>
              <a:t>pentru orice pereche de puncte </a:t>
            </a:r>
            <a:r>
              <a:rPr lang="ro-RO" i="1" dirty="0">
                <a:sym typeface="Symbol" pitchFamily="18" charset="2"/>
              </a:rPr>
              <a:t>p,q</a:t>
            </a:r>
            <a:r>
              <a:rPr lang="en-US" dirty="0">
                <a:sym typeface="Symbol" pitchFamily="18" charset="2"/>
              </a:rPr>
              <a:t>  </a:t>
            </a:r>
            <a:r>
              <a:rPr lang="en-US" i="1" dirty="0"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 </a:t>
            </a:r>
            <a:r>
              <a:rPr lang="ro-RO" dirty="0">
                <a:sym typeface="Symbol" pitchFamily="18" charset="2"/>
              </a:rPr>
              <a:t>avem</a:t>
            </a:r>
            <a:r>
              <a:rPr lang="en-US" dirty="0">
                <a:sym typeface="Symbol" pitchFamily="18" charset="2"/>
              </a:rPr>
              <a:t> </a:t>
            </a:r>
            <a:r>
              <a:rPr lang="ro-RO" dirty="0">
                <a:sym typeface="Symbol" pitchFamily="18" charset="2"/>
              </a:rPr>
              <a:t>segmentul </a:t>
            </a:r>
            <a:r>
              <a:rPr lang="en-US" i="1" dirty="0">
                <a:sym typeface="Symbol" pitchFamily="18" charset="2"/>
              </a:rPr>
              <a:t>pq</a:t>
            </a:r>
            <a:r>
              <a:rPr lang="en-US" dirty="0">
                <a:sym typeface="Symbol" pitchFamily="18" charset="2"/>
              </a:rPr>
              <a:t>  </a:t>
            </a:r>
            <a:r>
              <a:rPr lang="en-US" i="1" dirty="0">
                <a:sym typeface="Symbol" pitchFamily="18" charset="2"/>
              </a:rPr>
              <a:t>S</a:t>
            </a:r>
            <a:r>
              <a:rPr lang="ro-RO" dirty="0">
                <a:sym typeface="Symbol" pitchFamily="18" charset="2"/>
              </a:rPr>
              <a:t>.</a:t>
            </a:r>
            <a:endParaRPr lang="en-US" dirty="0">
              <a:sym typeface="Symbol" pitchFamily="18" charset="2"/>
            </a:endParaRPr>
          </a:p>
          <a:p>
            <a:endParaRPr lang="en-US" dirty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/>
          </a:p>
          <a:p>
            <a:r>
              <a:rPr lang="en-US" dirty="0" err="1" smtClean="0"/>
              <a:t>Deci</a:t>
            </a:r>
            <a:r>
              <a:rPr lang="en-US" dirty="0" smtClean="0"/>
              <a:t>, </a:t>
            </a:r>
            <a:r>
              <a:rPr lang="en-US" dirty="0" err="1" smtClean="0"/>
              <a:t>dac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/>
              <a:t>S este o </a:t>
            </a:r>
            <a:r>
              <a:rPr lang="en-US" dirty="0" err="1" smtClean="0"/>
              <a:t>mul</a:t>
            </a:r>
            <a:r>
              <a:rPr lang="ro-RO" dirty="0" smtClean="0"/>
              <a:t>ț</a:t>
            </a:r>
            <a:r>
              <a:rPr lang="en-US" dirty="0" err="1" smtClean="0"/>
              <a:t>ime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err="1" smtClean="0"/>
              <a:t>ntr</a:t>
            </a:r>
            <a:r>
              <a:rPr lang="en-US" dirty="0" smtClean="0"/>
              <a:t>-un spa</a:t>
            </a:r>
            <a:r>
              <a:rPr lang="ro-RO" dirty="0" smtClean="0"/>
              <a:t>ț</a:t>
            </a:r>
            <a:r>
              <a:rPr lang="en-US" dirty="0" err="1" smtClean="0"/>
              <a:t>iu</a:t>
            </a:r>
            <a:r>
              <a:rPr lang="en-US" dirty="0" smtClean="0"/>
              <a:t> </a:t>
            </a:r>
            <a:r>
              <a:rPr lang="en-US" dirty="0"/>
              <a:t>vectorial real sau complex:</a:t>
            </a:r>
          </a:p>
          <a:p>
            <a:endParaRPr lang="ro-RO" dirty="0"/>
          </a:p>
          <a:p>
            <a:endParaRPr lang="en-US" dirty="0"/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3677013" y="3037400"/>
            <a:ext cx="2714643" cy="1574797"/>
            <a:chOff x="4146" y="1146"/>
            <a:chExt cx="1386" cy="986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4962" y="1146"/>
              <a:ext cx="570" cy="986"/>
              <a:chOff x="4962" y="1146"/>
              <a:chExt cx="570" cy="986"/>
            </a:xfrm>
          </p:grpSpPr>
          <p:grpSp>
            <p:nvGrpSpPr>
              <p:cNvPr id="15" name="Group 37"/>
              <p:cNvGrpSpPr>
                <a:grpSpLocks/>
              </p:cNvGrpSpPr>
              <p:nvPr/>
            </p:nvGrpSpPr>
            <p:grpSpPr bwMode="auto">
              <a:xfrm>
                <a:off x="5010" y="1146"/>
                <a:ext cx="522" cy="737"/>
                <a:chOff x="4992" y="1146"/>
                <a:chExt cx="522" cy="737"/>
              </a:xfrm>
            </p:grpSpPr>
            <p:sp>
              <p:nvSpPr>
                <p:cNvPr id="17" name="Freeform 38"/>
                <p:cNvSpPr>
                  <a:spLocks/>
                </p:cNvSpPr>
                <p:nvPr/>
              </p:nvSpPr>
              <p:spPr bwMode="auto">
                <a:xfrm>
                  <a:off x="4992" y="1146"/>
                  <a:ext cx="522" cy="737"/>
                </a:xfrm>
                <a:custGeom>
                  <a:avLst/>
                  <a:gdLst/>
                  <a:ahLst/>
                  <a:cxnLst>
                    <a:cxn ang="0">
                      <a:pos x="314" y="28"/>
                    </a:cxn>
                    <a:cxn ang="0">
                      <a:pos x="513" y="239"/>
                    </a:cxn>
                    <a:cxn ang="0">
                      <a:pos x="440" y="554"/>
                    </a:cxn>
                    <a:cxn ang="0">
                      <a:pos x="214" y="737"/>
                    </a:cxn>
                    <a:cxn ang="0">
                      <a:pos x="59" y="693"/>
                    </a:cxn>
                    <a:cxn ang="0">
                      <a:pos x="81" y="538"/>
                    </a:cxn>
                    <a:cxn ang="0">
                      <a:pos x="208" y="438"/>
                    </a:cxn>
                    <a:cxn ang="0">
                      <a:pos x="248" y="350"/>
                    </a:cxn>
                    <a:cxn ang="0">
                      <a:pos x="236" y="226"/>
                    </a:cxn>
                    <a:cxn ang="0">
                      <a:pos x="136" y="139"/>
                    </a:cxn>
                    <a:cxn ang="0">
                      <a:pos x="147" y="72"/>
                    </a:cxn>
                    <a:cxn ang="0">
                      <a:pos x="314" y="28"/>
                    </a:cxn>
                  </a:cxnLst>
                  <a:rect l="0" t="0" r="r" b="b"/>
                  <a:pathLst>
                    <a:path w="522" h="737">
                      <a:moveTo>
                        <a:pt x="314" y="28"/>
                      </a:moveTo>
                      <a:cubicBezTo>
                        <a:pt x="439" y="59"/>
                        <a:pt x="483" y="116"/>
                        <a:pt x="513" y="239"/>
                      </a:cubicBezTo>
                      <a:cubicBezTo>
                        <a:pt x="522" y="346"/>
                        <a:pt x="496" y="418"/>
                        <a:pt x="440" y="554"/>
                      </a:cubicBezTo>
                      <a:cubicBezTo>
                        <a:pt x="376" y="618"/>
                        <a:pt x="285" y="723"/>
                        <a:pt x="214" y="737"/>
                      </a:cubicBezTo>
                      <a:cubicBezTo>
                        <a:pt x="143" y="728"/>
                        <a:pt x="114" y="730"/>
                        <a:pt x="59" y="693"/>
                      </a:cubicBezTo>
                      <a:cubicBezTo>
                        <a:pt x="21" y="636"/>
                        <a:pt x="0" y="565"/>
                        <a:pt x="81" y="538"/>
                      </a:cubicBezTo>
                      <a:cubicBezTo>
                        <a:pt x="114" y="481"/>
                        <a:pt x="144" y="486"/>
                        <a:pt x="208" y="438"/>
                      </a:cubicBezTo>
                      <a:cubicBezTo>
                        <a:pt x="234" y="407"/>
                        <a:pt x="242" y="383"/>
                        <a:pt x="248" y="350"/>
                      </a:cubicBezTo>
                      <a:cubicBezTo>
                        <a:pt x="253" y="315"/>
                        <a:pt x="255" y="261"/>
                        <a:pt x="236" y="226"/>
                      </a:cubicBezTo>
                      <a:cubicBezTo>
                        <a:pt x="221" y="187"/>
                        <a:pt x="166" y="168"/>
                        <a:pt x="136" y="139"/>
                      </a:cubicBezTo>
                      <a:cubicBezTo>
                        <a:pt x="140" y="117"/>
                        <a:pt x="139" y="93"/>
                        <a:pt x="147" y="72"/>
                      </a:cubicBezTo>
                      <a:cubicBezTo>
                        <a:pt x="177" y="54"/>
                        <a:pt x="253" y="0"/>
                        <a:pt x="314" y="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o-RO"/>
                </a:p>
              </p:txBody>
            </p:sp>
            <p:sp>
              <p:nvSpPr>
                <p:cNvPr id="18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5121" y="1248"/>
                  <a:ext cx="96" cy="52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o-RO"/>
                </a:p>
              </p:txBody>
            </p:sp>
            <p:sp>
              <p:nvSpPr>
                <p:cNvPr id="19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5088" y="1152"/>
                  <a:ext cx="288" cy="15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r" rtl="1" eaLnBrk="1" hangingPunct="1">
                    <a:spcBef>
                      <a:spcPct val="50000"/>
                    </a:spcBef>
                  </a:pPr>
                  <a:r>
                    <a:rPr lang="en-US" sz="1600" i="1">
                      <a:cs typeface="Arial" charset="0"/>
                    </a:rPr>
                    <a:t>p</a:t>
                  </a:r>
                </a:p>
              </p:txBody>
            </p:sp>
            <p:sp>
              <p:nvSpPr>
                <p:cNvPr id="20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992" y="1632"/>
                  <a:ext cx="288" cy="15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r" rtl="1" eaLnBrk="1" hangingPunct="1">
                    <a:spcBef>
                      <a:spcPct val="50000"/>
                    </a:spcBef>
                  </a:pPr>
                  <a:r>
                    <a:rPr lang="en-US" sz="1600" i="1">
                      <a:cs typeface="Arial" charset="0"/>
                    </a:rPr>
                    <a:t>q</a:t>
                  </a:r>
                </a:p>
              </p:txBody>
            </p:sp>
            <p:sp>
              <p:nvSpPr>
                <p:cNvPr id="21" name="Oval 42"/>
                <p:cNvSpPr>
                  <a:spLocks noChangeArrowheads="1"/>
                </p:cNvSpPr>
                <p:nvPr/>
              </p:nvSpPr>
              <p:spPr bwMode="auto">
                <a:xfrm>
                  <a:off x="5100" y="1732"/>
                  <a:ext cx="48" cy="48"/>
                </a:xfrm>
                <a:prstGeom prst="ellipse">
                  <a:avLst/>
                </a:prstGeom>
                <a:solidFill>
                  <a:srgbClr val="99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2" name="Oval 43"/>
                <p:cNvSpPr>
                  <a:spLocks noChangeArrowheads="1"/>
                </p:cNvSpPr>
                <p:nvPr/>
              </p:nvSpPr>
              <p:spPr bwMode="auto">
                <a:xfrm>
                  <a:off x="5188" y="1240"/>
                  <a:ext cx="48" cy="48"/>
                </a:xfrm>
                <a:prstGeom prst="ellipse">
                  <a:avLst/>
                </a:prstGeom>
                <a:solidFill>
                  <a:srgbClr val="99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  <p:sp>
            <p:nvSpPr>
              <p:cNvPr id="16" name="Text Box 44"/>
              <p:cNvSpPr txBox="1">
                <a:spLocks noChangeArrowheads="1"/>
              </p:cNvSpPr>
              <p:nvPr/>
            </p:nvSpPr>
            <p:spPr bwMode="auto">
              <a:xfrm>
                <a:off x="4962" y="1975"/>
                <a:ext cx="559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rtl="1" eaLnBrk="1" hangingPunct="1"/>
                <a:r>
                  <a:rPr lang="ro-RO" sz="1600" dirty="0" smtClean="0">
                    <a:cs typeface="Arial" charset="0"/>
                  </a:rPr>
                  <a:t>n</a:t>
                </a:r>
                <a:r>
                  <a:rPr lang="en-US" sz="1600" dirty="0" smtClean="0">
                    <a:cs typeface="Arial" charset="0"/>
                  </a:rPr>
                  <a:t>on</a:t>
                </a:r>
                <a:r>
                  <a:rPr lang="ro-RO" sz="1600" dirty="0" smtClean="0">
                    <a:cs typeface="Arial" charset="0"/>
                  </a:rPr>
                  <a:t>convexa</a:t>
                </a:r>
                <a:endParaRPr lang="en-US" sz="1600" dirty="0">
                  <a:cs typeface="Arial" charset="0"/>
                </a:endParaRPr>
              </a:p>
            </p:txBody>
          </p:sp>
        </p:grpSp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4146" y="1180"/>
              <a:ext cx="654" cy="952"/>
              <a:chOff x="4146" y="1180"/>
              <a:chExt cx="654" cy="952"/>
            </a:xfrm>
          </p:grpSpPr>
          <p:grpSp>
            <p:nvGrpSpPr>
              <p:cNvPr id="7" name="Group 46"/>
              <p:cNvGrpSpPr>
                <a:grpSpLocks/>
              </p:cNvGrpSpPr>
              <p:nvPr/>
            </p:nvGrpSpPr>
            <p:grpSpPr bwMode="auto">
              <a:xfrm>
                <a:off x="4146" y="1180"/>
                <a:ext cx="654" cy="697"/>
                <a:chOff x="3981" y="1776"/>
                <a:chExt cx="654" cy="697"/>
              </a:xfrm>
            </p:grpSpPr>
            <p:sp>
              <p:nvSpPr>
                <p:cNvPr id="9" name="Freeform 47"/>
                <p:cNvSpPr>
                  <a:spLocks/>
                </p:cNvSpPr>
                <p:nvPr/>
              </p:nvSpPr>
              <p:spPr bwMode="auto">
                <a:xfrm>
                  <a:off x="3981" y="1797"/>
                  <a:ext cx="654" cy="676"/>
                </a:xfrm>
                <a:custGeom>
                  <a:avLst/>
                  <a:gdLst/>
                  <a:ahLst/>
                  <a:cxnLst>
                    <a:cxn ang="0">
                      <a:pos x="187" y="39"/>
                    </a:cxn>
                    <a:cxn ang="0">
                      <a:pos x="322" y="0"/>
                    </a:cxn>
                    <a:cxn ang="0">
                      <a:pos x="433" y="22"/>
                    </a:cxn>
                    <a:cxn ang="0">
                      <a:pos x="532" y="99"/>
                    </a:cxn>
                    <a:cxn ang="0">
                      <a:pos x="610" y="188"/>
                    </a:cxn>
                    <a:cxn ang="0">
                      <a:pos x="654" y="288"/>
                    </a:cxn>
                    <a:cxn ang="0">
                      <a:pos x="599" y="553"/>
                    </a:cxn>
                    <a:cxn ang="0">
                      <a:pos x="388" y="675"/>
                    </a:cxn>
                    <a:cxn ang="0">
                      <a:pos x="156" y="642"/>
                    </a:cxn>
                    <a:cxn ang="0">
                      <a:pos x="15" y="471"/>
                    </a:cxn>
                    <a:cxn ang="0">
                      <a:pos x="79" y="167"/>
                    </a:cxn>
                    <a:cxn ang="0">
                      <a:pos x="187" y="39"/>
                    </a:cxn>
                  </a:cxnLst>
                  <a:rect l="0" t="0" r="r" b="b"/>
                  <a:pathLst>
                    <a:path w="654" h="676">
                      <a:moveTo>
                        <a:pt x="187" y="39"/>
                      </a:moveTo>
                      <a:cubicBezTo>
                        <a:pt x="223" y="27"/>
                        <a:pt x="286" y="12"/>
                        <a:pt x="322" y="0"/>
                      </a:cubicBezTo>
                      <a:cubicBezTo>
                        <a:pt x="349" y="4"/>
                        <a:pt x="403" y="7"/>
                        <a:pt x="433" y="22"/>
                      </a:cubicBezTo>
                      <a:cubicBezTo>
                        <a:pt x="471" y="41"/>
                        <a:pt x="497" y="76"/>
                        <a:pt x="532" y="99"/>
                      </a:cubicBezTo>
                      <a:cubicBezTo>
                        <a:pt x="561" y="127"/>
                        <a:pt x="590" y="157"/>
                        <a:pt x="610" y="188"/>
                      </a:cubicBezTo>
                      <a:cubicBezTo>
                        <a:pt x="622" y="224"/>
                        <a:pt x="642" y="252"/>
                        <a:pt x="654" y="288"/>
                      </a:cubicBezTo>
                      <a:cubicBezTo>
                        <a:pt x="641" y="380"/>
                        <a:pt x="629" y="464"/>
                        <a:pt x="599" y="553"/>
                      </a:cubicBezTo>
                      <a:cubicBezTo>
                        <a:pt x="555" y="617"/>
                        <a:pt x="462" y="660"/>
                        <a:pt x="388" y="675"/>
                      </a:cubicBezTo>
                      <a:cubicBezTo>
                        <a:pt x="334" y="671"/>
                        <a:pt x="218" y="676"/>
                        <a:pt x="156" y="642"/>
                      </a:cubicBezTo>
                      <a:cubicBezTo>
                        <a:pt x="95" y="609"/>
                        <a:pt x="26" y="548"/>
                        <a:pt x="15" y="471"/>
                      </a:cubicBezTo>
                      <a:cubicBezTo>
                        <a:pt x="0" y="381"/>
                        <a:pt x="19" y="307"/>
                        <a:pt x="79" y="167"/>
                      </a:cubicBezTo>
                      <a:cubicBezTo>
                        <a:pt x="145" y="85"/>
                        <a:pt x="148" y="68"/>
                        <a:pt x="187" y="3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o-RO"/>
                </a:p>
              </p:txBody>
            </p:sp>
            <p:sp>
              <p:nvSpPr>
                <p:cNvPr id="10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4229" y="1911"/>
                  <a:ext cx="96" cy="432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o-RO"/>
                </a:p>
              </p:txBody>
            </p:sp>
            <p:sp>
              <p:nvSpPr>
                <p:cNvPr id="11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097" y="2208"/>
                  <a:ext cx="288" cy="15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r" rtl="1" eaLnBrk="1" hangingPunct="1">
                    <a:spcBef>
                      <a:spcPct val="50000"/>
                    </a:spcBef>
                  </a:pPr>
                  <a:r>
                    <a:rPr lang="en-US" sz="1600" i="1">
                      <a:cs typeface="Arial" charset="0"/>
                    </a:rPr>
                    <a:t>q</a:t>
                  </a:r>
                </a:p>
              </p:txBody>
            </p:sp>
            <p:sp>
              <p:nvSpPr>
                <p:cNvPr id="1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193" y="1776"/>
                  <a:ext cx="288" cy="15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r" rtl="1" eaLnBrk="1" hangingPunct="1">
                    <a:spcBef>
                      <a:spcPct val="50000"/>
                    </a:spcBef>
                  </a:pPr>
                  <a:r>
                    <a:rPr lang="en-US" sz="1600" i="1">
                      <a:cs typeface="Arial" charset="0"/>
                    </a:rPr>
                    <a:t>p</a:t>
                  </a:r>
                </a:p>
              </p:txBody>
            </p:sp>
            <p:sp>
              <p:nvSpPr>
                <p:cNvPr id="13" name="Oval 51"/>
                <p:cNvSpPr>
                  <a:spLocks noChangeArrowheads="1"/>
                </p:cNvSpPr>
                <p:nvPr/>
              </p:nvSpPr>
              <p:spPr bwMode="auto">
                <a:xfrm>
                  <a:off x="4204" y="2304"/>
                  <a:ext cx="48" cy="48"/>
                </a:xfrm>
                <a:prstGeom prst="ellipse">
                  <a:avLst/>
                </a:prstGeom>
                <a:solidFill>
                  <a:srgbClr val="99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4" name="Oval 52"/>
                <p:cNvSpPr>
                  <a:spLocks noChangeArrowheads="1"/>
                </p:cNvSpPr>
                <p:nvPr/>
              </p:nvSpPr>
              <p:spPr bwMode="auto">
                <a:xfrm>
                  <a:off x="4300" y="1876"/>
                  <a:ext cx="48" cy="48"/>
                </a:xfrm>
                <a:prstGeom prst="ellipse">
                  <a:avLst/>
                </a:prstGeom>
                <a:solidFill>
                  <a:srgbClr val="99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  <p:sp>
            <p:nvSpPr>
              <p:cNvPr id="8" name="Text Box 53"/>
              <p:cNvSpPr txBox="1">
                <a:spLocks noChangeArrowheads="1"/>
              </p:cNvSpPr>
              <p:nvPr/>
            </p:nvSpPr>
            <p:spPr bwMode="auto">
              <a:xfrm>
                <a:off x="4209" y="1975"/>
                <a:ext cx="375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rtl="1" eaLnBrk="1" hangingPunct="1"/>
                <a:r>
                  <a:rPr lang="en-US" sz="1600" dirty="0" smtClean="0">
                    <a:cs typeface="Arial" charset="0"/>
                  </a:rPr>
                  <a:t>convex</a:t>
                </a:r>
                <a:r>
                  <a:rPr lang="ro-RO" sz="1600" dirty="0" smtClean="0">
                    <a:cs typeface="Arial" charset="0"/>
                  </a:rPr>
                  <a:t>a</a:t>
                </a:r>
                <a:endParaRPr lang="en-US" sz="1600" dirty="0">
                  <a:cs typeface="Arial" charset="0"/>
                </a:endParaRPr>
              </a:p>
            </p:txBody>
          </p:sp>
        </p:grpSp>
      </p:grp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4186" y="5790367"/>
            <a:ext cx="6827524" cy="458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8392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ro-RO" dirty="0" smtClean="0"/>
              <a:t>ț</a:t>
            </a:r>
            <a:r>
              <a:rPr lang="en-US" dirty="0" err="1" smtClean="0"/>
              <a:t>iuni</a:t>
            </a:r>
            <a:r>
              <a:rPr lang="en-US" dirty="0" smtClean="0"/>
              <a:t> introductive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smtClean="0"/>
              <a:t>Învelişul </a:t>
            </a:r>
            <a:r>
              <a:rPr lang="vi-VN" dirty="0"/>
              <a:t>convex al unei mulţimi finite </a:t>
            </a:r>
            <a:r>
              <a:rPr lang="vi-VN" dirty="0" smtClean="0"/>
              <a:t>de</a:t>
            </a:r>
            <a:r>
              <a:rPr lang="en-US" dirty="0" smtClean="0"/>
              <a:t> </a:t>
            </a:r>
            <a:r>
              <a:rPr lang="vi-VN" dirty="0" smtClean="0"/>
              <a:t>puncte </a:t>
            </a:r>
            <a:r>
              <a:rPr lang="vi-VN" dirty="0"/>
              <a:t>S în plan este cel mai mic </a:t>
            </a:r>
            <a:r>
              <a:rPr lang="vi-VN" dirty="0" smtClean="0"/>
              <a:t>poligon</a:t>
            </a:r>
            <a:r>
              <a:rPr lang="en-US" dirty="0" smtClean="0"/>
              <a:t> </a:t>
            </a:r>
            <a:r>
              <a:rPr lang="vi-VN" dirty="0" smtClean="0"/>
              <a:t>convex </a:t>
            </a:r>
            <a:r>
              <a:rPr lang="vi-VN" dirty="0"/>
              <a:t>P cu închiderea S, cel mai mic în </a:t>
            </a:r>
            <a:r>
              <a:rPr lang="vi-VN" dirty="0" smtClean="0"/>
              <a:t>sensul</a:t>
            </a:r>
            <a:r>
              <a:rPr lang="en-US" dirty="0" smtClean="0"/>
              <a:t> </a:t>
            </a:r>
            <a:r>
              <a:rPr lang="vi-VN" dirty="0" smtClean="0"/>
              <a:t>că </a:t>
            </a:r>
            <a:r>
              <a:rPr lang="vi-VN" dirty="0"/>
              <a:t>nu există un alt poligon P’ </a:t>
            </a:r>
            <a:r>
              <a:rPr lang="vi-VN" dirty="0" smtClean="0"/>
              <a:t>astfel</a:t>
            </a:r>
            <a:r>
              <a:rPr lang="en-US" dirty="0" smtClean="0"/>
              <a:t> </a:t>
            </a:r>
            <a:r>
              <a:rPr lang="vi-VN" dirty="0" smtClean="0"/>
              <a:t>încât</a:t>
            </a:r>
            <a:r>
              <a:rPr lang="en-US" dirty="0" smtClean="0"/>
              <a:t> </a:t>
            </a:r>
            <a:r>
              <a:rPr lang="ro-RO" dirty="0" smtClean="0"/>
              <a:t>S</a:t>
            </a:r>
            <a:r>
              <a:rPr lang="vi-VN" dirty="0" smtClean="0"/>
              <a:t>⸦</a:t>
            </a:r>
            <a:r>
              <a:rPr lang="ro-RO" dirty="0" smtClean="0"/>
              <a:t>P</a:t>
            </a:r>
            <a:r>
              <a:rPr lang="vi-VN" dirty="0" smtClean="0"/>
              <a:t>⸦</a:t>
            </a:r>
            <a:r>
              <a:rPr lang="ro-RO" dirty="0" smtClean="0"/>
              <a:t>P</a:t>
            </a:r>
            <a:r>
              <a:rPr lang="en-US" dirty="0" smtClean="0"/>
              <a:t>’</a:t>
            </a:r>
            <a:r>
              <a:rPr lang="vi-VN" dirty="0" smtClean="0"/>
              <a:t>.</a:t>
            </a:r>
            <a:endParaRPr lang="vi-VN" dirty="0"/>
          </a:p>
          <a:p>
            <a:r>
              <a:rPr lang="vi-VN" dirty="0" smtClean="0"/>
              <a:t>Acoperirea conv</a:t>
            </a:r>
            <a:r>
              <a:rPr lang="ro-RO" sz="3800" dirty="0" err="1" smtClean="0"/>
              <a:t>exă</a:t>
            </a:r>
            <a:r>
              <a:rPr lang="vi-VN" dirty="0" smtClean="0"/>
              <a:t> </a:t>
            </a:r>
            <a:r>
              <a:rPr lang="vi-VN" dirty="0"/>
              <a:t>a </a:t>
            </a:r>
            <a:r>
              <a:rPr lang="vi-VN" dirty="0" smtClean="0"/>
              <a:t>mul</a:t>
            </a:r>
            <a:r>
              <a:rPr lang="ro-RO" dirty="0" smtClean="0"/>
              <a:t>ț</a:t>
            </a:r>
            <a:r>
              <a:rPr lang="vi-VN" dirty="0" smtClean="0"/>
              <a:t>imii </a:t>
            </a:r>
            <a:r>
              <a:rPr lang="vi-VN" dirty="0"/>
              <a:t>S este </a:t>
            </a:r>
            <a:r>
              <a:rPr lang="vi-VN" dirty="0" smtClean="0"/>
              <a:t>poligonul</a:t>
            </a:r>
            <a:r>
              <a:rPr lang="en-US" dirty="0" smtClean="0"/>
              <a:t> </a:t>
            </a:r>
            <a:r>
              <a:rPr lang="vi-VN" dirty="0" smtClean="0"/>
              <a:t>convex </a:t>
            </a:r>
            <a:r>
              <a:rPr lang="vi-VN" dirty="0"/>
              <a:t>ale </a:t>
            </a:r>
            <a:r>
              <a:rPr lang="vi-VN" dirty="0" smtClean="0"/>
              <a:t>c</a:t>
            </a:r>
            <a:r>
              <a:rPr lang="ro-RO" sz="3800" dirty="0" smtClean="0"/>
              <a:t>ă</a:t>
            </a:r>
            <a:r>
              <a:rPr lang="vi-VN" dirty="0" smtClean="0"/>
              <a:t>rui v</a:t>
            </a:r>
            <a:r>
              <a:rPr lang="ro-RO" sz="3800" dirty="0" smtClean="0"/>
              <a:t>â</a:t>
            </a:r>
            <a:r>
              <a:rPr lang="vi-VN" dirty="0" smtClean="0"/>
              <a:t>rfuri </a:t>
            </a:r>
            <a:r>
              <a:rPr lang="vi-VN" dirty="0"/>
              <a:t>sunt puncte din S, </a:t>
            </a:r>
            <a:r>
              <a:rPr lang="ro-RO" sz="3800" dirty="0" smtClean="0"/>
              <a:t>î</a:t>
            </a:r>
            <a:r>
              <a:rPr lang="vi-VN" dirty="0" smtClean="0"/>
              <a:t>n</a:t>
            </a:r>
            <a:r>
              <a:rPr lang="en-US" dirty="0" smtClean="0"/>
              <a:t> </a:t>
            </a:r>
            <a:r>
              <a:rPr lang="vi-VN" dirty="0" smtClean="0"/>
              <a:t>interiorul </a:t>
            </a:r>
            <a:r>
              <a:rPr lang="vi-VN" dirty="0"/>
              <a:t>lui </a:t>
            </a:r>
            <a:r>
              <a:rPr lang="vi-VN" dirty="0" smtClean="0"/>
              <a:t>afl</a:t>
            </a:r>
            <a:r>
              <a:rPr lang="ro-RO" sz="3800" dirty="0" smtClean="0"/>
              <a:t>â</a:t>
            </a:r>
            <a:r>
              <a:rPr lang="vi-VN" dirty="0" smtClean="0"/>
              <a:t>ndu-se </a:t>
            </a:r>
            <a:r>
              <a:rPr lang="vi-VN" dirty="0"/>
              <a:t>toate punctele din 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882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Algoritmul naiv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Pentru </a:t>
            </a:r>
            <a:r>
              <a:rPr lang="en-US" dirty="0"/>
              <a:t>fiecare pereche de </a:t>
            </a:r>
            <a:r>
              <a:rPr lang="en-US" dirty="0" err="1" smtClean="0"/>
              <a:t>puncte</a:t>
            </a:r>
            <a:r>
              <a:rPr lang="ro-RO" dirty="0" smtClean="0"/>
              <a:t>,</a:t>
            </a:r>
            <a:r>
              <a:rPr lang="en-US" dirty="0" smtClean="0"/>
              <a:t> </a:t>
            </a:r>
            <a:r>
              <a:rPr lang="en-US" dirty="0"/>
              <a:t>se construiesc segmentul dintre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ro-RO" sz="2900" dirty="0" smtClean="0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dreapta </a:t>
            </a:r>
            <a:r>
              <a:rPr lang="en-US" dirty="0" smtClean="0"/>
              <a:t>suport</a:t>
            </a:r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smtClean="0"/>
              <a:t>g</a:t>
            </a:r>
            <a:r>
              <a:rPr lang="ro-RO" dirty="0" smtClean="0"/>
              <a:t>ă</a:t>
            </a:r>
            <a:r>
              <a:rPr lang="en-US" dirty="0" err="1" smtClean="0"/>
              <a:t>sesc</a:t>
            </a:r>
            <a:r>
              <a:rPr lang="en-US" dirty="0" smtClean="0"/>
              <a:t> </a:t>
            </a:r>
            <a:r>
              <a:rPr lang="en-US" dirty="0"/>
              <a:t>toate segmentele ale </a:t>
            </a:r>
            <a:r>
              <a:rPr lang="en-US" dirty="0" smtClean="0"/>
              <a:t>c</a:t>
            </a:r>
            <a:r>
              <a:rPr lang="ro-RO" dirty="0" smtClean="0"/>
              <a:t>ă</a:t>
            </a:r>
            <a:r>
              <a:rPr lang="en-US" dirty="0" err="1" smtClean="0"/>
              <a:t>ror</a:t>
            </a:r>
            <a:r>
              <a:rPr lang="en-US" dirty="0" smtClean="0"/>
              <a:t> </a:t>
            </a:r>
            <a:r>
              <a:rPr lang="en-US" dirty="0"/>
              <a:t>drepte </a:t>
            </a:r>
            <a:r>
              <a:rPr lang="en-US" dirty="0" err="1"/>
              <a:t>suport</a:t>
            </a:r>
            <a:r>
              <a:rPr lang="en-US" dirty="0"/>
              <a:t> </a:t>
            </a:r>
            <a:r>
              <a:rPr lang="ro-RO" dirty="0" smtClean="0"/>
              <a:t>î</a:t>
            </a:r>
            <a:r>
              <a:rPr lang="en-US" dirty="0" err="1" smtClean="0"/>
              <a:t>mpart</a:t>
            </a:r>
            <a:r>
              <a:rPr lang="en-US" dirty="0" smtClean="0"/>
              <a:t> </a:t>
            </a:r>
            <a:r>
              <a:rPr lang="en-US" dirty="0" err="1"/>
              <a:t>planul</a:t>
            </a:r>
            <a:r>
              <a:rPr lang="en-US" dirty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dou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jum</a:t>
            </a:r>
            <a:r>
              <a:rPr lang="ro-RO" dirty="0" smtClean="0"/>
              <a:t>ă</a:t>
            </a:r>
            <a:r>
              <a:rPr lang="en-US" dirty="0" smtClean="0"/>
              <a:t>t</a:t>
            </a:r>
            <a:r>
              <a:rPr lang="ro-RO" dirty="0" err="1" smtClean="0"/>
              <a:t>ă</a:t>
            </a:r>
            <a:r>
              <a:rPr lang="ro-RO" sz="2900" dirty="0" err="1" smtClean="0"/>
              <a:t>ț</a:t>
            </a:r>
            <a:r>
              <a:rPr lang="en-US" dirty="0" err="1" smtClean="0"/>
              <a:t>i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ro-RO" dirty="0" smtClean="0"/>
              <a:t>î</a:t>
            </a:r>
            <a:r>
              <a:rPr lang="en-US" dirty="0" err="1" smtClean="0"/>
              <a:t>nc</a:t>
            </a:r>
            <a:r>
              <a:rPr lang="ro-RO" dirty="0" smtClean="0"/>
              <a:t>â</a:t>
            </a:r>
            <a:r>
              <a:rPr lang="en-US" dirty="0" smtClean="0"/>
              <a:t>t </a:t>
            </a:r>
            <a:r>
              <a:rPr lang="en-US" dirty="0"/>
              <a:t>un </a:t>
            </a:r>
            <a:r>
              <a:rPr lang="en-US" dirty="0" err="1"/>
              <a:t>semiplan</a:t>
            </a:r>
            <a:r>
              <a:rPr lang="en-US" dirty="0"/>
              <a:t> </a:t>
            </a:r>
            <a:r>
              <a:rPr lang="en-US" dirty="0" smtClean="0"/>
              <a:t>con</a:t>
            </a:r>
            <a:r>
              <a:rPr lang="ro-RO" sz="2900" dirty="0" smtClean="0"/>
              <a:t>ț</a:t>
            </a:r>
            <a:r>
              <a:rPr lang="en-US" dirty="0" err="1" smtClean="0"/>
              <a:t>ine</a:t>
            </a:r>
            <a:r>
              <a:rPr lang="en-US" dirty="0" smtClean="0"/>
              <a:t> </a:t>
            </a:r>
            <a:r>
              <a:rPr lang="en-US" dirty="0"/>
              <a:t>toate celelalte puncte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 smtClean="0"/>
              <a:t>construie</a:t>
            </a:r>
            <a:r>
              <a:rPr lang="ro-RO" sz="2900" dirty="0" smtClean="0"/>
              <a:t>ș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err="1" smtClean="0"/>
              <a:t>nf</a:t>
            </a:r>
            <a:r>
              <a:rPr lang="ro-RO" dirty="0" err="1" smtClean="0"/>
              <a:t>ă</a:t>
            </a:r>
            <a:r>
              <a:rPr lang="ro-RO" sz="2900" dirty="0" err="1" smtClean="0"/>
              <a:t>ș</a:t>
            </a:r>
            <a:r>
              <a:rPr lang="en-US" dirty="0" err="1" smtClean="0"/>
              <a:t>ur</a:t>
            </a:r>
            <a:r>
              <a:rPr lang="ro-RO" dirty="0" smtClean="0"/>
              <a:t>ă</a:t>
            </a:r>
            <a:r>
              <a:rPr lang="en-US" dirty="0" err="1" smtClean="0"/>
              <a:t>toarea</a:t>
            </a:r>
            <a:r>
              <a:rPr lang="en-US" dirty="0" smtClean="0"/>
              <a:t> convex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/>
              <a:t>din aceste segmente.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76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Algoritmul naiv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400436" y="2792428"/>
            <a:ext cx="2032000" cy="1981200"/>
            <a:chOff x="4416" y="2976"/>
            <a:chExt cx="1136" cy="1087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4704" y="302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5136" y="3696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416" y="3360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088" y="2976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5088" y="331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704" y="355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5472" y="331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5376" y="3696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4656" y="331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5184" y="39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4848" y="379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4944" y="3600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4464" y="3696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o-RO"/>
            </a:p>
          </p:txBody>
        </p:sp>
      </p:grpSp>
      <p:grpSp>
        <p:nvGrpSpPr>
          <p:cNvPr id="18" name="Group 30"/>
          <p:cNvGrpSpPr>
            <a:grpSpLocks/>
          </p:cNvGrpSpPr>
          <p:nvPr/>
        </p:nvGrpSpPr>
        <p:grpSpPr bwMode="auto">
          <a:xfrm>
            <a:off x="3933836" y="2182828"/>
            <a:ext cx="2209800" cy="1981200"/>
            <a:chOff x="4224" y="960"/>
            <a:chExt cx="1392" cy="1248"/>
          </a:xfrm>
        </p:grpSpPr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704" y="1392"/>
              <a:ext cx="432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o-RO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5184" y="1824"/>
              <a:ext cx="432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ro-RO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224" y="960"/>
              <a:ext cx="432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ro-RO"/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4944" y="1392"/>
              <a:ext cx="432" cy="23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/>
              <a:r>
                <a:rPr lang="ro-RO" dirty="0" smtClean="0">
                  <a:solidFill>
                    <a:srgbClr val="99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charset="0"/>
                  <a:cs typeface="Times New Roman" charset="0"/>
                </a:rPr>
                <a:t>DA</a:t>
              </a:r>
              <a:endParaRPr lang="en-US" dirty="0">
                <a:solidFill>
                  <a:srgbClr val="99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cs typeface="Times New Roman" charset="0"/>
              </a:endParaRPr>
            </a:p>
          </p:txBody>
        </p:sp>
      </p:grpSp>
      <p:grpSp>
        <p:nvGrpSpPr>
          <p:cNvPr id="23" name="Group 31"/>
          <p:cNvGrpSpPr>
            <a:grpSpLocks/>
          </p:cNvGrpSpPr>
          <p:nvPr/>
        </p:nvGrpSpPr>
        <p:grpSpPr bwMode="auto">
          <a:xfrm>
            <a:off x="3825886" y="3007233"/>
            <a:ext cx="1593850" cy="2578100"/>
            <a:chOff x="4156" y="1516"/>
            <a:chExt cx="1004" cy="1624"/>
          </a:xfrm>
        </p:grpSpPr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532" y="2104"/>
              <a:ext cx="268" cy="4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8" y="440"/>
                </a:cxn>
              </a:cxnLst>
              <a:rect l="0" t="0" r="r" b="b"/>
              <a:pathLst>
                <a:path w="268" h="440">
                  <a:moveTo>
                    <a:pt x="0" y="0"/>
                  </a:moveTo>
                  <a:lnTo>
                    <a:pt x="268" y="44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o-RO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844" y="2628"/>
              <a:ext cx="316" cy="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6" y="512"/>
                </a:cxn>
              </a:cxnLst>
              <a:rect l="0" t="0" r="r" b="b"/>
              <a:pathLst>
                <a:path w="316" h="512">
                  <a:moveTo>
                    <a:pt x="0" y="0"/>
                  </a:moveTo>
                  <a:lnTo>
                    <a:pt x="316" y="51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ro-RO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156" y="1516"/>
              <a:ext cx="320" cy="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512"/>
                </a:cxn>
              </a:cxnLst>
              <a:rect l="0" t="0" r="r" b="b"/>
              <a:pathLst>
                <a:path w="320" h="512">
                  <a:moveTo>
                    <a:pt x="0" y="0"/>
                  </a:moveTo>
                  <a:lnTo>
                    <a:pt x="320" y="51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ro-RO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272" y="2496"/>
              <a:ext cx="384" cy="23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/>
              <a:r>
                <a:rPr lang="ro-RO" dirty="0" smtClean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charset="0"/>
                  <a:cs typeface="Times New Roman" charset="0"/>
                </a:rPr>
                <a:t>NU</a:t>
              </a:r>
              <a:endParaRPr 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7417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285728"/>
            <a:ext cx="7498080" cy="1143000"/>
          </a:xfrm>
        </p:spPr>
        <p:txBody>
          <a:bodyPr/>
          <a:lstStyle/>
          <a:p>
            <a:r>
              <a:rPr lang="en-US" dirty="0" smtClean="0"/>
              <a:t>Algoritmul naiv</a:t>
            </a:r>
            <a:endParaRPr lang="en-US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976" t="-1525" b="-635"/>
            </a:stretch>
          </a:blipFill>
        </p:spPr>
        <p:txBody>
          <a:bodyPr/>
          <a:lstStyle/>
          <a:p>
            <a:pPr>
              <a:buNone/>
            </a:pPr>
            <a:endParaRPr lang="en-US" dirty="0">
              <a:noFill/>
            </a:endParaRPr>
          </a:p>
        </p:txBody>
      </p:sp>
      <p:sp>
        <p:nvSpPr>
          <p:cNvPr id="4" name="CasetăText 3"/>
          <p:cNvSpPr txBox="1"/>
          <p:nvPr/>
        </p:nvSpPr>
        <p:spPr>
          <a:xfrm>
            <a:off x="8072462" y="4429132"/>
            <a:ext cx="21431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o-RO" sz="2200" dirty="0" smtClean="0"/>
              <a:t>3</a:t>
            </a:r>
            <a:endParaRPr lang="ro-RO" sz="2200" dirty="0"/>
          </a:p>
        </p:txBody>
      </p:sp>
    </p:spTree>
    <p:extLst>
      <p:ext uri="{BB962C8B-B14F-4D97-AF65-F5344CB8AC3E}">
        <p14:creationId xmlns:p14="http://schemas.microsoft.com/office/powerpoint/2010/main" xmlns="" val="51506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Algoritmul naiv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problem</a:t>
            </a:r>
            <a:r>
              <a:rPr lang="ro-RO" dirty="0" smtClean="0"/>
              <a:t>ă</a:t>
            </a:r>
            <a:r>
              <a:rPr lang="en-US" dirty="0" smtClean="0"/>
              <a:t> a </a:t>
            </a:r>
            <a:r>
              <a:rPr lang="en-US" dirty="0" err="1" smtClean="0"/>
              <a:t>algoritmului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ap</a:t>
            </a:r>
            <a:r>
              <a:rPr lang="ro-RO" dirty="0" smtClean="0"/>
              <a:t>ă</a:t>
            </a:r>
            <a:r>
              <a:rPr lang="en-US" dirty="0" err="1" smtClean="0"/>
              <a:t>rea</a:t>
            </a:r>
            <a:r>
              <a:rPr lang="en-US" dirty="0" smtClean="0"/>
              <a:t> </a:t>
            </a:r>
            <a:r>
              <a:rPr lang="ro-RO" dirty="0" smtClean="0"/>
              <a:t>când sunt 3 puncte coliniare. Segmentele AB, BC și AC vor fi toate incluse în înfășurătoarea convexă.</a:t>
            </a:r>
          </a:p>
          <a:p>
            <a:r>
              <a:rPr lang="ro-RO" dirty="0" smtClean="0"/>
              <a:t>Se poate considera</a:t>
            </a:r>
          </a:p>
          <a:p>
            <a:pPr>
              <a:buNone/>
            </a:pPr>
            <a:r>
              <a:rPr lang="ro-RO" dirty="0" smtClean="0"/>
              <a:t>că nici unul dintre cele</a:t>
            </a:r>
          </a:p>
          <a:p>
            <a:pPr>
              <a:buNone/>
            </a:pPr>
            <a:r>
              <a:rPr lang="ro-RO" dirty="0" smtClean="0"/>
              <a:t>3 segmente nu aparține</a:t>
            </a:r>
          </a:p>
          <a:p>
            <a:pPr>
              <a:buNone/>
            </a:pPr>
            <a:r>
              <a:rPr lang="ro-RO" dirty="0" smtClean="0"/>
              <a:t>înfășurătorii convexe.</a:t>
            </a:r>
          </a:p>
        </p:txBody>
      </p:sp>
      <p:grpSp>
        <p:nvGrpSpPr>
          <p:cNvPr id="4" name="Group 34"/>
          <p:cNvGrpSpPr/>
          <p:nvPr/>
        </p:nvGrpSpPr>
        <p:grpSpPr>
          <a:xfrm>
            <a:off x="5715008" y="3143248"/>
            <a:ext cx="2857520" cy="2214578"/>
            <a:chOff x="3286116" y="2890838"/>
            <a:chExt cx="3352800" cy="2590800"/>
          </a:xfrm>
        </p:grpSpPr>
        <p:sp>
          <p:nvSpPr>
            <p:cNvPr id="5" name="Freeform 39"/>
            <p:cNvSpPr>
              <a:spLocks/>
            </p:cNvSpPr>
            <p:nvPr/>
          </p:nvSpPr>
          <p:spPr bwMode="auto">
            <a:xfrm>
              <a:off x="4200516" y="3424238"/>
              <a:ext cx="2419350" cy="1800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24" y="1134"/>
                </a:cxn>
              </a:cxnLst>
              <a:rect l="0" t="0" r="r" b="b"/>
              <a:pathLst>
                <a:path w="1524" h="1134">
                  <a:moveTo>
                    <a:pt x="0" y="0"/>
                  </a:moveTo>
                  <a:lnTo>
                    <a:pt x="1524" y="1134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81516" y="3576638"/>
              <a:ext cx="685800" cy="6096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o-RO"/>
            </a:p>
          </p:txBody>
        </p:sp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5343516" y="4262438"/>
              <a:ext cx="685800" cy="6096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ro-RO"/>
            </a:p>
          </p:txBody>
        </p:sp>
        <p:sp>
          <p:nvSpPr>
            <p:cNvPr id="8" name="Line 24"/>
            <p:cNvSpPr>
              <a:spLocks noChangeShapeType="1"/>
            </p:cNvSpPr>
            <p:nvPr/>
          </p:nvSpPr>
          <p:spPr bwMode="auto">
            <a:xfrm>
              <a:off x="3819516" y="2890838"/>
              <a:ext cx="685800" cy="6096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ro-RO"/>
            </a:p>
          </p:txBody>
        </p:sp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5267316" y="4186238"/>
              <a:ext cx="609600" cy="5334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o-RO"/>
            </a:p>
          </p:txBody>
        </p:sp>
        <p:sp>
          <p:nvSpPr>
            <p:cNvPr id="10" name="Line 30"/>
            <p:cNvSpPr>
              <a:spLocks noChangeShapeType="1"/>
            </p:cNvSpPr>
            <p:nvPr/>
          </p:nvSpPr>
          <p:spPr bwMode="auto">
            <a:xfrm>
              <a:off x="5876916" y="4719638"/>
              <a:ext cx="6858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ro-RO"/>
            </a:p>
          </p:txBody>
        </p:sp>
        <p:sp>
          <p:nvSpPr>
            <p:cNvPr id="11" name="Line 31"/>
            <p:cNvSpPr>
              <a:spLocks noChangeShapeType="1"/>
            </p:cNvSpPr>
            <p:nvPr/>
          </p:nvSpPr>
          <p:spPr bwMode="auto">
            <a:xfrm>
              <a:off x="4581516" y="3576638"/>
              <a:ext cx="6858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ro-RO"/>
            </a:p>
          </p:txBody>
        </p: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>
              <a:off x="4581516" y="3576638"/>
              <a:ext cx="1295400" cy="11430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o-RO"/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>
              <a:off x="5953116" y="4795838"/>
              <a:ext cx="685800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ro-RO"/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>
              <a:off x="3895716" y="2967038"/>
              <a:ext cx="685800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ro-RO"/>
            </a:p>
          </p:txBody>
        </p:sp>
        <p:sp>
          <p:nvSpPr>
            <p:cNvPr id="15" name="Text Box 36"/>
            <p:cNvSpPr txBox="1">
              <a:spLocks noChangeArrowheads="1"/>
            </p:cNvSpPr>
            <p:nvPr/>
          </p:nvSpPr>
          <p:spPr bwMode="auto">
            <a:xfrm>
              <a:off x="4505316" y="3195638"/>
              <a:ext cx="609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1800">
                  <a:effectLst/>
                  <a:latin typeface="Arial" charset="0"/>
                </a:rPr>
                <a:t>A</a:t>
              </a:r>
            </a:p>
          </p:txBody>
        </p:sp>
        <p:sp>
          <p:nvSpPr>
            <p:cNvPr id="16" name="Text Box 37"/>
            <p:cNvSpPr txBox="1">
              <a:spLocks noChangeArrowheads="1"/>
            </p:cNvSpPr>
            <p:nvPr/>
          </p:nvSpPr>
          <p:spPr bwMode="auto">
            <a:xfrm>
              <a:off x="5343516" y="3895726"/>
              <a:ext cx="6096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1800">
                  <a:effectLst/>
                  <a:latin typeface="Arial" charset="0"/>
                </a:rPr>
                <a:t>B</a:t>
              </a:r>
            </a:p>
          </p:txBody>
        </p:sp>
        <p:sp>
          <p:nvSpPr>
            <p:cNvPr id="17" name="Text Box 38"/>
            <p:cNvSpPr txBox="1">
              <a:spLocks noChangeArrowheads="1"/>
            </p:cNvSpPr>
            <p:nvPr/>
          </p:nvSpPr>
          <p:spPr bwMode="auto">
            <a:xfrm>
              <a:off x="5953116" y="4429126"/>
              <a:ext cx="6096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1800" dirty="0">
                  <a:effectLst/>
                  <a:latin typeface="Arial" charset="0"/>
                </a:rPr>
                <a:t>C</a:t>
              </a:r>
            </a:p>
          </p:txBody>
        </p:sp>
        <p:grpSp>
          <p:nvGrpSpPr>
            <p:cNvPr id="18" name="Group 29"/>
            <p:cNvGrpSpPr>
              <a:grpSpLocks/>
            </p:cNvGrpSpPr>
            <p:nvPr/>
          </p:nvGrpSpPr>
          <p:grpSpPr bwMode="auto">
            <a:xfrm>
              <a:off x="3286119" y="3500452"/>
              <a:ext cx="2667001" cy="1981207"/>
              <a:chOff x="3792" y="2256"/>
              <a:chExt cx="1680" cy="1248"/>
            </a:xfrm>
          </p:grpSpPr>
          <p:sp>
            <p:nvSpPr>
              <p:cNvPr id="19" name="Oval 9"/>
              <p:cNvSpPr>
                <a:spLocks noChangeArrowheads="1"/>
              </p:cNvSpPr>
              <p:nvPr/>
            </p:nvSpPr>
            <p:spPr bwMode="auto">
              <a:xfrm>
                <a:off x="4117" y="2311"/>
                <a:ext cx="90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0" name="Oval 10"/>
              <p:cNvSpPr>
                <a:spLocks noChangeArrowheads="1"/>
              </p:cNvSpPr>
              <p:nvPr/>
            </p:nvSpPr>
            <p:spPr bwMode="auto">
              <a:xfrm>
                <a:off x="4603" y="3083"/>
                <a:ext cx="90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1" name="Oval 11"/>
              <p:cNvSpPr>
                <a:spLocks noChangeArrowheads="1"/>
              </p:cNvSpPr>
              <p:nvPr/>
            </p:nvSpPr>
            <p:spPr bwMode="auto">
              <a:xfrm>
                <a:off x="3792" y="2697"/>
                <a:ext cx="90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" name="Oval 12"/>
              <p:cNvSpPr>
                <a:spLocks noChangeArrowheads="1"/>
              </p:cNvSpPr>
              <p:nvPr/>
            </p:nvSpPr>
            <p:spPr bwMode="auto">
              <a:xfrm>
                <a:off x="4549" y="2256"/>
                <a:ext cx="90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" name="Oval 13"/>
              <p:cNvSpPr>
                <a:spLocks noChangeArrowheads="1"/>
              </p:cNvSpPr>
              <p:nvPr/>
            </p:nvSpPr>
            <p:spPr bwMode="auto">
              <a:xfrm>
                <a:off x="4549" y="2642"/>
                <a:ext cx="90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4" name="Oval 14"/>
              <p:cNvSpPr>
                <a:spLocks noChangeArrowheads="1"/>
              </p:cNvSpPr>
              <p:nvPr/>
            </p:nvSpPr>
            <p:spPr bwMode="auto">
              <a:xfrm>
                <a:off x="4117" y="2917"/>
                <a:ext cx="90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5" name="Oval 15"/>
              <p:cNvSpPr>
                <a:spLocks noChangeArrowheads="1"/>
              </p:cNvSpPr>
              <p:nvPr/>
            </p:nvSpPr>
            <p:spPr bwMode="auto">
              <a:xfrm>
                <a:off x="4982" y="2642"/>
                <a:ext cx="90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" name="Oval 16"/>
              <p:cNvSpPr>
                <a:spLocks noChangeArrowheads="1"/>
              </p:cNvSpPr>
              <p:nvPr/>
            </p:nvSpPr>
            <p:spPr bwMode="auto">
              <a:xfrm>
                <a:off x="5382" y="2982"/>
                <a:ext cx="90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7" name="Oval 17"/>
              <p:cNvSpPr>
                <a:spLocks noChangeArrowheads="1"/>
              </p:cNvSpPr>
              <p:nvPr/>
            </p:nvSpPr>
            <p:spPr bwMode="auto">
              <a:xfrm>
                <a:off x="4062" y="2642"/>
                <a:ext cx="91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8" name="Oval 18"/>
              <p:cNvSpPr>
                <a:spLocks noChangeArrowheads="1"/>
              </p:cNvSpPr>
              <p:nvPr/>
            </p:nvSpPr>
            <p:spPr bwMode="auto">
              <a:xfrm>
                <a:off x="4657" y="3413"/>
                <a:ext cx="90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9" name="Oval 19"/>
              <p:cNvSpPr>
                <a:spLocks noChangeArrowheads="1"/>
              </p:cNvSpPr>
              <p:nvPr/>
            </p:nvSpPr>
            <p:spPr bwMode="auto">
              <a:xfrm>
                <a:off x="4279" y="3193"/>
                <a:ext cx="90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30" name="Oval 20"/>
              <p:cNvSpPr>
                <a:spLocks noChangeArrowheads="1"/>
              </p:cNvSpPr>
              <p:nvPr/>
            </p:nvSpPr>
            <p:spPr bwMode="auto">
              <a:xfrm>
                <a:off x="4387" y="2972"/>
                <a:ext cx="90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31" name="Oval 21"/>
              <p:cNvSpPr>
                <a:spLocks noChangeArrowheads="1"/>
              </p:cNvSpPr>
              <p:nvPr/>
            </p:nvSpPr>
            <p:spPr bwMode="auto">
              <a:xfrm>
                <a:off x="3846" y="3083"/>
                <a:ext cx="90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428728" y="0"/>
            <a:ext cx="7498080" cy="1143000"/>
          </a:xfrm>
        </p:spPr>
        <p:txBody>
          <a:bodyPr/>
          <a:lstStyle/>
          <a:p>
            <a:r>
              <a:rPr lang="ro-RO" dirty="0" smtClean="0"/>
              <a:t>Algoritmul lui Graham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1357290" y="1071546"/>
            <a:ext cx="7576398" cy="5429288"/>
          </a:xfrm>
        </p:spPr>
        <p:txBody>
          <a:bodyPr>
            <a:normAutofit lnSpcReduction="10000"/>
          </a:bodyPr>
          <a:lstStyle/>
          <a:p>
            <a:r>
              <a:rPr lang="ro-RO" dirty="0" smtClean="0"/>
              <a:t>Se găsește punctul P</a:t>
            </a:r>
            <a:r>
              <a:rPr lang="ro-RO" baseline="-25000" dirty="0" smtClean="0"/>
              <a:t>0</a:t>
            </a:r>
            <a:r>
              <a:rPr lang="ro-RO" dirty="0" smtClean="0"/>
              <a:t> cu cea mai mică coordonată y.</a:t>
            </a:r>
          </a:p>
          <a:p>
            <a:r>
              <a:rPr lang="ro-RO" dirty="0" smtClean="0"/>
              <a:t>Se calculează unghiul trigonometric a</a:t>
            </a:r>
            <a:r>
              <a:rPr lang="ro-RO" baseline="-25000" dirty="0" smtClean="0"/>
              <a:t>i</a:t>
            </a:r>
            <a:r>
              <a:rPr lang="ro-RO" dirty="0" smtClean="0"/>
              <a:t> de la punctul P</a:t>
            </a:r>
            <a:r>
              <a:rPr lang="ro-RO" baseline="-25000" dirty="0" smtClean="0"/>
              <a:t>0 </a:t>
            </a:r>
            <a:r>
              <a:rPr lang="ro-RO" dirty="0" smtClean="0"/>
              <a:t>la punctul P</a:t>
            </a:r>
            <a:r>
              <a:rPr lang="ro-RO" baseline="-25000" dirty="0" smtClean="0"/>
              <a:t>i </a:t>
            </a:r>
            <a:r>
              <a:rPr lang="ro-RO" dirty="0" smtClean="0"/>
              <a:t>față de orizontală.</a:t>
            </a:r>
          </a:p>
          <a:p>
            <a:r>
              <a:rPr lang="ro-RO" dirty="0" smtClean="0"/>
              <a:t>Se sortează punctele după unghiul</a:t>
            </a:r>
            <a:r>
              <a:rPr lang="en-US" dirty="0" smtClean="0"/>
              <a:t> </a:t>
            </a:r>
            <a:r>
              <a:rPr lang="ro-RO" dirty="0" smtClean="0"/>
              <a:t>a</a:t>
            </a:r>
            <a:r>
              <a:rPr lang="ro-RO" baseline="-25000" dirty="0" smtClean="0"/>
              <a:t>i</a:t>
            </a:r>
            <a:r>
              <a:rPr lang="ro-RO" i="1" baseline="-25000" dirty="0" smtClean="0"/>
              <a:t> </a:t>
            </a:r>
            <a:r>
              <a:rPr lang="en-US" i="1" baseline="-25000" dirty="0" smtClean="0"/>
              <a:t> </a:t>
            </a:r>
            <a:r>
              <a:rPr lang="ro-RO" dirty="0" smtClean="0"/>
              <a:t>ș</a:t>
            </a:r>
            <a:r>
              <a:rPr lang="en-US" dirty="0" err="1" smtClean="0"/>
              <a:t>i</a:t>
            </a:r>
            <a:r>
              <a:rPr lang="en-US" dirty="0" smtClean="0"/>
              <a:t> dup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distan</a:t>
            </a:r>
            <a:r>
              <a:rPr lang="ro-RO" dirty="0" smtClean="0"/>
              <a:t>ț</a:t>
            </a:r>
            <a:r>
              <a:rPr lang="en-US" dirty="0" smtClean="0"/>
              <a:t>a </a:t>
            </a:r>
            <a:r>
              <a:rPr lang="en-US" dirty="0" err="1" smtClean="0"/>
              <a:t>fa</a:t>
            </a:r>
            <a:r>
              <a:rPr lang="ro-RO" dirty="0" err="1" smtClean="0"/>
              <a:t>ță</a:t>
            </a:r>
            <a:r>
              <a:rPr lang="en-US" dirty="0" smtClean="0"/>
              <a:t> de </a:t>
            </a:r>
            <a:r>
              <a:rPr lang="ro-RO" dirty="0" smtClean="0"/>
              <a:t>P</a:t>
            </a:r>
            <a:r>
              <a:rPr lang="ro-RO" baseline="-25000" dirty="0" smtClean="0"/>
              <a:t>0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caz</a:t>
            </a:r>
            <a:r>
              <a:rPr lang="en-US" dirty="0" smtClean="0"/>
              <a:t> de </a:t>
            </a:r>
            <a:r>
              <a:rPr lang="en-US" dirty="0" err="1" smtClean="0"/>
              <a:t>egalitate</a:t>
            </a:r>
            <a:r>
              <a:rPr lang="ro-RO" dirty="0" smtClean="0"/>
              <a:t>.</a:t>
            </a:r>
          </a:p>
          <a:p>
            <a:r>
              <a:rPr lang="ro-RO" dirty="0" smtClean="0"/>
              <a:t> Se construiește înfășurătoarea prin verificarea </a:t>
            </a:r>
            <a:r>
              <a:rPr lang="en-US" dirty="0" err="1" smtClean="0"/>
              <a:t>tripletelor</a:t>
            </a:r>
            <a:r>
              <a:rPr lang="en-US" dirty="0" smtClean="0"/>
              <a:t> de </a:t>
            </a:r>
            <a:r>
              <a:rPr lang="en-US" dirty="0" err="1" smtClean="0"/>
              <a:t>puncte</a:t>
            </a:r>
            <a:r>
              <a:rPr lang="ro-RO" dirty="0" smtClean="0"/>
              <a:t> în ordinea sortată și prin adăugarea celor ce reprezintă “viraje la </a:t>
            </a:r>
            <a:r>
              <a:rPr lang="en-US" dirty="0" err="1" smtClean="0"/>
              <a:t>st</a:t>
            </a:r>
            <a:r>
              <a:rPr lang="ro-RO" dirty="0" smtClean="0"/>
              <a:t>â</a:t>
            </a:r>
            <a:r>
              <a:rPr lang="en-US" dirty="0" err="1" smtClean="0"/>
              <a:t>nga</a:t>
            </a:r>
            <a:r>
              <a:rPr lang="ro-RO" dirty="0" smtClean="0"/>
              <a:t>” (se elimină “virajele la </a:t>
            </a:r>
            <a:r>
              <a:rPr lang="en-US" dirty="0" err="1" smtClean="0"/>
              <a:t>dreapta</a:t>
            </a:r>
            <a:r>
              <a:rPr lang="ro-RO" dirty="0" smtClean="0"/>
              <a:t>”).</a:t>
            </a:r>
            <a:endParaRPr lang="en-US" dirty="0" smtClean="0"/>
          </a:p>
          <a:p>
            <a:endParaRPr lang="ro-RO" dirty="0" smtClean="0"/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821</TotalTime>
  <Words>467</Words>
  <Application>Microsoft Office PowerPoint</Application>
  <PresentationFormat>Expunere pe ecran (4:3)</PresentationFormat>
  <Paragraphs>64</Paragraphs>
  <Slides>14</Slides>
  <Notes>0</Notes>
  <HiddenSlides>0</HiddenSlides>
  <MMClips>0</MMClips>
  <ScaleCrop>false</ScaleCrop>
  <HeadingPairs>
    <vt:vector size="6" baseType="variant">
      <vt:variant>
        <vt:lpstr>Temă</vt:lpstr>
      </vt:variant>
      <vt:variant>
        <vt:i4>1</vt:i4>
      </vt:variant>
      <vt:variant>
        <vt:lpstr>Servere OLE încorporate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6" baseType="lpstr">
      <vt:lpstr>Solstice</vt:lpstr>
      <vt:lpstr>Equation</vt:lpstr>
      <vt:lpstr>ACOPERIRI CONVEXE ÎN PLAN</vt:lpstr>
      <vt:lpstr>CUPRINS</vt:lpstr>
      <vt:lpstr>Noțiuni introductive</vt:lpstr>
      <vt:lpstr>Noțiuni introductive</vt:lpstr>
      <vt:lpstr>Algoritmul naiv</vt:lpstr>
      <vt:lpstr>Algoritmul naiv</vt:lpstr>
      <vt:lpstr>Algoritmul naiv</vt:lpstr>
      <vt:lpstr>Algoritmul naiv</vt:lpstr>
      <vt:lpstr>Algoritmul lui Graham</vt:lpstr>
      <vt:lpstr>Algoritmul lui Graham</vt:lpstr>
      <vt:lpstr>Algoritmul lui Graham</vt:lpstr>
      <vt:lpstr>Bibliografie</vt:lpstr>
      <vt:lpstr>Întrebări…</vt:lpstr>
      <vt:lpstr>Vă mulțumim pentru atenție!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ACOPERIRI CONVEXE IN PLAN</dc:title>
  <dc:creator>Naomi</dc:creator>
  <cp:lastModifiedBy>Utilizator Windows</cp:lastModifiedBy>
  <cp:revision>85</cp:revision>
  <dcterms:created xsi:type="dcterms:W3CDTF">2006-08-16T00:00:00Z</dcterms:created>
  <dcterms:modified xsi:type="dcterms:W3CDTF">2018-04-03T03:46:39Z</dcterms:modified>
</cp:coreProperties>
</file>