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cu colţuri rotunjite pe diagonală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11" name="Substituent număr diapozitiv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2" name="Substituent subsol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8" name="Substituent dată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Substituent subsol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Dreptunghi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reptunghi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Dreptunghi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9" name="Substituent dată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10" name="Substituent număr diapozitiv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Substituent subsol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13" name="Substituent imagin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o-RO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Faceți clic pe pictogramă pentru a adăuga o imagine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ubstituent dată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Substituent subsol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cu colţuri rotunjite pe diagonală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B307CA7-81BE-4CD4-9319-87E32EA0070B}" type="datetimeFigureOut">
              <a:rPr lang="ro-RO" smtClean="0"/>
              <a:pPr/>
              <a:t>22.05.2018</a:t>
            </a:fld>
            <a:endParaRPr lang="ro-RO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8C1A0C1-B802-44E1-8A12-394C571E398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Voronoi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143108" y="4429132"/>
            <a:ext cx="6560234" cy="2071678"/>
          </a:xfrm>
        </p:spPr>
        <p:txBody>
          <a:bodyPr>
            <a:normAutofit/>
          </a:bodyPr>
          <a:lstStyle/>
          <a:p>
            <a:r>
              <a:rPr lang="en-US" dirty="0" err="1" smtClean="0"/>
              <a:t>Studen</a:t>
            </a:r>
            <a:r>
              <a:rPr lang="ro-RO" dirty="0" smtClean="0"/>
              <a:t>ț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participan</a:t>
            </a:r>
            <a:r>
              <a:rPr lang="ro-RO" dirty="0" smtClean="0"/>
              <a:t>ț</a:t>
            </a:r>
            <a:r>
              <a:rPr lang="en-US" dirty="0" err="1" smtClean="0"/>
              <a:t>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Costea</a:t>
            </a:r>
            <a:r>
              <a:rPr lang="en-US" dirty="0" smtClean="0"/>
              <a:t> (</a:t>
            </a:r>
            <a:r>
              <a:rPr lang="en-US" dirty="0" err="1" smtClean="0"/>
              <a:t>Copil</a:t>
            </a:r>
            <a:r>
              <a:rPr lang="en-US" dirty="0" smtClean="0"/>
              <a:t>) </a:t>
            </a:r>
            <a:r>
              <a:rPr lang="en-US" dirty="0" err="1" smtClean="0"/>
              <a:t>Amalia</a:t>
            </a:r>
            <a:endParaRPr lang="en-US" dirty="0" smtClean="0"/>
          </a:p>
          <a:p>
            <a:r>
              <a:rPr lang="en-US" dirty="0" err="1" smtClean="0"/>
              <a:t>Domotor</a:t>
            </a:r>
            <a:r>
              <a:rPr lang="en-US" dirty="0" smtClean="0"/>
              <a:t> </a:t>
            </a:r>
            <a:r>
              <a:rPr lang="en-US" dirty="0" err="1" smtClean="0"/>
              <a:t>Zsolt</a:t>
            </a:r>
            <a:endParaRPr lang="en-US" dirty="0" smtClean="0"/>
          </a:p>
          <a:p>
            <a:r>
              <a:rPr lang="en-US" dirty="0" err="1" smtClean="0"/>
              <a:t>Pelle</a:t>
            </a:r>
            <a:r>
              <a:rPr lang="en-US" dirty="0" smtClean="0"/>
              <a:t> </a:t>
            </a:r>
            <a:r>
              <a:rPr lang="en-US" dirty="0" err="1" smtClean="0"/>
              <a:t>Remus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Proprietăți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25602" name="Picture 2" descr="Imagini pentru voronoi diagram 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786610" cy="5056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o-RO" sz="4400" dirty="0" smtClean="0"/>
              <a:t>Construcție</a:t>
            </a:r>
            <a:endParaRPr lang="ro-RO" sz="43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 muchie a diagramei </a:t>
            </a:r>
            <a:r>
              <a:rPr lang="ro-RO" dirty="0" err="1" smtClean="0"/>
              <a:t>Voronoi</a:t>
            </a:r>
            <a:r>
              <a:rPr lang="ro-RO" dirty="0" smtClean="0"/>
              <a:t> cade perpendicular pe dreapta dintre două puncte vecine din M. </a:t>
            </a:r>
            <a:endParaRPr lang="ro-RO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429000"/>
            <a:ext cx="3143272" cy="297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5" y="3429000"/>
            <a:ext cx="3949643" cy="299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o-RO" sz="4400" dirty="0" smtClean="0"/>
              <a:t>Construcție</a:t>
            </a:r>
            <a:endParaRPr lang="ro-RO" sz="43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Acest</a:t>
            </a:r>
            <a:r>
              <a:rPr lang="en-US" dirty="0" smtClean="0"/>
              <a:t> concept se </a:t>
            </a:r>
            <a:r>
              <a:rPr lang="en-US" dirty="0" err="1" smtClean="0"/>
              <a:t>aplic</a:t>
            </a:r>
            <a:r>
              <a:rPr lang="ro-RO" dirty="0" smtClean="0"/>
              <a:t>ă și pentru intersecția de </a:t>
            </a:r>
            <a:r>
              <a:rPr lang="ro-RO" dirty="0" err="1" smtClean="0"/>
              <a:t>semiplane</a:t>
            </a: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3214686"/>
            <a:ext cx="3524937" cy="299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2928934"/>
            <a:ext cx="3578531" cy="32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sz="4800" dirty="0" smtClean="0"/>
              <a:t>Construcție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Acest lucru se repetă pentru toate punctele din mulțimea M, și într-un final, rezultatul va fi diagrama </a:t>
            </a:r>
            <a:r>
              <a:rPr lang="ro-RO" dirty="0" err="1" smtClean="0"/>
              <a:t>Voronoi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2054" name="AutoShape 6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56" name="AutoShape 8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58" name="AutoShape 10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60" name="AutoShape 12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62" name="AutoShape 14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64" name="AutoShape 16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66" name="AutoShape 18" descr="Imagini pentru voronoi diagram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2068" name="Picture 20" descr="Imagini pentru voronoi diagram 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357562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o-RO" sz="7000" dirty="0" smtClean="0"/>
              <a:t>Algoritm</a:t>
            </a:r>
            <a:endParaRPr lang="ro-RO" sz="70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Cuprins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Introductive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Propriet</a:t>
            </a:r>
            <a:r>
              <a:rPr lang="ro-RO" dirty="0" err="1" smtClean="0"/>
              <a:t>ăț</a:t>
            </a:r>
            <a:r>
              <a:rPr lang="en-US" dirty="0" err="1" smtClean="0"/>
              <a:t>i</a:t>
            </a:r>
            <a:endParaRPr lang="ro-RO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Construc</a:t>
            </a:r>
            <a:r>
              <a:rPr lang="ro-RO" dirty="0" smtClean="0"/>
              <a:t>ție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Introductive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9260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Defini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vi-VN" dirty="0" smtClean="0"/>
              <a:t>Dată fiind o mul</a:t>
            </a:r>
            <a:r>
              <a:rPr lang="ro-RO" dirty="0" smtClean="0"/>
              <a:t>ț</a:t>
            </a:r>
            <a:r>
              <a:rPr lang="vi-VN" dirty="0" smtClean="0"/>
              <a:t>ime M de puncte P</a:t>
            </a:r>
            <a:r>
              <a:rPr lang="vi-VN" baseline="-25000" dirty="0" smtClean="0"/>
              <a:t>1</a:t>
            </a:r>
            <a:r>
              <a:rPr lang="vi-VN" dirty="0" smtClean="0"/>
              <a:t>, P</a:t>
            </a:r>
            <a:r>
              <a:rPr lang="vi-VN" baseline="-25000" dirty="0" smtClean="0"/>
              <a:t>2</a:t>
            </a:r>
            <a:r>
              <a:rPr lang="vi-VN" dirty="0" smtClean="0"/>
              <a:t>,..., P</a:t>
            </a:r>
            <a:r>
              <a:rPr lang="vi-VN" baseline="-25000" dirty="0" smtClean="0"/>
              <a:t>n</a:t>
            </a:r>
            <a:r>
              <a:rPr lang="en-US" dirty="0" smtClean="0"/>
              <a:t> </a:t>
            </a:r>
            <a:r>
              <a:rPr lang="vi-VN" dirty="0" smtClean="0"/>
              <a:t>din plan,</a:t>
            </a:r>
            <a:r>
              <a:rPr lang="en-US" dirty="0" smtClean="0"/>
              <a:t> </a:t>
            </a:r>
            <a:r>
              <a:rPr lang="vi-VN" dirty="0" smtClean="0"/>
              <a:t>fiecare punct  P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vi-VN" dirty="0" smtClean="0"/>
              <a:t>determină o regiune </a:t>
            </a:r>
            <a:r>
              <a:rPr lang="el-GR" dirty="0" smtClean="0"/>
              <a:t>ρ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vi-VN" dirty="0" smtClean="0"/>
              <a:t>în care se găsesc punctele care sunt mai</a:t>
            </a:r>
            <a:r>
              <a:rPr lang="en-US" dirty="0" smtClean="0"/>
              <a:t> </a:t>
            </a:r>
            <a:r>
              <a:rPr lang="vi-VN" dirty="0" smtClean="0"/>
              <a:t>apropiate de punctul P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vi-VN" dirty="0" smtClean="0"/>
              <a:t>decât de celelalte puncte ale mul</a:t>
            </a:r>
            <a:r>
              <a:rPr lang="ro-RO" dirty="0" smtClean="0"/>
              <a:t>ț</a:t>
            </a:r>
            <a:r>
              <a:rPr lang="vi-VN" dirty="0" smtClean="0"/>
              <a:t>imii.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vi-VN" dirty="0" smtClean="0"/>
              <a:t>Întregul plan va fi împăr</a:t>
            </a:r>
            <a:r>
              <a:rPr lang="en-US" dirty="0" smtClean="0"/>
              <a:t>t</a:t>
            </a:r>
            <a:r>
              <a:rPr lang="vi-VN" dirty="0" smtClean="0"/>
              <a:t>it între aceste regiuni</a:t>
            </a:r>
            <a:r>
              <a:rPr lang="ro-RO" dirty="0" smtClean="0"/>
              <a:t> </a:t>
            </a:r>
            <a:r>
              <a:rPr lang="vi-VN" dirty="0" smtClean="0"/>
              <a:t>care, evident, nu pot avea puncte</a:t>
            </a:r>
            <a:r>
              <a:rPr lang="en-US" dirty="0" smtClean="0"/>
              <a:t> </a:t>
            </a:r>
            <a:r>
              <a:rPr lang="vi-VN" dirty="0" smtClean="0"/>
              <a:t>interioare comune. Această împăr</a:t>
            </a:r>
            <a:r>
              <a:rPr lang="ro-RO" dirty="0" smtClean="0"/>
              <a:t>ț</a:t>
            </a:r>
            <a:r>
              <a:rPr lang="vi-VN" dirty="0" smtClean="0"/>
              <a:t>ire se numeşte</a:t>
            </a:r>
            <a:r>
              <a:rPr lang="en-US" dirty="0" smtClean="0"/>
              <a:t> </a:t>
            </a:r>
            <a:r>
              <a:rPr lang="vi-VN" dirty="0" smtClean="0"/>
              <a:t>diagrama Voronoi a</a:t>
            </a:r>
            <a:r>
              <a:rPr lang="en-US" dirty="0" smtClean="0"/>
              <a:t> </a:t>
            </a:r>
            <a:r>
              <a:rPr lang="vi-VN" dirty="0" smtClean="0"/>
              <a:t>mul</a:t>
            </a:r>
            <a:r>
              <a:rPr lang="ro-RO" dirty="0" smtClean="0"/>
              <a:t>ț</a:t>
            </a:r>
            <a:r>
              <a:rPr lang="vi-VN" dirty="0" smtClean="0"/>
              <a:t>imii M</a:t>
            </a:r>
            <a:r>
              <a:rPr lang="ro-RO" dirty="0" smtClean="0"/>
              <a:t>.</a:t>
            </a:r>
            <a:endParaRPr lang="vi-V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introductive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158" y="1571612"/>
            <a:ext cx="5286412" cy="264320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800" dirty="0" err="1" smtClean="0"/>
              <a:t>Exemple</a:t>
            </a:r>
            <a:r>
              <a:rPr lang="en-US" sz="2800" dirty="0" smtClean="0"/>
              <a:t>:</a:t>
            </a:r>
          </a:p>
          <a:p>
            <a:pPr algn="just">
              <a:buNone/>
            </a:pPr>
            <a:endParaRPr lang="en-US" sz="2500" dirty="0" smtClean="0"/>
          </a:p>
          <a:p>
            <a:pPr algn="just">
              <a:buNone/>
            </a:pPr>
            <a:r>
              <a:rPr lang="ro-RO" sz="2500" dirty="0" smtClean="0"/>
              <a:t>	</a:t>
            </a:r>
            <a:r>
              <a:rPr lang="vi-VN" sz="2500" dirty="0" smtClean="0"/>
              <a:t>Considerăm</a:t>
            </a:r>
            <a:r>
              <a:rPr lang="en-US" sz="2500" dirty="0" smtClean="0"/>
              <a:t> </a:t>
            </a:r>
            <a:r>
              <a:rPr lang="vi-VN" sz="2500" dirty="0" smtClean="0"/>
              <a:t>mul</a:t>
            </a:r>
            <a:r>
              <a:rPr lang="ro-RO" sz="2500" dirty="0" smtClean="0"/>
              <a:t>ț</a:t>
            </a:r>
            <a:r>
              <a:rPr lang="vi-VN" sz="2500" dirty="0" smtClean="0"/>
              <a:t>imea</a:t>
            </a:r>
            <a:r>
              <a:rPr lang="en-US" sz="2500" i="1" dirty="0" smtClean="0"/>
              <a:t> </a:t>
            </a:r>
            <a:r>
              <a:rPr lang="vi-VN" sz="2500" i="1" dirty="0" smtClean="0"/>
              <a:t>M</a:t>
            </a:r>
            <a:r>
              <a:rPr lang="en-US" sz="2500" i="1" dirty="0" smtClean="0"/>
              <a:t> </a:t>
            </a:r>
            <a:r>
              <a:rPr lang="vi-VN" sz="2500" dirty="0" smtClean="0"/>
              <a:t>constituită</a:t>
            </a:r>
            <a:r>
              <a:rPr lang="en-US" sz="2500" dirty="0" smtClean="0"/>
              <a:t> </a:t>
            </a:r>
            <a:r>
              <a:rPr lang="vi-VN" sz="2500" dirty="0" smtClean="0"/>
              <a:t>din două puncte A şi B.</a:t>
            </a:r>
            <a:r>
              <a:rPr lang="en-US" sz="2500" dirty="0" smtClean="0"/>
              <a:t> </a:t>
            </a:r>
            <a:r>
              <a:rPr lang="vi-VN" sz="2500" dirty="0" smtClean="0"/>
              <a:t>Mediatoarea segmentului AB împarte planul în două regiuni.</a:t>
            </a:r>
            <a:endParaRPr lang="en-US" sz="2500" dirty="0" smtClean="0"/>
          </a:p>
          <a:p>
            <a:endParaRPr lang="ro-RO" dirty="0"/>
          </a:p>
        </p:txBody>
      </p:sp>
      <p:pic>
        <p:nvPicPr>
          <p:cNvPr id="1026" name="Picture 2" descr="https://scontent-otp1-1.xx.fbcdn.net/v/t1.15752-9/33023085_1720678887970975_6948387770662387712_n.png?_nc_cat=0&amp;oh=5b4b0929957ea35d8781d28b0938fb7a&amp;oe=5B7E80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500174"/>
            <a:ext cx="3100966" cy="2643206"/>
          </a:xfrm>
          <a:prstGeom prst="rect">
            <a:avLst/>
          </a:prstGeom>
          <a:noFill/>
        </p:spPr>
      </p:pic>
      <p:sp>
        <p:nvSpPr>
          <p:cNvPr id="5" name="CasetăText 4"/>
          <p:cNvSpPr txBox="1"/>
          <p:nvPr/>
        </p:nvSpPr>
        <p:spPr>
          <a:xfrm>
            <a:off x="428596" y="4357694"/>
            <a:ext cx="800105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0" indent="-292100" algn="just">
              <a:buClr>
                <a:srgbClr val="72A376"/>
              </a:buClr>
              <a:buSzPct val="70000"/>
            </a:pPr>
            <a:r>
              <a:rPr lang="ro-RO" sz="2500" dirty="0" smtClean="0">
                <a:solidFill>
                  <a:prstClr val="white"/>
                </a:solidFill>
              </a:rPr>
              <a:t>	</a:t>
            </a:r>
            <a:r>
              <a:rPr lang="vi-VN" sz="2500" dirty="0" smtClean="0">
                <a:solidFill>
                  <a:prstClr val="white"/>
                </a:solidFill>
              </a:rPr>
              <a:t>În </a:t>
            </a:r>
            <a:r>
              <a:rPr lang="vi-VN" sz="2500" dirty="0">
                <a:solidFill>
                  <a:prstClr val="white"/>
                </a:solidFill>
              </a:rPr>
              <a:t>regiunea în care se află punctul A sunt punctele care sunt mai</a:t>
            </a:r>
            <a:r>
              <a:rPr lang="en-US" sz="2500" dirty="0">
                <a:solidFill>
                  <a:prstClr val="white"/>
                </a:solidFill>
              </a:rPr>
              <a:t> </a:t>
            </a:r>
            <a:r>
              <a:rPr lang="vi-VN" sz="2500" dirty="0">
                <a:solidFill>
                  <a:prstClr val="white"/>
                </a:solidFill>
              </a:rPr>
              <a:t>apropiate de A decât de B</a:t>
            </a:r>
            <a:r>
              <a:rPr lang="en-US" sz="2500" dirty="0">
                <a:solidFill>
                  <a:prstClr val="white"/>
                </a:solidFill>
              </a:rPr>
              <a:t>,</a:t>
            </a:r>
            <a:r>
              <a:rPr lang="vi-VN" sz="2500" dirty="0">
                <a:solidFill>
                  <a:prstClr val="white"/>
                </a:solidFill>
              </a:rPr>
              <a:t> iar în regiunea cealaltă sunt punctele mai</a:t>
            </a:r>
            <a:r>
              <a:rPr lang="en-US" sz="2500" dirty="0">
                <a:solidFill>
                  <a:prstClr val="white"/>
                </a:solidFill>
              </a:rPr>
              <a:t> </a:t>
            </a:r>
            <a:r>
              <a:rPr lang="vi-VN" sz="2500" dirty="0">
                <a:solidFill>
                  <a:prstClr val="white"/>
                </a:solidFill>
              </a:rPr>
              <a:t>apropiate de B decât de A.</a:t>
            </a:r>
            <a:r>
              <a:rPr lang="en-US" sz="2500" dirty="0">
                <a:solidFill>
                  <a:prstClr val="white"/>
                </a:solidFill>
              </a:rPr>
              <a:t> </a:t>
            </a:r>
            <a:r>
              <a:rPr lang="vi-VN" sz="2500" dirty="0">
                <a:solidFill>
                  <a:prstClr val="white"/>
                </a:solidFill>
              </a:rPr>
              <a:t>Pe </a:t>
            </a:r>
            <a:r>
              <a:rPr lang="vi-VN" sz="2500" dirty="0" smtClean="0">
                <a:solidFill>
                  <a:prstClr val="white"/>
                </a:solidFill>
              </a:rPr>
              <a:t>mediatoare</a:t>
            </a:r>
            <a:r>
              <a:rPr lang="ro-RO" sz="2500" dirty="0" smtClean="0">
                <a:solidFill>
                  <a:prstClr val="white"/>
                </a:solidFill>
              </a:rPr>
              <a:t>,</a:t>
            </a:r>
            <a:r>
              <a:rPr lang="vi-VN" sz="2500" dirty="0" smtClean="0">
                <a:solidFill>
                  <a:prstClr val="white"/>
                </a:solidFill>
              </a:rPr>
              <a:t> </a:t>
            </a:r>
            <a:r>
              <a:rPr lang="vi-VN" sz="2500" dirty="0">
                <a:solidFill>
                  <a:prstClr val="white"/>
                </a:solidFill>
              </a:rPr>
              <a:t>se află punctele</a:t>
            </a:r>
            <a:r>
              <a:rPr lang="en-US" sz="2500" dirty="0">
                <a:solidFill>
                  <a:prstClr val="white"/>
                </a:solidFill>
              </a:rPr>
              <a:t> </a:t>
            </a:r>
            <a:r>
              <a:rPr lang="vi-VN" sz="2500" dirty="0">
                <a:solidFill>
                  <a:prstClr val="white"/>
                </a:solidFill>
              </a:rPr>
              <a:t>situate la </a:t>
            </a:r>
            <a:r>
              <a:rPr lang="vi-VN" sz="2500" dirty="0" smtClean="0">
                <a:solidFill>
                  <a:prstClr val="white"/>
                </a:solidFill>
              </a:rPr>
              <a:t>distan</a:t>
            </a:r>
            <a:r>
              <a:rPr lang="ro-RO" sz="2500" dirty="0" smtClean="0">
                <a:solidFill>
                  <a:prstClr val="white"/>
                </a:solidFill>
              </a:rPr>
              <a:t>ț</a:t>
            </a:r>
            <a:r>
              <a:rPr lang="vi-VN" sz="2500" dirty="0" smtClean="0">
                <a:solidFill>
                  <a:prstClr val="white"/>
                </a:solidFill>
              </a:rPr>
              <a:t>e </a:t>
            </a:r>
            <a:r>
              <a:rPr lang="vi-VN" sz="2500" dirty="0">
                <a:solidFill>
                  <a:prstClr val="white"/>
                </a:solidFill>
              </a:rPr>
              <a:t>egale </a:t>
            </a:r>
            <a:r>
              <a:rPr lang="vi-VN" sz="2500" dirty="0" smtClean="0">
                <a:solidFill>
                  <a:prstClr val="white"/>
                </a:solidFill>
              </a:rPr>
              <a:t>fa</a:t>
            </a:r>
            <a:r>
              <a:rPr lang="ro-RO" sz="2500" dirty="0" smtClean="0">
                <a:solidFill>
                  <a:prstClr val="white"/>
                </a:solidFill>
              </a:rPr>
              <a:t>ț</a:t>
            </a:r>
            <a:r>
              <a:rPr lang="vi-VN" sz="2500" dirty="0" smtClean="0">
                <a:solidFill>
                  <a:prstClr val="white"/>
                </a:solidFill>
              </a:rPr>
              <a:t>ă </a:t>
            </a:r>
            <a:r>
              <a:rPr lang="vi-VN" sz="2500" dirty="0">
                <a:solidFill>
                  <a:prstClr val="white"/>
                </a:solidFill>
              </a:rPr>
              <a:t>de A şi B.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introductive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46237"/>
            <a:ext cx="5043494" cy="4140217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algn="just"/>
            <a:r>
              <a:rPr lang="vi-VN" sz="2500" dirty="0" smtClean="0"/>
              <a:t>Dacă mul</a:t>
            </a:r>
            <a:r>
              <a:rPr lang="ro-RO" sz="2500" dirty="0" smtClean="0"/>
              <a:t>ț</a:t>
            </a:r>
            <a:r>
              <a:rPr lang="vi-VN" sz="2500" dirty="0" smtClean="0"/>
              <a:t>imea  M  este constituită din trei puncte A, B şi C</a:t>
            </a:r>
            <a:r>
              <a:rPr lang="en-US" sz="2500" dirty="0" smtClean="0"/>
              <a:t>,</a:t>
            </a:r>
            <a:r>
              <a:rPr lang="vi-VN" sz="2500" dirty="0" smtClean="0"/>
              <a:t> atunci mediatoarele laturilor triunghiului </a:t>
            </a:r>
            <a:r>
              <a:rPr lang="en-US" sz="2500" dirty="0" smtClean="0"/>
              <a:t> </a:t>
            </a:r>
            <a:r>
              <a:rPr lang="vi-VN" sz="2500" dirty="0" smtClean="0"/>
              <a:t>ABC se întâlnesc în punctul O</a:t>
            </a:r>
            <a:r>
              <a:rPr lang="en-US" sz="2500" dirty="0" smtClean="0"/>
              <a:t>,</a:t>
            </a:r>
            <a:r>
              <a:rPr lang="vi-VN" sz="2500" dirty="0" smtClean="0"/>
              <a:t> care este centrul cercului circumscris, singurul punct din plan care se află la aceeaşi distan</a:t>
            </a:r>
            <a:r>
              <a:rPr lang="ro-RO" sz="2500" dirty="0" smtClean="0"/>
              <a:t>ț</a:t>
            </a:r>
            <a:r>
              <a:rPr lang="vi-VN" sz="2500" dirty="0" smtClean="0"/>
              <a:t>ă de cele trei puncte A, B, C. </a:t>
            </a:r>
            <a:endParaRPr lang="en-US" sz="2500" dirty="0" smtClean="0"/>
          </a:p>
        </p:txBody>
      </p:sp>
      <p:sp>
        <p:nvSpPr>
          <p:cNvPr id="4" name="CasetăText 3"/>
          <p:cNvSpPr txBox="1"/>
          <p:nvPr/>
        </p:nvSpPr>
        <p:spPr>
          <a:xfrm>
            <a:off x="357158" y="5357826"/>
            <a:ext cx="85725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0" indent="-292100">
              <a:buClr>
                <a:srgbClr val="72A376"/>
              </a:buClr>
              <a:buSzPct val="70000"/>
              <a:buFont typeface="Wingdings 2"/>
              <a:buChar char=""/>
            </a:pPr>
            <a:r>
              <a:rPr lang="vi-VN" sz="2500" dirty="0">
                <a:solidFill>
                  <a:prstClr val="white"/>
                </a:solidFill>
              </a:rPr>
              <a:t>Aceste trei mediatoare, împreună cu punctul O, delimitează cele trei regiuni ale diagramei Voronoi.</a:t>
            </a:r>
            <a:endParaRPr lang="ro-RO" sz="2500" dirty="0">
              <a:solidFill>
                <a:prstClr val="white"/>
              </a:solidFill>
            </a:endParaRPr>
          </a:p>
          <a:p>
            <a:endParaRPr lang="ro-RO" dirty="0"/>
          </a:p>
        </p:txBody>
      </p:sp>
      <p:pic>
        <p:nvPicPr>
          <p:cNvPr id="17410" name="Picture 2" descr="https://scontent-otp1-1.xx.fbcdn.net/v/t1.15752-9/33173076_1720684484637082_3475488042729340928_n.jpg?_nc_cat=0&amp;oh=daa7d6614220d5fa623fd23c0f2f0b24&amp;oe=5B9181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000240"/>
            <a:ext cx="3333329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introductive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28596" y="1643050"/>
            <a:ext cx="5572164" cy="40005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algn="just"/>
            <a:r>
              <a:rPr lang="vi-VN" dirty="0" smtClean="0"/>
              <a:t>Se consideră mul</a:t>
            </a:r>
            <a:r>
              <a:rPr lang="ro-RO" dirty="0" smtClean="0"/>
              <a:t>ț</a:t>
            </a:r>
            <a:r>
              <a:rPr lang="vi-VN" dirty="0" smtClean="0"/>
              <a:t>imea M constituită din patru puncte A, B, C şi D aflate pe un cerc cu centrul în punctul O. Mediatoarele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laturilor</a:t>
            </a:r>
            <a:r>
              <a:rPr lang="vi-VN" dirty="0" smtClean="0"/>
              <a:t> se întâlnesc în punctul O. Ele delimitează cele partu regiuni ale diagramei Voronoi. Punctul O este singurul punct din plan care este egal depărtat de cele patru puncte. </a:t>
            </a:r>
            <a:endParaRPr lang="en-US" dirty="0" smtClean="0"/>
          </a:p>
        </p:txBody>
      </p:sp>
      <p:pic>
        <p:nvPicPr>
          <p:cNvPr id="18434" name="Picture 2" descr="https://scontent-otp1-1.xx.fbcdn.net/v/t1.15752-9/33107398_1720684501303747_7855557689043058688_n.jpg?_nc_cat=0&amp;oh=95bb29b4cdb02f9f617481af8f55d888&amp;oe=5BC3018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214554"/>
            <a:ext cx="2914650" cy="2562226"/>
          </a:xfrm>
          <a:prstGeom prst="rect">
            <a:avLst/>
          </a:prstGeom>
          <a:noFill/>
        </p:spPr>
      </p:pic>
      <p:sp>
        <p:nvSpPr>
          <p:cNvPr id="5" name="CasetăText 4"/>
          <p:cNvSpPr txBox="1"/>
          <p:nvPr/>
        </p:nvSpPr>
        <p:spPr>
          <a:xfrm>
            <a:off x="714348" y="5429264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generaliza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afla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acelasi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cerc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Proprietăți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214282" y="1571612"/>
            <a:ext cx="8786842" cy="4526280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dirty="0" smtClean="0"/>
              <a:t>1. Regiunile</a:t>
            </a:r>
          </a:p>
          <a:p>
            <a:pPr algn="just"/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Fiecare regiune a diagramei Voronoi este o mul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ime convexă. 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Regiunea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baseline="-25000" dirty="0" err="1" smtClean="0"/>
              <a:t>i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este intersecția tuturor semiplan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baseline="-25000" dirty="0" smtClean="0"/>
              <a:t>i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în raport cu restul punctelor</a:t>
            </a:r>
            <a:r>
              <a:rPr lang="ro-RO" dirty="0" smtClean="0"/>
              <a:t>.</a:t>
            </a:r>
            <a:r>
              <a:rPr lang="vi-VN" dirty="0" smtClean="0"/>
              <a:t>Cum intersec</a:t>
            </a:r>
            <a:r>
              <a:rPr lang="ro-RO" dirty="0" smtClean="0"/>
              <a:t>ți</a:t>
            </a:r>
            <a:r>
              <a:rPr lang="vi-VN" dirty="0" smtClean="0"/>
              <a:t>a unor mul</a:t>
            </a:r>
            <a:r>
              <a:rPr lang="ro-RO" dirty="0" smtClean="0"/>
              <a:t>ț</a:t>
            </a:r>
            <a:r>
              <a:rPr lang="vi-VN" dirty="0" smtClean="0"/>
              <a:t>imi convexe este convexă</a:t>
            </a:r>
            <a:r>
              <a:rPr lang="ro-RO" dirty="0" smtClean="0"/>
              <a:t>,</a:t>
            </a:r>
            <a:r>
              <a:rPr lang="vi-VN" dirty="0" smtClean="0"/>
              <a:t> re</a:t>
            </a:r>
            <a:r>
              <a:rPr lang="ro-RO" dirty="0" smtClean="0"/>
              <a:t>z</a:t>
            </a:r>
            <a:r>
              <a:rPr lang="vi-VN" dirty="0" smtClean="0"/>
              <a:t>ultă că regiunea </a:t>
            </a:r>
            <a:r>
              <a:rPr lang="el-GR" dirty="0" smtClean="0"/>
              <a:t>ρ</a:t>
            </a:r>
            <a:r>
              <a:rPr lang="en-US" baseline="-25000" dirty="0" err="1" smtClean="0"/>
              <a:t>i</a:t>
            </a:r>
            <a:r>
              <a:rPr lang="ro-RO" baseline="-25000" dirty="0" smtClean="0"/>
              <a:t> </a:t>
            </a:r>
            <a:r>
              <a:rPr lang="vi-VN" dirty="0" smtClean="0"/>
              <a:t>este o mul</a:t>
            </a:r>
            <a:r>
              <a:rPr lang="ro-RO" dirty="0" smtClean="0"/>
              <a:t>ț</a:t>
            </a:r>
            <a:r>
              <a:rPr lang="vi-VN" dirty="0" smtClean="0"/>
              <a:t>ime convexă.</a:t>
            </a:r>
            <a:endParaRPr lang="ro-RO" dirty="0" smtClean="0"/>
          </a:p>
          <a:p>
            <a:pPr algn="just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Frontiera unei regiuni este formata din segmente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Regiunile mărginite ale diagramei Voronoi sunt poligoane convexe. 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Proprietăți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2. </a:t>
            </a:r>
            <a:r>
              <a:rPr lang="vi-VN" dirty="0" smtClean="0"/>
              <a:t>Muchiile</a:t>
            </a:r>
            <a:endParaRPr lang="ro-RO" dirty="0" smtClean="0"/>
          </a:p>
          <a:p>
            <a:r>
              <a:rPr lang="vi-VN" dirty="0" smtClean="0"/>
              <a:t>Orice muchie a diagramei Voronoi, mărginită sau nemărginită, separă două regiuni bine determinate </a:t>
            </a:r>
            <a:r>
              <a:rPr lang="el-GR" dirty="0" smtClean="0"/>
              <a:t>ρ</a:t>
            </a:r>
            <a:r>
              <a:rPr lang="en-US" baseline="-25000" dirty="0" err="1" smtClean="0"/>
              <a:t>i</a:t>
            </a:r>
            <a:r>
              <a:rPr lang="vi-VN" dirty="0" smtClean="0"/>
              <a:t> şi </a:t>
            </a:r>
            <a:r>
              <a:rPr lang="el-GR" dirty="0" smtClean="0"/>
              <a:t>ρ</a:t>
            </a:r>
            <a:r>
              <a:rPr lang="ro-RO" baseline="-25000" dirty="0" smtClean="0"/>
              <a:t>j</a:t>
            </a:r>
            <a:r>
              <a:rPr lang="vi-VN" dirty="0" smtClean="0"/>
              <a:t> corespunzătoare punctelor P</a:t>
            </a:r>
            <a:r>
              <a:rPr lang="en-US" baseline="-25000" dirty="0" err="1" smtClean="0"/>
              <a:t>i</a:t>
            </a:r>
            <a:r>
              <a:rPr lang="vi-VN" dirty="0" smtClean="0"/>
              <a:t> şi P</a:t>
            </a:r>
            <a:r>
              <a:rPr lang="ro-RO" baseline="-25000" dirty="0" smtClean="0"/>
              <a:t>j</a:t>
            </a:r>
            <a:r>
              <a:rPr lang="vi-VN" dirty="0" smtClean="0"/>
              <a:t> respectiv. Mul</a:t>
            </a:r>
            <a:r>
              <a:rPr lang="ro-RO" dirty="0" smtClean="0"/>
              <a:t>ț</a:t>
            </a:r>
            <a:r>
              <a:rPr lang="vi-VN" dirty="0" smtClean="0"/>
              <a:t>imea punctelor acestei muchii este intersec</a:t>
            </a:r>
            <a:r>
              <a:rPr lang="ro-RO" dirty="0" smtClean="0"/>
              <a:t>ț</a:t>
            </a:r>
            <a:r>
              <a:rPr lang="vi-VN" dirty="0" smtClean="0"/>
              <a:t>ia celor două regiuni. Punctele muchiei sunt la egală distan</a:t>
            </a:r>
            <a:r>
              <a:rPr lang="ro-RO" dirty="0" smtClean="0"/>
              <a:t>ț</a:t>
            </a:r>
            <a:r>
              <a:rPr lang="vi-VN" dirty="0" smtClean="0"/>
              <a:t>ă de punctele P</a:t>
            </a:r>
            <a:r>
              <a:rPr lang="en-US" baseline="-25000" dirty="0" err="1" smtClean="0"/>
              <a:t>i</a:t>
            </a:r>
            <a:r>
              <a:rPr lang="vi-VN" dirty="0" smtClean="0"/>
              <a:t> şi P</a:t>
            </a:r>
            <a:r>
              <a:rPr lang="ro-RO" baseline="-25000" dirty="0" smtClean="0"/>
              <a:t>j</a:t>
            </a:r>
            <a:r>
              <a:rPr lang="ro-RO" dirty="0" smtClean="0"/>
              <a:t>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Proprietăți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o-RO" sz="3000" dirty="0" smtClean="0"/>
              <a:t>3. Vârfurile</a:t>
            </a:r>
          </a:p>
          <a:p>
            <a:pPr algn="just"/>
            <a:r>
              <a:rPr lang="it-IT" sz="3000" dirty="0" smtClean="0">
                <a:latin typeface="Times New Roman" pitchFamily="18" charset="0"/>
                <a:cs typeface="Times New Roman" pitchFamily="18" charset="0"/>
              </a:rPr>
              <a:t>Orice vârf G al diagramei Voronoi este intersec</a:t>
            </a:r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it-IT" sz="3000" dirty="0" smtClean="0">
                <a:latin typeface="Times New Roman" pitchFamily="18" charset="0"/>
                <a:cs typeface="Times New Roman" pitchFamily="18" charset="0"/>
              </a:rPr>
              <a:t>ia a cel pu</a:t>
            </a:r>
            <a:r>
              <a:rPr lang="ro-RO" sz="3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it-IT" sz="3000" dirty="0" smtClean="0">
                <a:latin typeface="Times New Roman" pitchFamily="18" charset="0"/>
                <a:cs typeface="Times New Roman" pitchFamily="18" charset="0"/>
              </a:rPr>
              <a:t>in trei regiuni.</a:t>
            </a:r>
            <a:endParaRPr lang="ro-RO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3000" dirty="0" smtClean="0"/>
              <a:t>Punctul G nu poate fi capătul unei singure muchii.</a:t>
            </a:r>
            <a:endParaRPr lang="ro-RO" sz="3000" dirty="0" smtClean="0"/>
          </a:p>
          <a:p>
            <a:pPr algn="just"/>
            <a:r>
              <a:rPr lang="vi-VN" sz="3000" dirty="0" smtClean="0"/>
              <a:t>Dacă numărul muchiilor incidente în punctul G este r ≥ 3</a:t>
            </a:r>
            <a:r>
              <a:rPr lang="ro-RO" sz="3000" dirty="0" smtClean="0"/>
              <a:t>,</a:t>
            </a:r>
            <a:r>
              <a:rPr lang="vi-VN" sz="3000" dirty="0" smtClean="0"/>
              <a:t> atunci  punctul G este comun pentru r regiuni care corespund la r puncte ale mul</a:t>
            </a:r>
            <a:r>
              <a:rPr lang="ro-RO" sz="3000" dirty="0" smtClean="0"/>
              <a:t>ț</a:t>
            </a:r>
            <a:r>
              <a:rPr lang="vi-VN" sz="3000" dirty="0" smtClean="0"/>
              <a:t>imii M .</a:t>
            </a:r>
            <a:endParaRPr lang="ro-RO" sz="3000" dirty="0" smtClean="0"/>
          </a:p>
          <a:p>
            <a:pPr algn="just"/>
            <a:r>
              <a:rPr lang="vi-VN" sz="2800" dirty="0" smtClean="0"/>
              <a:t>Aceste puncte fiind egal depărtate de punctul G</a:t>
            </a:r>
            <a:r>
              <a:rPr lang="ro-RO" sz="2800" dirty="0" smtClean="0"/>
              <a:t>,</a:t>
            </a:r>
            <a:r>
              <a:rPr lang="vi-VN" sz="2800" dirty="0" smtClean="0"/>
              <a:t> înseamnă că G este centrul cercului care con</a:t>
            </a:r>
            <a:r>
              <a:rPr lang="ro-RO" sz="2800" dirty="0" smtClean="0"/>
              <a:t>ț</a:t>
            </a:r>
            <a:r>
              <a:rPr lang="vi-VN" sz="2800" dirty="0" smtClean="0"/>
              <a:t>ine toate aceste r puncte.</a:t>
            </a:r>
            <a:endParaRPr lang="ro-RO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jă">
  <a:themeElements>
    <a:clrScheme name="Forjă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rjă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j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426</TotalTime>
  <Words>337</Words>
  <Application>Microsoft Office PowerPoint</Application>
  <PresentationFormat>Expunere pe ecran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Forjă</vt:lpstr>
      <vt:lpstr>Diagrama Voronoi</vt:lpstr>
      <vt:lpstr>Cuprins</vt:lpstr>
      <vt:lpstr>Noțiuni Introductive</vt:lpstr>
      <vt:lpstr>Noțiuni introductive</vt:lpstr>
      <vt:lpstr>Noțiuni introductive</vt:lpstr>
      <vt:lpstr>Noțiuni introductive</vt:lpstr>
      <vt:lpstr>Proprietăți</vt:lpstr>
      <vt:lpstr>Proprietăți</vt:lpstr>
      <vt:lpstr>Proprietăți</vt:lpstr>
      <vt:lpstr>Proprietăți</vt:lpstr>
      <vt:lpstr>Construcție</vt:lpstr>
      <vt:lpstr>Construcție</vt:lpstr>
      <vt:lpstr>Construcție</vt:lpstr>
      <vt:lpstr>Algoritm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Utilizator Windows</dc:creator>
  <cp:lastModifiedBy>Utilizator Windows</cp:lastModifiedBy>
  <cp:revision>30</cp:revision>
  <dcterms:created xsi:type="dcterms:W3CDTF">2018-05-21T14:59:01Z</dcterms:created>
  <dcterms:modified xsi:type="dcterms:W3CDTF">2018-05-22T07:46:29Z</dcterms:modified>
</cp:coreProperties>
</file>