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84C1-9D81-4F93-B24D-6924D1FF52F8}" type="datetimeFigureOut">
              <a:rPr lang="ro-RO" smtClean="0"/>
              <a:t>11.11.2019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E177-A156-41CD-887B-C48433E6E1D6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9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84C1-9D81-4F93-B24D-6924D1FF52F8}" type="datetimeFigureOut">
              <a:rPr lang="ro-RO" smtClean="0"/>
              <a:t>11.11.2019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E177-A156-41CD-887B-C48433E6E1D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676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84C1-9D81-4F93-B24D-6924D1FF52F8}" type="datetimeFigureOut">
              <a:rPr lang="ro-RO" smtClean="0"/>
              <a:t>11.11.2019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E177-A156-41CD-887B-C48433E6E1D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496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84C1-9D81-4F93-B24D-6924D1FF52F8}" type="datetimeFigureOut">
              <a:rPr lang="ro-RO" smtClean="0"/>
              <a:t>11.11.2019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E177-A156-41CD-887B-C48433E6E1D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065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84C1-9D81-4F93-B24D-6924D1FF52F8}" type="datetimeFigureOut">
              <a:rPr lang="ro-RO" smtClean="0"/>
              <a:t>11.11.2019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E177-A156-41CD-887B-C48433E6E1D6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81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84C1-9D81-4F93-B24D-6924D1FF52F8}" type="datetimeFigureOut">
              <a:rPr lang="ro-RO" smtClean="0"/>
              <a:t>11.11.2019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E177-A156-41CD-887B-C48433E6E1D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49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84C1-9D81-4F93-B24D-6924D1FF52F8}" type="datetimeFigureOut">
              <a:rPr lang="ro-RO" smtClean="0"/>
              <a:t>11.11.2019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E177-A156-41CD-887B-C48433E6E1D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346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84C1-9D81-4F93-B24D-6924D1FF52F8}" type="datetimeFigureOut">
              <a:rPr lang="ro-RO" smtClean="0"/>
              <a:t>11.11.2019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E177-A156-41CD-887B-C48433E6E1D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580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84C1-9D81-4F93-B24D-6924D1FF52F8}" type="datetimeFigureOut">
              <a:rPr lang="ro-RO" smtClean="0"/>
              <a:t>11.11.2019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E177-A156-41CD-887B-C48433E6E1D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3594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9E84C1-9D81-4F93-B24D-6924D1FF52F8}" type="datetimeFigureOut">
              <a:rPr lang="ro-RO" smtClean="0"/>
              <a:t>11.11.2019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0AE177-A156-41CD-887B-C48433E6E1D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52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84C1-9D81-4F93-B24D-6924D1FF52F8}" type="datetimeFigureOut">
              <a:rPr lang="ro-RO" smtClean="0"/>
              <a:t>11.11.2019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E177-A156-41CD-887B-C48433E6E1D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290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9E84C1-9D81-4F93-B24D-6924D1FF52F8}" type="datetimeFigureOut">
              <a:rPr lang="ro-RO" smtClean="0"/>
              <a:t>11.11.2019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0AE177-A156-41CD-887B-C48433E6E1D6}" type="slidenum">
              <a:rPr lang="ro-RO" smtClean="0"/>
              <a:t>‹#›</a:t>
            </a:fld>
            <a:endParaRPr lang="ro-R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8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Elips%C4%83#/media/Fi%C8%99ier:Elipse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Desenare Cerc </a:t>
            </a:r>
            <a:r>
              <a:rPr lang="ro-RO" dirty="0"/>
              <a:t>și Elipsă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ro-RO" dirty="0"/>
              <a:t>Studenți: Costea Sara</a:t>
            </a:r>
          </a:p>
          <a:p>
            <a:pPr algn="r"/>
            <a:r>
              <a:rPr lang="ro-RO" dirty="0"/>
              <a:t>Moise Ana</a:t>
            </a:r>
          </a:p>
          <a:p>
            <a:pPr algn="r"/>
            <a:r>
              <a:rPr lang="ro-RO" dirty="0"/>
              <a:t>Pelle Remus</a:t>
            </a:r>
          </a:p>
        </p:txBody>
      </p:sp>
    </p:spTree>
    <p:extLst>
      <p:ext uri="{BB962C8B-B14F-4D97-AF65-F5344CB8AC3E}">
        <p14:creationId xmlns:p14="http://schemas.microsoft.com/office/powerpoint/2010/main" val="28332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Folosirea algoritmului elipsei pentru cerc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15432"/>
          </a:xfrm>
        </p:spPr>
        <p:txBody>
          <a:bodyPr>
            <a:normAutofit/>
          </a:bodyPr>
          <a:lstStyle/>
          <a:p>
            <a:r>
              <a:rPr lang="ro-RO" dirty="0"/>
              <a:t>Cercul este, de fapt, o elipsă cu distanța dintre focare 0. Deci, dacă dăm valorile lui r1 și r2 egale, vom obține un cerc.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Dar, cum cercul are o singură rază de care se ține cont, algoritmul de desenare a cercului este mai simplu de determinat și mai eficient la rulare.</a:t>
            </a:r>
          </a:p>
          <a:p>
            <a:r>
              <a:rPr lang="ro-RO" dirty="0"/>
              <a:t>Să determinăm și algoritmul pentru cerc.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241" y="2247354"/>
            <a:ext cx="2826477" cy="256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Cerc - Introducere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</a:t>
                </a:r>
                <a:r>
                  <a:rPr lang="ro-RO" dirty="0"/>
                  <a:t>ție: Cercul este figura geometrică ale cărei puncte au distanța față de centru constantă.</a:t>
                </a:r>
              </a:p>
              <a:p>
                <a:r>
                  <a:rPr lang="ro-RO" dirty="0"/>
                  <a:t>r = raza cercului.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pPr>
                  <a:spcBef>
                    <a:spcPts val="200"/>
                  </a:spcBef>
                </a:pPr>
                <a:r>
                  <a:rPr lang="ro-RO" dirty="0"/>
                  <a:t>Fie M(x,y) un punct al cercului.</a:t>
                </a:r>
              </a:p>
              <a:p>
                <a:pPr>
                  <a:spcBef>
                    <a:spcPts val="200"/>
                  </a:spcBef>
                </a:pPr>
                <a:r>
                  <a:rPr lang="ro-RO" dirty="0"/>
                  <a:t>Ecuația cercului pentru acest punct este: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ro-RO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b="0" i="1" smtClean="0">
                        <a:latin typeface="Cambria Math" panose="02040503050406030204" pitchFamily="18" charset="0"/>
                      </a:rPr>
                      <m:t>=0   (1)</m:t>
                    </m:r>
                  </m:oMath>
                </a14:m>
                <a:endParaRPr lang="ro-R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scontent.fclj1-1.fna.fbcdn.net/v/t1.15752-9/74822337_1631054117032207_2105557976847745024_n.png?_nc_cat=102&amp;_nc_oc=AQkqm84aKAel3hI9LMaf_W81KLKj5UqJ6vx0zmhj-2kq58rIexk715LWP6wUo6H-cmc&amp;_nc_ht=scontent.fclj1-1.fna&amp;oh=5741b0d82d6c75ed1225b9c91024c58c&amp;oe=5E5323B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333917"/>
            <a:ext cx="3698876" cy="364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8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Cerc – Variabila de decizie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ro-RO" dirty="0"/>
                  <a:t>Fie </a:t>
                </a:r>
                <a14:m>
                  <m:oMath xmlns:m="http://schemas.openxmlformats.org/officeDocument/2006/math">
                    <m:r>
                      <a:rPr lang="ro-RO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o-RO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o-RO" dirty="0"/>
                  <a:t>. Fie </a:t>
                </a:r>
                <a14:m>
                  <m:oMath xmlns:m="http://schemas.openxmlformats.org/officeDocument/2006/math">
                    <m:r>
                      <a:rPr lang="ro-RO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dirty="0"/>
                  <a:t> un punct din plan.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o-RO" dirty="0"/>
                  <a:t>Dacă </a:t>
                </a:r>
                <a14:m>
                  <m:oMath xmlns:m="http://schemas.openxmlformats.org/officeDocument/2006/math">
                    <m:r>
                      <a:rPr lang="ro-RO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se afl</a:t>
                </a:r>
                <a:r>
                  <a:rPr lang="ro-RO" dirty="0"/>
                  <a:t>ă pe cerc;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o-RO" dirty="0"/>
                  <a:t>Dacă </a:t>
                </a:r>
                <a14:m>
                  <m:oMath xmlns:m="http://schemas.openxmlformats.org/officeDocument/2006/math">
                    <m:r>
                      <a:rPr lang="ro-RO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o-RO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o-RO" dirty="0"/>
                  <a:t> se află în interiorul cercului;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o-RO" dirty="0"/>
                  <a:t>Dacă </a:t>
                </a:r>
                <a14:m>
                  <m:oMath xmlns:m="http://schemas.openxmlformats.org/officeDocument/2006/math">
                    <m:r>
                      <a:rPr lang="ro-RO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o-RO" dirty="0"/>
                  <a:t> se află în exteriorul cercului.</a:t>
                </a:r>
              </a:p>
              <a:p>
                <a:r>
                  <a:rPr lang="ro-RO" dirty="0"/>
                  <a:t>Pentru a începe cu un punct de pe cerc, alegem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ro-RO" dirty="0"/>
                  <a:t>. Dar care este următorul punct?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ro-RO" dirty="0"/>
                  <a:t> sau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o-RO" dirty="0"/>
                  <a:t>?</a:t>
                </a:r>
              </a:p>
              <a:p>
                <a:r>
                  <a:rPr lang="ro-RO" dirty="0"/>
                  <a:t>Luând cazul general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dirty="0"/>
                  <a:t>, avem de ales între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dirty="0"/>
                  <a:t> și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o-RO" dirty="0"/>
                  <a:t>. </a:t>
                </a:r>
              </a:p>
              <a:p>
                <a:r>
                  <a:rPr lang="ro-RO" dirty="0"/>
                  <a:t>Dorim să decidem care este cel mai apropiat punct față de cerc, și vom determina aceasta în funcție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o-RO" dirty="0"/>
                  <a:t>, punctul de mijloc.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2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5126"/>
            <a:ext cx="10256520" cy="1372234"/>
          </a:xfrm>
        </p:spPr>
        <p:txBody>
          <a:bodyPr>
            <a:normAutofit/>
          </a:bodyPr>
          <a:lstStyle/>
          <a:p>
            <a:r>
              <a:rPr lang="ro-RO" dirty="0"/>
              <a:t>Cerc – Variabila de decizie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1782" y="1737360"/>
                <a:ext cx="10196320" cy="413173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200"/>
                  </a:spcBef>
                  <a:buNone/>
                </a:pPr>
                <a:endParaRPr lang="ro-RO" dirty="0"/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ro-RO" dirty="0"/>
                  <a:t>Formula punctului de mijloc și cea a următorului punct de mijloc sunt: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ro-RO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sSub>
                            <m:sSubPr>
                              <m:ctrlP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o-RO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o-RO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o-RO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o-RO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o-RO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o-RO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ro-RO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o-RO" b="0" dirty="0"/>
              </a:p>
              <a:p>
                <a:pPr marL="0" indent="0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ro-RO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sSub>
                            <m:sSubPr>
                              <m:ctrlP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o-RO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o-RO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o-RO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o-RO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o-RO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o-RO" dirty="0"/>
              </a:p>
              <a:p>
                <a:pPr marL="0" indent="0">
                  <a:spcBef>
                    <a:spcPts val="200"/>
                  </a:spcBef>
                  <a:buNone/>
                </a:pPr>
                <a:endParaRPr lang="ro-RO" sz="1000" dirty="0"/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ro-RO" dirty="0"/>
                  <a:t>Notăm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o-RO" dirty="0"/>
                  <a:t>, deci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o-RO" dirty="0"/>
                  <a:t>.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dirty="0"/>
                  <a:t> este variabila de decizie a punctului k de pe cerc. Înlocuind în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o-RO" dirty="0"/>
                  <a:t> 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o-RO" dirty="0"/>
                  <a:t> cu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dirty="0"/>
                  <a:t>+1, obținem: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o-RO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o-RO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o-RO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o-RO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o-RO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o-RO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o-RO" b="0" i="1" dirty="0" smtClean="0">
                          <a:latin typeface="Cambria Math" panose="02040503050406030204" pitchFamily="18" charset="0"/>
                        </a:rPr>
                        <m:t>   (2)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1782" y="1737360"/>
                <a:ext cx="10196320" cy="4131734"/>
              </a:xfrm>
              <a:blipFill>
                <a:blip r:embed="rId2"/>
                <a:stretch>
                  <a:fillRect l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1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Cerc – Variabila de decizie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Dorim să îl aflăm 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o-RO" dirty="0"/>
                  <a:t> în funcție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dirty="0"/>
                  <a:t> pentru a putea să-l calculăm în funcție de acesta. Pentru a realiza acest lucru, avem nevoie de diferența celor două variabile de decizie.</a:t>
                </a:r>
              </a:p>
              <a:p>
                <a:pPr>
                  <a:spcBef>
                    <a:spcPts val="200"/>
                  </a:spcBef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ro-RO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o-RO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+4+</m:t>
                    </m:r>
                    <m:sSubSup>
                      <m:sSub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−1−</m:t>
                    </m:r>
                    <m:sSubSup>
                      <m:sSub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/>
              </a:p>
              <a:p>
                <a:pPr>
                  <a:spcBef>
                    <a:spcPts val="200"/>
                  </a:spcBef>
                </a:pPr>
                <a:endParaRPr lang="ro-RO" dirty="0"/>
              </a:p>
              <a:p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+3+</m:t>
                    </m:r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groupChr>
                      <m:groupChrPr>
                        <m:chr m:val="⏟"/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           </a:t>
                </a:r>
                <a:r>
                  <a:rPr lang="ro-RO" dirty="0"/>
                  <a:t>dacă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&lt;0:   </m:t>
                    </m:r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dirty="0"/>
                  <a:t>                       altfel: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ro-R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 b="-257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6836229" y="2902857"/>
            <a:ext cx="333828" cy="2757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0094686" y="2902857"/>
            <a:ext cx="333828" cy="2757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436915" y="3705014"/>
            <a:ext cx="290285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201920" y="3705014"/>
            <a:ext cx="290285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731657" y="3705014"/>
            <a:ext cx="2032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019142" y="3705014"/>
            <a:ext cx="2032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76914" y="4949371"/>
            <a:ext cx="1117601" cy="59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94514" y="4949371"/>
            <a:ext cx="1291772" cy="59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Cerc</a:t>
            </a:r>
            <a:r>
              <a:rPr lang="ro-RO" dirty="0"/>
              <a:t> – Variabila de decizie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54926"/>
                <a:ext cx="1005840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</a:rPr>
                      <m:t>𝐷𝑎𝑐</m:t>
                    </m:r>
                    <m:r>
                      <a:rPr lang="ro-RO" i="1" smtClean="0">
                        <a:latin typeface="Cambria Math" panose="02040503050406030204" pitchFamily="18" charset="0"/>
                      </a:rPr>
                      <m:t>ă 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&lt;0⇒</m:t>
                    </m:r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3+</m:t>
                    </m:r>
                    <m:r>
                      <a:rPr lang="ro-RO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o-RO" dirty="0"/>
              </a:p>
              <a:p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𝐴𝑙𝑡𝑓𝑒𝑙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3+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ro-RO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3+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+1−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+1=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dirty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o-RO" b="0" i="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ro-RO" dirty="0"/>
              </a:p>
              <a:p>
                <a:r>
                  <a:rPr lang="ro-RO" dirty="0"/>
                  <a:t>Avem două variabile ce trebuiesc definite, deoarece acestea depind de x și de y, și le vom numi d</a:t>
                </a:r>
                <a:r>
                  <a:rPr lang="en-US" dirty="0"/>
                  <a:t>E</a:t>
                </a:r>
                <a:r>
                  <a:rPr lang="ro-RO" dirty="0"/>
                  <a:t> și d</a:t>
                </a:r>
                <a:r>
                  <a:rPr lang="en-US" dirty="0"/>
                  <a:t>SE</a:t>
                </a:r>
                <a:r>
                  <a:rPr lang="ro-RO" dirty="0"/>
                  <a:t>. Iar acum ne mai trebuie doar să determinăm variabila de decizie în punctul inițial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o-RO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0+1</m:t>
                        </m: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0+1</m:t>
                            </m:r>
                          </m:e>
                        </m:d>
                      </m:e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ro-RO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o-RO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o-RO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ro-RO" dirty="0"/>
              </a:p>
              <a:p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≃1−</m:t>
                    </m:r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ro-R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54926"/>
                <a:ext cx="10058400" cy="4023360"/>
              </a:xfrm>
              <a:blipFill>
                <a:blip r:embed="rId2"/>
                <a:stretch>
                  <a:fillRect l="-1515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8490857" y="2429690"/>
            <a:ext cx="217714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9509758" y="2420980"/>
            <a:ext cx="209006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788229" y="2834638"/>
            <a:ext cx="274320" cy="3265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493658" y="2834637"/>
            <a:ext cx="274320" cy="3265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7083696" y="2821573"/>
            <a:ext cx="942703" cy="3396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3" name="Rounded Rectangle 32"/>
          <p:cNvSpPr/>
          <p:nvPr/>
        </p:nvSpPr>
        <p:spPr>
          <a:xfrm>
            <a:off x="1712686" y="3526971"/>
            <a:ext cx="435428" cy="33963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Rounded Rectangle 15"/>
          <p:cNvSpPr/>
          <p:nvPr/>
        </p:nvSpPr>
        <p:spPr>
          <a:xfrm>
            <a:off x="8244114" y="2821573"/>
            <a:ext cx="928914" cy="33963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Rounded Rectangle 16"/>
          <p:cNvSpPr/>
          <p:nvPr/>
        </p:nvSpPr>
        <p:spPr>
          <a:xfrm>
            <a:off x="1184366" y="3526971"/>
            <a:ext cx="327297" cy="339636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83697" y="4383314"/>
            <a:ext cx="489132" cy="3193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490857" y="4383314"/>
            <a:ext cx="489132" cy="3193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0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Cerc – Algoritmul Midpoint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847978" cy="4700210"/>
          </a:xfrm>
        </p:spPr>
        <p:txBody>
          <a:bodyPr>
            <a:normAutofit/>
          </a:bodyPr>
          <a:lstStyle/>
          <a:p>
            <a:r>
              <a:rPr lang="ro-RO" dirty="0"/>
              <a:t>Se </a:t>
            </a:r>
            <a:r>
              <a:rPr lang="en-US" dirty="0"/>
              <a:t>cite</a:t>
            </a:r>
            <a:r>
              <a:rPr lang="ro-RO" dirty="0"/>
              <a:t>ște r;</a:t>
            </a:r>
          </a:p>
          <a:p>
            <a:pPr>
              <a:spcBef>
                <a:spcPts val="200"/>
              </a:spcBef>
            </a:pPr>
            <a:r>
              <a:rPr lang="ro-RO" dirty="0"/>
              <a:t>Se dau valorile inițiale x = 0 și y = r;</a:t>
            </a:r>
          </a:p>
          <a:p>
            <a:pPr>
              <a:spcBef>
                <a:spcPts val="200"/>
              </a:spcBef>
            </a:pPr>
            <a:r>
              <a:rPr lang="ro-RO" dirty="0"/>
              <a:t>Se calculează variabila de decizie d = 1 – r;</a:t>
            </a:r>
          </a:p>
          <a:p>
            <a:pPr>
              <a:spcBef>
                <a:spcPts val="200"/>
              </a:spcBef>
            </a:pPr>
            <a:r>
              <a:rPr lang="ro-RO" dirty="0"/>
              <a:t>Se calculează d</a:t>
            </a:r>
            <a:r>
              <a:rPr lang="en-US" dirty="0"/>
              <a:t>E</a:t>
            </a:r>
            <a:r>
              <a:rPr lang="ro-RO" dirty="0"/>
              <a:t> = 2*x + 3 și d</a:t>
            </a:r>
            <a:r>
              <a:rPr lang="en-US" dirty="0"/>
              <a:t>SE</a:t>
            </a:r>
            <a:r>
              <a:rPr lang="ro-RO" dirty="0"/>
              <a:t> = 2 – 2*y;</a:t>
            </a:r>
          </a:p>
          <a:p>
            <a:pPr>
              <a:spcBef>
                <a:spcPts val="200"/>
              </a:spcBef>
            </a:pPr>
            <a:r>
              <a:rPr lang="ro-RO" dirty="0"/>
              <a:t>Cât timp x</a:t>
            </a:r>
            <a:r>
              <a:rPr lang="en-US" dirty="0"/>
              <a:t> &lt;= </a:t>
            </a:r>
            <a:r>
              <a:rPr lang="ro-RO" dirty="0"/>
              <a:t>y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   </a:t>
            </a:r>
            <a:r>
              <a:rPr lang="ro-RO" dirty="0"/>
              <a:t>   </a:t>
            </a:r>
            <a:r>
              <a:rPr lang="en-US" dirty="0"/>
              <a:t>Deseneaz</a:t>
            </a:r>
            <a:r>
              <a:rPr lang="ro-RO" dirty="0"/>
              <a:t>ă punctele (x, y), (y, x), (-x, y), (y, -x), (-x, -y), (-y, -x), (x, -y), (-y, x), eventual în culori diferite;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ro-RO" dirty="0"/>
              <a:t>      Dacă d </a:t>
            </a:r>
            <a:r>
              <a:rPr lang="en-US" dirty="0"/>
              <a:t>&lt; 0</a:t>
            </a:r>
          </a:p>
          <a:p>
            <a:pPr>
              <a:spcBef>
                <a:spcPts val="200"/>
              </a:spcBef>
            </a:pPr>
            <a:r>
              <a:rPr lang="en-US" dirty="0"/>
              <a:t>     </a:t>
            </a:r>
            <a:r>
              <a:rPr lang="ro-RO" dirty="0"/>
              <a:t>      </a:t>
            </a:r>
            <a:r>
              <a:rPr lang="en-US" dirty="0"/>
              <a:t> d = d + dE; dE = dE + 2; dSE = dSE + 2;</a:t>
            </a:r>
          </a:p>
          <a:p>
            <a:pPr>
              <a:spcBef>
                <a:spcPts val="200"/>
              </a:spcBef>
            </a:pPr>
            <a:r>
              <a:rPr lang="en-US" dirty="0"/>
              <a:t>      Altfel</a:t>
            </a:r>
          </a:p>
          <a:p>
            <a:pPr>
              <a:spcBef>
                <a:spcPts val="200"/>
              </a:spcBef>
            </a:pPr>
            <a:r>
              <a:rPr lang="en-US" dirty="0"/>
              <a:t>            d = d + dSE; dE = dE + 2; dSE = dSE + 4; y--;</a:t>
            </a:r>
          </a:p>
          <a:p>
            <a:pPr>
              <a:spcBef>
                <a:spcPts val="200"/>
              </a:spcBef>
            </a:pPr>
            <a:r>
              <a:rPr lang="en-US" dirty="0"/>
              <a:t>      x++;</a:t>
            </a:r>
          </a:p>
          <a:p>
            <a:pPr>
              <a:spcBef>
                <a:spcPts val="200"/>
              </a:spcBef>
            </a:pPr>
            <a:r>
              <a:rPr lang="en-US" dirty="0"/>
              <a:t>Dac</a:t>
            </a:r>
            <a:r>
              <a:rPr lang="ro-RO" dirty="0"/>
              <a:t>ă dorim și să umplem </a:t>
            </a:r>
            <a:r>
              <a:rPr lang="en-US" dirty="0"/>
              <a:t>cercul</a:t>
            </a:r>
            <a:r>
              <a:rPr lang="ro-RO" dirty="0"/>
              <a:t>, cât timp </a:t>
            </a:r>
            <a:r>
              <a:rPr lang="en-US" dirty="0"/>
              <a:t>r &gt; 0</a:t>
            </a:r>
          </a:p>
          <a:p>
            <a:pPr>
              <a:spcBef>
                <a:spcPts val="200"/>
              </a:spcBef>
            </a:pPr>
            <a:r>
              <a:rPr lang="en-US" dirty="0"/>
              <a:t>  </a:t>
            </a:r>
            <a:r>
              <a:rPr lang="ro-RO" dirty="0"/>
              <a:t>   </a:t>
            </a:r>
            <a:r>
              <a:rPr lang="en-US" dirty="0"/>
              <a:t> r--;</a:t>
            </a:r>
          </a:p>
          <a:p>
            <a:pPr>
              <a:spcBef>
                <a:spcPts val="200"/>
              </a:spcBef>
            </a:pPr>
            <a:r>
              <a:rPr lang="en-US" dirty="0"/>
              <a:t>  </a:t>
            </a:r>
            <a:r>
              <a:rPr lang="ro-RO" dirty="0"/>
              <a:t>   </a:t>
            </a:r>
            <a:r>
              <a:rPr lang="en-US" dirty="0"/>
              <a:t> </a:t>
            </a:r>
            <a:r>
              <a:rPr lang="ro-RO" dirty="0"/>
              <a:t>Și se repetă algoritmul</a:t>
            </a:r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359" y="3798307"/>
            <a:ext cx="2763321" cy="251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90" y="365668"/>
            <a:ext cx="10295709" cy="1371691"/>
          </a:xfrm>
        </p:spPr>
        <p:txBody>
          <a:bodyPr>
            <a:normAutofit/>
          </a:bodyPr>
          <a:lstStyle/>
          <a:p>
            <a:r>
              <a:rPr lang="ro-RO" dirty="0"/>
              <a:t>Elipsa - Introducere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4532" y="1737359"/>
                <a:ext cx="10178143" cy="44936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ro-RO" u="sng" dirty="0"/>
                  <a:t>Definiție</a:t>
                </a:r>
                <a:r>
                  <a:rPr lang="ro-RO" dirty="0"/>
                  <a:t>: Elipsa este figura geometrică </a:t>
                </a:r>
                <a:r>
                  <a:rPr lang="en-US" dirty="0"/>
                  <a:t>a c</a:t>
                </a:r>
                <a:r>
                  <a:rPr lang="ro-RO" dirty="0" err="1"/>
                  <a:t>ărei</a:t>
                </a:r>
                <a:r>
                  <a:rPr lang="ro-RO" dirty="0"/>
                  <a:t> puncte componente se află la o distanță constantă față de două puncte interioare fixe (numite focare).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o-RO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𝑟𝑎𝑧𝑎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𝑚𝑎𝑗𝑜𝑟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ă </m:t>
                      </m:r>
                      <m:d>
                        <m:dPr>
                          <m:ctrlPr>
                            <a:rPr lang="ro-RO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𝑐𝑒𝑎</m:t>
                          </m:r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𝑚𝑎𝑖</m:t>
                          </m:r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𝑚𝑎𝑟𝑒</m:t>
                          </m:r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𝑚𝑎𝑥𝑖𝑚</m:t>
                          </m:r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ă</m:t>
                          </m:r>
                        </m:e>
                      </m:d>
                      <m:r>
                        <a:rPr lang="ro-RO" b="0" i="0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≝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𝑟𝑎𝑧𝑎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𝑚𝑖𝑛𝑜𝑟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ă </m:t>
                      </m:r>
                      <m:d>
                        <m:dPr>
                          <m:ctrlPr>
                            <a:rPr lang="ro-RO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𝑐𝑒𝑎</m:t>
                          </m:r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𝑚𝑎𝑖</m:t>
                          </m:r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𝑚𝑖𝑐</m:t>
                          </m:r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ă, </m:t>
                          </m:r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𝑚𝑖𝑛𝑖𝑚</m:t>
                          </m:r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ă</m:t>
                          </m:r>
                        </m:e>
                      </m:d>
                      <m:r>
                        <a:rPr lang="ro-RO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ro-RO" dirty="0"/>
                  <a:t>Fie </a:t>
                </a:r>
                <a:r>
                  <a:rPr lang="en-US" dirty="0"/>
                  <a:t>M</a:t>
                </a:r>
                <a:r>
                  <a:rPr lang="ro-RO" dirty="0"/>
                  <a:t>(x,y) un punct al elipsei.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ro-RO" dirty="0"/>
                  <a:t>Ecuația elipsei pentru acest punct este: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ro-RO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ro-RO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ro-RO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ro-RO" b="0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:endParaRPr lang="ro-RO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i="1" smtClean="0"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ro-RO" b="0" i="0" smtClean="0">
                          <a:latin typeface="Cambria Math" panose="02040503050406030204" pitchFamily="18" charset="0"/>
                        </a:rPr>
                        <m:t>   (1)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532" y="1737359"/>
                <a:ext cx="10178143" cy="4493623"/>
              </a:xfrm>
              <a:blipFill>
                <a:blip r:embed="rId2"/>
                <a:stretch>
                  <a:fillRect l="-1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932731" y="2657586"/>
            <a:ext cx="441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dirty="0">
                <a:hlinkClick r:id="rId3"/>
              </a:rPr>
              <a:t>https://ro.wikipedia.org/wiki/Elips%C4%83#/</a:t>
            </a:r>
            <a:r>
              <a:rPr lang="ro-RO" sz="1200" dirty="0">
                <a:hlinkClick r:id="rId3"/>
              </a:rPr>
              <a:t>media/Fi%C8%99ier:Elipse.svg</a:t>
            </a:r>
            <a:endParaRPr lang="ro-RO" sz="1200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B3CF0FA1-6A48-40E3-8DD2-96DCE3A9D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517" y="2905249"/>
            <a:ext cx="4619673" cy="33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3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216" y="456565"/>
            <a:ext cx="10269583" cy="1293857"/>
          </a:xfrm>
        </p:spPr>
        <p:txBody>
          <a:bodyPr>
            <a:normAutofit/>
          </a:bodyPr>
          <a:lstStyle/>
          <a:p>
            <a:r>
              <a:rPr lang="ro-RO" dirty="0"/>
              <a:t>Elipsa – Variabila de decizie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1782" y="1750422"/>
                <a:ext cx="10306596" cy="4493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200"/>
                  </a:spcBef>
                  <a:buNone/>
                </a:pPr>
                <a:endParaRPr lang="ro-RO" dirty="0"/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ro-RO" dirty="0"/>
                  <a:t>Fie </a:t>
                </a:r>
                <a14:m>
                  <m:oMath xmlns:m="http://schemas.openxmlformats.org/officeDocument/2006/math">
                    <m:r>
                      <a:rPr lang="ro-RO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o-RO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o-RO" b="0" dirty="0"/>
                  <a:t>. Fie </a:t>
                </a:r>
                <a14:m>
                  <m:oMath xmlns:m="http://schemas.openxmlformats.org/officeDocument/2006/math">
                    <m:r>
                      <a:rPr lang="ro-RO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b="0" dirty="0"/>
                  <a:t> un punct din plan.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o-RO" dirty="0"/>
                  <a:t>Dacă </a:t>
                </a:r>
                <a14:m>
                  <m:oMath xmlns:m="http://schemas.openxmlformats.org/officeDocument/2006/math"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o-RO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se afl</a:t>
                </a:r>
                <a:r>
                  <a:rPr lang="ro-RO" dirty="0"/>
                  <a:t>ă pe elipsă;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o-RO" dirty="0"/>
                  <a:t>Dacă </a:t>
                </a:r>
                <a14:m>
                  <m:oMath xmlns:m="http://schemas.openxmlformats.org/officeDocument/2006/math"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o-RO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o-RO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o-RO" dirty="0"/>
                  <a:t> se află în interiorul elipsei;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o-RO" dirty="0"/>
                  <a:t>Dacă </a:t>
                </a:r>
                <a14:m>
                  <m:oMath xmlns:m="http://schemas.openxmlformats.org/officeDocument/2006/math"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ro-RO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o-RO" dirty="0"/>
                  <a:t> se află în exteriorul elipsei.</a:t>
                </a:r>
              </a:p>
              <a:p>
                <a:pPr marL="0" indent="0">
                  <a:buNone/>
                </a:pPr>
                <a:r>
                  <a:rPr lang="ro-RO" dirty="0"/>
                  <a:t>Pentru a începe cu un punct de pe elipsă, alegem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dirty="0"/>
                  <a:t>. Dar care este următorul punct?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dirty="0"/>
                  <a:t> sau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o-RO" dirty="0"/>
                  <a:t>?</a:t>
                </a:r>
              </a:p>
              <a:p>
                <a:pPr marL="0" indent="0">
                  <a:buNone/>
                </a:pPr>
                <a:r>
                  <a:rPr lang="ro-RO" dirty="0"/>
                  <a:t>Luând cazul general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dirty="0"/>
                  <a:t>, avem de ales între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dirty="0"/>
                  <a:t> și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o-RO" dirty="0"/>
                  <a:t>. </a:t>
                </a:r>
              </a:p>
              <a:p>
                <a:pPr marL="0" indent="0">
                  <a:buNone/>
                </a:pPr>
                <a:r>
                  <a:rPr lang="ro-RO" dirty="0"/>
                  <a:t>Dorim să decidem care este cel mai apropiat punct față de elipsă, determinam acest punct în funcție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o-RO" dirty="0"/>
                  <a:t>, punctul de mijloc.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1782" y="1750422"/>
                <a:ext cx="10306596" cy="4493624"/>
              </a:xfrm>
              <a:blipFill>
                <a:blip r:embed="rId2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9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5126"/>
            <a:ext cx="10256520" cy="1372234"/>
          </a:xfrm>
        </p:spPr>
        <p:txBody>
          <a:bodyPr>
            <a:normAutofit/>
          </a:bodyPr>
          <a:lstStyle/>
          <a:p>
            <a:r>
              <a:rPr lang="ro-RO" dirty="0"/>
              <a:t>Elipsa – Variabila de decizie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1782" y="1737360"/>
                <a:ext cx="10045337" cy="413173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200"/>
                  </a:spcBef>
                  <a:buNone/>
                </a:pPr>
                <a:endParaRPr lang="ro-RO" dirty="0"/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ro-RO" dirty="0"/>
                  <a:t>Formula punctului de mijloc și cea a următorului punct de mijloc sunt: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ro-RO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sSub>
                            <m:sSubPr>
                              <m:ctrlP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o-RO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o-RO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ro-RO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o-RO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o-RO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ro-RO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o-RO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ro-RO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ro-RO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o-RO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ro-RO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o-RO" b="0" dirty="0"/>
              </a:p>
              <a:p>
                <a:pPr marL="0" indent="0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ro-RO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sSub>
                            <m:sSubPr>
                              <m:ctrlP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o-RO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o-RO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ro-RO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o-RO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o-RO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ro-RO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o-RO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ro-RO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ro-RO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o-RO" dirty="0"/>
              </a:p>
              <a:p>
                <a:pPr marL="0" indent="0">
                  <a:spcBef>
                    <a:spcPts val="200"/>
                  </a:spcBef>
                  <a:buNone/>
                </a:pPr>
                <a:endParaRPr lang="ro-RO" sz="1000" dirty="0"/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ro-RO" dirty="0"/>
                  <a:t>Notăm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o-RO" dirty="0"/>
                  <a:t>, deci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o-RO" dirty="0"/>
                  <a:t>.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dirty="0"/>
                  <a:t> este variabila de decizie corespunzătoare punctului k de pe elipsă. Înlocuind în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o-RO" dirty="0"/>
                  <a:t> 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o-RO" dirty="0"/>
                  <a:t> cu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dirty="0"/>
                  <a:t>+1, obținem: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o-RO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ro-RO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o-RO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o-RO" i="1" dirty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o-RO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ro-RO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o-RO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o-RO" i="1" dirty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ro-RO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ro-RO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o-RO" b="0" i="1" dirty="0" smtClean="0">
                          <a:latin typeface="Cambria Math" panose="02040503050406030204" pitchFamily="18" charset="0"/>
                        </a:rPr>
                        <m:t>   (2)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1782" y="1737360"/>
                <a:ext cx="10045337" cy="4131734"/>
              </a:xfrm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Elipsa – Variabila de decizie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Dorim să îl aflăm 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o-RO" dirty="0"/>
                  <a:t> în funcție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dirty="0"/>
                  <a:t> pentru a putea să-l calculăm în funcție de acesta. Pentru a realiza acest lucru, avem nevoie de diferența celor două variabile de decizie.</a:t>
                </a: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ro-RO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o-RO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o-RO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o-RO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o-RO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ro-RO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o-RO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ro-RO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ro-RO" i="1" dirty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ro-RO" b="0" dirty="0"/>
              </a:p>
              <a:p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−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o-RO" b="0" dirty="0"/>
              </a:p>
              <a:p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+1+2</m:t>
                        </m:r>
                        <m:sSub>
                          <m:sSub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+2+1−</m:t>
                        </m:r>
                        <m:sSubSup>
                          <m:sSubSup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o-RO" b="0" i="0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ro-RO" dirty="0"/>
                  <a:t>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ro-RO" b="0" dirty="0"/>
              </a:p>
              <a:p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groupChr>
                              <m:groupChrPr>
                                <m:chr m:val="⏟"/>
                                <m:ctrlPr>
                                  <a:rPr lang="ro-RO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ro-RO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o-RO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ro-RO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groupChr>
                          </m:e>
                        </m:d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−</m:t>
                        </m:r>
                        <m:groupChr>
                          <m:groupChrPr>
                            <m:chr m:val="⏟"/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ro-RO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o-RO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o-RO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groupCh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ro-RO" dirty="0"/>
              </a:p>
              <a:p>
                <a:endParaRPr lang="ro-RO" dirty="0"/>
              </a:p>
              <a:p>
                <a:r>
                  <a:rPr lang="ro-RO" dirty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o-RO" dirty="0"/>
                  <a:t>                     dacă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0:   </m:t>
                    </m:r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dirty="0"/>
                  <a:t>                       altfel: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ro-R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8386354" y="3161211"/>
            <a:ext cx="600892" cy="2612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0132423" y="2555965"/>
            <a:ext cx="600892" cy="2612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789611" y="3735977"/>
            <a:ext cx="313509" cy="3396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116286" y="3735977"/>
            <a:ext cx="313509" cy="3396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320834" y="3766336"/>
            <a:ext cx="474617" cy="278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651863" y="3766336"/>
            <a:ext cx="474617" cy="278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013165" y="3766336"/>
            <a:ext cx="239486" cy="278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348548" y="3766336"/>
            <a:ext cx="239486" cy="278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987246" y="3690257"/>
            <a:ext cx="130628" cy="431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0554789" y="3690257"/>
            <a:ext cx="130628" cy="431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625634" y="4767943"/>
            <a:ext cx="1345475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651863" y="4767943"/>
            <a:ext cx="1193076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44939" y="4767943"/>
            <a:ext cx="114953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Elipsa – Variabila de decizie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54926"/>
                <a:ext cx="1005840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</a:rPr>
                      <m:t>𝐷𝑎𝑐</m:t>
                    </m:r>
                    <m:r>
                      <a:rPr lang="ro-RO" i="1" smtClean="0">
                        <a:latin typeface="Cambria Math" panose="02040503050406030204" pitchFamily="18" charset="0"/>
                      </a:rPr>
                      <m:t>ă 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&lt;0⇒</m:t>
                    </m:r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ro-RO" i="1" dirty="0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endParaRPr lang="ro-RO" dirty="0"/>
              </a:p>
              <a:p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𝐴𝑙𝑡𝑓𝑒𝑙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b="0" i="0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o-RO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o-RO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+1+</m:t>
                        </m:r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ro-RO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+1−</m:t>
                        </m:r>
                        <m:sSubSup>
                          <m:sSubSup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ro-RO" dirty="0"/>
              </a:p>
              <a:p>
                <a:r>
                  <a:rPr lang="ro-RO" dirty="0"/>
                  <a:t>Înafară de constanta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o-RO" dirty="0"/>
                  <a:t>, mai avem două variabile ce </a:t>
                </a:r>
                <a:r>
                  <a:rPr lang="ro-RO" dirty="0" err="1"/>
                  <a:t>trebuiesc</a:t>
                </a:r>
                <a:r>
                  <a:rPr lang="ro-RO" dirty="0"/>
                  <a:t> definite. Deoarece acestea depind de x și de y,  le  vom  numi  dx și dy. Iar acum ne mai trebuie doar să determinăm variabila de decizie în punctul inițial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0+1</m:t>
                        </m:r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o-RO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ro-RO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ro-RO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o-RO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o-RO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o-RO" dirty="0"/>
                  <a:t>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ro-RO" dirty="0"/>
              </a:p>
              <a:p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o-RO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o-RO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ro-R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54926"/>
                <a:ext cx="10058400" cy="4023360"/>
              </a:xfrm>
              <a:blipFill>
                <a:blip r:embed="rId2"/>
                <a:stretch>
                  <a:fillRect l="-1515" t="-1667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9222376" y="2429690"/>
            <a:ext cx="209006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189028" y="2429690"/>
            <a:ext cx="209006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702629" y="2847703"/>
            <a:ext cx="274320" cy="3265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461760" y="2821577"/>
            <a:ext cx="274320" cy="3265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112034" y="2821577"/>
            <a:ext cx="966652" cy="35269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Rounded Rectangle 21"/>
          <p:cNvSpPr/>
          <p:nvPr/>
        </p:nvSpPr>
        <p:spPr>
          <a:xfrm>
            <a:off x="3958046" y="3592286"/>
            <a:ext cx="287383" cy="2743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3" name="Rounded Rectangle 32"/>
          <p:cNvSpPr/>
          <p:nvPr/>
        </p:nvSpPr>
        <p:spPr>
          <a:xfrm>
            <a:off x="4480560" y="3592286"/>
            <a:ext cx="313509" cy="27432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Rounded Rectangle 34"/>
          <p:cNvSpPr/>
          <p:nvPr/>
        </p:nvSpPr>
        <p:spPr>
          <a:xfrm>
            <a:off x="9858103" y="2821576"/>
            <a:ext cx="966652" cy="35269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7328263" y="4467497"/>
            <a:ext cx="783771" cy="3265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22376" y="4467497"/>
            <a:ext cx="783771" cy="3265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Elipsa – Algoritmul Midpoint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33443"/>
          </a:xfrm>
        </p:spPr>
        <p:txBody>
          <a:bodyPr>
            <a:normAutofit/>
          </a:bodyPr>
          <a:lstStyle/>
          <a:p>
            <a:r>
              <a:rPr lang="ro-RO" dirty="0"/>
              <a:t>Se citesc r1 și r2;</a:t>
            </a:r>
          </a:p>
          <a:p>
            <a:pPr>
              <a:spcBef>
                <a:spcPts val="200"/>
              </a:spcBef>
            </a:pPr>
            <a:r>
              <a:rPr lang="ro-RO" dirty="0"/>
              <a:t>Se dau valorile inițiale x = 0 și y = r2;</a:t>
            </a:r>
          </a:p>
          <a:p>
            <a:pPr>
              <a:spcBef>
                <a:spcPts val="200"/>
              </a:spcBef>
            </a:pPr>
            <a:r>
              <a:rPr lang="ro-RO" dirty="0"/>
              <a:t>Se calculează variabila de decizie d = r2*r2 – r1*r1*r2 + r1*r1/4;</a:t>
            </a:r>
          </a:p>
          <a:p>
            <a:pPr>
              <a:spcBef>
                <a:spcPts val="200"/>
              </a:spcBef>
            </a:pPr>
            <a:r>
              <a:rPr lang="ro-RO" dirty="0"/>
              <a:t>Se calculează dx = 2*r2*r2*x și dy = 2*r1*r1*y;</a:t>
            </a:r>
          </a:p>
          <a:p>
            <a:pPr>
              <a:spcBef>
                <a:spcPts val="200"/>
              </a:spcBef>
            </a:pPr>
            <a:r>
              <a:rPr lang="ro-RO" dirty="0"/>
              <a:t>Cât timp x</a:t>
            </a:r>
            <a:r>
              <a:rPr lang="en-US" dirty="0"/>
              <a:t> &lt;= r1 </a:t>
            </a:r>
            <a:r>
              <a:rPr lang="ro-RO" dirty="0"/>
              <a:t>și y </a:t>
            </a:r>
            <a:r>
              <a:rPr lang="en-US" dirty="0"/>
              <a:t>&gt;=</a:t>
            </a:r>
            <a:r>
              <a:rPr lang="ro-RO" dirty="0"/>
              <a:t> </a:t>
            </a:r>
            <a:r>
              <a:rPr lang="en-US" dirty="0"/>
              <a:t>0</a:t>
            </a:r>
          </a:p>
          <a:p>
            <a:pPr>
              <a:spcBef>
                <a:spcPts val="200"/>
              </a:spcBef>
            </a:pPr>
            <a:r>
              <a:rPr lang="en-US" dirty="0"/>
              <a:t>   </a:t>
            </a:r>
            <a:r>
              <a:rPr lang="ro-RO" dirty="0"/>
              <a:t>   </a:t>
            </a:r>
            <a:r>
              <a:rPr lang="en-US" dirty="0"/>
              <a:t>Deseneaz</a:t>
            </a:r>
            <a:r>
              <a:rPr lang="ro-RO" dirty="0"/>
              <a:t>ă punctele (x, y), (-x, y), (-x, -y), (x, -y), eventual în culori diferite</a:t>
            </a:r>
          </a:p>
          <a:p>
            <a:pPr>
              <a:spcBef>
                <a:spcPts val="200"/>
              </a:spcBef>
            </a:pPr>
            <a:r>
              <a:rPr lang="ro-RO" dirty="0"/>
              <a:t>      x++; dx = dx + 2*r2*r2; d = d + dx + r2*r2;</a:t>
            </a:r>
          </a:p>
          <a:p>
            <a:pPr>
              <a:spcBef>
                <a:spcPts val="200"/>
              </a:spcBef>
            </a:pPr>
            <a:r>
              <a:rPr lang="ro-RO" dirty="0"/>
              <a:t>      Dacă d </a:t>
            </a:r>
            <a:r>
              <a:rPr lang="en-US" dirty="0"/>
              <a:t>&gt; 0</a:t>
            </a:r>
          </a:p>
          <a:p>
            <a:pPr>
              <a:spcBef>
                <a:spcPts val="200"/>
              </a:spcBef>
            </a:pPr>
            <a:r>
              <a:rPr lang="en-US" dirty="0"/>
              <a:t>     </a:t>
            </a:r>
            <a:r>
              <a:rPr lang="ro-RO" dirty="0"/>
              <a:t>      </a:t>
            </a:r>
            <a:r>
              <a:rPr lang="en-US" dirty="0"/>
              <a:t> y--;</a:t>
            </a:r>
          </a:p>
          <a:p>
            <a:pPr>
              <a:spcBef>
                <a:spcPts val="200"/>
              </a:spcBef>
            </a:pPr>
            <a:r>
              <a:rPr lang="en-US" dirty="0"/>
              <a:t>     </a:t>
            </a:r>
            <a:r>
              <a:rPr lang="ro-RO" dirty="0"/>
              <a:t>      </a:t>
            </a:r>
            <a:r>
              <a:rPr lang="en-US" dirty="0"/>
              <a:t> dy = dy – 2*r1*r1;</a:t>
            </a:r>
          </a:p>
          <a:p>
            <a:pPr>
              <a:spcBef>
                <a:spcPts val="200"/>
              </a:spcBef>
            </a:pPr>
            <a:r>
              <a:rPr lang="en-US" dirty="0"/>
              <a:t>     </a:t>
            </a:r>
            <a:r>
              <a:rPr lang="ro-RO" dirty="0"/>
              <a:t>      </a:t>
            </a:r>
            <a:r>
              <a:rPr lang="en-US" dirty="0"/>
              <a:t> </a:t>
            </a:r>
            <a:r>
              <a:rPr lang="ro-RO" dirty="0"/>
              <a:t>d</a:t>
            </a:r>
            <a:r>
              <a:rPr lang="en-US" dirty="0"/>
              <a:t> = </a:t>
            </a:r>
            <a:r>
              <a:rPr lang="ro-RO" dirty="0"/>
              <a:t>d</a:t>
            </a:r>
            <a:r>
              <a:rPr lang="en-US" dirty="0"/>
              <a:t> – dy;</a:t>
            </a:r>
          </a:p>
          <a:p>
            <a:pPr>
              <a:spcBef>
                <a:spcPts val="200"/>
              </a:spcBef>
            </a:pPr>
            <a:r>
              <a:rPr lang="en-US" dirty="0"/>
              <a:t>Dac</a:t>
            </a:r>
            <a:r>
              <a:rPr lang="ro-RO" dirty="0"/>
              <a:t>ă dorim și să umplem elipsa, cât timp r1 </a:t>
            </a:r>
            <a:r>
              <a:rPr lang="en-US" dirty="0"/>
              <a:t>&gt; 0 </a:t>
            </a:r>
            <a:r>
              <a:rPr lang="ro-RO" dirty="0"/>
              <a:t>și r2</a:t>
            </a:r>
            <a:r>
              <a:rPr lang="en-US" dirty="0"/>
              <a:t> &gt; 0</a:t>
            </a:r>
          </a:p>
          <a:p>
            <a:pPr>
              <a:spcBef>
                <a:spcPts val="200"/>
              </a:spcBef>
            </a:pPr>
            <a:r>
              <a:rPr lang="en-US" dirty="0"/>
              <a:t>  </a:t>
            </a:r>
            <a:r>
              <a:rPr lang="ro-RO" dirty="0"/>
              <a:t>   </a:t>
            </a:r>
            <a:r>
              <a:rPr lang="en-US" dirty="0"/>
              <a:t> r1--; r2--;</a:t>
            </a:r>
          </a:p>
          <a:p>
            <a:pPr>
              <a:spcBef>
                <a:spcPts val="200"/>
              </a:spcBef>
            </a:pPr>
            <a:r>
              <a:rPr lang="en-US" dirty="0"/>
              <a:t>  </a:t>
            </a:r>
            <a:r>
              <a:rPr lang="ro-RO" dirty="0"/>
              <a:t>   </a:t>
            </a:r>
            <a:r>
              <a:rPr lang="en-US" dirty="0"/>
              <a:t> </a:t>
            </a:r>
            <a:r>
              <a:rPr lang="ro-RO" dirty="0"/>
              <a:t>Și se repetă algoritmul</a:t>
            </a:r>
          </a:p>
        </p:txBody>
      </p:sp>
    </p:spTree>
    <p:extLst>
      <p:ext uri="{BB962C8B-B14F-4D97-AF65-F5344CB8AC3E}">
        <p14:creationId xmlns:p14="http://schemas.microsoft.com/office/powerpoint/2010/main" val="5565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Elipsa – Algoritmul Midpoint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0746"/>
          </a:xfrm>
        </p:spPr>
        <p:txBody>
          <a:bodyPr>
            <a:normAutofit/>
          </a:bodyPr>
          <a:lstStyle/>
          <a:p>
            <a:r>
              <a:rPr lang="ro-RO" dirty="0"/>
              <a:t>Dacă folosim algoritmul în felul acesta, vom da de o problemă. Deocamdată, linia pe care o trasează punctele nu poate fi la un unghi mai mic de -45°, deoarece x va crește mereu. 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Când x se apropie de valoarea r1, acesta ar trebui uneori să-și păstreze valoarea pentru a-l lăsa pe y să ajungă la valoarea 0. Acest lucru se face cu încă o verificare: dacă după ce am scăzut valorile lui y și am modificat valoarea lui dy și a lui d, d încă este mai mare decât 0, înseamnă că punctul este încă înafara elipsei, deci va trebui să scădem valoarea lui x și să modificăm dx și 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41" y="2461123"/>
            <a:ext cx="2889477" cy="233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Elipsa – Algoritmul Midpoint,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33443"/>
          </a:xfrm>
        </p:spPr>
        <p:txBody>
          <a:bodyPr>
            <a:normAutofit/>
          </a:bodyPr>
          <a:lstStyle/>
          <a:p>
            <a:r>
              <a:rPr lang="ro-RO" dirty="0"/>
              <a:t>Se citesc r1 și r2;</a:t>
            </a:r>
          </a:p>
          <a:p>
            <a:pPr>
              <a:spcBef>
                <a:spcPts val="200"/>
              </a:spcBef>
            </a:pPr>
            <a:r>
              <a:rPr lang="ro-RO" dirty="0"/>
              <a:t>Se dau valorile inițiale x = 0 și y = r2;</a:t>
            </a:r>
          </a:p>
          <a:p>
            <a:pPr>
              <a:spcBef>
                <a:spcPts val="200"/>
              </a:spcBef>
            </a:pPr>
            <a:r>
              <a:rPr lang="ro-RO" dirty="0"/>
              <a:t>Se calculează variabila de decizie d = r2*r2 – r1*r1*r2 + r1*r1/4;</a:t>
            </a:r>
          </a:p>
          <a:p>
            <a:pPr>
              <a:spcBef>
                <a:spcPts val="200"/>
              </a:spcBef>
            </a:pPr>
            <a:r>
              <a:rPr lang="ro-RO" dirty="0"/>
              <a:t>Se calculează dx = 2*r2*r2*x și dy = 2*r1*r1*y;</a:t>
            </a:r>
          </a:p>
          <a:p>
            <a:pPr>
              <a:spcBef>
                <a:spcPts val="200"/>
              </a:spcBef>
            </a:pPr>
            <a:r>
              <a:rPr lang="ro-RO" dirty="0"/>
              <a:t>Cât timp x</a:t>
            </a:r>
            <a:r>
              <a:rPr lang="en-US" dirty="0"/>
              <a:t> &lt;= r1 </a:t>
            </a:r>
            <a:r>
              <a:rPr lang="ro-RO" dirty="0"/>
              <a:t>și y </a:t>
            </a:r>
            <a:r>
              <a:rPr lang="en-US" dirty="0"/>
              <a:t>&gt;=</a:t>
            </a:r>
            <a:r>
              <a:rPr lang="ro-RO" dirty="0"/>
              <a:t> </a:t>
            </a:r>
            <a:r>
              <a:rPr lang="en-US" dirty="0"/>
              <a:t>0</a:t>
            </a:r>
          </a:p>
          <a:p>
            <a:pPr>
              <a:spcBef>
                <a:spcPts val="200"/>
              </a:spcBef>
            </a:pPr>
            <a:r>
              <a:rPr lang="en-US" dirty="0"/>
              <a:t>   </a:t>
            </a:r>
            <a:r>
              <a:rPr lang="ro-RO" dirty="0"/>
              <a:t>   </a:t>
            </a:r>
            <a:r>
              <a:rPr lang="en-US" dirty="0"/>
              <a:t>Deseneaz</a:t>
            </a:r>
            <a:r>
              <a:rPr lang="ro-RO" dirty="0"/>
              <a:t>ă punctele (x, y), (-x, y), (-x, -y), (x, -y), eventual în culori diferite</a:t>
            </a:r>
          </a:p>
          <a:p>
            <a:pPr>
              <a:spcBef>
                <a:spcPts val="200"/>
              </a:spcBef>
            </a:pPr>
            <a:r>
              <a:rPr lang="ro-RO" dirty="0"/>
              <a:t>      x++; dx = dx + 2*r2*r2; d = d + dx + r2*r2;</a:t>
            </a:r>
          </a:p>
          <a:p>
            <a:pPr>
              <a:spcBef>
                <a:spcPts val="200"/>
              </a:spcBef>
            </a:pPr>
            <a:r>
              <a:rPr lang="ro-RO" dirty="0"/>
              <a:t>      Dacă d </a:t>
            </a:r>
            <a:r>
              <a:rPr lang="en-US" dirty="0"/>
              <a:t>&gt; 0</a:t>
            </a:r>
          </a:p>
          <a:p>
            <a:pPr>
              <a:spcBef>
                <a:spcPts val="200"/>
              </a:spcBef>
            </a:pPr>
            <a:r>
              <a:rPr lang="en-US" dirty="0"/>
              <a:t>     </a:t>
            </a:r>
            <a:r>
              <a:rPr lang="ro-RO" dirty="0"/>
              <a:t>      </a:t>
            </a:r>
            <a:r>
              <a:rPr lang="en-US" dirty="0"/>
              <a:t> y--; dy = dy – 2*r1*r1; </a:t>
            </a:r>
            <a:r>
              <a:rPr lang="ro-RO" dirty="0"/>
              <a:t>d</a:t>
            </a:r>
            <a:r>
              <a:rPr lang="en-US" dirty="0"/>
              <a:t> = </a:t>
            </a:r>
            <a:r>
              <a:rPr lang="ro-RO" dirty="0"/>
              <a:t>d</a:t>
            </a:r>
            <a:r>
              <a:rPr lang="en-US" dirty="0"/>
              <a:t> – dy;</a:t>
            </a:r>
            <a:endParaRPr lang="ro-RO" dirty="0"/>
          </a:p>
          <a:p>
            <a:pPr>
              <a:spcBef>
                <a:spcPts val="200"/>
              </a:spcBef>
            </a:pPr>
            <a:r>
              <a:rPr lang="ro-RO" dirty="0"/>
              <a:t>      Dacă d </a:t>
            </a:r>
            <a:r>
              <a:rPr lang="en-US" dirty="0"/>
              <a:t>&gt; 0</a:t>
            </a:r>
            <a:endParaRPr lang="ro-RO" dirty="0"/>
          </a:p>
          <a:p>
            <a:pPr>
              <a:spcBef>
                <a:spcPts val="200"/>
              </a:spcBef>
            </a:pPr>
            <a:r>
              <a:rPr lang="ro-RO" dirty="0"/>
              <a:t>            x--; dx = dx – 2*r2*r2; d = d – dx – r2*r2;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Dac</a:t>
            </a:r>
            <a:r>
              <a:rPr lang="ro-RO" dirty="0"/>
              <a:t>ă dorim și să umplem elipsa, cât timp r1 </a:t>
            </a:r>
            <a:r>
              <a:rPr lang="en-US" dirty="0"/>
              <a:t>&gt; 0 </a:t>
            </a:r>
            <a:r>
              <a:rPr lang="ro-RO" dirty="0"/>
              <a:t>și r2</a:t>
            </a:r>
            <a:r>
              <a:rPr lang="en-US" dirty="0"/>
              <a:t> &gt; 0</a:t>
            </a:r>
          </a:p>
          <a:p>
            <a:pPr>
              <a:spcBef>
                <a:spcPts val="200"/>
              </a:spcBef>
            </a:pPr>
            <a:r>
              <a:rPr lang="en-US" dirty="0"/>
              <a:t>  </a:t>
            </a:r>
            <a:r>
              <a:rPr lang="ro-RO" dirty="0"/>
              <a:t>   </a:t>
            </a:r>
            <a:r>
              <a:rPr lang="en-US" dirty="0"/>
              <a:t> r1--; r2--;</a:t>
            </a:r>
          </a:p>
          <a:p>
            <a:pPr>
              <a:spcBef>
                <a:spcPts val="200"/>
              </a:spcBef>
            </a:pPr>
            <a:r>
              <a:rPr lang="en-US" dirty="0"/>
              <a:t>  </a:t>
            </a:r>
            <a:r>
              <a:rPr lang="ro-RO" dirty="0"/>
              <a:t>   </a:t>
            </a:r>
            <a:r>
              <a:rPr lang="en-US" dirty="0"/>
              <a:t> </a:t>
            </a:r>
            <a:r>
              <a:rPr lang="ro-RO" dirty="0"/>
              <a:t>Și se repetă algoritmul.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326" y="3694650"/>
            <a:ext cx="3814354" cy="249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760</TotalTime>
  <Words>873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Cambria Math</vt:lpstr>
      <vt:lpstr>Retrospect</vt:lpstr>
      <vt:lpstr>Desenare Cerc și Elipsă</vt:lpstr>
      <vt:lpstr>Elipsa - Introducere</vt:lpstr>
      <vt:lpstr>Elipsa – Variabila de decizie</vt:lpstr>
      <vt:lpstr>Elipsa – Variabila de decizie</vt:lpstr>
      <vt:lpstr>Elipsa – Variabila de decizie</vt:lpstr>
      <vt:lpstr>Elipsa – Variabila de decizie</vt:lpstr>
      <vt:lpstr>Elipsa – Algoritmul Midpoint</vt:lpstr>
      <vt:lpstr>Elipsa – Algoritmul Midpoint</vt:lpstr>
      <vt:lpstr>Elipsa – Algoritmul Midpoint, Final</vt:lpstr>
      <vt:lpstr>Folosirea algoritmului elipsei pentru cerc</vt:lpstr>
      <vt:lpstr>Cerc - Introducere</vt:lpstr>
      <vt:lpstr>Cerc – Variabila de decizie</vt:lpstr>
      <vt:lpstr>Cerc – Variabila de decizie</vt:lpstr>
      <vt:lpstr>Cerc – Variabila de decizie</vt:lpstr>
      <vt:lpstr>Cerc – Variabila de decizie</vt:lpstr>
      <vt:lpstr>Cerc – Algoritmul Midpoint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Remus-Nicolae Pelle</dc:creator>
  <cp:lastModifiedBy>Remus-Nicolae Pelle</cp:lastModifiedBy>
  <cp:revision>55</cp:revision>
  <dcterms:created xsi:type="dcterms:W3CDTF">2019-11-09T17:09:12Z</dcterms:created>
  <dcterms:modified xsi:type="dcterms:W3CDTF">2019-11-11T14:35:03Z</dcterms:modified>
</cp:coreProperties>
</file>