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80" r:id="rId16"/>
    <p:sldId id="281" r:id="rId17"/>
    <p:sldId id="282" r:id="rId18"/>
    <p:sldId id="283" r:id="rId19"/>
    <p:sldId id="284" r:id="rId20"/>
    <p:sldId id="285" r:id="rId21"/>
    <p:sldId id="286" r:id="rId22"/>
    <p:sldId id="289" r:id="rId23"/>
    <p:sldId id="290" r:id="rId24"/>
    <p:sldId id="291" r:id="rId25"/>
    <p:sldId id="287" r:id="rId26"/>
    <p:sldId id="288" r:id="rId27"/>
    <p:sldId id="292" r:id="rId28"/>
    <p:sldId id="293" r:id="rId29"/>
    <p:sldId id="294" r:id="rId30"/>
    <p:sldId id="295" r:id="rId31"/>
    <p:sldId id="296" r:id="rId32"/>
    <p:sldId id="297" r:id="rId33"/>
    <p:sldId id="272" r:id="rId34"/>
    <p:sldId id="273" r:id="rId35"/>
    <p:sldId id="267" r:id="rId36"/>
    <p:sldId id="268" r:id="rId37"/>
    <p:sldId id="274" r:id="rId38"/>
    <p:sldId id="276" r:id="rId39"/>
    <p:sldId id="277" r:id="rId40"/>
    <p:sldId id="275" r:id="rId41"/>
    <p:sldId id="298"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7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5"/>
            <a:ext cx="7315200" cy="2595025"/>
          </a:xfrm>
        </p:spPr>
        <p:txBody>
          <a:bodyPr>
            <a:normAutofit/>
          </a:bodyPr>
          <a:lstStyle>
            <a:lvl1pPr>
              <a:defRPr sz="36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16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856C7F-C199-47A3-AF94-EAE81E21E31B}" type="datetimeFigureOut">
              <a:rPr lang="en-US" smtClean="0"/>
              <a:t>10/12/2025</a:t>
            </a:fld>
            <a:endParaRPr lang="en-US"/>
          </a:p>
        </p:txBody>
      </p:sp>
      <p:sp>
        <p:nvSpPr>
          <p:cNvPr id="8" name="Slide Number Placeholder 7"/>
          <p:cNvSpPr>
            <a:spLocks noGrp="1"/>
          </p:cNvSpPr>
          <p:nvPr>
            <p:ph type="sldNum" sz="quarter" idx="11"/>
          </p:nvPr>
        </p:nvSpPr>
        <p:spPr/>
        <p:txBody>
          <a:bodyPr/>
          <a:lstStyle/>
          <a:p>
            <a:fld id="{E13EF8AE-9767-4E5A-802F-66A2B36F74A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1998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56C7F-C199-47A3-AF94-EAE81E21E31B}"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74116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56C7F-C199-47A3-AF94-EAE81E21E31B}"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54162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56C7F-C199-47A3-AF94-EAE81E21E31B}"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09895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914400" y="3865099"/>
            <a:ext cx="7315200" cy="1098439"/>
          </a:xfrm>
        </p:spPr>
        <p:txBody>
          <a:bodyPr anchor="b"/>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6C7F-C199-47A3-AF94-EAE81E21E31B}"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77142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856C7F-C199-47A3-AF94-EAE81E21E31B}"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
        <p:nvSpPr>
          <p:cNvPr id="9" name="Title 8"/>
          <p:cNvSpPr>
            <a:spLocks noGrp="1"/>
          </p:cNvSpPr>
          <p:nvPr>
            <p:ph type="title"/>
          </p:nvPr>
        </p:nvSpPr>
        <p:spPr>
          <a:xfrm>
            <a:off x="914400" y="1544717"/>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2"/>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31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885145" y="2743200"/>
            <a:ext cx="3362062" cy="621792"/>
          </a:xfrm>
        </p:spPr>
        <p:txBody>
          <a:bodyPr anchor="b">
            <a:noAutofit/>
          </a:bodyPr>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C7856C7F-C199-47A3-AF94-EAE81E21E31B}" type="datetimeFigureOut">
              <a:rPr lang="en-US" smtClean="0"/>
              <a:t>10/12/2025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EF8AE-9767-4E5A-802F-66A2B36F74A8}" type="slidenum">
              <a:rPr lang="en-US" smtClean="0"/>
              <a:t>‹#›</a:t>
            </a:fld>
            <a:endParaRPr lang="en-US"/>
          </a:p>
        </p:txBody>
      </p:sp>
      <p:sp>
        <p:nvSpPr>
          <p:cNvPr id="10" name="Title 9"/>
          <p:cNvSpPr>
            <a:spLocks noGrp="1"/>
          </p:cNvSpPr>
          <p:nvPr>
            <p:ph type="title"/>
          </p:nvPr>
        </p:nvSpPr>
        <p:spPr>
          <a:xfrm>
            <a:off x="914400" y="1544717"/>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34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856C7F-C199-47A3-AF94-EAE81E21E31B}" type="datetimeFigureOut">
              <a:rPr lang="en-US" smtClean="0"/>
              <a:t>10/12/2025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74712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56C7F-C199-47A3-AF94-EAE81E21E31B}" type="datetimeFigureOut">
              <a:rPr lang="en-US" smtClean="0"/>
              <a:t>10/12/2025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161209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4"/>
            <a:ext cx="2950936" cy="2173015"/>
          </a:xfrm>
        </p:spPr>
        <p:txBody>
          <a:bodyPr anchor="b">
            <a:normAutofit/>
          </a:bodyPr>
          <a:lstStyle>
            <a:lvl1pPr algn="l">
              <a:defRPr sz="21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7"/>
            <a:ext cx="2950936" cy="224538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856C7F-C199-47A3-AF94-EAE81E21E31B}"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42868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1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856C7F-C199-47A3-AF94-EAE81E21E31B}"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30526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Placeholder 1"/>
          <p:cNvSpPr>
            <a:spLocks noGrp="1"/>
          </p:cNvSpPr>
          <p:nvPr>
            <p:ph type="title"/>
          </p:nvPr>
        </p:nvSpPr>
        <p:spPr>
          <a:xfrm>
            <a:off x="914400" y="1544717"/>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5"/>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1" y="548797"/>
            <a:ext cx="1189132" cy="297918"/>
          </a:xfrm>
          <a:prstGeom prst="rect">
            <a:avLst/>
          </a:prstGeom>
        </p:spPr>
        <p:txBody>
          <a:bodyPr vert="horz" lIns="91440" tIns="45720" rIns="91440" bIns="45720" rtlCol="0" anchor="ctr"/>
          <a:lstStyle>
            <a:lvl1pPr algn="l">
              <a:defRPr sz="900">
                <a:solidFill>
                  <a:schemeClr val="tx1">
                    <a:alpha val="50000"/>
                  </a:schemeClr>
                </a:solidFill>
              </a:defRPr>
            </a:lvl1pPr>
          </a:lstStyle>
          <a:p>
            <a:fld id="{C7856C7F-C199-47A3-AF94-EAE81E21E31B}" type="datetimeFigureOut">
              <a:rPr lang="en-US" smtClean="0"/>
              <a:t>10/12/2025</a:t>
            </a:fld>
            <a:endParaRPr lang="en-US"/>
          </a:p>
        </p:txBody>
      </p:sp>
      <p:sp>
        <p:nvSpPr>
          <p:cNvPr id="6" name="Slide Number Placeholder 5"/>
          <p:cNvSpPr>
            <a:spLocks noGrp="1"/>
          </p:cNvSpPr>
          <p:nvPr>
            <p:ph type="sldNum" sz="quarter" idx="4"/>
          </p:nvPr>
        </p:nvSpPr>
        <p:spPr>
          <a:xfrm>
            <a:off x="7314416" y="548797"/>
            <a:ext cx="941203" cy="301752"/>
          </a:xfrm>
          <a:prstGeom prst="rect">
            <a:avLst/>
          </a:prstGeom>
        </p:spPr>
        <p:txBody>
          <a:bodyPr vert="horz" lIns="91440" tIns="45720" rIns="91440" bIns="45720" rtlCol="0" anchor="ctr"/>
          <a:lstStyle>
            <a:lvl1pPr algn="r">
              <a:defRPr sz="900">
                <a:solidFill>
                  <a:schemeClr val="tx1"/>
                </a:solidFill>
              </a:defRPr>
            </a:lvl1pPr>
          </a:lstStyle>
          <a:p>
            <a:fld id="{E13EF8AE-9767-4E5A-802F-66A2B36F74A8}" type="slidenum">
              <a:rPr lang="en-US" smtClean="0"/>
              <a:t>‹#›</a:t>
            </a:fld>
            <a:endParaRPr lang="en-US"/>
          </a:p>
        </p:txBody>
      </p:sp>
      <p:sp>
        <p:nvSpPr>
          <p:cNvPr id="5" name="Footer Placeholder 4"/>
          <p:cNvSpPr>
            <a:spLocks noGrp="1"/>
          </p:cNvSpPr>
          <p:nvPr>
            <p:ph type="ftr" sz="quarter" idx="3"/>
          </p:nvPr>
        </p:nvSpPr>
        <p:spPr>
          <a:xfrm>
            <a:off x="6008689" y="855958"/>
            <a:ext cx="2246489" cy="301227"/>
          </a:xfrm>
          <a:prstGeom prst="rect">
            <a:avLst/>
          </a:prstGeom>
        </p:spPr>
        <p:txBody>
          <a:bodyPr vert="horz" lIns="91440" tIns="0" rIns="91440" bIns="45720" rtlCol="0" anchor="t"/>
          <a:lstStyle>
            <a:lvl1pPr algn="l">
              <a:defRPr sz="750">
                <a:solidFill>
                  <a:schemeClr val="tx1"/>
                </a:solidFill>
              </a:defRPr>
            </a:lvl1pPr>
          </a:lstStyle>
          <a:p>
            <a:endParaRPr lang="en-US"/>
          </a:p>
        </p:txBody>
      </p:sp>
    </p:spTree>
    <p:extLst>
      <p:ext uri="{BB962C8B-B14F-4D97-AF65-F5344CB8AC3E}">
        <p14:creationId xmlns:p14="http://schemas.microsoft.com/office/powerpoint/2010/main" val="94179216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spcBef>
          <a:spcPct val="0"/>
        </a:spcBef>
        <a:buNone/>
        <a:defRPr sz="3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37160" algn="l" defTabSz="685800" rtl="0" eaLnBrk="1" latinLnBrk="0" hangingPunct="1">
        <a:spcBef>
          <a:spcPct val="20000"/>
        </a:spcBef>
        <a:buClr>
          <a:schemeClr val="tx2"/>
        </a:buClr>
        <a:buFont typeface="Wingdings" charset="2"/>
        <a:buChar char="§"/>
        <a:defRPr sz="1500" kern="1200">
          <a:solidFill>
            <a:schemeClr val="tx1"/>
          </a:solidFill>
          <a:latin typeface="+mn-lt"/>
          <a:ea typeface="+mn-ea"/>
          <a:cs typeface="+mn-cs"/>
        </a:defRPr>
      </a:lvl1pPr>
      <a:lvl2pPr marL="377190" indent="-137160" algn="l" defTabSz="685800" rtl="0" eaLnBrk="1" latinLnBrk="0" hangingPunct="1">
        <a:spcBef>
          <a:spcPct val="20000"/>
        </a:spcBef>
        <a:buClr>
          <a:schemeClr val="tx2"/>
        </a:buClr>
        <a:buFont typeface="Wingdings" charset="2"/>
        <a:buChar char="§"/>
        <a:defRPr sz="1350" kern="1200">
          <a:solidFill>
            <a:schemeClr val="tx1"/>
          </a:solidFill>
          <a:latin typeface="+mn-lt"/>
          <a:ea typeface="+mn-ea"/>
          <a:cs typeface="+mn-cs"/>
        </a:defRPr>
      </a:lvl2pPr>
      <a:lvl3pPr marL="514350" indent="-137160" algn="l" defTabSz="685800" rtl="0" eaLnBrk="1" latinLnBrk="0" hangingPunct="1">
        <a:spcBef>
          <a:spcPct val="20000"/>
        </a:spcBef>
        <a:buClr>
          <a:schemeClr val="tx2"/>
        </a:buClr>
        <a:buFont typeface="Wingdings" charset="2"/>
        <a:buChar char="§"/>
        <a:defRPr sz="1200" kern="1200">
          <a:solidFill>
            <a:schemeClr val="tx1"/>
          </a:solidFill>
          <a:latin typeface="+mn-lt"/>
          <a:ea typeface="+mn-ea"/>
          <a:cs typeface="+mn-cs"/>
        </a:defRPr>
      </a:lvl3pPr>
      <a:lvl4pPr marL="685800" indent="-137160" algn="l" defTabSz="685800" rtl="0" eaLnBrk="1" latinLnBrk="0" hangingPunct="1">
        <a:spcBef>
          <a:spcPct val="20000"/>
        </a:spcBef>
        <a:buClr>
          <a:schemeClr val="tx2"/>
        </a:buClr>
        <a:buFont typeface="Wingdings" charset="2"/>
        <a:buChar char="§"/>
        <a:defRPr sz="1050" kern="1200">
          <a:solidFill>
            <a:schemeClr val="tx1"/>
          </a:solidFill>
          <a:latin typeface="+mn-lt"/>
          <a:ea typeface="+mn-ea"/>
          <a:cs typeface="+mn-cs"/>
        </a:defRPr>
      </a:lvl4pPr>
      <a:lvl5pPr marL="857250" indent="-137160" algn="l" defTabSz="685800" rtl="0" eaLnBrk="1" latinLnBrk="0" hangingPunct="1">
        <a:spcBef>
          <a:spcPct val="20000"/>
        </a:spcBef>
        <a:buClr>
          <a:schemeClr val="tx2"/>
        </a:buClr>
        <a:buFont typeface="Wingdings" charset="2"/>
        <a:buChar char="§"/>
        <a:defRPr sz="1050" kern="1200">
          <a:solidFill>
            <a:schemeClr val="tx1"/>
          </a:solidFill>
          <a:latin typeface="+mn-lt"/>
          <a:ea typeface="+mn-ea"/>
          <a:cs typeface="+mn-cs"/>
        </a:defRPr>
      </a:lvl5pPr>
      <a:lvl6pPr marL="102870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6pPr>
      <a:lvl7pPr marL="120015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7pPr>
      <a:lvl8pPr marL="137160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8pPr>
      <a:lvl9pPr marL="154305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271B79-AD63-DB37-67C7-C575BD375C76}"/>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80B65007-A43F-3FCE-F922-090075940AA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 (pronunțat „C-Sharp”) este un limbaj de programare simplu, modern, de uz general, orientat pe obiecte, dezvoltat de Microsoft în cadrul inițiativei sale .NET, conduse de Anders </a:t>
            </a:r>
            <a:r>
              <a:rPr lang="ro-RO" sz="2800" noProof="0" dirty="0" err="1">
                <a:solidFill>
                  <a:srgbClr val="00B0F0"/>
                </a:solidFill>
              </a:rPr>
              <a:t>Hejlsberg</a:t>
            </a:r>
            <a:r>
              <a:rPr lang="ro-RO" sz="2800" noProof="0" dirty="0">
                <a:solidFill>
                  <a:srgbClr val="00B0F0"/>
                </a:solidFill>
              </a:rPr>
              <a:t>.</a:t>
            </a:r>
          </a:p>
          <a:p>
            <a:endParaRPr lang="ro-RO" sz="2800" noProof="0" dirty="0">
              <a:solidFill>
                <a:srgbClr val="00B0F0"/>
              </a:solidFill>
            </a:endParaRPr>
          </a:p>
          <a:p>
            <a:pPr marL="34290" indent="0">
              <a:buNone/>
            </a:pPr>
            <a:r>
              <a:rPr lang="ro-RO" sz="2800" noProof="0" dirty="0">
                <a:solidFill>
                  <a:srgbClr val="00B0F0"/>
                </a:solidFill>
              </a:rPr>
              <a:t>Este utilizat pe scară largă pentru următoarele:</a:t>
            </a:r>
          </a:p>
          <a:p>
            <a:r>
              <a:rPr lang="ro-RO" sz="2800" noProof="0" dirty="0">
                <a:solidFill>
                  <a:srgbClr val="00B0F0"/>
                </a:solidFill>
              </a:rPr>
              <a:t>Dezvoltare web (ASP.NET)</a:t>
            </a:r>
          </a:p>
          <a:p>
            <a:r>
              <a:rPr lang="ro-RO" sz="2800" noProof="0" dirty="0">
                <a:solidFill>
                  <a:srgbClr val="00B0F0"/>
                </a:solidFill>
              </a:rPr>
              <a:t>Aplicații desktop (Windows </a:t>
            </a:r>
            <a:r>
              <a:rPr lang="ro-RO" sz="2800" noProof="0" dirty="0" err="1">
                <a:solidFill>
                  <a:srgbClr val="00B0F0"/>
                </a:solidFill>
              </a:rPr>
              <a:t>Forms</a:t>
            </a:r>
            <a:r>
              <a:rPr lang="ro-RO" sz="2800" noProof="0" dirty="0">
                <a:solidFill>
                  <a:srgbClr val="00B0F0"/>
                </a:solidFill>
              </a:rPr>
              <a:t>, WPF)</a:t>
            </a:r>
          </a:p>
          <a:p>
            <a:r>
              <a:rPr lang="ro-RO" sz="2800" noProof="0" dirty="0">
                <a:solidFill>
                  <a:srgbClr val="00B0F0"/>
                </a:solidFill>
              </a:rPr>
              <a:t>Dezvoltare de jocuri (</a:t>
            </a:r>
            <a:r>
              <a:rPr lang="ro-RO" sz="2800" noProof="0" dirty="0" err="1">
                <a:solidFill>
                  <a:srgbClr val="00B0F0"/>
                </a:solidFill>
              </a:rPr>
              <a:t>Unity</a:t>
            </a:r>
            <a:r>
              <a:rPr lang="ro-RO" sz="2800" noProof="0" dirty="0">
                <a:solidFill>
                  <a:srgbClr val="00B0F0"/>
                </a:solidFill>
              </a:rPr>
              <a:t>)</a:t>
            </a:r>
          </a:p>
          <a:p>
            <a:r>
              <a:rPr lang="ro-RO" sz="2800" noProof="0" dirty="0">
                <a:solidFill>
                  <a:srgbClr val="00B0F0"/>
                </a:solidFill>
              </a:rPr>
              <a:t>Aplicații </a:t>
            </a:r>
            <a:r>
              <a:rPr lang="ro-RO" sz="2800" noProof="0" dirty="0" err="1">
                <a:solidFill>
                  <a:srgbClr val="00B0F0"/>
                </a:solidFill>
              </a:rPr>
              <a:t>cloud</a:t>
            </a:r>
            <a:r>
              <a:rPr lang="ro-RO" sz="2800" noProof="0" dirty="0">
                <a:solidFill>
                  <a:srgbClr val="00B0F0"/>
                </a:solidFill>
              </a:rPr>
              <a:t> și AI</a:t>
            </a:r>
          </a:p>
        </p:txBody>
      </p:sp>
    </p:spTree>
    <p:extLst>
      <p:ext uri="{BB962C8B-B14F-4D97-AF65-F5344CB8AC3E}">
        <p14:creationId xmlns:p14="http://schemas.microsoft.com/office/powerpoint/2010/main" val="68950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8FC4E-AAF8-8889-95A2-4C85C3C8A1A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E580BA-87DA-286F-112E-D767DA4C6DF8}"/>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EC8FBD1F-20BD-95DD-CC97-B0CCEC5B7C2F}"/>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 și alte limbaje de programare:</a:t>
            </a:r>
          </a:p>
          <a:p>
            <a:pPr marL="34290" indent="0" algn="just">
              <a:buNone/>
            </a:pPr>
            <a:endParaRPr lang="ro-RO" sz="2800" noProof="0" dirty="0">
              <a:solidFill>
                <a:srgbClr val="00B0F0"/>
              </a:solidFill>
            </a:endParaRPr>
          </a:p>
        </p:txBody>
      </p:sp>
      <p:graphicFrame>
        <p:nvGraphicFramePr>
          <p:cNvPr id="2" name="Table 1">
            <a:extLst>
              <a:ext uri="{FF2B5EF4-FFF2-40B4-BE49-F238E27FC236}">
                <a16:creationId xmlns:a16="http://schemas.microsoft.com/office/drawing/2014/main" id="{40EF122A-B8C5-2BBF-D383-C8FC332F5EC6}"/>
              </a:ext>
            </a:extLst>
          </p:cNvPr>
          <p:cNvGraphicFramePr>
            <a:graphicFrameLocks noGrp="1"/>
          </p:cNvGraphicFramePr>
          <p:nvPr>
            <p:extLst>
              <p:ext uri="{D42A27DB-BD31-4B8C-83A1-F6EECF244321}">
                <p14:modId xmlns:p14="http://schemas.microsoft.com/office/powerpoint/2010/main" val="15065749"/>
              </p:ext>
            </p:extLst>
          </p:nvPr>
        </p:nvGraphicFramePr>
        <p:xfrm>
          <a:off x="463925" y="2080045"/>
          <a:ext cx="8107200" cy="3147044"/>
        </p:xfrm>
        <a:graphic>
          <a:graphicData uri="http://schemas.openxmlformats.org/drawingml/2006/table">
            <a:tbl>
              <a:tblPr firstRow="1" bandRow="1">
                <a:tableStyleId>{7DF18680-E054-41AD-8BC1-D1AEF772440D}</a:tableStyleId>
              </a:tblPr>
              <a:tblGrid>
                <a:gridCol w="1621440">
                  <a:extLst>
                    <a:ext uri="{9D8B030D-6E8A-4147-A177-3AD203B41FA5}">
                      <a16:colId xmlns:a16="http://schemas.microsoft.com/office/drawing/2014/main" val="3435658703"/>
                    </a:ext>
                  </a:extLst>
                </a:gridCol>
                <a:gridCol w="1621440">
                  <a:extLst>
                    <a:ext uri="{9D8B030D-6E8A-4147-A177-3AD203B41FA5}">
                      <a16:colId xmlns:a16="http://schemas.microsoft.com/office/drawing/2014/main" val="2165493577"/>
                    </a:ext>
                  </a:extLst>
                </a:gridCol>
                <a:gridCol w="1621440">
                  <a:extLst>
                    <a:ext uri="{9D8B030D-6E8A-4147-A177-3AD203B41FA5}">
                      <a16:colId xmlns:a16="http://schemas.microsoft.com/office/drawing/2014/main" val="2970353286"/>
                    </a:ext>
                  </a:extLst>
                </a:gridCol>
                <a:gridCol w="1621440">
                  <a:extLst>
                    <a:ext uri="{9D8B030D-6E8A-4147-A177-3AD203B41FA5}">
                      <a16:colId xmlns:a16="http://schemas.microsoft.com/office/drawing/2014/main" val="2557569182"/>
                    </a:ext>
                  </a:extLst>
                </a:gridCol>
                <a:gridCol w="1621440">
                  <a:extLst>
                    <a:ext uri="{9D8B030D-6E8A-4147-A177-3AD203B41FA5}">
                      <a16:colId xmlns:a16="http://schemas.microsoft.com/office/drawing/2014/main" val="2737856297"/>
                    </a:ext>
                  </a:extLst>
                </a:gridCol>
              </a:tblGrid>
              <a:tr h="497201">
                <a:tc>
                  <a:txBody>
                    <a:bodyPr/>
                    <a:lstStyle/>
                    <a:p>
                      <a:r>
                        <a:rPr lang="ro-RO" sz="1600" noProof="0" dirty="0"/>
                        <a:t>Caracteristică</a:t>
                      </a:r>
                    </a:p>
                  </a:txBody>
                  <a:tcPr/>
                </a:tc>
                <a:tc>
                  <a:txBody>
                    <a:bodyPr/>
                    <a:lstStyle/>
                    <a:p>
                      <a:r>
                        <a:rPr lang="ro-RO" sz="1600" noProof="0" dirty="0"/>
                        <a:t>C#</a:t>
                      </a:r>
                    </a:p>
                  </a:txBody>
                  <a:tcPr/>
                </a:tc>
                <a:tc>
                  <a:txBody>
                    <a:bodyPr/>
                    <a:lstStyle/>
                    <a:p>
                      <a:r>
                        <a:rPr lang="ro-RO" sz="1600" noProof="0" dirty="0"/>
                        <a:t>Java</a:t>
                      </a:r>
                    </a:p>
                  </a:txBody>
                  <a:tcPr/>
                </a:tc>
                <a:tc>
                  <a:txBody>
                    <a:bodyPr/>
                    <a:lstStyle/>
                    <a:p>
                      <a:r>
                        <a:rPr lang="ro-RO" sz="1600" noProof="0" dirty="0" err="1"/>
                        <a:t>Python</a:t>
                      </a:r>
                      <a:endParaRPr lang="ro-RO" sz="1600" noProof="0" dirty="0"/>
                    </a:p>
                  </a:txBody>
                  <a:tcPr/>
                </a:tc>
                <a:tc>
                  <a:txBody>
                    <a:bodyPr/>
                    <a:lstStyle/>
                    <a:p>
                      <a:r>
                        <a:rPr lang="ro-RO" sz="1600" noProof="0" dirty="0"/>
                        <a:t>C++</a:t>
                      </a:r>
                    </a:p>
                  </a:txBody>
                  <a:tcPr/>
                </a:tc>
                <a:extLst>
                  <a:ext uri="{0D108BD9-81ED-4DB2-BD59-A6C34878D82A}">
                    <a16:rowId xmlns:a16="http://schemas.microsoft.com/office/drawing/2014/main" val="1261377409"/>
                  </a:ext>
                </a:extLst>
              </a:tr>
              <a:tr h="497201">
                <a:tc>
                  <a:txBody>
                    <a:bodyPr/>
                    <a:lstStyle/>
                    <a:p>
                      <a:r>
                        <a:rPr lang="ro-RO" sz="1600" noProof="0" dirty="0"/>
                        <a:t>Orientat obiect</a:t>
                      </a:r>
                    </a:p>
                  </a:txBody>
                  <a:tcPr/>
                </a:tc>
                <a:tc>
                  <a:txBody>
                    <a:bodyPr/>
                    <a:lstStyle/>
                    <a:p>
                      <a:r>
                        <a:rPr lang="ro-RO" sz="1600" noProof="0" dirty="0"/>
                        <a:t>DA</a:t>
                      </a:r>
                    </a:p>
                  </a:txBody>
                  <a:tcPr/>
                </a:tc>
                <a:tc>
                  <a:txBody>
                    <a:bodyPr/>
                    <a:lstStyle/>
                    <a:p>
                      <a:r>
                        <a:rPr lang="ro-RO" sz="1600" noProof="0" dirty="0"/>
                        <a:t>DA</a:t>
                      </a:r>
                    </a:p>
                  </a:txBody>
                  <a:tcPr/>
                </a:tc>
                <a:tc>
                  <a:txBody>
                    <a:bodyPr/>
                    <a:lstStyle/>
                    <a:p>
                      <a:r>
                        <a:rPr lang="ro-RO" sz="1600" noProof="0" dirty="0"/>
                        <a:t>DA</a:t>
                      </a:r>
                    </a:p>
                  </a:txBody>
                  <a:tcPr/>
                </a:tc>
                <a:tc>
                  <a:txBody>
                    <a:bodyPr/>
                    <a:lstStyle/>
                    <a:p>
                      <a:r>
                        <a:rPr lang="ro-RO" sz="1600" noProof="0" dirty="0"/>
                        <a:t>DA</a:t>
                      </a:r>
                    </a:p>
                  </a:txBody>
                  <a:tcPr/>
                </a:tc>
                <a:extLst>
                  <a:ext uri="{0D108BD9-81ED-4DB2-BD59-A6C34878D82A}">
                    <a16:rowId xmlns:a16="http://schemas.microsoft.com/office/drawing/2014/main" val="2309904783"/>
                  </a:ext>
                </a:extLst>
              </a:tr>
              <a:tr h="576573">
                <a:tc>
                  <a:txBody>
                    <a:bodyPr/>
                    <a:lstStyle/>
                    <a:p>
                      <a:r>
                        <a:rPr lang="ro-RO" sz="1600" noProof="0" dirty="0"/>
                        <a:t>Gestionarea memoriei</a:t>
                      </a:r>
                    </a:p>
                  </a:txBody>
                  <a:tcPr/>
                </a:tc>
                <a:tc>
                  <a:txBody>
                    <a:bodyPr/>
                    <a:lstStyle/>
                    <a:p>
                      <a:r>
                        <a:rPr lang="ro-RO" sz="1600" noProof="0" dirty="0"/>
                        <a:t>Automat</a:t>
                      </a:r>
                    </a:p>
                  </a:txBody>
                  <a:tcPr/>
                </a:tc>
                <a:tc>
                  <a:txBody>
                    <a:bodyPr/>
                    <a:lstStyle/>
                    <a:p>
                      <a:r>
                        <a:rPr lang="ro-RO" sz="1600" noProof="0" dirty="0"/>
                        <a:t>Automat</a:t>
                      </a:r>
                    </a:p>
                  </a:txBody>
                  <a:tcPr/>
                </a:tc>
                <a:tc>
                  <a:txBody>
                    <a:bodyPr/>
                    <a:lstStyle/>
                    <a:p>
                      <a:r>
                        <a:rPr lang="ro-RO" sz="1600" noProof="0" dirty="0"/>
                        <a:t>Automat</a:t>
                      </a:r>
                    </a:p>
                  </a:txBody>
                  <a:tcPr/>
                </a:tc>
                <a:tc>
                  <a:txBody>
                    <a:bodyPr/>
                    <a:lstStyle/>
                    <a:p>
                      <a:r>
                        <a:rPr lang="ro-RO" sz="1600" noProof="0" dirty="0"/>
                        <a:t>Manual</a:t>
                      </a:r>
                    </a:p>
                  </a:txBody>
                  <a:tcPr/>
                </a:tc>
                <a:extLst>
                  <a:ext uri="{0D108BD9-81ED-4DB2-BD59-A6C34878D82A}">
                    <a16:rowId xmlns:a16="http://schemas.microsoft.com/office/drawing/2014/main" val="1517812985"/>
                  </a:ext>
                </a:extLst>
              </a:tr>
              <a:tr h="497201">
                <a:tc>
                  <a:txBody>
                    <a:bodyPr/>
                    <a:lstStyle/>
                    <a:p>
                      <a:r>
                        <a:rPr lang="ro-RO" sz="1600" noProof="0" dirty="0" err="1"/>
                        <a:t>Performanţă</a:t>
                      </a:r>
                      <a:endParaRPr lang="ro-RO" sz="1600" noProof="0" dirty="0"/>
                    </a:p>
                  </a:txBody>
                  <a:tcPr/>
                </a:tc>
                <a:tc>
                  <a:txBody>
                    <a:bodyPr/>
                    <a:lstStyle/>
                    <a:p>
                      <a:r>
                        <a:rPr lang="ro-RO" sz="1600" noProof="0" dirty="0"/>
                        <a:t>Înaltă</a:t>
                      </a:r>
                    </a:p>
                  </a:txBody>
                  <a:tcPr/>
                </a:tc>
                <a:tc>
                  <a:txBody>
                    <a:bodyPr/>
                    <a:lstStyle/>
                    <a:p>
                      <a:r>
                        <a:rPr lang="ro-RO" sz="1600" noProof="0" dirty="0"/>
                        <a:t>Medie</a:t>
                      </a:r>
                    </a:p>
                  </a:txBody>
                  <a:tcPr/>
                </a:tc>
                <a:tc>
                  <a:txBody>
                    <a:bodyPr/>
                    <a:lstStyle/>
                    <a:p>
                      <a:r>
                        <a:rPr lang="ro-RO" sz="1600" noProof="0" dirty="0"/>
                        <a:t>Lentă</a:t>
                      </a:r>
                    </a:p>
                  </a:txBody>
                  <a:tcPr/>
                </a:tc>
                <a:tc>
                  <a:txBody>
                    <a:bodyPr/>
                    <a:lstStyle/>
                    <a:p>
                      <a:r>
                        <a:rPr lang="ro-RO" sz="1600" noProof="0" dirty="0"/>
                        <a:t>Foarte înaltă</a:t>
                      </a:r>
                    </a:p>
                  </a:txBody>
                  <a:tcPr/>
                </a:tc>
                <a:extLst>
                  <a:ext uri="{0D108BD9-81ED-4DB2-BD59-A6C34878D82A}">
                    <a16:rowId xmlns:a16="http://schemas.microsoft.com/office/drawing/2014/main" val="1121574320"/>
                  </a:ext>
                </a:extLst>
              </a:tr>
              <a:tr h="497201">
                <a:tc>
                  <a:txBody>
                    <a:bodyPr/>
                    <a:lstStyle/>
                    <a:p>
                      <a:r>
                        <a:rPr lang="ro-RO" sz="1600" noProof="0" dirty="0" err="1"/>
                        <a:t>Multi</a:t>
                      </a:r>
                      <a:r>
                        <a:rPr lang="ro-RO" sz="1600" noProof="0" dirty="0"/>
                        <a:t>-platformă</a:t>
                      </a:r>
                    </a:p>
                  </a:txBody>
                  <a:tcPr/>
                </a:tc>
                <a:tc>
                  <a:txBody>
                    <a:bodyPr/>
                    <a:lstStyle/>
                    <a:p>
                      <a:r>
                        <a:rPr lang="ro-RO" sz="1600" noProof="0" dirty="0"/>
                        <a:t>DA(.NET </a:t>
                      </a:r>
                      <a:r>
                        <a:rPr lang="ro-RO" sz="1600" noProof="0" dirty="0" err="1"/>
                        <a:t>core</a:t>
                      </a:r>
                      <a:r>
                        <a:rPr lang="ro-RO" sz="1600" noProof="0" dirty="0"/>
                        <a:t>)</a:t>
                      </a:r>
                    </a:p>
                  </a:txBody>
                  <a:tcPr/>
                </a:tc>
                <a:tc>
                  <a:txBody>
                    <a:bodyPr/>
                    <a:lstStyle/>
                    <a:p>
                      <a:r>
                        <a:rPr lang="ro-RO" sz="1600" noProof="0" dirty="0"/>
                        <a:t>DA</a:t>
                      </a:r>
                    </a:p>
                  </a:txBody>
                  <a:tcPr/>
                </a:tc>
                <a:tc>
                  <a:txBody>
                    <a:bodyPr/>
                    <a:lstStyle/>
                    <a:p>
                      <a:r>
                        <a:rPr lang="ro-RO" sz="1600" noProof="0" dirty="0"/>
                        <a:t>DA</a:t>
                      </a:r>
                    </a:p>
                  </a:txBody>
                  <a:tcPr/>
                </a:tc>
                <a:tc>
                  <a:txBody>
                    <a:bodyPr/>
                    <a:lstStyle/>
                    <a:p>
                      <a:r>
                        <a:rPr lang="ro-RO" sz="1600" noProof="0" dirty="0"/>
                        <a:t>DA</a:t>
                      </a:r>
                    </a:p>
                  </a:txBody>
                  <a:tcPr/>
                </a:tc>
                <a:extLst>
                  <a:ext uri="{0D108BD9-81ED-4DB2-BD59-A6C34878D82A}">
                    <a16:rowId xmlns:a16="http://schemas.microsoft.com/office/drawing/2014/main" val="1175622780"/>
                  </a:ext>
                </a:extLst>
              </a:tr>
              <a:tr h="576573">
                <a:tc>
                  <a:txBody>
                    <a:bodyPr/>
                    <a:lstStyle/>
                    <a:p>
                      <a:r>
                        <a:rPr lang="ro-RO" sz="1600" noProof="0" dirty="0"/>
                        <a:t>Dezvoltare de jocuri</a:t>
                      </a:r>
                    </a:p>
                  </a:txBody>
                  <a:tcPr/>
                </a:tc>
                <a:tc>
                  <a:txBody>
                    <a:bodyPr/>
                    <a:lstStyle/>
                    <a:p>
                      <a:r>
                        <a:rPr lang="ro-RO" sz="1600" noProof="0" dirty="0"/>
                        <a:t>DA(</a:t>
                      </a:r>
                      <a:r>
                        <a:rPr lang="ro-RO" sz="1600" noProof="0" dirty="0" err="1"/>
                        <a:t>Unity</a:t>
                      </a:r>
                      <a:r>
                        <a:rPr lang="ro-RO" sz="1600" noProof="0" dirty="0"/>
                        <a:t>)</a:t>
                      </a:r>
                    </a:p>
                  </a:txBody>
                  <a:tcPr/>
                </a:tc>
                <a:tc>
                  <a:txBody>
                    <a:bodyPr/>
                    <a:lstStyle/>
                    <a:p>
                      <a:r>
                        <a:rPr lang="ro-RO" sz="1600" noProof="0" dirty="0"/>
                        <a:t>NU</a:t>
                      </a:r>
                    </a:p>
                  </a:txBody>
                  <a:tcPr/>
                </a:tc>
                <a:tc>
                  <a:txBody>
                    <a:bodyPr/>
                    <a:lstStyle/>
                    <a:p>
                      <a:r>
                        <a:rPr lang="ro-RO" sz="1600" noProof="0" dirty="0"/>
                        <a:t>NU</a:t>
                      </a:r>
                    </a:p>
                  </a:txBody>
                  <a:tcPr/>
                </a:tc>
                <a:tc>
                  <a:txBody>
                    <a:bodyPr/>
                    <a:lstStyle/>
                    <a:p>
                      <a:r>
                        <a:rPr lang="ro-RO" sz="1600" noProof="0" dirty="0"/>
                        <a:t>DA</a:t>
                      </a:r>
                    </a:p>
                  </a:txBody>
                  <a:tcPr/>
                </a:tc>
                <a:extLst>
                  <a:ext uri="{0D108BD9-81ED-4DB2-BD59-A6C34878D82A}">
                    <a16:rowId xmlns:a16="http://schemas.microsoft.com/office/drawing/2014/main" val="2618717599"/>
                  </a:ext>
                </a:extLst>
              </a:tr>
            </a:tbl>
          </a:graphicData>
        </a:graphic>
      </p:graphicFrame>
    </p:spTree>
    <p:extLst>
      <p:ext uri="{BB962C8B-B14F-4D97-AF65-F5344CB8AC3E}">
        <p14:creationId xmlns:p14="http://schemas.microsoft.com/office/powerpoint/2010/main" val="393651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EE0B8-7AC3-982C-87E5-AF4A311F24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D55BF0-1D9F-0645-CF5E-EDA987D8B3B5}"/>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8FDDC7F6-462A-C12F-13F6-B14D149F211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Mediul C#(</a:t>
            </a:r>
            <a:r>
              <a:rPr lang="ro-RO" sz="2800" noProof="0" dirty="0" err="1">
                <a:solidFill>
                  <a:srgbClr val="00B0F0"/>
                </a:solidFill>
              </a:rPr>
              <a:t>Environment</a:t>
            </a:r>
            <a:r>
              <a:rPr lang="ro-RO" sz="2800" noProof="0" dirty="0">
                <a:solidFill>
                  <a:srgbClr val="00B0F0"/>
                </a:solidFill>
              </a:rPr>
              <a:t>)</a:t>
            </a:r>
          </a:p>
          <a:p>
            <a:pPr marL="34290" indent="0" algn="just">
              <a:buNone/>
            </a:pPr>
            <a:r>
              <a:rPr lang="ro-RO" sz="2800" noProof="0" dirty="0">
                <a:solidFill>
                  <a:srgbClr val="00B0F0"/>
                </a:solidFill>
              </a:rPr>
              <a:t>.NET </a:t>
            </a:r>
            <a:r>
              <a:rPr lang="ro-RO" sz="2800" noProof="0" dirty="0" err="1">
                <a:solidFill>
                  <a:srgbClr val="00B0F0"/>
                </a:solidFill>
              </a:rPr>
              <a:t>framework</a:t>
            </a:r>
            <a:r>
              <a:rPr lang="ro-RO" sz="2800" noProof="0" dirty="0">
                <a:solidFill>
                  <a:srgbClr val="00B0F0"/>
                </a:solidFill>
              </a:rPr>
              <a:t> este o platforma de revoluționară ce ne ajută la scrierea următoarelor tipuri de aplicații:</a:t>
            </a:r>
          </a:p>
          <a:p>
            <a:pPr algn="just"/>
            <a:r>
              <a:rPr lang="ro-RO" sz="2800" noProof="0" dirty="0">
                <a:solidFill>
                  <a:srgbClr val="00B0F0"/>
                </a:solidFill>
              </a:rPr>
              <a:t> aplicații desktop</a:t>
            </a:r>
          </a:p>
          <a:p>
            <a:pPr algn="just"/>
            <a:r>
              <a:rPr lang="ro-RO" sz="2800" noProof="0" dirty="0">
                <a:solidFill>
                  <a:srgbClr val="00B0F0"/>
                </a:solidFill>
              </a:rPr>
              <a:t> aplicații web</a:t>
            </a:r>
          </a:p>
          <a:p>
            <a:pPr algn="just"/>
            <a:r>
              <a:rPr lang="ro-RO" sz="2800" noProof="0" dirty="0">
                <a:solidFill>
                  <a:srgbClr val="00B0F0"/>
                </a:solidFill>
              </a:rPr>
              <a:t> servicii web</a:t>
            </a:r>
          </a:p>
          <a:p>
            <a:pPr marL="34290" indent="0" algn="just">
              <a:buNone/>
            </a:pPr>
            <a:r>
              <a:rPr lang="ro-RO" sz="2800" noProof="0" dirty="0">
                <a:solidFill>
                  <a:srgbClr val="00B0F0"/>
                </a:solidFill>
              </a:rPr>
              <a:t>Aplicațiile .NET sunt aplicații multiplatformă. Framework-</a:t>
            </a:r>
            <a:r>
              <a:rPr lang="ro-RO" sz="2800" noProof="0" dirty="0" err="1">
                <a:solidFill>
                  <a:srgbClr val="00B0F0"/>
                </a:solidFill>
              </a:rPr>
              <a:t>ul</a:t>
            </a:r>
            <a:r>
              <a:rPr lang="ro-RO" sz="2800" noProof="0" dirty="0">
                <a:solidFill>
                  <a:srgbClr val="00B0F0"/>
                </a:solidFill>
              </a:rPr>
              <a:t> a fost proiectat în așa mod ca să poate fi folosit de limbajele C#, C++, Visual Basic, </a:t>
            </a:r>
            <a:r>
              <a:rPr lang="ro-RO" sz="2800" noProof="0" dirty="0" err="1">
                <a:solidFill>
                  <a:srgbClr val="00B0F0"/>
                </a:solidFill>
              </a:rPr>
              <a:t>Jscript</a:t>
            </a:r>
            <a:r>
              <a:rPr lang="ro-RO" sz="2800" noProof="0" dirty="0">
                <a:solidFill>
                  <a:srgbClr val="00B0F0"/>
                </a:solidFill>
              </a:rPr>
              <a:t>, Cobol, etc. Toate acestea accesează </a:t>
            </a:r>
            <a:r>
              <a:rPr lang="ro-RO" sz="2800" noProof="0" dirty="0" err="1">
                <a:solidFill>
                  <a:srgbClr val="00B0F0"/>
                </a:solidFill>
              </a:rPr>
              <a:t>framework-ul</a:t>
            </a:r>
            <a:r>
              <a:rPr lang="ro-RO" sz="2800" noProof="0" dirty="0">
                <a:solidFill>
                  <a:srgbClr val="00B0F0"/>
                </a:solidFill>
              </a:rPr>
              <a:t> și pot comunica între ele.</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33043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D716B-FBEC-E172-0689-45215EF8E7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F47D90-F9EE-EF57-E256-82C14B90DE38}"/>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02DFAE8D-3604-1015-8715-D8572B440CF1}"/>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Framework-</a:t>
            </a:r>
            <a:r>
              <a:rPr lang="ro-RO" sz="2800" noProof="0" dirty="0" err="1">
                <a:solidFill>
                  <a:srgbClr val="00B0F0"/>
                </a:solidFill>
              </a:rPr>
              <a:t>ul</a:t>
            </a:r>
            <a:r>
              <a:rPr lang="ro-RO" sz="2800" noProof="0" dirty="0">
                <a:solidFill>
                  <a:srgbClr val="00B0F0"/>
                </a:solidFill>
              </a:rPr>
              <a:t> .NET constă dintr-o bibliotecă enormă de coduri utilizate de limbajele client, cum ar fi C#.</a:t>
            </a:r>
          </a:p>
          <a:p>
            <a:pPr marL="34290" indent="0" algn="just">
              <a:buNone/>
            </a:pPr>
            <a:r>
              <a:rPr lang="ro-RO" sz="2800" noProof="0" dirty="0">
                <a:solidFill>
                  <a:srgbClr val="00B0F0"/>
                </a:solidFill>
              </a:rPr>
              <a:t>Principalele componente ale </a:t>
            </a:r>
            <a:r>
              <a:rPr lang="ro-RO" sz="2800" noProof="0" dirty="0" err="1">
                <a:solidFill>
                  <a:srgbClr val="00B0F0"/>
                </a:solidFill>
              </a:rPr>
              <a:t>framework</a:t>
            </a:r>
            <a:r>
              <a:rPr lang="ro-RO" sz="2800" noProof="0" dirty="0">
                <a:solidFill>
                  <a:srgbClr val="00B0F0"/>
                </a:solidFill>
              </a:rPr>
              <a:t>-ului .NET:</a:t>
            </a:r>
          </a:p>
          <a:p>
            <a:pPr algn="just"/>
            <a:r>
              <a:rPr lang="ro-RO" sz="2800" noProof="0" dirty="0">
                <a:solidFill>
                  <a:srgbClr val="00B0F0"/>
                </a:solidFill>
              </a:rPr>
              <a:t>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Runtime</a:t>
            </a:r>
            <a:r>
              <a:rPr lang="ro-RO" sz="2800" noProof="0" dirty="0">
                <a:solidFill>
                  <a:srgbClr val="00B0F0"/>
                </a:solidFill>
              </a:rPr>
              <a:t> (CLR)</a:t>
            </a:r>
          </a:p>
          <a:p>
            <a:pPr algn="just"/>
            <a:r>
              <a:rPr lang="ro-RO" sz="2800" noProof="0" dirty="0">
                <a:solidFill>
                  <a:srgbClr val="00B0F0"/>
                </a:solidFill>
              </a:rPr>
              <a:t>The .Net Framework </a:t>
            </a:r>
            <a:r>
              <a:rPr lang="ro-RO" sz="2800" noProof="0" dirty="0" err="1">
                <a:solidFill>
                  <a:srgbClr val="00B0F0"/>
                </a:solidFill>
              </a:rPr>
              <a:t>Class</a:t>
            </a:r>
            <a:r>
              <a:rPr lang="ro-RO" sz="2800" noProof="0" dirty="0">
                <a:solidFill>
                  <a:srgbClr val="00B0F0"/>
                </a:solidFill>
              </a:rPr>
              <a:t> </a:t>
            </a:r>
            <a:r>
              <a:rPr lang="ro-RO" sz="2800" noProof="0" dirty="0" err="1">
                <a:solidFill>
                  <a:srgbClr val="00B0F0"/>
                </a:solidFill>
              </a:rPr>
              <a:t>Library</a:t>
            </a:r>
            <a:endParaRPr lang="ro-RO" sz="2800" noProof="0" dirty="0">
              <a:solidFill>
                <a:srgbClr val="00B0F0"/>
              </a:solidFill>
            </a:endParaRPr>
          </a:p>
          <a:p>
            <a:pPr algn="just"/>
            <a:r>
              <a:rPr lang="ro-RO" sz="2800" noProof="0" dirty="0">
                <a:solidFill>
                  <a:srgbClr val="00B0F0"/>
                </a:solidFill>
              </a:rPr>
              <a:t>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Specification</a:t>
            </a:r>
            <a:endParaRPr lang="ro-RO" sz="2800" noProof="0" dirty="0">
              <a:solidFill>
                <a:srgbClr val="00B0F0"/>
              </a:solidFill>
            </a:endParaRPr>
          </a:p>
          <a:p>
            <a:pPr algn="just"/>
            <a:r>
              <a:rPr lang="ro-RO" sz="2800" noProof="0" dirty="0">
                <a:solidFill>
                  <a:srgbClr val="00B0F0"/>
                </a:solidFill>
              </a:rPr>
              <a:t>Common </a:t>
            </a:r>
            <a:r>
              <a:rPr lang="ro-RO" sz="2800" noProof="0" dirty="0" err="1">
                <a:solidFill>
                  <a:srgbClr val="00B0F0"/>
                </a:solidFill>
              </a:rPr>
              <a:t>Type</a:t>
            </a:r>
            <a:r>
              <a:rPr lang="ro-RO" sz="2800" noProof="0" dirty="0">
                <a:solidFill>
                  <a:srgbClr val="00B0F0"/>
                </a:solidFill>
              </a:rPr>
              <a:t> </a:t>
            </a:r>
            <a:r>
              <a:rPr lang="ro-RO" sz="2800" noProof="0" dirty="0" err="1">
                <a:solidFill>
                  <a:srgbClr val="00B0F0"/>
                </a:solidFill>
              </a:rPr>
              <a:t>System</a:t>
            </a:r>
            <a:endParaRPr lang="ro-RO" sz="2800" noProof="0" dirty="0">
              <a:solidFill>
                <a:srgbClr val="00B0F0"/>
              </a:solidFill>
            </a:endParaRPr>
          </a:p>
          <a:p>
            <a:pPr algn="just"/>
            <a:r>
              <a:rPr lang="ro-RO" sz="2800" noProof="0" dirty="0" err="1">
                <a:solidFill>
                  <a:srgbClr val="00B0F0"/>
                </a:solidFill>
              </a:rPr>
              <a:t>Metadata</a:t>
            </a:r>
            <a:r>
              <a:rPr lang="ro-RO" sz="2800" noProof="0" dirty="0">
                <a:solidFill>
                  <a:srgbClr val="00B0F0"/>
                </a:solidFill>
              </a:rPr>
              <a:t> </a:t>
            </a:r>
            <a:r>
              <a:rPr lang="ro-RO" sz="2800" noProof="0" dirty="0" err="1">
                <a:solidFill>
                  <a:srgbClr val="00B0F0"/>
                </a:solidFill>
              </a:rPr>
              <a:t>and</a:t>
            </a:r>
            <a:r>
              <a:rPr lang="ro-RO" sz="2800" noProof="0" dirty="0">
                <a:solidFill>
                  <a:srgbClr val="00B0F0"/>
                </a:solidFill>
              </a:rPr>
              <a:t> </a:t>
            </a:r>
            <a:r>
              <a:rPr lang="ro-RO" sz="2800" noProof="0" dirty="0" err="1">
                <a:solidFill>
                  <a:srgbClr val="00B0F0"/>
                </a:solidFill>
              </a:rPr>
              <a:t>Assemblies</a:t>
            </a:r>
            <a:endParaRPr lang="ro-RO" sz="2800" noProof="0" dirty="0">
              <a:solidFill>
                <a:srgbClr val="00B0F0"/>
              </a:solidFill>
            </a:endParaRPr>
          </a:p>
          <a:p>
            <a:pPr algn="just"/>
            <a:r>
              <a:rPr lang="ro-RO" sz="2800" noProof="0" dirty="0">
                <a:solidFill>
                  <a:srgbClr val="00B0F0"/>
                </a:solidFill>
              </a:rPr>
              <a:t>Windows </a:t>
            </a:r>
            <a:r>
              <a:rPr lang="ro-RO" sz="2800" noProof="0" dirty="0" err="1">
                <a:solidFill>
                  <a:srgbClr val="00B0F0"/>
                </a:solidFill>
              </a:rPr>
              <a:t>Forms</a:t>
            </a:r>
            <a:endParaRPr lang="ro-RO" sz="2800" noProof="0" dirty="0">
              <a:solidFill>
                <a:srgbClr val="00B0F0"/>
              </a:solidFill>
            </a:endParaRPr>
          </a:p>
        </p:txBody>
      </p:sp>
    </p:spTree>
    <p:extLst>
      <p:ext uri="{BB962C8B-B14F-4D97-AF65-F5344CB8AC3E}">
        <p14:creationId xmlns:p14="http://schemas.microsoft.com/office/powerpoint/2010/main" val="106721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D0F59-3F42-2568-7677-C0C3706E64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F55CCB-45F5-764D-C1AB-F63E315357F6}"/>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4CA6629F-62EB-9E6D-A4F0-18DE33473BA0}"/>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Principalele componente ale </a:t>
            </a:r>
            <a:r>
              <a:rPr lang="ro-RO" sz="2800" noProof="0" dirty="0" err="1">
                <a:solidFill>
                  <a:srgbClr val="00B0F0"/>
                </a:solidFill>
              </a:rPr>
              <a:t>framework</a:t>
            </a:r>
            <a:r>
              <a:rPr lang="ro-RO" sz="2800" noProof="0" dirty="0">
                <a:solidFill>
                  <a:srgbClr val="00B0F0"/>
                </a:solidFill>
              </a:rPr>
              <a:t>-ului .Net:</a:t>
            </a:r>
          </a:p>
          <a:p>
            <a:pPr algn="just"/>
            <a:r>
              <a:rPr lang="ro-RO" sz="2800" noProof="0" dirty="0" err="1">
                <a:solidFill>
                  <a:srgbClr val="00B0F0"/>
                </a:solidFill>
              </a:rPr>
              <a:t>ASP.Net</a:t>
            </a:r>
            <a:r>
              <a:rPr lang="ro-RO" sz="2800" noProof="0" dirty="0">
                <a:solidFill>
                  <a:srgbClr val="00B0F0"/>
                </a:solidFill>
              </a:rPr>
              <a:t> </a:t>
            </a:r>
            <a:r>
              <a:rPr lang="ro-RO" sz="2800" noProof="0" dirty="0" err="1">
                <a:solidFill>
                  <a:srgbClr val="00B0F0"/>
                </a:solidFill>
              </a:rPr>
              <a:t>and</a:t>
            </a:r>
            <a:r>
              <a:rPr lang="ro-RO" sz="2800" noProof="0" dirty="0">
                <a:solidFill>
                  <a:srgbClr val="00B0F0"/>
                </a:solidFill>
              </a:rPr>
              <a:t> </a:t>
            </a:r>
            <a:r>
              <a:rPr lang="ro-RO" sz="2800" noProof="0" dirty="0" err="1">
                <a:solidFill>
                  <a:srgbClr val="00B0F0"/>
                </a:solidFill>
              </a:rPr>
              <a:t>ASP.Net</a:t>
            </a:r>
            <a:r>
              <a:rPr lang="ro-RO" sz="2800" noProof="0" dirty="0">
                <a:solidFill>
                  <a:srgbClr val="00B0F0"/>
                </a:solidFill>
              </a:rPr>
              <a:t> AJAX</a:t>
            </a:r>
          </a:p>
          <a:p>
            <a:pPr algn="just"/>
            <a:r>
              <a:rPr lang="ro-RO" sz="2800" noProof="0" dirty="0" err="1">
                <a:solidFill>
                  <a:srgbClr val="00B0F0"/>
                </a:solidFill>
              </a:rPr>
              <a:t>ADO.Net</a:t>
            </a:r>
            <a:endParaRPr lang="ro-RO" sz="2800" noProof="0" dirty="0">
              <a:solidFill>
                <a:srgbClr val="00B0F0"/>
              </a:solidFill>
            </a:endParaRPr>
          </a:p>
          <a:p>
            <a:pPr algn="just"/>
            <a:r>
              <a:rPr lang="ro-RO" sz="2800" noProof="0" dirty="0">
                <a:solidFill>
                  <a:srgbClr val="00B0F0"/>
                </a:solidFill>
              </a:rPr>
              <a:t>Windows </a:t>
            </a:r>
            <a:r>
              <a:rPr lang="ro-RO" sz="2800" noProof="0" dirty="0" err="1">
                <a:solidFill>
                  <a:srgbClr val="00B0F0"/>
                </a:solidFill>
              </a:rPr>
              <a:t>Workflow</a:t>
            </a:r>
            <a:r>
              <a:rPr lang="ro-RO" sz="2800" noProof="0" dirty="0">
                <a:solidFill>
                  <a:srgbClr val="00B0F0"/>
                </a:solidFill>
              </a:rPr>
              <a:t> Foundation (WF)</a:t>
            </a:r>
          </a:p>
          <a:p>
            <a:pPr algn="just"/>
            <a:r>
              <a:rPr lang="ro-RO" sz="2800" noProof="0" dirty="0">
                <a:solidFill>
                  <a:srgbClr val="00B0F0"/>
                </a:solidFill>
              </a:rPr>
              <a:t>Windows </a:t>
            </a:r>
            <a:r>
              <a:rPr lang="ro-RO" sz="2800" noProof="0" dirty="0" err="1">
                <a:solidFill>
                  <a:srgbClr val="00B0F0"/>
                </a:solidFill>
              </a:rPr>
              <a:t>Presentation</a:t>
            </a:r>
            <a:r>
              <a:rPr lang="ro-RO" sz="2800" noProof="0" dirty="0">
                <a:solidFill>
                  <a:srgbClr val="00B0F0"/>
                </a:solidFill>
              </a:rPr>
              <a:t> Foundation (WPF)</a:t>
            </a:r>
          </a:p>
          <a:p>
            <a:pPr algn="just"/>
            <a:r>
              <a:rPr lang="ro-RO" sz="2800" noProof="0" dirty="0">
                <a:solidFill>
                  <a:srgbClr val="00B0F0"/>
                </a:solidFill>
              </a:rPr>
              <a:t>Windows </a:t>
            </a:r>
            <a:r>
              <a:rPr lang="ro-RO" sz="2800" noProof="0" dirty="0" err="1">
                <a:solidFill>
                  <a:srgbClr val="00B0F0"/>
                </a:solidFill>
              </a:rPr>
              <a:t>Communication</a:t>
            </a:r>
            <a:r>
              <a:rPr lang="ro-RO" sz="2800" noProof="0" dirty="0">
                <a:solidFill>
                  <a:srgbClr val="00B0F0"/>
                </a:solidFill>
              </a:rPr>
              <a:t> Foundation (WCF)</a:t>
            </a:r>
          </a:p>
          <a:p>
            <a:pPr algn="just"/>
            <a:r>
              <a:rPr lang="ro-RO" sz="2800" noProof="0" dirty="0">
                <a:solidFill>
                  <a:srgbClr val="00B0F0"/>
                </a:solidFill>
              </a:rPr>
              <a:t>LINQ</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96191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A4A3B-BC16-8278-6CD3-62927EAD7B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8E7602-EF5C-50C2-3671-7DA670C85EED}"/>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911CE27C-2B9A-4E7E-83AD-8E0DBE956A7A}"/>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Runtime</a:t>
            </a:r>
            <a:r>
              <a:rPr lang="ro-RO" sz="2800" noProof="0" dirty="0">
                <a:solidFill>
                  <a:srgbClr val="00B0F0"/>
                </a:solidFill>
              </a:rPr>
              <a:t> (CLR)</a:t>
            </a:r>
          </a:p>
          <a:p>
            <a:pPr marL="34290" indent="0" algn="just">
              <a:buNone/>
            </a:pPr>
            <a:r>
              <a:rPr lang="ro-RO" sz="2800" noProof="0" dirty="0">
                <a:solidFill>
                  <a:srgbClr val="00B0F0"/>
                </a:solidFill>
              </a:rPr>
              <a:t>.NET oferă un mediu de execuție numit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Runtime</a:t>
            </a:r>
            <a:r>
              <a:rPr lang="ro-RO" sz="2800" noProof="0" dirty="0">
                <a:solidFill>
                  <a:srgbClr val="00B0F0"/>
                </a:solidFill>
              </a:rPr>
              <a:t>, care execută codul și oferă servicii ce facilitează procesul de dezvoltare.</a:t>
            </a:r>
          </a:p>
          <a:p>
            <a:pPr marL="34290" indent="0" algn="just">
              <a:buNone/>
            </a:pPr>
            <a:r>
              <a:rPr lang="ro-RO" sz="2800" noProof="0" dirty="0">
                <a:solidFill>
                  <a:srgbClr val="00B0F0"/>
                </a:solidFill>
              </a:rPr>
              <a:t>Compilatoarele și instrumentele expun funcționalitatea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Runtime</a:t>
            </a:r>
            <a:r>
              <a:rPr lang="ro-RO" sz="2800" noProof="0" dirty="0">
                <a:solidFill>
                  <a:srgbClr val="00B0F0"/>
                </a:solidFill>
              </a:rPr>
              <a:t> și vă permit să scrieți cod care beneficiază de mediul de execuție gestionat. Codul pe care îl dezvoltați cu un compilator de limbaj care vizează </a:t>
            </a:r>
            <a:r>
              <a:rPr lang="ro-RO" sz="2800" noProof="0" dirty="0" err="1">
                <a:solidFill>
                  <a:srgbClr val="00B0F0"/>
                </a:solidFill>
              </a:rPr>
              <a:t>runtime-ul</a:t>
            </a:r>
            <a:r>
              <a:rPr lang="ro-RO" sz="2800" noProof="0" dirty="0">
                <a:solidFill>
                  <a:srgbClr val="00B0F0"/>
                </a:solidFill>
              </a:rPr>
              <a:t> se numește cod gestionat. </a:t>
            </a:r>
          </a:p>
        </p:txBody>
      </p:sp>
    </p:spTree>
    <p:extLst>
      <p:ext uri="{BB962C8B-B14F-4D97-AF65-F5344CB8AC3E}">
        <p14:creationId xmlns:p14="http://schemas.microsoft.com/office/powerpoint/2010/main" val="380113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3DD52-AC68-4257-BC1C-0F4B8F593C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F6024DD-4C09-AC48-385C-0B0B8F3A555E}"/>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C14EE2F9-6B12-7122-C8E0-484D0623696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Runtime</a:t>
            </a:r>
            <a:r>
              <a:rPr lang="ro-RO" sz="2800" noProof="0" dirty="0">
                <a:solidFill>
                  <a:srgbClr val="00B0F0"/>
                </a:solidFill>
              </a:rPr>
              <a:t> (CLR)</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Codul gestionat beneficiază de caracteristici precum integrarea inter-limbaj, gestionarea excepțiilor inter-limbaj, securitate îmbunătățită, suport pentru </a:t>
            </a:r>
            <a:r>
              <a:rPr lang="ro-RO" sz="2800" noProof="0" dirty="0" err="1">
                <a:solidFill>
                  <a:srgbClr val="00B0F0"/>
                </a:solidFill>
              </a:rPr>
              <a:t>versionare</a:t>
            </a:r>
            <a:r>
              <a:rPr lang="ro-RO" sz="2800" noProof="0" dirty="0">
                <a:solidFill>
                  <a:srgbClr val="00B0F0"/>
                </a:solidFill>
              </a:rPr>
              <a:t> și implementare, un model simplificat pentru interacțiunea componentelor și servicii de depanare și profilare.</a:t>
            </a:r>
          </a:p>
        </p:txBody>
      </p:sp>
    </p:spTree>
    <p:extLst>
      <p:ext uri="{BB962C8B-B14F-4D97-AF65-F5344CB8AC3E}">
        <p14:creationId xmlns:p14="http://schemas.microsoft.com/office/powerpoint/2010/main" val="395720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F37A6-69C4-22D1-F4B0-19ED5D1DE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456D57-9804-162B-7C18-CEC03D0D4F92}"/>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2FD512F2-3C79-CC61-0198-DC31F4B9F63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.Net Framework </a:t>
            </a:r>
            <a:r>
              <a:rPr lang="ro-RO" sz="2800" noProof="0" dirty="0" err="1">
                <a:solidFill>
                  <a:srgbClr val="00B0F0"/>
                </a:solidFill>
              </a:rPr>
              <a:t>Class</a:t>
            </a:r>
            <a:r>
              <a:rPr lang="ro-RO" sz="2800" noProof="0" dirty="0">
                <a:solidFill>
                  <a:srgbClr val="00B0F0"/>
                </a:solidFill>
              </a:rPr>
              <a:t> </a:t>
            </a:r>
            <a:r>
              <a:rPr lang="ro-RO" sz="2800" noProof="0" dirty="0" err="1">
                <a:solidFill>
                  <a:srgbClr val="00B0F0"/>
                </a:solidFill>
              </a:rPr>
              <a:t>Library</a:t>
            </a:r>
            <a:endParaRPr lang="ro-RO" sz="2800" noProof="0" dirty="0">
              <a:solidFill>
                <a:srgbClr val="00B0F0"/>
              </a:solidFill>
            </a:endParaRP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Bibliotecile de clase reprezintă conceptul de bibliotecă partajată pentru .NET. Acestea vă permit să </a:t>
            </a:r>
            <a:r>
              <a:rPr lang="ro-RO" sz="2800" noProof="0" dirty="0" err="1">
                <a:solidFill>
                  <a:srgbClr val="00B0F0"/>
                </a:solidFill>
              </a:rPr>
              <a:t>componențizați</a:t>
            </a:r>
            <a:r>
              <a:rPr lang="ro-RO" sz="2800" noProof="0" dirty="0">
                <a:solidFill>
                  <a:srgbClr val="00B0F0"/>
                </a:solidFill>
              </a:rPr>
              <a:t> funcționalități utile în module care pot fi utilizate de mai multe aplicații. De asemenea, pot fi utilizate ca mijloc de încărcare a funcționalităților care nu sunt necesare sau nu sunt cunoscute la pornirea aplicației. Bibliotecile de clase sunt descrise folosind formatul de fișier .NET </a:t>
            </a:r>
            <a:r>
              <a:rPr lang="ro-RO" sz="2800" noProof="0" dirty="0" err="1">
                <a:solidFill>
                  <a:srgbClr val="00B0F0"/>
                </a:solidFill>
              </a:rPr>
              <a:t>Assembly</a:t>
            </a:r>
            <a:r>
              <a:rPr lang="ro-RO" sz="2800" noProof="0" dirty="0">
                <a:solidFill>
                  <a:srgbClr val="00B0F0"/>
                </a:solidFill>
              </a:rPr>
              <a:t>.</a:t>
            </a:r>
          </a:p>
        </p:txBody>
      </p:sp>
    </p:spTree>
    <p:extLst>
      <p:ext uri="{BB962C8B-B14F-4D97-AF65-F5344CB8AC3E}">
        <p14:creationId xmlns:p14="http://schemas.microsoft.com/office/powerpoint/2010/main" val="1515110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614A5-4574-A27F-9F6E-AB0FF4A8E2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6F6ED0-3928-3B7F-69D2-15A5513DB495}"/>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C1E4517D-1517-E580-B6D3-21D0BA951005}"/>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.Net Framework </a:t>
            </a:r>
            <a:r>
              <a:rPr lang="ro-RO" sz="2800" noProof="0" dirty="0" err="1">
                <a:solidFill>
                  <a:srgbClr val="00B0F0"/>
                </a:solidFill>
              </a:rPr>
              <a:t>Class</a:t>
            </a:r>
            <a:r>
              <a:rPr lang="ro-RO" sz="2800" noProof="0" dirty="0">
                <a:solidFill>
                  <a:srgbClr val="00B0F0"/>
                </a:solidFill>
              </a:rPr>
              <a:t> </a:t>
            </a:r>
            <a:r>
              <a:rPr lang="ro-RO" sz="2800" noProof="0" dirty="0" err="1">
                <a:solidFill>
                  <a:srgbClr val="00B0F0"/>
                </a:solidFill>
              </a:rPr>
              <a:t>Library</a:t>
            </a:r>
            <a:endParaRPr lang="ro-RO" sz="2800" noProof="0" dirty="0">
              <a:solidFill>
                <a:srgbClr val="00B0F0"/>
              </a:solidFill>
            </a:endParaRP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Există trei tipuri de biblioteci de clase pe care le puteți utiliza:</a:t>
            </a:r>
          </a:p>
          <a:p>
            <a:pPr algn="just"/>
            <a:r>
              <a:rPr lang="ro-RO" sz="2800" noProof="0" dirty="0">
                <a:solidFill>
                  <a:srgbClr val="00B0F0"/>
                </a:solidFill>
              </a:rPr>
              <a:t>Bibliotecile de clase specifice platformei au acces la toate API-urile dintr-o anumită platformă (de exemplu, .NET Framework pe Windows), dar pot fi utilizate numai de aplicațiile și bibliotecile care vizează platforma respectivă.</a:t>
            </a:r>
          </a:p>
        </p:txBody>
      </p:sp>
    </p:spTree>
    <p:extLst>
      <p:ext uri="{BB962C8B-B14F-4D97-AF65-F5344CB8AC3E}">
        <p14:creationId xmlns:p14="http://schemas.microsoft.com/office/powerpoint/2010/main" val="348385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4945A-AD62-9D1F-5ED3-8FBEAD1F8F9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472864-0848-3B79-E1F2-AAA8F2739542}"/>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B3B8DC6F-76B4-139D-AC16-25394C8856F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.Net Framework </a:t>
            </a:r>
            <a:r>
              <a:rPr lang="ro-RO" sz="2800" noProof="0" dirty="0" err="1">
                <a:solidFill>
                  <a:srgbClr val="00B0F0"/>
                </a:solidFill>
              </a:rPr>
              <a:t>Class</a:t>
            </a:r>
            <a:r>
              <a:rPr lang="ro-RO" sz="2800" noProof="0" dirty="0">
                <a:solidFill>
                  <a:srgbClr val="00B0F0"/>
                </a:solidFill>
              </a:rPr>
              <a:t> </a:t>
            </a:r>
            <a:r>
              <a:rPr lang="ro-RO" sz="2800" noProof="0" dirty="0" err="1">
                <a:solidFill>
                  <a:srgbClr val="00B0F0"/>
                </a:solidFill>
              </a:rPr>
              <a:t>Library</a:t>
            </a:r>
            <a:endParaRPr lang="ro-RO" sz="2800" noProof="0" dirty="0">
              <a:solidFill>
                <a:srgbClr val="00B0F0"/>
              </a:solidFill>
            </a:endParaRPr>
          </a:p>
          <a:p>
            <a:pPr marL="34290" indent="0" algn="just">
              <a:buNone/>
            </a:pPr>
            <a:r>
              <a:rPr lang="ro-RO" sz="2800" noProof="0" dirty="0">
                <a:solidFill>
                  <a:srgbClr val="00B0F0"/>
                </a:solidFill>
              </a:rPr>
              <a:t>Există trei tipuri de biblioteci de clase pe care le puteți utiliza:</a:t>
            </a:r>
          </a:p>
          <a:p>
            <a:pPr algn="just"/>
            <a:r>
              <a:rPr lang="ro-RO" sz="2800" noProof="0" dirty="0">
                <a:solidFill>
                  <a:srgbClr val="00B0F0"/>
                </a:solidFill>
              </a:rPr>
              <a:t>Bibliotecile de clase portabile au acces la un subset de API-uri și pot fi utilizate de aplicații și biblioteci care vizează mai multe platforme.</a:t>
            </a:r>
          </a:p>
          <a:p>
            <a:pPr algn="just"/>
            <a:endParaRPr lang="ro-RO" sz="2800" noProof="0" dirty="0">
              <a:solidFill>
                <a:srgbClr val="00B0F0"/>
              </a:solidFill>
            </a:endParaRPr>
          </a:p>
          <a:p>
            <a:pPr algn="just"/>
            <a:r>
              <a:rPr lang="ro-RO" sz="2800" noProof="0" dirty="0">
                <a:solidFill>
                  <a:srgbClr val="00B0F0"/>
                </a:solidFill>
              </a:rPr>
              <a:t>Bibliotecile de clase .NET Standard reprezintă o fuziune a conceptului de bibliotecă specifică platformei și a celui portabil într-un singur model care oferă ce e mai bun din ambele.</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80446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01B10-6CDB-D635-9E49-076514FA786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83DF003-8926-7501-E27A-19A70CB3F014}"/>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8F207166-BD69-4A40-FE44-4561390B73DD}"/>
              </a:ext>
            </a:extLst>
          </p:cNvPr>
          <p:cNvSpPr>
            <a:spLocks noGrp="1"/>
          </p:cNvSpPr>
          <p:nvPr>
            <p:ph idx="1"/>
          </p:nvPr>
        </p:nvSpPr>
        <p:spPr>
          <a:xfrm>
            <a:off x="463925" y="1281952"/>
            <a:ext cx="8249770" cy="5074024"/>
          </a:xfrm>
        </p:spPr>
        <p:txBody>
          <a:bodyPr>
            <a:noAutofit/>
          </a:bodyPr>
          <a:lstStyle/>
          <a:p>
            <a:pPr marL="34290" indent="0">
              <a:buNone/>
            </a:pPr>
            <a:r>
              <a:rPr lang="ro-RO" sz="2800" noProof="0" dirty="0">
                <a:solidFill>
                  <a:srgbClr val="00B0F0"/>
                </a:solidFill>
              </a:rPr>
              <a:t>Componente .NET -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Specification</a:t>
            </a:r>
            <a:endParaRPr lang="ro-RO" sz="2800" noProof="0" dirty="0">
              <a:solidFill>
                <a:srgbClr val="00B0F0"/>
              </a:solidFill>
            </a:endParaRPr>
          </a:p>
          <a:p>
            <a:pPr marL="34290" indent="0">
              <a:buNone/>
            </a:pPr>
            <a:r>
              <a:rPr lang="ro-RO" sz="2800" noProof="0" dirty="0">
                <a:solidFill>
                  <a:srgbClr val="00B0F0"/>
                </a:solidFill>
              </a:rPr>
              <a:t>(CLS) este un set de reguli care definește un subset de caracteristici lingvistice pentru Infrastructura Limbajului Comun (CLI), permițând interoperabilitatea între diferite limbaje de programare pe platforma .NET. Prin respectarea regulilor CLS, limbajele pot interacționa fără probleme, permițând dezvoltatorilor să scrie componente într-un singur limbaj care pot fi consumate de cod scris într-un alt limbaj .NET acceptat.</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380120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4E28E-DE85-CEB0-7E76-0CE142C1B6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A1FCA4-EC4E-CF8B-76AC-7414BBB0F26D}"/>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CB5C81B6-5D87-38A6-C851-834B8AD7584E}"/>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De ce să utilizam C#?</a:t>
            </a:r>
          </a:p>
          <a:p>
            <a:pPr marL="34290" indent="0" algn="just">
              <a:buNone/>
            </a:pPr>
            <a:endParaRPr lang="ro-RO" sz="2800" noProof="0" dirty="0">
              <a:solidFill>
                <a:srgbClr val="00B0F0"/>
              </a:solidFill>
            </a:endParaRPr>
          </a:p>
          <a:p>
            <a:pPr algn="just"/>
            <a:r>
              <a:rPr lang="ro-RO" sz="2800" noProof="0" dirty="0">
                <a:solidFill>
                  <a:srgbClr val="00B0F0"/>
                </a:solidFill>
              </a:rPr>
              <a:t>Versatil, utilizat în dezvoltarea aplicațiilor web și mobile și de jocuri</a:t>
            </a:r>
          </a:p>
          <a:p>
            <a:pPr algn="just"/>
            <a:r>
              <a:rPr lang="ro-RO" sz="2800" noProof="0" dirty="0">
                <a:solidFill>
                  <a:srgbClr val="00B0F0"/>
                </a:solidFill>
              </a:rPr>
              <a:t>Ușor de învățat, similar cu Java și C++</a:t>
            </a:r>
          </a:p>
          <a:p>
            <a:pPr algn="just"/>
            <a:r>
              <a:rPr lang="ro-RO" sz="2800" noProof="0" dirty="0">
                <a:solidFill>
                  <a:srgbClr val="00B0F0"/>
                </a:solidFill>
              </a:rPr>
              <a:t>Puternic și sigur, tipuri de date sigure gestionat de </a:t>
            </a:r>
            <a:r>
              <a:rPr lang="ro-RO" sz="2800" noProof="0" dirty="0" err="1">
                <a:solidFill>
                  <a:srgbClr val="00B0F0"/>
                </a:solidFill>
              </a:rPr>
              <a:t>runtime-ul</a:t>
            </a:r>
            <a:r>
              <a:rPr lang="ro-RO" sz="2800" noProof="0" dirty="0">
                <a:solidFill>
                  <a:srgbClr val="00B0F0"/>
                </a:solidFill>
              </a:rPr>
              <a:t> .NET(componentă esențială a platformei .NET ce permite executarea codului C#, F# sau VB)</a:t>
            </a:r>
          </a:p>
        </p:txBody>
      </p:sp>
    </p:spTree>
    <p:extLst>
      <p:ext uri="{BB962C8B-B14F-4D97-AF65-F5344CB8AC3E}">
        <p14:creationId xmlns:p14="http://schemas.microsoft.com/office/powerpoint/2010/main" val="316088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4F742-3D55-B822-A9CC-EB9FA21E894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43D4E7-6F53-BF86-68ED-C072510D1286}"/>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BC5D4DA9-2E0E-4F71-2521-8FF675DB745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Specification</a:t>
            </a:r>
            <a:endParaRPr lang="ro-RO" sz="2800" noProof="0" dirty="0">
              <a:solidFill>
                <a:srgbClr val="00B0F0"/>
              </a:solidFill>
            </a:endParaRPr>
          </a:p>
          <a:p>
            <a:pPr marL="34290" indent="0" algn="just">
              <a:buNone/>
            </a:pPr>
            <a:r>
              <a:rPr lang="ro-RO" sz="2800" noProof="0" dirty="0">
                <a:solidFill>
                  <a:srgbClr val="00B0F0"/>
                </a:solidFill>
              </a:rPr>
              <a:t>Scopul CLS</a:t>
            </a:r>
          </a:p>
          <a:p>
            <a:pPr algn="just"/>
            <a:r>
              <a:rPr lang="ro-RO" sz="2800" noProof="0" dirty="0">
                <a:solidFill>
                  <a:srgbClr val="00B0F0"/>
                </a:solidFill>
              </a:rPr>
              <a:t>Interoperabilitatea limbajelor: CLS asigură că codul scris într-un limbaj poate fi ușor utilizat de codul scris într-un alt limbaj, creând un mediu de programare unificat.</a:t>
            </a:r>
          </a:p>
          <a:p>
            <a:pPr algn="just"/>
            <a:r>
              <a:rPr lang="ro-RO" sz="2800" noProof="0" dirty="0">
                <a:solidFill>
                  <a:srgbClr val="00B0F0"/>
                </a:solidFill>
              </a:rPr>
              <a:t>Subset comun: Definește caracteristicile esențiale care trebuie să fie disponibile în toate limbajele pentru a realiza această interoperabilitate, ceea ce îl face un standard practic pe care proiectanții de limbaje trebuie să îl urmeze.</a:t>
            </a:r>
          </a:p>
        </p:txBody>
      </p:sp>
    </p:spTree>
    <p:extLst>
      <p:ext uri="{BB962C8B-B14F-4D97-AF65-F5344CB8AC3E}">
        <p14:creationId xmlns:p14="http://schemas.microsoft.com/office/powerpoint/2010/main" val="2672109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F163F-665A-2CEF-C5E8-CC2E023F72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E1E173-32CA-DBF1-F35C-31B1B344A626}"/>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E8323A51-9157-D34A-BB80-6EF70C47EE16}"/>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Common </a:t>
            </a:r>
            <a:r>
              <a:rPr lang="ro-RO" sz="2800" noProof="0" dirty="0" err="1">
                <a:solidFill>
                  <a:srgbClr val="00B0F0"/>
                </a:solidFill>
              </a:rPr>
              <a:t>Type</a:t>
            </a:r>
            <a:r>
              <a:rPr lang="ro-RO" sz="2800" noProof="0" dirty="0">
                <a:solidFill>
                  <a:srgbClr val="00B0F0"/>
                </a:solidFill>
              </a:rPr>
              <a:t> </a:t>
            </a:r>
            <a:r>
              <a:rPr lang="ro-RO" sz="2800" noProof="0" dirty="0" err="1">
                <a:solidFill>
                  <a:srgbClr val="00B0F0"/>
                </a:solidFill>
              </a:rPr>
              <a:t>System</a:t>
            </a:r>
            <a:endParaRPr lang="ro-RO" sz="2800" noProof="0" dirty="0">
              <a:solidFill>
                <a:srgbClr val="00B0F0"/>
              </a:solidFill>
            </a:endParaRP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Sistemul Common </a:t>
            </a:r>
            <a:r>
              <a:rPr lang="ro-RO" sz="2800" noProof="0" dirty="0" err="1">
                <a:solidFill>
                  <a:srgbClr val="00B0F0"/>
                </a:solidFill>
              </a:rPr>
              <a:t>Type</a:t>
            </a:r>
            <a:r>
              <a:rPr lang="ro-RO" sz="2800" noProof="0" dirty="0">
                <a:solidFill>
                  <a:srgbClr val="00B0F0"/>
                </a:solidFill>
              </a:rPr>
              <a:t> definește modul în care tipurile sunt declarate, utilizate și gestionate în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Runtime</a:t>
            </a:r>
            <a:r>
              <a:rPr lang="ro-RO" sz="2800" noProof="0" dirty="0">
                <a:solidFill>
                  <a:srgbClr val="00B0F0"/>
                </a:solidFill>
              </a:rPr>
              <a:t> și este, de asemenea, o parte importantă a suportului oferit de </a:t>
            </a:r>
            <a:r>
              <a:rPr lang="ro-RO" sz="2800" noProof="0" dirty="0" err="1">
                <a:solidFill>
                  <a:srgbClr val="00B0F0"/>
                </a:solidFill>
              </a:rPr>
              <a:t>runtime</a:t>
            </a:r>
            <a:r>
              <a:rPr lang="ro-RO" sz="2800" noProof="0" dirty="0">
                <a:solidFill>
                  <a:srgbClr val="00B0F0"/>
                </a:solidFill>
              </a:rPr>
              <a:t> pentru integrarea inter-limbaj.</a:t>
            </a:r>
          </a:p>
          <a:p>
            <a:pPr marL="34290" indent="0" algn="just">
              <a:buNone/>
            </a:pPr>
            <a:endParaRPr lang="ro-RO" sz="2800" noProof="0" dirty="0">
              <a:solidFill>
                <a:srgbClr val="00B0F0"/>
              </a:solidFill>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46190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25F23-131D-6132-A864-9C65202E1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73503E9-2FD7-282A-B336-5F616AE8BDC6}"/>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715D776B-06C8-2153-514D-91D575125B79}"/>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Common </a:t>
            </a:r>
            <a:r>
              <a:rPr lang="ro-RO" sz="2800" noProof="0" dirty="0" err="1">
                <a:solidFill>
                  <a:srgbClr val="00B0F0"/>
                </a:solidFill>
              </a:rPr>
              <a:t>Type</a:t>
            </a:r>
            <a:r>
              <a:rPr lang="ro-RO" sz="2800" noProof="0" dirty="0">
                <a:solidFill>
                  <a:srgbClr val="00B0F0"/>
                </a:solidFill>
              </a:rPr>
              <a:t> </a:t>
            </a:r>
            <a:r>
              <a:rPr lang="ro-RO" sz="2800" noProof="0" dirty="0" err="1">
                <a:solidFill>
                  <a:srgbClr val="00B0F0"/>
                </a:solidFill>
              </a:rPr>
              <a:t>System</a:t>
            </a:r>
            <a:endParaRPr lang="ro-RO" sz="2800" noProof="0" dirty="0">
              <a:solidFill>
                <a:srgbClr val="00B0F0"/>
              </a:solidFill>
            </a:endParaRPr>
          </a:p>
          <a:p>
            <a:pPr marL="34290" indent="0" algn="just">
              <a:buNone/>
            </a:pPr>
            <a:r>
              <a:rPr lang="ro-RO" sz="2800" noProof="0" dirty="0">
                <a:solidFill>
                  <a:srgbClr val="00B0F0"/>
                </a:solidFill>
              </a:rPr>
              <a:t>Sistemul Common </a:t>
            </a:r>
            <a:r>
              <a:rPr lang="ro-RO" sz="2800" noProof="0" dirty="0" err="1">
                <a:solidFill>
                  <a:srgbClr val="00B0F0"/>
                </a:solidFill>
              </a:rPr>
              <a:t>Type</a:t>
            </a:r>
            <a:r>
              <a:rPr lang="ro-RO" sz="2800" noProof="0" dirty="0">
                <a:solidFill>
                  <a:srgbClr val="00B0F0"/>
                </a:solidFill>
              </a:rPr>
              <a:t> îndeplinește următoarele funcții:</a:t>
            </a:r>
          </a:p>
          <a:p>
            <a:pPr algn="just"/>
            <a:r>
              <a:rPr lang="ro-RO" sz="2800" noProof="0" dirty="0">
                <a:solidFill>
                  <a:srgbClr val="00B0F0"/>
                </a:solidFill>
              </a:rPr>
              <a:t>Stabilește un cadru care ajută la integrarea inter-limbaj, siguranța tipurilor și execuția de cod de înaltă performanță.</a:t>
            </a:r>
          </a:p>
          <a:p>
            <a:pPr algn="just"/>
            <a:r>
              <a:rPr lang="ro-RO" sz="2800" noProof="0" dirty="0">
                <a:solidFill>
                  <a:srgbClr val="00B0F0"/>
                </a:solidFill>
              </a:rPr>
              <a:t>Oferă un model orientat pe obiecte care acceptă implementarea completă a multor limbaje de programare.</a:t>
            </a:r>
          </a:p>
        </p:txBody>
      </p:sp>
    </p:spTree>
    <p:extLst>
      <p:ext uri="{BB962C8B-B14F-4D97-AF65-F5344CB8AC3E}">
        <p14:creationId xmlns:p14="http://schemas.microsoft.com/office/powerpoint/2010/main" val="2050596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34444-308E-C56E-3EC6-BB9AC12491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057E306-E5AD-D59F-7F6E-41EE76E3D444}"/>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932A7C7D-7953-1EEC-0E17-29362FB9D23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Common </a:t>
            </a:r>
            <a:r>
              <a:rPr lang="ro-RO" sz="2800" noProof="0" dirty="0" err="1">
                <a:solidFill>
                  <a:srgbClr val="00B0F0"/>
                </a:solidFill>
              </a:rPr>
              <a:t>Type</a:t>
            </a:r>
            <a:r>
              <a:rPr lang="ro-RO" sz="2800" noProof="0" dirty="0">
                <a:solidFill>
                  <a:srgbClr val="00B0F0"/>
                </a:solidFill>
              </a:rPr>
              <a:t> </a:t>
            </a:r>
            <a:r>
              <a:rPr lang="ro-RO" sz="2800" noProof="0" dirty="0" err="1">
                <a:solidFill>
                  <a:srgbClr val="00B0F0"/>
                </a:solidFill>
              </a:rPr>
              <a:t>System</a:t>
            </a:r>
            <a:endParaRPr lang="ro-RO" sz="2800" noProof="0" dirty="0">
              <a:solidFill>
                <a:srgbClr val="00B0F0"/>
              </a:solidFill>
            </a:endParaRPr>
          </a:p>
          <a:p>
            <a:pPr marL="34290" indent="0" algn="just">
              <a:buNone/>
            </a:pPr>
            <a:r>
              <a:rPr lang="ro-RO" sz="2800" noProof="0" dirty="0">
                <a:solidFill>
                  <a:srgbClr val="00B0F0"/>
                </a:solidFill>
              </a:rPr>
              <a:t>Sistemul Common </a:t>
            </a:r>
            <a:r>
              <a:rPr lang="ro-RO" sz="2800" noProof="0" dirty="0" err="1">
                <a:solidFill>
                  <a:srgbClr val="00B0F0"/>
                </a:solidFill>
              </a:rPr>
              <a:t>Type</a:t>
            </a:r>
            <a:r>
              <a:rPr lang="ro-RO" sz="2800" noProof="0" dirty="0">
                <a:solidFill>
                  <a:srgbClr val="00B0F0"/>
                </a:solidFill>
              </a:rPr>
              <a:t> îndeplinește următoarele funcții:</a:t>
            </a:r>
          </a:p>
          <a:p>
            <a:pPr algn="just"/>
            <a:r>
              <a:rPr lang="ro-RO" sz="2800" noProof="0" dirty="0">
                <a:solidFill>
                  <a:srgbClr val="00B0F0"/>
                </a:solidFill>
              </a:rPr>
              <a:t>Definește regulile pe care limbajele trebuie să le respecte, ceea ce ajută la asigurarea faptului că obiectele scrise în limbaje diferite pot interacționa între ele.</a:t>
            </a:r>
          </a:p>
          <a:p>
            <a:pPr algn="just"/>
            <a:r>
              <a:rPr lang="ro-RO" sz="2800" noProof="0" dirty="0">
                <a:solidFill>
                  <a:srgbClr val="00B0F0"/>
                </a:solidFill>
              </a:rPr>
              <a:t>Oferă o bibliotecă care conține tipurile de date primitive (cum ar fi Boolean, Byte, </a:t>
            </a:r>
            <a:r>
              <a:rPr lang="ro-RO" sz="2800" noProof="0" dirty="0" err="1">
                <a:solidFill>
                  <a:srgbClr val="00B0F0"/>
                </a:solidFill>
              </a:rPr>
              <a:t>Char</a:t>
            </a:r>
            <a:r>
              <a:rPr lang="ro-RO" sz="2800" noProof="0" dirty="0">
                <a:solidFill>
                  <a:srgbClr val="00B0F0"/>
                </a:solidFill>
              </a:rPr>
              <a:t>, Int32 și UInt64) utilizate în dezvoltarea aplicațiilor.</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508158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35DDC-6CA6-D2B5-2560-5084D4DD6B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7A59EF-421C-74BD-239F-7C4C3FFF2C18}"/>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AFFC3D79-DFC5-902D-18F8-483BC3C2CEBC}"/>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a:t>
            </a:r>
            <a:r>
              <a:rPr lang="ro-RO" sz="2800" noProof="0" dirty="0" err="1">
                <a:solidFill>
                  <a:srgbClr val="00B0F0"/>
                </a:solidFill>
              </a:rPr>
              <a:t>Metadata</a:t>
            </a:r>
            <a:r>
              <a:rPr lang="ro-RO" sz="2800" noProof="0" dirty="0">
                <a:solidFill>
                  <a:srgbClr val="00B0F0"/>
                </a:solidFill>
              </a:rPr>
              <a:t> </a:t>
            </a:r>
            <a:r>
              <a:rPr lang="ro-RO" sz="2800" noProof="0" dirty="0" err="1">
                <a:solidFill>
                  <a:srgbClr val="00B0F0"/>
                </a:solidFill>
              </a:rPr>
              <a:t>and</a:t>
            </a:r>
            <a:r>
              <a:rPr lang="ro-RO" sz="2800" noProof="0" dirty="0">
                <a:solidFill>
                  <a:srgbClr val="00B0F0"/>
                </a:solidFill>
              </a:rPr>
              <a:t> </a:t>
            </a:r>
            <a:r>
              <a:rPr lang="ro-RO" sz="2800" noProof="0" dirty="0" err="1">
                <a:solidFill>
                  <a:srgbClr val="00B0F0"/>
                </a:solidFill>
              </a:rPr>
              <a:t>Assemblies</a:t>
            </a:r>
            <a:endParaRPr lang="ro-RO" sz="2800" noProof="0" dirty="0">
              <a:solidFill>
                <a:srgbClr val="00B0F0"/>
              </a:solidFill>
            </a:endParaRPr>
          </a:p>
          <a:p>
            <a:pPr marL="34290" indent="0" algn="just">
              <a:buNone/>
            </a:pPr>
            <a:r>
              <a:rPr lang="ro-RO" sz="2800" noProof="0" dirty="0" err="1">
                <a:solidFill>
                  <a:srgbClr val="00B0F0"/>
                </a:solidFill>
              </a:rPr>
              <a:t>Metadatele</a:t>
            </a:r>
            <a:r>
              <a:rPr lang="ro-RO" sz="2800" noProof="0" dirty="0">
                <a:solidFill>
                  <a:srgbClr val="00B0F0"/>
                </a:solidFill>
              </a:rPr>
              <a:t> includ definiții de tipuri, informații despre versiune, referințe externe la asamblare și alte informații standardizate. Pentru ca două sisteme, componente sau obiecte să </a:t>
            </a:r>
            <a:r>
              <a:rPr lang="ro-RO" sz="2800" noProof="0" dirty="0" err="1">
                <a:solidFill>
                  <a:srgbClr val="00B0F0"/>
                </a:solidFill>
              </a:rPr>
              <a:t>interopereze</a:t>
            </a:r>
            <a:r>
              <a:rPr lang="ro-RO" sz="2800" noProof="0" dirty="0">
                <a:solidFill>
                  <a:srgbClr val="00B0F0"/>
                </a:solidFill>
              </a:rPr>
              <a:t> unul cu celălalt, cel puțin unul trebuie să știe ceva despre celălalt.</a:t>
            </a:r>
          </a:p>
          <a:p>
            <a:pPr marL="34290" indent="0" algn="just">
              <a:buNone/>
            </a:pPr>
            <a:r>
              <a:rPr lang="ro-RO" sz="2800" noProof="0" dirty="0">
                <a:solidFill>
                  <a:srgbClr val="00B0F0"/>
                </a:solidFill>
              </a:rPr>
              <a:t>Un asamblaj este o colecție de tipuri și resurse construite pentru a funcționa împreună și a forma o unitate logică de funcționalitate. Ansamblurile iau forma unor fișiere executabile (.</a:t>
            </a:r>
            <a:r>
              <a:rPr lang="ro-RO" sz="2800" noProof="0" dirty="0" err="1">
                <a:solidFill>
                  <a:srgbClr val="00B0F0"/>
                </a:solidFill>
              </a:rPr>
              <a:t>exe</a:t>
            </a:r>
            <a:r>
              <a:rPr lang="ro-RO" sz="2800" noProof="0" dirty="0">
                <a:solidFill>
                  <a:srgbClr val="00B0F0"/>
                </a:solidFill>
              </a:rPr>
              <a:t>) sau a unor fișiere de tip </a:t>
            </a:r>
            <a:r>
              <a:rPr lang="ro-RO" sz="2800" noProof="0" dirty="0" err="1">
                <a:solidFill>
                  <a:srgbClr val="00B0F0"/>
                </a:solidFill>
              </a:rPr>
              <a:t>dynamic</a:t>
            </a:r>
            <a:r>
              <a:rPr lang="ro-RO" sz="2800" noProof="0" dirty="0">
                <a:solidFill>
                  <a:srgbClr val="00B0F0"/>
                </a:solidFill>
              </a:rPr>
              <a:t> link </a:t>
            </a:r>
            <a:r>
              <a:rPr lang="ro-RO" sz="2800" noProof="0" dirty="0" err="1">
                <a:solidFill>
                  <a:srgbClr val="00B0F0"/>
                </a:solidFill>
              </a:rPr>
              <a:t>books</a:t>
            </a:r>
            <a:r>
              <a:rPr lang="ro-RO" sz="2800" noProof="0" dirty="0">
                <a:solidFill>
                  <a:srgbClr val="00B0F0"/>
                </a:solidFill>
              </a:rPr>
              <a:t> (.</a:t>
            </a:r>
            <a:r>
              <a:rPr lang="ro-RO" sz="2800" noProof="0" dirty="0" err="1">
                <a:solidFill>
                  <a:srgbClr val="00B0F0"/>
                </a:solidFill>
              </a:rPr>
              <a:t>dll</a:t>
            </a:r>
            <a:r>
              <a:rPr lang="ro-RO" sz="2800" noProof="0" dirty="0">
                <a:solidFill>
                  <a:srgbClr val="00B0F0"/>
                </a:solidFill>
              </a:rPr>
              <a:t>) și sunt elementele constitutive ale aplicațiilor .NET.</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357244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12911-D1CD-411A-3B6E-D148EB37BA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57942C-45B5-0D20-095B-7EB33F359D0F}"/>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E2412C59-387C-102F-B373-E306CD6836F0}"/>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Windows </a:t>
            </a:r>
            <a:r>
              <a:rPr lang="ro-RO" sz="2800" noProof="0" dirty="0" err="1">
                <a:solidFill>
                  <a:srgbClr val="00B0F0"/>
                </a:solidFill>
              </a:rPr>
              <a:t>Forms</a:t>
            </a:r>
            <a:endParaRPr lang="ro-RO" sz="2800" noProof="0" dirty="0">
              <a:solidFill>
                <a:srgbClr val="00B0F0"/>
              </a:solidFill>
            </a:endParaRPr>
          </a:p>
          <a:p>
            <a:pPr marL="34290" indent="0" algn="just">
              <a:buNone/>
            </a:pPr>
            <a:r>
              <a:rPr lang="ro-RO" sz="2800" noProof="0" dirty="0">
                <a:solidFill>
                  <a:srgbClr val="00B0F0"/>
                </a:solidFill>
              </a:rPr>
              <a:t>Windows </a:t>
            </a:r>
            <a:r>
              <a:rPr lang="ro-RO" sz="2800" noProof="0" dirty="0" err="1">
                <a:solidFill>
                  <a:srgbClr val="00B0F0"/>
                </a:solidFill>
              </a:rPr>
              <a:t>Forms</a:t>
            </a:r>
            <a:r>
              <a:rPr lang="ro-RO" sz="2800" noProof="0" dirty="0">
                <a:solidFill>
                  <a:srgbClr val="00B0F0"/>
                </a:solidFill>
              </a:rPr>
              <a:t> este un </a:t>
            </a:r>
            <a:r>
              <a:rPr lang="ro-RO" sz="2800" noProof="0" dirty="0" err="1">
                <a:solidFill>
                  <a:srgbClr val="00B0F0"/>
                </a:solidFill>
              </a:rPr>
              <a:t>framework</a:t>
            </a:r>
            <a:r>
              <a:rPr lang="ro-RO" sz="2800" noProof="0" dirty="0">
                <a:solidFill>
                  <a:srgbClr val="00B0F0"/>
                </a:solidFill>
              </a:rPr>
              <a:t> de interfață utilizator pentru construirea de aplicații desktop Windows. Acesta oferă una dintre cele mai productive modalități de a crea aplicații desktop bazate pe designerul vizual oferit în Visual Studio. Funcționalități precum plasarea prin glisare și plasare a controalelor vizuale facilitează construirea de aplicații desktop.</a:t>
            </a:r>
          </a:p>
        </p:txBody>
      </p:sp>
    </p:spTree>
    <p:extLst>
      <p:ext uri="{BB962C8B-B14F-4D97-AF65-F5344CB8AC3E}">
        <p14:creationId xmlns:p14="http://schemas.microsoft.com/office/powerpoint/2010/main" val="3399675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66ADE-EE3F-0083-FBF8-629B8D04B9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3CA759-B214-82CF-20A9-DBBC6BA25649}"/>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BC965E45-54C6-5A65-4749-5D4A132398FA}"/>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Windows </a:t>
            </a:r>
            <a:r>
              <a:rPr lang="ro-RO" sz="2800" noProof="0" dirty="0" err="1">
                <a:solidFill>
                  <a:srgbClr val="00B0F0"/>
                </a:solidFill>
              </a:rPr>
              <a:t>Forms</a:t>
            </a:r>
            <a:endParaRPr lang="ro-RO" sz="2800" noProof="0" dirty="0">
              <a:solidFill>
                <a:srgbClr val="00B0F0"/>
              </a:solidFill>
            </a:endParaRP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Cu Windows </a:t>
            </a:r>
            <a:r>
              <a:rPr lang="ro-RO" sz="2800" noProof="0" dirty="0" err="1">
                <a:solidFill>
                  <a:srgbClr val="00B0F0"/>
                </a:solidFill>
              </a:rPr>
              <a:t>Forms</a:t>
            </a:r>
            <a:r>
              <a:rPr lang="ro-RO" sz="2800" noProof="0" dirty="0">
                <a:solidFill>
                  <a:srgbClr val="00B0F0"/>
                </a:solidFill>
              </a:rPr>
              <a:t>, dezvoltați aplicații bogate în grafică, ușor de implementat, actualizat și de utilizat offline sau conectat la internet. Aplicațiile Windows </a:t>
            </a:r>
            <a:r>
              <a:rPr lang="ro-RO" sz="2800" noProof="0" dirty="0" err="1">
                <a:solidFill>
                  <a:srgbClr val="00B0F0"/>
                </a:solidFill>
              </a:rPr>
              <a:t>Forms</a:t>
            </a:r>
            <a:r>
              <a:rPr lang="ro-RO" sz="2800" noProof="0" dirty="0">
                <a:solidFill>
                  <a:srgbClr val="00B0F0"/>
                </a:solidFill>
              </a:rPr>
              <a:t> pot accesa hardware-</a:t>
            </a:r>
            <a:r>
              <a:rPr lang="ro-RO" sz="2800" noProof="0" dirty="0" err="1">
                <a:solidFill>
                  <a:srgbClr val="00B0F0"/>
                </a:solidFill>
              </a:rPr>
              <a:t>ul</a:t>
            </a:r>
            <a:r>
              <a:rPr lang="ro-RO" sz="2800" noProof="0" dirty="0">
                <a:solidFill>
                  <a:srgbClr val="00B0F0"/>
                </a:solidFill>
              </a:rPr>
              <a:t> local și sistemul de fișiere al computerului pe care rulează aplicația.</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2389268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97911-CA03-949C-E23B-B1600769D0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81A706-FBD8-C1D4-E252-AB6436B1DB13}"/>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DBBD1807-AFFB-F1C1-BD6D-7BD8E2058FDE}"/>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ASP.NET</a:t>
            </a:r>
          </a:p>
          <a:p>
            <a:pPr marL="34290" indent="0" algn="just">
              <a:buNone/>
            </a:pPr>
            <a:r>
              <a:rPr lang="ro-RO" sz="2800" noProof="0" dirty="0">
                <a:solidFill>
                  <a:srgbClr val="00B0F0"/>
                </a:solidFill>
              </a:rPr>
              <a:t>ASP.NET este un </a:t>
            </a:r>
            <a:r>
              <a:rPr lang="ro-RO" sz="2800" noProof="0" dirty="0" err="1">
                <a:solidFill>
                  <a:srgbClr val="00B0F0"/>
                </a:solidFill>
              </a:rPr>
              <a:t>framework</a:t>
            </a:r>
            <a:r>
              <a:rPr lang="ro-RO" sz="2800" noProof="0" dirty="0">
                <a:solidFill>
                  <a:srgbClr val="00B0F0"/>
                </a:solidFill>
              </a:rPr>
              <a:t> de dezvoltare web gratuit, open-</a:t>
            </a:r>
            <a:r>
              <a:rPr lang="ro-RO" sz="2800" noProof="0" dirty="0" err="1">
                <a:solidFill>
                  <a:srgbClr val="00B0F0"/>
                </a:solidFill>
              </a:rPr>
              <a:t>source</a:t>
            </a:r>
            <a:r>
              <a:rPr lang="ro-RO" sz="2800" noProof="0" dirty="0">
                <a:solidFill>
                  <a:srgbClr val="00B0F0"/>
                </a:solidFill>
              </a:rPr>
              <a:t>, creat de Microsoft pentru a construi aplicații web, servicii web și site-uri dinamice. Bazat pe platforma .NET, permite programatorilor să folosească limbaje precum C# pentru a crea aplicații web performante și scalabile, oferind funcționalități integrate pentru securitate, acces la baze de date și comunicare în timp real. Versiunea modernă, «ASP.NET Core», este </a:t>
            </a:r>
            <a:r>
              <a:rPr lang="ro-RO" sz="2800" noProof="0" dirty="0" err="1">
                <a:solidFill>
                  <a:srgbClr val="00B0F0"/>
                </a:solidFill>
              </a:rPr>
              <a:t>cross-platform</a:t>
            </a:r>
            <a:r>
              <a:rPr lang="ro-RO" sz="2800" noProof="0" dirty="0">
                <a:solidFill>
                  <a:srgbClr val="00B0F0"/>
                </a:solidFill>
              </a:rPr>
              <a:t> (funcționează pe Windows, </a:t>
            </a:r>
            <a:r>
              <a:rPr lang="ro-RO" sz="2800" noProof="0" dirty="0" err="1">
                <a:solidFill>
                  <a:srgbClr val="00B0F0"/>
                </a:solidFill>
              </a:rPr>
              <a:t>macOS</a:t>
            </a:r>
            <a:r>
              <a:rPr lang="ro-RO" sz="2800" noProof="0" dirty="0">
                <a:solidFill>
                  <a:srgbClr val="00B0F0"/>
                </a:solidFill>
              </a:rPr>
              <a:t> și Linux) și modulară. </a:t>
            </a:r>
          </a:p>
        </p:txBody>
      </p:sp>
    </p:spTree>
    <p:extLst>
      <p:ext uri="{BB962C8B-B14F-4D97-AF65-F5344CB8AC3E}">
        <p14:creationId xmlns:p14="http://schemas.microsoft.com/office/powerpoint/2010/main" val="52992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C68F1-F160-E2A4-7DCF-FDFBC917DE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CC2B1-91A8-64D9-6374-38229E778FCF}"/>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A971D0B2-7D0B-B485-A5D2-699E6629DE53}"/>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ASP.NET AJAX</a:t>
            </a:r>
          </a:p>
          <a:p>
            <a:pPr marL="34290" indent="0" algn="just">
              <a:buNone/>
            </a:pPr>
            <a:r>
              <a:rPr lang="ro-RO" sz="2800" noProof="0" dirty="0">
                <a:solidFill>
                  <a:srgbClr val="00B0F0"/>
                </a:solidFill>
              </a:rPr>
              <a:t>(</a:t>
            </a:r>
            <a:r>
              <a:rPr lang="ro-RO" sz="2800" noProof="0" dirty="0" err="1">
                <a:solidFill>
                  <a:srgbClr val="00B0F0"/>
                </a:solidFill>
              </a:rPr>
              <a:t>Asynchronous</a:t>
            </a:r>
            <a:r>
              <a:rPr lang="ro-RO" sz="2800" noProof="0" dirty="0">
                <a:solidFill>
                  <a:srgbClr val="00B0F0"/>
                </a:solidFill>
              </a:rPr>
              <a:t> </a:t>
            </a:r>
            <a:r>
              <a:rPr lang="ro-RO" sz="2800" noProof="0" dirty="0" err="1">
                <a:solidFill>
                  <a:srgbClr val="00B0F0"/>
                </a:solidFill>
              </a:rPr>
              <a:t>JavaScript</a:t>
            </a:r>
            <a:r>
              <a:rPr lang="ro-RO" sz="2800" noProof="0" dirty="0">
                <a:solidFill>
                  <a:srgbClr val="00B0F0"/>
                </a:solidFill>
              </a:rPr>
              <a:t> </a:t>
            </a:r>
            <a:r>
              <a:rPr lang="ro-RO" sz="2800" noProof="0" dirty="0" err="1">
                <a:solidFill>
                  <a:srgbClr val="00B0F0"/>
                </a:solidFill>
              </a:rPr>
              <a:t>and</a:t>
            </a:r>
            <a:r>
              <a:rPr lang="ro-RO" sz="2800" noProof="0" dirty="0">
                <a:solidFill>
                  <a:srgbClr val="00B0F0"/>
                </a:solidFill>
              </a:rPr>
              <a:t> XML) este un </a:t>
            </a:r>
            <a:r>
              <a:rPr lang="ro-RO" sz="2800" noProof="0" dirty="0" err="1">
                <a:solidFill>
                  <a:srgbClr val="00B0F0"/>
                </a:solidFill>
              </a:rPr>
              <a:t>framework</a:t>
            </a:r>
            <a:r>
              <a:rPr lang="ro-RO" sz="2800" noProof="0" dirty="0">
                <a:solidFill>
                  <a:srgbClr val="00B0F0"/>
                </a:solidFill>
              </a:rPr>
              <a:t> de la Microsoft care permite dezvoltatorilor să creeze aplicații web mai interactive, mai rapide și mai </a:t>
            </a:r>
            <a:r>
              <a:rPr lang="ro-RO" sz="2800" noProof="0" dirty="0" err="1">
                <a:solidFill>
                  <a:srgbClr val="00B0F0"/>
                </a:solidFill>
              </a:rPr>
              <a:t>responsive</a:t>
            </a:r>
            <a:r>
              <a:rPr lang="ro-RO" sz="2800" noProof="0" dirty="0">
                <a:solidFill>
                  <a:srgbClr val="00B0F0"/>
                </a:solidFill>
              </a:rPr>
              <a:t> folosind ASP.NET.</a:t>
            </a:r>
          </a:p>
          <a:p>
            <a:pPr marL="34290" indent="0" algn="just">
              <a:buNone/>
            </a:pPr>
            <a:r>
              <a:rPr lang="ro-RO" sz="2800" noProof="0" dirty="0">
                <a:solidFill>
                  <a:srgbClr val="00B0F0"/>
                </a:solidFill>
              </a:rPr>
              <a:t>ASP.NET AJAX permite paginilor web să comunice cu serverul în fundal — fără a reîncărca întreaga pagină.</a:t>
            </a:r>
          </a:p>
        </p:txBody>
      </p:sp>
    </p:spTree>
    <p:extLst>
      <p:ext uri="{BB962C8B-B14F-4D97-AF65-F5344CB8AC3E}">
        <p14:creationId xmlns:p14="http://schemas.microsoft.com/office/powerpoint/2010/main" val="384264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55792-DEA9-295C-A277-A7F77402452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FD8228-E2F2-D149-B4E4-7E27D1BEFEF3}"/>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DF293C87-19D0-96A6-6B75-70B06CCF55BC}"/>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ASP.NET AJAX</a:t>
            </a:r>
          </a:p>
          <a:p>
            <a:pPr marL="34290" indent="0" algn="just">
              <a:buNone/>
            </a:pPr>
            <a:r>
              <a:rPr lang="ro-RO" sz="2800" noProof="0" dirty="0">
                <a:solidFill>
                  <a:srgbClr val="00B0F0"/>
                </a:solidFill>
              </a:rPr>
              <a:t>Cum funcționează?</a:t>
            </a:r>
          </a:p>
          <a:p>
            <a:pPr marL="34290" indent="0" algn="just">
              <a:buNone/>
            </a:pPr>
            <a:r>
              <a:rPr lang="ro-RO" sz="2800" noProof="0" dirty="0">
                <a:solidFill>
                  <a:srgbClr val="00B0F0"/>
                </a:solidFill>
              </a:rPr>
              <a:t>În mod normal, când faceți clic pe un buton într-o aplicație web:</a:t>
            </a:r>
          </a:p>
          <a:p>
            <a:pPr marL="34290" indent="0" algn="just">
              <a:buNone/>
            </a:pPr>
            <a:r>
              <a:rPr lang="ro-RO" sz="2800" noProof="0" dirty="0">
                <a:solidFill>
                  <a:srgbClr val="00B0F0"/>
                </a:solidFill>
              </a:rPr>
              <a:t>Întreaga pagină trimite o cerere către server.</a:t>
            </a:r>
          </a:p>
          <a:p>
            <a:pPr marL="34290" indent="0" algn="just">
              <a:buNone/>
            </a:pPr>
            <a:r>
              <a:rPr lang="ro-RO" sz="2800" noProof="0" dirty="0">
                <a:solidFill>
                  <a:srgbClr val="00B0F0"/>
                </a:solidFill>
              </a:rPr>
              <a:t>Serverul răspunde cu o pagină nouă completă.</a:t>
            </a:r>
          </a:p>
          <a:p>
            <a:pPr marL="34290" indent="0" algn="just">
              <a:buNone/>
            </a:pPr>
            <a:r>
              <a:rPr lang="ro-RO" sz="2800" noProof="0" dirty="0">
                <a:solidFill>
                  <a:srgbClr val="00B0F0"/>
                </a:solidFill>
              </a:rPr>
              <a:t>Cu AJAX:</a:t>
            </a:r>
          </a:p>
          <a:p>
            <a:pPr marL="34290" indent="0" algn="just">
              <a:buNone/>
            </a:pPr>
            <a:r>
              <a:rPr lang="ro-RO" sz="2800" noProof="0" dirty="0">
                <a:solidFill>
                  <a:srgbClr val="00B0F0"/>
                </a:solidFill>
              </a:rPr>
              <a:t>Doar o mică parte a paginii trimite date către server (asincron).</a:t>
            </a:r>
          </a:p>
          <a:p>
            <a:pPr marL="34290" indent="0" algn="just">
              <a:buNone/>
            </a:pPr>
            <a:r>
              <a:rPr lang="ro-RO" sz="2800" noProof="0" dirty="0">
                <a:solidFill>
                  <a:srgbClr val="00B0F0"/>
                </a:solidFill>
              </a:rPr>
              <a:t>Serverul trimite înapoi doar datele necesare (nu întreaga pagină).</a:t>
            </a:r>
          </a:p>
          <a:p>
            <a:pPr marL="34290" indent="0" algn="just">
              <a:buNone/>
            </a:pPr>
            <a:endParaRPr lang="ro-RO" sz="2800" noProof="0" dirty="0">
              <a:solidFill>
                <a:srgbClr val="00B0F0"/>
              </a:solidFill>
            </a:endParaRPr>
          </a:p>
          <a:p>
            <a:pPr marL="34290" indent="0" algn="just">
              <a:buNone/>
            </a:pPr>
            <a:r>
              <a:rPr lang="ro-RO" sz="2800" noProof="0" dirty="0" err="1">
                <a:solidFill>
                  <a:srgbClr val="00B0F0"/>
                </a:solidFill>
              </a:rPr>
              <a:t>JavaScript</a:t>
            </a:r>
            <a:r>
              <a:rPr lang="ro-RO" sz="2800" noProof="0" dirty="0">
                <a:solidFill>
                  <a:srgbClr val="00B0F0"/>
                </a:solidFill>
              </a:rPr>
              <a:t> actualizează pagina dinamic.</a:t>
            </a:r>
          </a:p>
        </p:txBody>
      </p:sp>
    </p:spTree>
    <p:extLst>
      <p:ext uri="{BB962C8B-B14F-4D97-AF65-F5344CB8AC3E}">
        <p14:creationId xmlns:p14="http://schemas.microsoft.com/office/powerpoint/2010/main" val="307949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64B52-39F0-E83E-876A-4CAC51A0FD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3C7F5F-C879-053D-ADC4-8924BF03394F}"/>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E18CB1D1-70CA-6B7D-8A28-9572D93191B4}"/>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Pentru a rula programe C#, avem nevoie de următoarele instrumente:</a:t>
            </a:r>
          </a:p>
          <a:p>
            <a:pPr marL="34290" indent="0" algn="just">
              <a:buNone/>
            </a:pPr>
            <a:endParaRPr lang="ro-RO" sz="2800" noProof="0" dirty="0">
              <a:solidFill>
                <a:srgbClr val="00B0F0"/>
              </a:solidFill>
            </a:endParaRPr>
          </a:p>
          <a:p>
            <a:pPr algn="just"/>
            <a:r>
              <a:rPr lang="ro-RO" sz="2800" noProof="0" dirty="0">
                <a:solidFill>
                  <a:srgbClr val="00B0F0"/>
                </a:solidFill>
              </a:rPr>
              <a:t>SDK .NET (Software </a:t>
            </a:r>
            <a:r>
              <a:rPr lang="ro-RO" sz="2800" noProof="0" dirty="0" err="1">
                <a:solidFill>
                  <a:srgbClr val="00B0F0"/>
                </a:solidFill>
              </a:rPr>
              <a:t>Development</a:t>
            </a:r>
            <a:r>
              <a:rPr lang="ro-RO" sz="2800" noProof="0" dirty="0">
                <a:solidFill>
                  <a:srgbClr val="00B0F0"/>
                </a:solidFill>
              </a:rPr>
              <a:t> Kit dotnet.microsoft.com)</a:t>
            </a:r>
          </a:p>
          <a:p>
            <a:pPr algn="just"/>
            <a:r>
              <a:rPr lang="ro-RO" sz="2800" noProof="0" dirty="0">
                <a:solidFill>
                  <a:srgbClr val="00B0F0"/>
                </a:solidFill>
              </a:rPr>
              <a:t>Un editor de cod (VS Code, Visual Studio sau orice compilator online)</a:t>
            </a:r>
          </a:p>
        </p:txBody>
      </p:sp>
    </p:spTree>
    <p:extLst>
      <p:ext uri="{BB962C8B-B14F-4D97-AF65-F5344CB8AC3E}">
        <p14:creationId xmlns:p14="http://schemas.microsoft.com/office/powerpoint/2010/main" val="302775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DD910-C642-DEC7-118C-ADF014DE2A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D4EC9-3910-2989-2BE3-D6F98EB1E547}"/>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6BA356F6-76AB-DD08-B284-05B220A1BE57}"/>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ADO.NET(ACTIVE DATA OBJECT)</a:t>
            </a:r>
          </a:p>
          <a:p>
            <a:pPr marL="34290" indent="0" algn="just">
              <a:buNone/>
            </a:pPr>
            <a:r>
              <a:rPr lang="ro-RO" sz="2800" noProof="0" dirty="0">
                <a:solidFill>
                  <a:srgbClr val="00B0F0"/>
                </a:solidFill>
              </a:rPr>
              <a:t>ADO.NET oferă acces consistent la surse de date precum SQL Server și XML, precum și la surse de date expuse prin OLE DB și ODBC. Aplicațiile de partajare a datelor pentru consumatori pot utiliza ADO.NET pentru a se conecta la aceste surse de date și pentru a recupera, gestiona și actualiza datele pe care le conțin.</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98088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2F739-547A-A432-36ED-4B2B52044F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BE0EDE8-586B-BA42-D470-C8E4CB2B9A66}"/>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4D10B0CC-9479-5DAB-41AE-199489E05309}"/>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Componente .NET – ADO.NET(ACTIVE DATA OBJECT)</a:t>
            </a:r>
          </a:p>
          <a:p>
            <a:pPr marL="34290" indent="0" algn="just">
              <a:buNone/>
            </a:pPr>
            <a:r>
              <a:rPr lang="ro-RO" sz="2800" dirty="0">
                <a:solidFill>
                  <a:srgbClr val="00B0F0"/>
                </a:solidFill>
              </a:rPr>
              <a:t>ADO.NET include furnizori de date .NET Framework pentru conectarea la o bază de date, executarea comenzilor și recuperarea rezultatelor. Aceste rezultate sunt fie procesate direct, fie plasate într-un obiect</a:t>
            </a:r>
            <a:r>
              <a:rPr lang="en-US" sz="2800" dirty="0">
                <a:solidFill>
                  <a:srgbClr val="00B0F0"/>
                </a:solidFill>
              </a:rPr>
              <a:t> </a:t>
            </a:r>
            <a:r>
              <a:rPr lang="ro-RO" sz="2800" dirty="0">
                <a:solidFill>
                  <a:srgbClr val="00B0F0"/>
                </a:solidFill>
              </a:rPr>
              <a:t>ADO.NET separă accesul la date de manipularea datelor în componente discrete care pot fi utilizate separat sau în tandem. </a:t>
            </a:r>
            <a:endParaRPr lang="ro-RO" sz="2800" noProof="0" dirty="0">
              <a:solidFill>
                <a:srgbClr val="00B0F0"/>
              </a:solidFill>
            </a:endParaRPr>
          </a:p>
        </p:txBody>
      </p:sp>
    </p:spTree>
    <p:extLst>
      <p:ext uri="{BB962C8B-B14F-4D97-AF65-F5344CB8AC3E}">
        <p14:creationId xmlns:p14="http://schemas.microsoft.com/office/powerpoint/2010/main" val="2538084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B5535-01E4-D06B-23D3-3AE9AD0051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704151-3094-DD45-D44F-670798F5D380}"/>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9C1A1779-AA65-ADA3-51EB-8608C2C53F6B}"/>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Componente .NET – ADO.NET(ACTIVE DATA OBJECT)</a:t>
            </a:r>
          </a:p>
          <a:p>
            <a:pPr marL="34290" indent="0" algn="just">
              <a:buNone/>
            </a:pPr>
            <a:endParaRPr lang="en-US" sz="2800" dirty="0">
              <a:solidFill>
                <a:srgbClr val="00B0F0"/>
              </a:solidFill>
            </a:endParaRPr>
          </a:p>
          <a:p>
            <a:pPr marL="34290" indent="0" algn="just">
              <a:buNone/>
            </a:pPr>
            <a:r>
              <a:rPr lang="ro-RO" sz="2800" dirty="0">
                <a:solidFill>
                  <a:srgbClr val="00B0F0"/>
                </a:solidFill>
              </a:rPr>
              <a:t>Obiectul </a:t>
            </a:r>
            <a:r>
              <a:rPr lang="ro-RO" sz="2800" dirty="0" err="1">
                <a:solidFill>
                  <a:srgbClr val="00B0F0"/>
                </a:solidFill>
              </a:rPr>
              <a:t>DataSet</a:t>
            </a:r>
            <a:r>
              <a:rPr lang="ro-RO" sz="2800" dirty="0">
                <a:solidFill>
                  <a:srgbClr val="00B0F0"/>
                </a:solidFill>
              </a:rPr>
              <a:t> poate fi, de asemenea, utilizat independent de un furnizor de date .NET Framework pentru a gestiona datele locale aplicației sau provenite din XML.</a:t>
            </a:r>
            <a:endParaRPr lang="ro-RO" sz="2800" noProof="0" dirty="0">
              <a:solidFill>
                <a:srgbClr val="00B0F0"/>
              </a:solidFill>
            </a:endParaRPr>
          </a:p>
        </p:txBody>
      </p:sp>
    </p:spTree>
    <p:extLst>
      <p:ext uri="{BB962C8B-B14F-4D97-AF65-F5344CB8AC3E}">
        <p14:creationId xmlns:p14="http://schemas.microsoft.com/office/powerpoint/2010/main" val="3201786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7DFF7-09EF-443B-40E8-83488F82727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3665A0-0C27-30B4-95B4-19C906B294B4}"/>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61A4A90C-E323-EC8A-F32E-51E234E1276A}"/>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Windows </a:t>
            </a:r>
            <a:r>
              <a:rPr lang="ro-RO" sz="2800" noProof="0" dirty="0" err="1">
                <a:solidFill>
                  <a:srgbClr val="00B0F0"/>
                </a:solidFill>
              </a:rPr>
              <a:t>Communication</a:t>
            </a:r>
            <a:r>
              <a:rPr lang="ro-RO" sz="2800" noProof="0" dirty="0">
                <a:solidFill>
                  <a:srgbClr val="00B0F0"/>
                </a:solidFill>
              </a:rPr>
              <a:t> Foundation </a:t>
            </a:r>
          </a:p>
          <a:p>
            <a:pPr marL="34290" indent="0" algn="just">
              <a:buNone/>
            </a:pPr>
            <a:r>
              <a:rPr lang="ro-RO" sz="2800" noProof="0" dirty="0">
                <a:solidFill>
                  <a:srgbClr val="00B0F0"/>
                </a:solidFill>
              </a:rPr>
              <a:t>(WCF) este un </a:t>
            </a:r>
            <a:r>
              <a:rPr lang="ro-RO" sz="2800" noProof="0" dirty="0" err="1">
                <a:solidFill>
                  <a:srgbClr val="00B0F0"/>
                </a:solidFill>
              </a:rPr>
              <a:t>framework</a:t>
            </a:r>
            <a:r>
              <a:rPr lang="ro-RO" sz="2800" noProof="0" dirty="0">
                <a:solidFill>
                  <a:srgbClr val="00B0F0"/>
                </a:solidFill>
              </a:rPr>
              <a:t> pentru construirea de aplicații orientate pe servicii. Folosind WCF, puteți trimite date sub formă de mesaje asincrone de la un punct final de serviciu la altul. Un punct final de serviciu poate face parte dintr-un serviciu disponibil continuu găzduit de IIS sau poate fi un serviciu găzduit într-o aplicație. Un punct final poate fi un client al unui serviciu care solicită date de la un punct final de serviciu. Mesajele pot fi la fel de simple ca un singur caracter sau cuvânt trimis ca XML sau la fel de complexe ca un flux de date binare. Câteva scenarii exemple includ:</a:t>
            </a:r>
          </a:p>
        </p:txBody>
      </p:sp>
    </p:spTree>
    <p:extLst>
      <p:ext uri="{BB962C8B-B14F-4D97-AF65-F5344CB8AC3E}">
        <p14:creationId xmlns:p14="http://schemas.microsoft.com/office/powerpoint/2010/main" val="233219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A0D9A-5EA8-4611-AA57-67CB9E5DDB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1997BF3-842B-B1B9-55A7-A3A0BE794FA2}"/>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0CEDA105-6E14-0A29-8E1A-A2A4285483C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Câteva scenarii exemple pot include:</a:t>
            </a:r>
          </a:p>
          <a:p>
            <a:pPr marL="34290" indent="0" algn="just">
              <a:buNone/>
            </a:pPr>
            <a:r>
              <a:rPr lang="ro-RO" sz="2800" noProof="0" dirty="0">
                <a:solidFill>
                  <a:srgbClr val="00B0F0"/>
                </a:solidFill>
              </a:rPr>
              <a:t>Un serviciu securizat pentru procesarea tranzacțiilor de afaceri.</a:t>
            </a:r>
          </a:p>
          <a:p>
            <a:pPr marL="34290" indent="0" algn="just">
              <a:buNone/>
            </a:pPr>
            <a:r>
              <a:rPr lang="ro-RO" sz="2800" noProof="0" dirty="0">
                <a:solidFill>
                  <a:srgbClr val="00B0F0"/>
                </a:solidFill>
              </a:rPr>
              <a:t>Un serviciu care furnizează date actuale altora, cum ar fi un raport de trafic sau alt serviciu de monitorizare.</a:t>
            </a:r>
          </a:p>
          <a:p>
            <a:pPr marL="34290" indent="0" algn="just">
              <a:buNone/>
            </a:pPr>
            <a:r>
              <a:rPr lang="ro-RO" sz="2800" noProof="0" dirty="0">
                <a:solidFill>
                  <a:srgbClr val="00B0F0"/>
                </a:solidFill>
              </a:rPr>
              <a:t>Un serviciu de chat care permite la două persoane să comunice sau să schimbe date în timp real.</a:t>
            </a:r>
          </a:p>
          <a:p>
            <a:pPr marL="34290" indent="0" algn="just">
              <a:buNone/>
            </a:pPr>
            <a:r>
              <a:rPr lang="ro-RO" sz="2800" noProof="0" dirty="0">
                <a:solidFill>
                  <a:srgbClr val="00B0F0"/>
                </a:solidFill>
              </a:rPr>
              <a:t>O aplicație de tablou de bord care interoghează unul sau mai multe servicii pentru date și le prezintă într-o prezentare logică. </a:t>
            </a:r>
          </a:p>
          <a:p>
            <a:pPr marL="34290" indent="0" algn="just">
              <a:buNone/>
            </a:pPr>
            <a:r>
              <a:rPr lang="ro-RO" sz="2800" noProof="0" dirty="0">
                <a:solidFill>
                  <a:srgbClr val="00B0F0"/>
                </a:solidFill>
              </a:rPr>
              <a:t>Expunerea unui flux de lucru implementat folosind Windows </a:t>
            </a:r>
            <a:r>
              <a:rPr lang="ro-RO" sz="2800" noProof="0" dirty="0" err="1">
                <a:solidFill>
                  <a:srgbClr val="00B0F0"/>
                </a:solidFill>
              </a:rPr>
              <a:t>Workflow</a:t>
            </a:r>
            <a:r>
              <a:rPr lang="ro-RO" sz="2800" noProof="0" dirty="0">
                <a:solidFill>
                  <a:srgbClr val="00B0F0"/>
                </a:solidFill>
              </a:rPr>
              <a:t> Foundation ca serviciu WCF.</a:t>
            </a:r>
          </a:p>
        </p:txBody>
      </p:sp>
    </p:spTree>
    <p:extLst>
      <p:ext uri="{BB962C8B-B14F-4D97-AF65-F5344CB8AC3E}">
        <p14:creationId xmlns:p14="http://schemas.microsoft.com/office/powerpoint/2010/main" val="1719824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5FE8F-8ECB-96FA-B4F4-A3BD68BAF0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78E8032-4CC5-D35C-7516-656273C6A4D3}"/>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59FF9C2F-2402-963F-50CF-21D7343CA38A}"/>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WCF este o platformă flexibilă. Datorită acestei flexibilități extreme, WCF este utilizat și în alte câteva produse Microsoft. Prin înțelegerea elementelor de bază ale WCF, aveți un avantaj imediat dacă utilizați și oricare dintre aceste produse.</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8110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5694B-0D7C-5215-14D6-F52A5C3AA3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2F3236-3D80-17B5-64E5-7635710653FE}"/>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D54CB889-48BF-04E2-B30D-862732DCDC19}"/>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Componente .NET - Windows </a:t>
            </a:r>
            <a:r>
              <a:rPr lang="ro-RO" sz="2800" noProof="0" dirty="0" err="1">
                <a:solidFill>
                  <a:srgbClr val="00B0F0"/>
                </a:solidFill>
              </a:rPr>
              <a:t>Workflow</a:t>
            </a:r>
            <a:r>
              <a:rPr lang="ro-RO" sz="2800" noProof="0" dirty="0">
                <a:solidFill>
                  <a:srgbClr val="00B0F0"/>
                </a:solidFill>
              </a:rPr>
              <a:t> Foundation </a:t>
            </a:r>
          </a:p>
          <a:p>
            <a:pPr marL="34290" indent="0" algn="just">
              <a:buNone/>
            </a:pPr>
            <a:r>
              <a:rPr lang="ro-RO" sz="2800" noProof="0" dirty="0">
                <a:solidFill>
                  <a:srgbClr val="00B0F0"/>
                </a:solidFill>
              </a:rPr>
              <a:t>Prima tehnologie care s-a asociat cu WCF a fost Windows </a:t>
            </a:r>
            <a:r>
              <a:rPr lang="ro-RO" sz="2800" noProof="0" dirty="0" err="1">
                <a:solidFill>
                  <a:srgbClr val="00B0F0"/>
                </a:solidFill>
              </a:rPr>
              <a:t>Workflow</a:t>
            </a:r>
            <a:r>
              <a:rPr lang="ro-RO" sz="2800" noProof="0" dirty="0">
                <a:solidFill>
                  <a:srgbClr val="00B0F0"/>
                </a:solidFill>
              </a:rPr>
              <a:t> Foundation (WF). Fluxurile de lucru simplifică dezvoltarea aplicațiilor prin încapsularea pașilor din fluxul de lucru ca „activități”. În prima versiune a Windows </a:t>
            </a:r>
            <a:r>
              <a:rPr lang="ro-RO" sz="2800" noProof="0" dirty="0" err="1">
                <a:solidFill>
                  <a:srgbClr val="00B0F0"/>
                </a:solidFill>
              </a:rPr>
              <a:t>Workflow</a:t>
            </a:r>
            <a:r>
              <a:rPr lang="ro-RO" sz="2800" noProof="0" dirty="0">
                <a:solidFill>
                  <a:srgbClr val="00B0F0"/>
                </a:solidFill>
              </a:rPr>
              <a:t> Foundation, un dezvoltator trebuia să creeze o gazdă pentru fluxul de lucru. Următoarea versiune a Windows </a:t>
            </a:r>
            <a:r>
              <a:rPr lang="ro-RO" sz="2800" noProof="0" dirty="0" err="1">
                <a:solidFill>
                  <a:srgbClr val="00B0F0"/>
                </a:solidFill>
              </a:rPr>
              <a:t>Workflow</a:t>
            </a:r>
            <a:r>
              <a:rPr lang="ro-RO" sz="2800" noProof="0" dirty="0">
                <a:solidFill>
                  <a:srgbClr val="00B0F0"/>
                </a:solidFill>
              </a:rPr>
              <a:t> Foundation a fost integrată cu WCF. Acest lucru a permis ca orice flux de lucru să fie găzduit cu ușurință într-un serviciu WCF. Puteți face acest lucru alegând automat tipul de proiect WF/WCF în Visual Studio 2012 sau o versiune ulterioară.</a:t>
            </a:r>
          </a:p>
        </p:txBody>
      </p:sp>
    </p:spTree>
    <p:extLst>
      <p:ext uri="{BB962C8B-B14F-4D97-AF65-F5344CB8AC3E}">
        <p14:creationId xmlns:p14="http://schemas.microsoft.com/office/powerpoint/2010/main" val="3863984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3D239-BD0B-9735-F3E4-225445634CF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4E8414-DBE2-EE56-20FC-24E81F937D0C}"/>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CACD7C31-E5AF-AFE6-E19F-E3C0471BF851}"/>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Componente .NET - Windows </a:t>
            </a:r>
            <a:r>
              <a:rPr lang="en-US" sz="2800" dirty="0">
                <a:solidFill>
                  <a:srgbClr val="00B0F0"/>
                </a:solidFill>
              </a:rPr>
              <a:t>Presentation</a:t>
            </a:r>
            <a:r>
              <a:rPr lang="ro-RO" sz="2800" dirty="0">
                <a:solidFill>
                  <a:srgbClr val="00B0F0"/>
                </a:solidFill>
              </a:rPr>
              <a:t> Foundation</a:t>
            </a:r>
            <a:endParaRPr lang="en-US" sz="2800" dirty="0">
              <a:solidFill>
                <a:srgbClr val="00B0F0"/>
              </a:solidFill>
            </a:endParaRPr>
          </a:p>
          <a:p>
            <a:pPr marL="34290" indent="0" algn="just">
              <a:buNone/>
            </a:pPr>
            <a:r>
              <a:rPr lang="ro-RO" sz="2800" dirty="0">
                <a:solidFill>
                  <a:srgbClr val="00B0F0"/>
                </a:solidFill>
              </a:rPr>
              <a:t>(WPF) este un </a:t>
            </a:r>
            <a:r>
              <a:rPr lang="ro-RO" sz="2800" dirty="0" err="1">
                <a:solidFill>
                  <a:srgbClr val="00B0F0"/>
                </a:solidFill>
              </a:rPr>
              <a:t>framework</a:t>
            </a:r>
            <a:r>
              <a:rPr lang="ro-RO" sz="2800" dirty="0">
                <a:solidFill>
                  <a:srgbClr val="00B0F0"/>
                </a:solidFill>
              </a:rPr>
              <a:t> de interfață utilizator (UI) care face parte din ecosistemul .NET, conceput pentru crearea de aplicații client desktop. Acesta acceptă o gamă largă de caracteristici de dezvoltare a aplicațiilor, inclusiv un model de aplicație, resurse, controale, grafică, aspect, legare de date, documente și securitate. WPF utilizează </a:t>
            </a:r>
            <a:r>
              <a:rPr lang="ro-RO" sz="2800" dirty="0" err="1">
                <a:solidFill>
                  <a:srgbClr val="00B0F0"/>
                </a:solidFill>
              </a:rPr>
              <a:t>Extensible</a:t>
            </a:r>
            <a:r>
              <a:rPr lang="ro-RO" sz="2800" dirty="0">
                <a:solidFill>
                  <a:srgbClr val="00B0F0"/>
                </a:solidFill>
              </a:rPr>
              <a:t> </a:t>
            </a:r>
            <a:r>
              <a:rPr lang="ro-RO" sz="2800" dirty="0" err="1">
                <a:solidFill>
                  <a:srgbClr val="00B0F0"/>
                </a:solidFill>
              </a:rPr>
              <a:t>Application</a:t>
            </a:r>
            <a:r>
              <a:rPr lang="ro-RO" sz="2800" dirty="0">
                <a:solidFill>
                  <a:srgbClr val="00B0F0"/>
                </a:solidFill>
              </a:rPr>
              <a:t> </a:t>
            </a:r>
            <a:r>
              <a:rPr lang="ro-RO" sz="2800" dirty="0" err="1">
                <a:solidFill>
                  <a:srgbClr val="00B0F0"/>
                </a:solidFill>
              </a:rPr>
              <a:t>Markup</a:t>
            </a:r>
            <a:r>
              <a:rPr lang="ro-RO" sz="2800" dirty="0">
                <a:solidFill>
                  <a:srgbClr val="00B0F0"/>
                </a:solidFill>
              </a:rPr>
              <a:t> </a:t>
            </a:r>
            <a:r>
              <a:rPr lang="ro-RO" sz="2800" dirty="0" err="1">
                <a:solidFill>
                  <a:srgbClr val="00B0F0"/>
                </a:solidFill>
              </a:rPr>
              <a:t>Language</a:t>
            </a:r>
            <a:r>
              <a:rPr lang="ro-RO" sz="2800" dirty="0">
                <a:solidFill>
                  <a:srgbClr val="00B0F0"/>
                </a:solidFill>
              </a:rPr>
              <a:t> (XAML) pentru a oferi un model declarativ pentru programarea aplicațiilor, facilitând proiectarea interfețelor utilizator.</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338360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71CC4-437C-D551-6480-F04DA36E9D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B23A3D-0401-9AB5-C30D-DE3CE0EE0686}"/>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1A7C7E25-955C-12AD-BB6C-25CFA34A53BF}"/>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Componente .NET - Windows </a:t>
            </a:r>
            <a:r>
              <a:rPr lang="en-US" sz="2800" dirty="0">
                <a:solidFill>
                  <a:srgbClr val="00B0F0"/>
                </a:solidFill>
              </a:rPr>
              <a:t>Presentation</a:t>
            </a:r>
            <a:r>
              <a:rPr lang="ro-RO" sz="2800" dirty="0">
                <a:solidFill>
                  <a:srgbClr val="00B0F0"/>
                </a:solidFill>
              </a:rPr>
              <a:t> Foundation</a:t>
            </a:r>
            <a:endParaRPr lang="en-US" sz="2800" dirty="0">
              <a:solidFill>
                <a:srgbClr val="00B0F0"/>
              </a:solidFill>
            </a:endParaRPr>
          </a:p>
          <a:p>
            <a:pPr marL="34290" indent="0" algn="just">
              <a:buNone/>
            </a:pPr>
            <a:r>
              <a:rPr lang="ro-RO" sz="2800" dirty="0">
                <a:solidFill>
                  <a:srgbClr val="00B0F0"/>
                </a:solidFill>
              </a:rPr>
              <a:t>WPF poate fi utilizat pentru a crea diverse tipuri de aplicații, cum ar fi aplicații independente, aplicații de browser XAML (XBAP), biblioteci de control personalizate și biblioteci de clase. Acesta oferă un set complet de instrumente și servicii pentru gestionarea infrastructurii aplicațiilor, urmărirea duratei de viață a aplicației, procesarea parametrilor liniei de comandă și gestionarea excepțiilor netratate. Sistemul de aspect al WPF simplifică aranjarea controalelor, în timp ce capacitățile sale de legare a datelor ajută la integrarea eficientă a interfeței utilizator cu datele.</a:t>
            </a:r>
            <a:endParaRPr lang="ro-RO" sz="2800" noProof="0" dirty="0">
              <a:solidFill>
                <a:srgbClr val="00B0F0"/>
              </a:solidFill>
            </a:endParaRPr>
          </a:p>
        </p:txBody>
      </p:sp>
    </p:spTree>
    <p:extLst>
      <p:ext uri="{BB962C8B-B14F-4D97-AF65-F5344CB8AC3E}">
        <p14:creationId xmlns:p14="http://schemas.microsoft.com/office/powerpoint/2010/main" val="4078537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4B8FD-5E37-FD6B-916F-294A20C5C1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BCA8A-0128-B2FF-7385-A002D75E65EC}"/>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98CC82BE-3E4A-EC70-19A9-25C3346E680B}"/>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Componente .NET - Windows </a:t>
            </a:r>
            <a:r>
              <a:rPr lang="en-US" sz="2800" dirty="0">
                <a:solidFill>
                  <a:srgbClr val="00B0F0"/>
                </a:solidFill>
              </a:rPr>
              <a:t>Presentation</a:t>
            </a:r>
            <a:r>
              <a:rPr lang="ro-RO" sz="2800" dirty="0">
                <a:solidFill>
                  <a:srgbClr val="00B0F0"/>
                </a:solidFill>
              </a:rPr>
              <a:t> Foundation</a:t>
            </a:r>
            <a:endParaRPr lang="en-US" sz="2800" dirty="0">
              <a:solidFill>
                <a:srgbClr val="00B0F0"/>
              </a:solidFill>
            </a:endParaRPr>
          </a:p>
          <a:p>
            <a:pPr marL="34290" indent="0" algn="just">
              <a:buNone/>
            </a:pPr>
            <a:r>
              <a:rPr lang="ro-RO" sz="2800" dirty="0">
                <a:solidFill>
                  <a:srgbClr val="00B0F0"/>
                </a:solidFill>
              </a:rPr>
              <a:t>WPF este cunoscut în special pentru capacitatea sa de a crea aplicații bogate din punct de vedere vizual, valorificând hardware grafic modern și oferind suport pentru grafică 2D și 3D, animație și media.</a:t>
            </a:r>
            <a:endParaRPr lang="ro-RO" sz="2800" noProof="0" dirty="0">
              <a:solidFill>
                <a:srgbClr val="00B0F0"/>
              </a:solidFill>
            </a:endParaRPr>
          </a:p>
        </p:txBody>
      </p:sp>
    </p:spTree>
    <p:extLst>
      <p:ext uri="{BB962C8B-B14F-4D97-AF65-F5344CB8AC3E}">
        <p14:creationId xmlns:p14="http://schemas.microsoft.com/office/powerpoint/2010/main" val="185541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39F22-1A00-71AA-9466-92568117A5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8A74874-556D-F2E8-F7CF-3C690BC09268}"/>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4E7BA448-7450-AFBB-70BF-41DAF594939C}"/>
              </a:ext>
            </a:extLst>
          </p:cNvPr>
          <p:cNvSpPr>
            <a:spLocks noGrp="1"/>
          </p:cNvSpPr>
          <p:nvPr>
            <p:ph idx="1"/>
          </p:nvPr>
        </p:nvSpPr>
        <p:spPr>
          <a:xfrm>
            <a:off x="463925" y="1281952"/>
            <a:ext cx="8249770" cy="5074024"/>
          </a:xfrm>
        </p:spPr>
        <p:txBody>
          <a:bodyPr>
            <a:noAutofit/>
          </a:bodyPr>
          <a:lstStyle/>
          <a:p>
            <a:pPr marL="34290" indent="0">
              <a:buNone/>
            </a:pPr>
            <a:r>
              <a:rPr lang="ro-RO" sz="2800" i="0" noProof="0" dirty="0">
                <a:solidFill>
                  <a:srgbClr val="00B0F0"/>
                </a:solidFill>
                <a:effectLst/>
              </a:rPr>
              <a:t>Un prim program C#</a:t>
            </a:r>
          </a:p>
          <a:p>
            <a:pPr marL="34290" indent="0">
              <a:buNone/>
            </a:pPr>
            <a:endParaRPr lang="ro-RO" sz="2800" i="0" noProof="0" dirty="0">
              <a:solidFill>
                <a:srgbClr val="00B0F0"/>
              </a:solidFill>
              <a:effectLst/>
            </a:endParaRPr>
          </a:p>
          <a:p>
            <a:pPr marL="34290" indent="0">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 </a:t>
            </a:r>
          </a:p>
          <a:p>
            <a:pPr marL="34290" indent="0">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a:t>
            </a:r>
          </a:p>
          <a:p>
            <a:pPr marL="34290" indent="0">
              <a:buNone/>
            </a:pPr>
            <a:r>
              <a:rPr lang="ro-RO" sz="2400" b="1" i="0" noProof="0" dirty="0">
                <a:solidFill>
                  <a:srgbClr val="CCCCCC"/>
                </a:solidFill>
                <a:effectLst/>
                <a:latin typeface="Courier New" panose="02070309020205020404" pitchFamily="49" charset="0"/>
              </a:rPr>
              <a:t>{ </a:t>
            </a:r>
          </a:p>
          <a:p>
            <a:pPr marL="34290" indent="0">
              <a:buNone/>
            </a:pPr>
            <a:r>
              <a:rPr lang="ro-RO" sz="2400" b="1" i="0" noProof="0" dirty="0">
                <a:solidFill>
                  <a:srgbClr val="CC99CD"/>
                </a:solidFill>
                <a:effectLst/>
                <a:latin typeface="Courier New" panose="02070309020205020404" pitchFamily="49" charset="0"/>
              </a:rPr>
              <a:t>	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a:t>
            </a:r>
          </a:p>
          <a:p>
            <a:pPr marL="34290" indent="0">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p>
          <a:p>
            <a:pPr marL="34290" indent="0">
              <a:buNone/>
            </a:pPr>
            <a:r>
              <a:rPr lang="ro-RO" sz="2400" b="1" i="0" noProof="0" dirty="0">
                <a:solidFill>
                  <a:srgbClr val="999999"/>
                </a:solidFill>
                <a:effectLst/>
                <a:latin typeface="Courier New" panose="02070309020205020404" pitchFamily="49" charset="0"/>
              </a:rPr>
              <a:t>	// </a:t>
            </a:r>
            <a:r>
              <a:rPr lang="ro-RO" sz="2400" b="1" i="0" noProof="0" dirty="0" err="1">
                <a:solidFill>
                  <a:srgbClr val="999999"/>
                </a:solidFill>
                <a:effectLst/>
                <a:latin typeface="Courier New" panose="02070309020205020404" pitchFamily="49" charset="0"/>
              </a:rPr>
              <a:t>Tp</a:t>
            </a:r>
            <a:r>
              <a:rPr lang="ro-RO" sz="2400" b="1" i="0" noProof="0" dirty="0">
                <a:solidFill>
                  <a:srgbClr val="999999"/>
                </a:solidFill>
                <a:effectLst/>
                <a:latin typeface="Courier New" panose="02070309020205020404" pitchFamily="49" charset="0"/>
              </a:rPr>
              <a:t> print "</a:t>
            </a:r>
            <a:r>
              <a:rPr lang="ro-RO" sz="2400" b="1" i="0" noProof="0" dirty="0" err="1">
                <a:solidFill>
                  <a:srgbClr val="999999"/>
                </a:solidFill>
                <a:effectLst/>
                <a:latin typeface="Courier New" panose="02070309020205020404" pitchFamily="49" charset="0"/>
              </a:rPr>
              <a:t>Hello</a:t>
            </a:r>
            <a:r>
              <a:rPr lang="ro-RO" sz="2400" b="1" i="0" noProof="0" dirty="0">
                <a:solidFill>
                  <a:srgbClr val="999999"/>
                </a:solidFill>
                <a:effectLst/>
                <a:latin typeface="Courier New" panose="02070309020205020404" pitchFamily="49" charset="0"/>
              </a:rPr>
              <a:t>, World!"</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Hello</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GeoInfo</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p>
          <a:p>
            <a:pPr marL="34290" indent="0">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p>
          <a:p>
            <a:pPr marL="34290" indent="0">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3230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2DF78-5616-EEBA-55AC-18C53E4763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4E8D26-9D41-DD60-3B73-FCA35FC9C844}"/>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B5D62DE1-1535-B136-C3D3-032F497820C9}"/>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Componente .NET –</a:t>
            </a:r>
            <a:r>
              <a:rPr lang="en-US" sz="2800" dirty="0">
                <a:solidFill>
                  <a:srgbClr val="00B0F0"/>
                </a:solidFill>
              </a:rPr>
              <a:t> LINQ</a:t>
            </a:r>
          </a:p>
          <a:p>
            <a:pPr marL="34290" indent="0" algn="just">
              <a:buNone/>
            </a:pPr>
            <a:r>
              <a:rPr lang="ro-RO" sz="2800" dirty="0">
                <a:solidFill>
                  <a:srgbClr val="00B0F0"/>
                </a:solidFill>
              </a:rPr>
              <a:t>Interogarea integrată în limbaj (LINQ) este denumirea unui set de tehnologii bazate pe integrarea capabilităților de interogare direct în limbajul C#. În mod tradițional, interogările asupra datelor sunt exprimate ca șiruri simple, fără verificare a tipului la momentul compilării sau suport </a:t>
            </a:r>
            <a:r>
              <a:rPr lang="ro-RO" sz="2800" dirty="0" err="1">
                <a:solidFill>
                  <a:srgbClr val="00B0F0"/>
                </a:solidFill>
              </a:rPr>
              <a:t>IntelliSense</a:t>
            </a:r>
            <a:r>
              <a:rPr lang="ro-RO" sz="2800" dirty="0">
                <a:solidFill>
                  <a:srgbClr val="00B0F0"/>
                </a:solidFill>
              </a:rPr>
              <a:t>. În plus, </a:t>
            </a:r>
            <a:r>
              <a:rPr lang="ro-RO" sz="2800" dirty="0" err="1">
                <a:solidFill>
                  <a:srgbClr val="00B0F0"/>
                </a:solidFill>
              </a:rPr>
              <a:t>trebuieînvăța</a:t>
            </a:r>
            <a:r>
              <a:rPr lang="en-US" sz="2800" dirty="0">
                <a:solidFill>
                  <a:srgbClr val="00B0F0"/>
                </a:solidFill>
              </a:rPr>
              <a:t>t</a:t>
            </a:r>
            <a:r>
              <a:rPr lang="ro-RO" sz="2800" dirty="0">
                <a:solidFill>
                  <a:srgbClr val="00B0F0"/>
                </a:solidFill>
              </a:rPr>
              <a:t> un limbaj de interogare diferit pentru fiecare tip de sursă de date: baze de date SQL, documente XML, diverse servicii web </a:t>
            </a:r>
            <a:r>
              <a:rPr lang="en-US" sz="2800" dirty="0" err="1">
                <a:solidFill>
                  <a:srgbClr val="00B0F0"/>
                </a:solidFill>
              </a:rPr>
              <a:t>etc</a:t>
            </a:r>
            <a:r>
              <a:rPr lang="ro-RO" sz="2800" dirty="0">
                <a:solidFill>
                  <a:srgbClr val="00B0F0"/>
                </a:solidFill>
              </a:rPr>
              <a:t>. Cu LINQ, o interogare este o construcție de limbaj de primă clasă, la fel ca clasele, metodele și evenimentele.</a:t>
            </a:r>
            <a:endParaRPr lang="ro-RO" sz="2800" noProof="0" dirty="0">
              <a:solidFill>
                <a:srgbClr val="00B0F0"/>
              </a:solidFill>
            </a:endParaRPr>
          </a:p>
        </p:txBody>
      </p:sp>
    </p:spTree>
    <p:extLst>
      <p:ext uri="{BB962C8B-B14F-4D97-AF65-F5344CB8AC3E}">
        <p14:creationId xmlns:p14="http://schemas.microsoft.com/office/powerpoint/2010/main" val="2050237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9915D-9B83-78F7-70CB-6D549B3AAB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88BE1-D340-0D60-7029-834449ACDC45}"/>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625FC735-05D1-A472-DB74-C10943F1CF2B}"/>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Componente .NET –</a:t>
            </a:r>
            <a:r>
              <a:rPr lang="en-US" sz="2800" dirty="0">
                <a:solidFill>
                  <a:srgbClr val="00B0F0"/>
                </a:solidFill>
              </a:rPr>
              <a:t> LINQ</a:t>
            </a:r>
          </a:p>
          <a:p>
            <a:pPr marL="34290" indent="0" algn="just">
              <a:buNone/>
            </a:pPr>
            <a:r>
              <a:rPr lang="ro-RO" sz="2800" dirty="0">
                <a:solidFill>
                  <a:srgbClr val="00B0F0"/>
                </a:solidFill>
              </a:rPr>
              <a:t>Când scrieți interogări, cea mai vizibilă parte „integrată în limbaj” a LINQ este expresia de interogare. Expresiile de interogare sunt scrise într-o sintaxă declarativă de interogare. Prin utilizarea sintaxei de interogare, efectuați operațiuni de filtrare, ordonare și grupare pe surse de date cu un minim de cod. Utilizați aceleași modele de expresii de interogare pentru a interoga și transforma date din orice tip de sursă de date.</a:t>
            </a:r>
            <a:endParaRPr lang="ro-RO" sz="2800" noProof="0" dirty="0">
              <a:solidFill>
                <a:srgbClr val="00B0F0"/>
              </a:solidFill>
            </a:endParaRPr>
          </a:p>
        </p:txBody>
      </p:sp>
    </p:spTree>
    <p:extLst>
      <p:ext uri="{BB962C8B-B14F-4D97-AF65-F5344CB8AC3E}">
        <p14:creationId xmlns:p14="http://schemas.microsoft.com/office/powerpoint/2010/main" val="3223130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47E9-258D-6925-D18A-041F3412B0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B5FC0D-8998-48F2-7CD5-FDBA98EF5B45}"/>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8078E7A7-5792-8295-F635-288E18A440E6}"/>
              </a:ext>
            </a:extLst>
          </p:cNvPr>
          <p:cNvSpPr>
            <a:spLocks noGrp="1"/>
          </p:cNvSpPr>
          <p:nvPr>
            <p:ph idx="1"/>
          </p:nvPr>
        </p:nvSpPr>
        <p:spPr>
          <a:xfrm>
            <a:off x="463925" y="1281952"/>
            <a:ext cx="8249770" cy="5074024"/>
          </a:xfrm>
        </p:spPr>
        <p:txBody>
          <a:bodyPr>
            <a:noAutofit/>
          </a:bodyPr>
          <a:lstStyle/>
          <a:p>
            <a:pPr marL="34290" indent="0" algn="just">
              <a:buNone/>
            </a:pPr>
            <a:r>
              <a:rPr lang="ro-RO" sz="2800" dirty="0">
                <a:solidFill>
                  <a:srgbClr val="00B0F0"/>
                </a:solidFill>
              </a:rPr>
              <a:t>https://learn.microsoft.com/en-us/dotnet/</a:t>
            </a:r>
            <a:endParaRPr lang="ro-RO" sz="2800" noProof="0" dirty="0">
              <a:solidFill>
                <a:srgbClr val="00B0F0"/>
              </a:solidFill>
            </a:endParaRPr>
          </a:p>
        </p:txBody>
      </p:sp>
    </p:spTree>
    <p:extLst>
      <p:ext uri="{BB962C8B-B14F-4D97-AF65-F5344CB8AC3E}">
        <p14:creationId xmlns:p14="http://schemas.microsoft.com/office/powerpoint/2010/main" val="298575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D270D-B0FA-9134-06B5-2B69C29CC9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A0D38E-9E45-954A-9341-A6874B3A751A}"/>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4C1B74DA-AD84-413D-44AC-B93A71403CD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err="1">
                <a:solidFill>
                  <a:srgbClr val="00B0F0"/>
                </a:solidFill>
              </a:rPr>
              <a:t>Explicatii</a:t>
            </a:r>
            <a:r>
              <a:rPr lang="ro-RO" sz="2800" noProof="0" dirty="0">
                <a:solidFill>
                  <a:srgbClr val="00B0F0"/>
                </a:solidFill>
              </a:rPr>
              <a:t>:</a:t>
            </a:r>
          </a:p>
          <a:p>
            <a:pPr algn="just"/>
            <a:r>
              <a:rPr lang="ro-RO" sz="2800" b="1" noProof="0" dirty="0" err="1">
                <a:solidFill>
                  <a:srgbClr val="CC99CD"/>
                </a:solidFill>
                <a:latin typeface="Courier New" panose="02070309020205020404" pitchFamily="49" charset="0"/>
              </a:rPr>
              <a:t>using</a:t>
            </a:r>
            <a:r>
              <a:rPr lang="ro-RO" sz="2800" b="1" noProof="0" dirty="0">
                <a:solidFill>
                  <a:srgbClr val="CCCCCC"/>
                </a:solidFill>
                <a:latin typeface="Courier New" panose="02070309020205020404" pitchFamily="49" charset="0"/>
              </a:rPr>
              <a:t> </a:t>
            </a:r>
            <a:r>
              <a:rPr lang="ro-RO" sz="2800" b="1" noProof="0" dirty="0" err="1">
                <a:solidFill>
                  <a:srgbClr val="CCCCCC"/>
                </a:solidFill>
                <a:latin typeface="Courier New" panose="02070309020205020404" pitchFamily="49" charset="0"/>
              </a:rPr>
              <a:t>System</a:t>
            </a:r>
            <a:r>
              <a:rPr lang="ro-RO" sz="2800" b="1" noProof="0" dirty="0">
                <a:solidFill>
                  <a:srgbClr val="CCCCCC"/>
                </a:solidFill>
                <a:latin typeface="Courier New" panose="02070309020205020404" pitchFamily="49" charset="0"/>
              </a:rPr>
              <a:t>;</a:t>
            </a:r>
            <a:r>
              <a:rPr lang="ro-RO" sz="2800" noProof="0" dirty="0">
                <a:solidFill>
                  <a:srgbClr val="00B0F0"/>
                </a:solidFill>
              </a:rPr>
              <a:t> Se specifică importarea spațiului de nume </a:t>
            </a:r>
            <a:r>
              <a:rPr lang="ro-RO" sz="2800" noProof="0" dirty="0" err="1">
                <a:solidFill>
                  <a:srgbClr val="00B0F0"/>
                </a:solidFill>
              </a:rPr>
              <a:t>System</a:t>
            </a:r>
            <a:r>
              <a:rPr lang="ro-RO" sz="2800" noProof="0" dirty="0">
                <a:solidFill>
                  <a:srgbClr val="00B0F0"/>
                </a:solidFill>
              </a:rPr>
              <a:t> și folosirea acestuia pentru a putea folosi funcții de bază definite în acesta.</a:t>
            </a:r>
          </a:p>
          <a:p>
            <a:pPr algn="just"/>
            <a:r>
              <a:rPr lang="ro-RO" sz="2800" b="1" noProof="0" dirty="0" err="1">
                <a:solidFill>
                  <a:srgbClr val="CC99CD"/>
                </a:solidFill>
                <a:latin typeface="Courier New" panose="02070309020205020404" pitchFamily="49" charset="0"/>
              </a:rPr>
              <a:t>class</a:t>
            </a:r>
            <a:r>
              <a:rPr lang="ro-RO" sz="2800" b="1" noProof="0" dirty="0">
                <a:solidFill>
                  <a:srgbClr val="CCCCCC"/>
                </a:solidFill>
                <a:latin typeface="Courier New" panose="02070309020205020404" pitchFamily="49" charset="0"/>
              </a:rPr>
              <a:t> Program </a:t>
            </a:r>
            <a:r>
              <a:rPr lang="ro-RO" sz="2800" noProof="0" dirty="0">
                <a:solidFill>
                  <a:srgbClr val="00B0F0"/>
                </a:solidFill>
              </a:rPr>
              <a:t>definește clasa Program</a:t>
            </a:r>
            <a:endParaRPr lang="ro-RO" sz="2800" noProof="0" dirty="0">
              <a:solidFill>
                <a:srgbClr val="CCCCCC"/>
              </a:solidFill>
            </a:endParaRPr>
          </a:p>
          <a:p>
            <a:pPr algn="just"/>
            <a:r>
              <a:rPr lang="ro-RO" sz="2800" b="1" noProof="0" dirty="0">
                <a:solidFill>
                  <a:srgbClr val="CC99CD"/>
                </a:solidFill>
                <a:latin typeface="Courier New" panose="02070309020205020404" pitchFamily="49" charset="0"/>
              </a:rPr>
              <a:t>static</a:t>
            </a:r>
            <a:r>
              <a:rPr lang="ro-RO" sz="2800" b="1" noProof="0" dirty="0">
                <a:solidFill>
                  <a:srgbClr val="CCCCCC"/>
                </a:solidFill>
                <a:latin typeface="Courier New" panose="02070309020205020404" pitchFamily="49" charset="0"/>
              </a:rPr>
              <a:t> </a:t>
            </a:r>
            <a:r>
              <a:rPr lang="ro-RO" sz="2800" b="1" noProof="0" dirty="0" err="1">
                <a:solidFill>
                  <a:srgbClr val="CC99CD"/>
                </a:solidFill>
                <a:latin typeface="Courier New" panose="02070309020205020404" pitchFamily="49" charset="0"/>
              </a:rPr>
              <a:t>void</a:t>
            </a:r>
            <a:r>
              <a:rPr lang="ro-RO" sz="2800" b="1" noProof="0" dirty="0">
                <a:solidFill>
                  <a:srgbClr val="CCCCCC"/>
                </a:solidFill>
                <a:latin typeface="Courier New" panose="02070309020205020404" pitchFamily="49" charset="0"/>
              </a:rPr>
              <a:t> </a:t>
            </a:r>
            <a:r>
              <a:rPr lang="ro-RO" sz="2800" b="1" noProof="0" dirty="0">
                <a:solidFill>
                  <a:srgbClr val="F08D49"/>
                </a:solidFill>
                <a:latin typeface="Courier New" panose="02070309020205020404" pitchFamily="49" charset="0"/>
              </a:rPr>
              <a:t>Main</a:t>
            </a:r>
            <a:r>
              <a:rPr lang="ro-RO" sz="2800" b="1" noProof="0" dirty="0">
                <a:solidFill>
                  <a:srgbClr val="CCCCCC"/>
                </a:solidFill>
                <a:latin typeface="Courier New" panose="02070309020205020404" pitchFamily="49" charset="0"/>
              </a:rPr>
              <a:t>(</a:t>
            </a:r>
            <a:r>
              <a:rPr lang="ro-RO" sz="2800" b="1" noProof="0" dirty="0" err="1">
                <a:solidFill>
                  <a:srgbClr val="CC99CD"/>
                </a:solidFill>
                <a:latin typeface="Courier New" panose="02070309020205020404" pitchFamily="49" charset="0"/>
              </a:rPr>
              <a:t>string</a:t>
            </a:r>
            <a:r>
              <a:rPr lang="ro-RO" sz="2800" b="1" noProof="0" dirty="0">
                <a:solidFill>
                  <a:srgbClr val="CCCCCC"/>
                </a:solidFill>
                <a:latin typeface="Courier New" panose="02070309020205020404" pitchFamily="49" charset="0"/>
              </a:rPr>
              <a:t>[] </a:t>
            </a:r>
            <a:r>
              <a:rPr lang="ro-RO" sz="2800" b="1" noProof="0" dirty="0" err="1">
                <a:solidFill>
                  <a:srgbClr val="CCCCCC"/>
                </a:solidFill>
                <a:latin typeface="Courier New" panose="02070309020205020404" pitchFamily="49" charset="0"/>
              </a:rPr>
              <a:t>args</a:t>
            </a:r>
            <a:r>
              <a:rPr lang="ro-RO" sz="2800" b="1" noProof="0" dirty="0">
                <a:solidFill>
                  <a:srgbClr val="CCCCCC"/>
                </a:solidFill>
                <a:latin typeface="Courier New" panose="02070309020205020404" pitchFamily="49" charset="0"/>
              </a:rPr>
              <a:t>) </a:t>
            </a:r>
            <a:r>
              <a:rPr lang="ro-RO" sz="2800" noProof="0" dirty="0">
                <a:solidFill>
                  <a:srgbClr val="00B0F0"/>
                </a:solidFill>
              </a:rPr>
              <a:t>punctul de intrare al programului este funcția Main()</a:t>
            </a:r>
          </a:p>
          <a:p>
            <a:pPr algn="just"/>
            <a:r>
              <a:rPr lang="ro-RO" sz="2800" b="1" noProof="0" dirty="0" err="1">
                <a:solidFill>
                  <a:srgbClr val="CCCCCC"/>
                </a:solidFill>
                <a:latin typeface="Courier New" panose="02070309020205020404" pitchFamily="49" charset="0"/>
              </a:rPr>
              <a:t>Console.</a:t>
            </a:r>
            <a:r>
              <a:rPr lang="ro-RO" sz="2800" b="1" noProof="0" dirty="0" err="1">
                <a:solidFill>
                  <a:srgbClr val="F08D49"/>
                </a:solidFill>
                <a:latin typeface="Courier New" panose="02070309020205020404" pitchFamily="49" charset="0"/>
              </a:rPr>
              <a:t>WriteLine</a:t>
            </a:r>
            <a:r>
              <a:rPr lang="ro-RO" sz="2800" b="1" noProof="0" dirty="0">
                <a:solidFill>
                  <a:srgbClr val="CCCCCC"/>
                </a:solidFill>
                <a:latin typeface="Courier New" panose="02070309020205020404" pitchFamily="49" charset="0"/>
              </a:rPr>
              <a:t>(</a:t>
            </a:r>
            <a:r>
              <a:rPr lang="ro-RO" sz="2800" b="1" noProof="0" dirty="0">
                <a:solidFill>
                  <a:srgbClr val="7EC699"/>
                </a:solidFill>
                <a:latin typeface="Courier New" panose="02070309020205020404" pitchFamily="49" charset="0"/>
              </a:rPr>
              <a:t>"</a:t>
            </a:r>
            <a:r>
              <a:rPr lang="ro-RO" sz="2800" b="1" noProof="0" dirty="0" err="1">
                <a:solidFill>
                  <a:srgbClr val="7EC699"/>
                </a:solidFill>
                <a:latin typeface="Courier New" panose="02070309020205020404" pitchFamily="49" charset="0"/>
              </a:rPr>
              <a:t>Hello</a:t>
            </a:r>
            <a:r>
              <a:rPr lang="ro-RO" sz="2800" b="1" noProof="0" dirty="0">
                <a:solidFill>
                  <a:srgbClr val="7EC699"/>
                </a:solidFill>
                <a:latin typeface="Courier New" panose="02070309020205020404" pitchFamily="49" charset="0"/>
              </a:rPr>
              <a:t>, </a:t>
            </a:r>
            <a:r>
              <a:rPr lang="ro-RO" sz="2800" b="1" noProof="0" dirty="0" err="1">
                <a:solidFill>
                  <a:srgbClr val="7EC699"/>
                </a:solidFill>
                <a:latin typeface="Courier New" panose="02070309020205020404" pitchFamily="49" charset="0"/>
              </a:rPr>
              <a:t>GeoInfo</a:t>
            </a:r>
            <a:r>
              <a:rPr lang="ro-RO" sz="2800" b="1" noProof="0" dirty="0">
                <a:solidFill>
                  <a:srgbClr val="7EC699"/>
                </a:solidFill>
                <a:latin typeface="Courier New" panose="02070309020205020404" pitchFamily="49" charset="0"/>
              </a:rPr>
              <a:t>!!!"</a:t>
            </a:r>
            <a:r>
              <a:rPr lang="ro-RO" sz="2800" b="1" noProof="0" dirty="0">
                <a:solidFill>
                  <a:srgbClr val="CCCCCC"/>
                </a:solidFill>
                <a:latin typeface="Courier New" panose="02070309020205020404" pitchFamily="49" charset="0"/>
              </a:rPr>
              <a:t>); </a:t>
            </a:r>
            <a:r>
              <a:rPr lang="ro-RO" sz="2800" noProof="0" dirty="0">
                <a:solidFill>
                  <a:srgbClr val="00B0F0"/>
                </a:solidFill>
              </a:rPr>
              <a:t>Afișează pe consolă textul specificat de funcția </a:t>
            </a:r>
            <a:r>
              <a:rPr lang="ro-RO" sz="2800" noProof="0" dirty="0" err="1">
                <a:solidFill>
                  <a:srgbClr val="00B0F0"/>
                </a:solidFill>
              </a:rPr>
              <a:t>WriteLine</a:t>
            </a:r>
            <a:r>
              <a:rPr lang="ro-RO" sz="2800" noProof="0" dirty="0">
                <a:solidFill>
                  <a:srgbClr val="00B0F0"/>
                </a:solidFill>
              </a:rPr>
              <a:t>()</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68466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9559A-5F09-5A8B-3996-F21BEA44183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2F9DF57-EA11-2115-7E56-E19D4D1FAFFA}"/>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2E609212-E8B5-ECC8-D82B-C4553178044F}"/>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Deci ce este C#?</a:t>
            </a:r>
          </a:p>
          <a:p>
            <a:pPr marL="34290" indent="0" algn="just">
              <a:buNone/>
            </a:pPr>
            <a:endParaRPr lang="ro-RO" sz="2800" noProof="0" dirty="0">
              <a:solidFill>
                <a:srgbClr val="00B0F0"/>
              </a:solidFill>
            </a:endParaRPr>
          </a:p>
          <a:p>
            <a:pPr algn="just"/>
            <a:r>
              <a:rPr lang="ro-RO" sz="2800" noProof="0" dirty="0">
                <a:solidFill>
                  <a:srgbClr val="00B0F0"/>
                </a:solidFill>
              </a:rPr>
              <a:t>C# este un limbaj de programare modern, de uz general, orientat pe obiecte, dezvoltat de Microsoft și aprobat de Asociația Producătorilor Europeni de Calculatoare (ECMA) și Organizația Internațională de Standardizare (ISO).</a:t>
            </a:r>
          </a:p>
          <a:p>
            <a:pPr algn="just"/>
            <a:endParaRPr lang="ro-RO" sz="2800" noProof="0" dirty="0">
              <a:solidFill>
                <a:srgbClr val="00B0F0"/>
              </a:solidFill>
            </a:endParaRPr>
          </a:p>
          <a:p>
            <a:pPr algn="just"/>
            <a:r>
              <a:rPr lang="ro-RO" sz="2800" noProof="0" dirty="0">
                <a:solidFill>
                  <a:srgbClr val="00B0F0"/>
                </a:solidFill>
              </a:rPr>
              <a:t>C# a fost dezvoltat de Anders </a:t>
            </a:r>
            <a:r>
              <a:rPr lang="ro-RO" sz="2800" noProof="0" dirty="0" err="1">
                <a:solidFill>
                  <a:srgbClr val="00B0F0"/>
                </a:solidFill>
              </a:rPr>
              <a:t>Hejlsberg</a:t>
            </a:r>
            <a:r>
              <a:rPr lang="ro-RO" sz="2800" noProof="0" dirty="0">
                <a:solidFill>
                  <a:srgbClr val="00B0F0"/>
                </a:solidFill>
              </a:rPr>
              <a:t> și echipa sa în timpul dezvoltării .Net Framework.</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40036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607DB-CE6D-40FA-BC0D-FB1B65DFAF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A64F4D3-6F31-71D7-0191-1896B63DDB40}"/>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FF429429-15C2-5302-BCE6-C207FA345941}"/>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Deci ce este C#?</a:t>
            </a:r>
          </a:p>
          <a:p>
            <a:pPr marL="34290" indent="0" algn="just">
              <a:buNone/>
            </a:pPr>
            <a:endParaRPr lang="ro-RO" sz="2800" noProof="0" dirty="0">
              <a:solidFill>
                <a:srgbClr val="00B0F0"/>
              </a:solidFill>
            </a:endParaRPr>
          </a:p>
          <a:p>
            <a:pPr algn="just"/>
            <a:r>
              <a:rPr lang="ro-RO" sz="2800" noProof="0" dirty="0">
                <a:solidFill>
                  <a:srgbClr val="00B0F0"/>
                </a:solidFill>
              </a:rPr>
              <a:t>C# este conceput pentru Common </a:t>
            </a:r>
            <a:r>
              <a:rPr lang="ro-RO" sz="2800" noProof="0" dirty="0" err="1">
                <a:solidFill>
                  <a:srgbClr val="00B0F0"/>
                </a:solidFill>
              </a:rPr>
              <a:t>Language</a:t>
            </a:r>
            <a:r>
              <a:rPr lang="ro-RO" sz="2800" noProof="0" dirty="0">
                <a:solidFill>
                  <a:srgbClr val="00B0F0"/>
                </a:solidFill>
              </a:rPr>
              <a:t> </a:t>
            </a:r>
            <a:r>
              <a:rPr lang="ro-RO" sz="2800" noProof="0" dirty="0" err="1">
                <a:solidFill>
                  <a:srgbClr val="00B0F0"/>
                </a:solidFill>
              </a:rPr>
              <a:t>Infrastructure</a:t>
            </a:r>
            <a:r>
              <a:rPr lang="ro-RO" sz="2800" noProof="0" dirty="0">
                <a:solidFill>
                  <a:srgbClr val="00B0F0"/>
                </a:solidFill>
              </a:rPr>
              <a:t> (CLI), care constă în codul executabil și mediul de execuție ce permite utilizarea diferitelor limbaje de nivel înalt pe diferite platforme și arhitecturi de computer.</a:t>
            </a:r>
          </a:p>
        </p:txBody>
      </p:sp>
    </p:spTree>
    <p:extLst>
      <p:ext uri="{BB962C8B-B14F-4D97-AF65-F5344CB8AC3E}">
        <p14:creationId xmlns:p14="http://schemas.microsoft.com/office/powerpoint/2010/main" val="30713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B6A39-799C-5144-DBD5-4E1AA50F14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A22679-CC81-3E6E-BEC4-F791A3A15E83}"/>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5E028E70-BB58-5D58-F1B9-F9A0CEA03636}"/>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Motive care fac din C# un limbaj profesional utilizat pe scară largă:</a:t>
            </a:r>
          </a:p>
          <a:p>
            <a:pPr marL="34290" indent="0" algn="just">
              <a:buNone/>
            </a:pPr>
            <a:endParaRPr lang="ro-RO" sz="2800" noProof="0" dirty="0">
              <a:solidFill>
                <a:srgbClr val="00B0F0"/>
              </a:solidFill>
            </a:endParaRPr>
          </a:p>
          <a:p>
            <a:pPr algn="just"/>
            <a:r>
              <a:rPr lang="ro-RO" sz="2800" noProof="0" dirty="0">
                <a:solidFill>
                  <a:srgbClr val="00B0F0"/>
                </a:solidFill>
              </a:rPr>
              <a:t>Este un limbaj de programare modern, de uz general.</a:t>
            </a:r>
          </a:p>
          <a:p>
            <a:pPr algn="just"/>
            <a:r>
              <a:rPr lang="ro-RO" sz="2800" noProof="0" dirty="0">
                <a:solidFill>
                  <a:srgbClr val="00B0F0"/>
                </a:solidFill>
              </a:rPr>
              <a:t>Este orientat pe obiecte.</a:t>
            </a:r>
          </a:p>
          <a:p>
            <a:pPr algn="just"/>
            <a:r>
              <a:rPr lang="ro-RO" sz="2800" noProof="0" dirty="0">
                <a:solidFill>
                  <a:srgbClr val="00B0F0"/>
                </a:solidFill>
              </a:rPr>
              <a:t>Este orientat pe componente.</a:t>
            </a:r>
          </a:p>
          <a:p>
            <a:pPr algn="just"/>
            <a:r>
              <a:rPr lang="ro-RO" sz="2800" noProof="0" dirty="0">
                <a:solidFill>
                  <a:srgbClr val="00B0F0"/>
                </a:solidFill>
              </a:rPr>
              <a:t>Este ușor de învățat.</a:t>
            </a:r>
          </a:p>
        </p:txBody>
      </p:sp>
    </p:spTree>
    <p:extLst>
      <p:ext uri="{BB962C8B-B14F-4D97-AF65-F5344CB8AC3E}">
        <p14:creationId xmlns:p14="http://schemas.microsoft.com/office/powerpoint/2010/main" val="398377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E6624-A952-F58E-5EF7-F13E804657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B4222E-D158-28B7-1561-56290CD3BA80}"/>
              </a:ext>
            </a:extLst>
          </p:cNvPr>
          <p:cNvSpPr>
            <a:spLocks noGrp="1"/>
          </p:cNvSpPr>
          <p:nvPr>
            <p:ph type="title"/>
          </p:nvPr>
        </p:nvSpPr>
        <p:spPr>
          <a:xfrm>
            <a:off x="463925" y="582705"/>
            <a:ext cx="7819465" cy="504265"/>
          </a:xfrm>
        </p:spPr>
        <p:txBody>
          <a:bodyPr>
            <a:noAutofit/>
          </a:bodyPr>
          <a:lstStyle/>
          <a:p>
            <a:r>
              <a:rPr lang="ro-RO" sz="3200" noProof="0" dirty="0"/>
              <a:t>C# - Cursul 1</a:t>
            </a:r>
          </a:p>
        </p:txBody>
      </p:sp>
      <p:sp>
        <p:nvSpPr>
          <p:cNvPr id="5" name="Content Placeholder 4">
            <a:extLst>
              <a:ext uri="{FF2B5EF4-FFF2-40B4-BE49-F238E27FC236}">
                <a16:creationId xmlns:a16="http://schemas.microsoft.com/office/drawing/2014/main" id="{D01C12F4-8D05-9BD6-A609-C347E33307A5}"/>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Motive care fac din C# un limbaj profesional utilizat pe scară largă:</a:t>
            </a:r>
          </a:p>
          <a:p>
            <a:pPr algn="just"/>
            <a:endParaRPr lang="ro-RO" sz="2800" noProof="0" dirty="0">
              <a:solidFill>
                <a:srgbClr val="00B0F0"/>
              </a:solidFill>
            </a:endParaRPr>
          </a:p>
          <a:p>
            <a:pPr algn="just"/>
            <a:r>
              <a:rPr lang="ro-RO" sz="2800" noProof="0" dirty="0">
                <a:solidFill>
                  <a:srgbClr val="00B0F0"/>
                </a:solidFill>
              </a:rPr>
              <a:t>Este un limbaj structurat.</a:t>
            </a:r>
          </a:p>
          <a:p>
            <a:pPr algn="just"/>
            <a:r>
              <a:rPr lang="ro-RO" sz="2800" noProof="0" dirty="0">
                <a:solidFill>
                  <a:srgbClr val="00B0F0"/>
                </a:solidFill>
              </a:rPr>
              <a:t>Produce programe eficiente.</a:t>
            </a:r>
          </a:p>
          <a:p>
            <a:pPr algn="just"/>
            <a:r>
              <a:rPr lang="ro-RO" sz="2800" noProof="0" dirty="0">
                <a:solidFill>
                  <a:srgbClr val="00B0F0"/>
                </a:solidFill>
              </a:rPr>
              <a:t>Poate fi compilat pe o varietate de platforme de calculatoare.</a:t>
            </a:r>
          </a:p>
          <a:p>
            <a:pPr algn="just"/>
            <a:r>
              <a:rPr lang="ro-RO" sz="2800" noProof="0" dirty="0">
                <a:solidFill>
                  <a:srgbClr val="00B0F0"/>
                </a:solidFill>
              </a:rPr>
              <a:t>Face parte din .Net Framework.</a:t>
            </a:r>
          </a:p>
        </p:txBody>
      </p:sp>
    </p:spTree>
    <p:extLst>
      <p:ext uri="{BB962C8B-B14F-4D97-AF65-F5344CB8AC3E}">
        <p14:creationId xmlns:p14="http://schemas.microsoft.com/office/powerpoint/2010/main" val="980281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ldThem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ldTheme" id="{E044F4A2-B66D-45C2-96C7-FCDC24F4574A}" vid="{A3C9D0F2-0975-40A9-A9D7-E4850D5DE04F}"/>
    </a:ext>
  </a:extLst>
</a:theme>
</file>

<file path=docProps/app.xml><?xml version="1.0" encoding="utf-8"?>
<Properties xmlns="http://schemas.openxmlformats.org/officeDocument/2006/extended-properties" xmlns:vt="http://schemas.openxmlformats.org/officeDocument/2006/docPropsVTypes">
  <Template/>
  <TotalTime>1534</TotalTime>
  <Words>2953</Words>
  <Application>Microsoft Office PowerPoint</Application>
  <PresentationFormat>On-screen Show (4:3)</PresentationFormat>
  <Paragraphs>232</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Courier New</vt:lpstr>
      <vt:lpstr>Wingdings</vt:lpstr>
      <vt:lpstr>oldTheme</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lpstr>C# - Cursul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Licenta A3 - Facultatea de Informatica și Ştiinţe</dc:creator>
  <cp:lastModifiedBy>Licenta A3 - Facultatea de Informatica și Ştiinţe</cp:lastModifiedBy>
  <cp:revision>7</cp:revision>
  <dcterms:created xsi:type="dcterms:W3CDTF">2025-10-05T09:43:55Z</dcterms:created>
  <dcterms:modified xsi:type="dcterms:W3CDTF">2025-10-12T09:30:52Z</dcterms:modified>
</cp:coreProperties>
</file>