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5"/>
            <a:ext cx="7315200" cy="2595025"/>
          </a:xfrm>
        </p:spPr>
        <p:txBody>
          <a:bodyPr>
            <a:normAutofit/>
          </a:bodyPr>
          <a:lstStyle>
            <a:lvl1pPr>
              <a:defRPr sz="36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16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856C7F-C199-47A3-AF94-EAE81E21E31B}" type="datetimeFigureOut">
              <a:rPr lang="en-US" smtClean="0"/>
              <a:t>10/19/2025</a:t>
            </a:fld>
            <a:endParaRPr lang="en-US"/>
          </a:p>
        </p:txBody>
      </p:sp>
      <p:sp>
        <p:nvSpPr>
          <p:cNvPr id="8" name="Slide Number Placeholder 7"/>
          <p:cNvSpPr>
            <a:spLocks noGrp="1"/>
          </p:cNvSpPr>
          <p:nvPr>
            <p:ph type="sldNum" sz="quarter" idx="11"/>
          </p:nvPr>
        </p:nvSpPr>
        <p:spPr/>
        <p:txBody>
          <a:bodyPr/>
          <a:lstStyle/>
          <a:p>
            <a:fld id="{E13EF8AE-9767-4E5A-802F-66A2B36F74A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1998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56C7F-C199-47A3-AF94-EAE81E21E31B}"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74116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56C7F-C199-47A3-AF94-EAE81E21E31B}"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54162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56C7F-C199-47A3-AF94-EAE81E21E31B}"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09895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914400" y="3865099"/>
            <a:ext cx="7315200" cy="1098439"/>
          </a:xfrm>
        </p:spPr>
        <p:txBody>
          <a:bodyPr anchor="b"/>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6C7F-C199-47A3-AF94-EAE81E21E31B}"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77142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856C7F-C199-47A3-AF94-EAE81E21E31B}"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
        <p:nvSpPr>
          <p:cNvPr id="9" name="Title 8"/>
          <p:cNvSpPr>
            <a:spLocks noGrp="1"/>
          </p:cNvSpPr>
          <p:nvPr>
            <p:ph type="title"/>
          </p:nvPr>
        </p:nvSpPr>
        <p:spPr>
          <a:xfrm>
            <a:off x="914400" y="1544717"/>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2"/>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31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885145" y="2743200"/>
            <a:ext cx="3362062" cy="621792"/>
          </a:xfrm>
        </p:spPr>
        <p:txBody>
          <a:bodyPr anchor="b">
            <a:noAutofit/>
          </a:bodyPr>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C7856C7F-C199-47A3-AF94-EAE81E21E31B}" type="datetimeFigureOut">
              <a:rPr lang="en-US" smtClean="0"/>
              <a:t>10/19/2025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EF8AE-9767-4E5A-802F-66A2B36F74A8}" type="slidenum">
              <a:rPr lang="en-US" smtClean="0"/>
              <a:t>‹#›</a:t>
            </a:fld>
            <a:endParaRPr lang="en-US"/>
          </a:p>
        </p:txBody>
      </p:sp>
      <p:sp>
        <p:nvSpPr>
          <p:cNvPr id="10" name="Title 9"/>
          <p:cNvSpPr>
            <a:spLocks noGrp="1"/>
          </p:cNvSpPr>
          <p:nvPr>
            <p:ph type="title"/>
          </p:nvPr>
        </p:nvSpPr>
        <p:spPr>
          <a:xfrm>
            <a:off x="914400" y="1544717"/>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34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856C7F-C199-47A3-AF94-EAE81E21E31B}" type="datetimeFigureOut">
              <a:rPr lang="en-US" smtClean="0"/>
              <a:t>10/19/2025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74712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56C7F-C199-47A3-AF94-EAE81E21E31B}" type="datetimeFigureOut">
              <a:rPr lang="en-US" smtClean="0"/>
              <a:t>10/19/2025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161209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4"/>
            <a:ext cx="2950936" cy="2173015"/>
          </a:xfrm>
        </p:spPr>
        <p:txBody>
          <a:bodyPr anchor="b">
            <a:normAutofit/>
          </a:bodyPr>
          <a:lstStyle>
            <a:lvl1pPr algn="l">
              <a:defRPr sz="21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7"/>
            <a:ext cx="2950936" cy="224538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856C7F-C199-47A3-AF94-EAE81E21E31B}"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42868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1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856C7F-C199-47A3-AF94-EAE81E21E31B}"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30526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Placeholder 1"/>
          <p:cNvSpPr>
            <a:spLocks noGrp="1"/>
          </p:cNvSpPr>
          <p:nvPr>
            <p:ph type="title"/>
          </p:nvPr>
        </p:nvSpPr>
        <p:spPr>
          <a:xfrm>
            <a:off x="914400" y="1544717"/>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5"/>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1" y="548797"/>
            <a:ext cx="1189132" cy="297918"/>
          </a:xfrm>
          <a:prstGeom prst="rect">
            <a:avLst/>
          </a:prstGeom>
        </p:spPr>
        <p:txBody>
          <a:bodyPr vert="horz" lIns="91440" tIns="45720" rIns="91440" bIns="45720" rtlCol="0" anchor="ctr"/>
          <a:lstStyle>
            <a:lvl1pPr algn="l">
              <a:defRPr sz="900">
                <a:solidFill>
                  <a:schemeClr val="tx1">
                    <a:alpha val="50000"/>
                  </a:schemeClr>
                </a:solidFill>
              </a:defRPr>
            </a:lvl1pPr>
          </a:lstStyle>
          <a:p>
            <a:fld id="{C7856C7F-C199-47A3-AF94-EAE81E21E31B}" type="datetimeFigureOut">
              <a:rPr lang="en-US" smtClean="0"/>
              <a:t>10/19/2025</a:t>
            </a:fld>
            <a:endParaRPr lang="en-US"/>
          </a:p>
        </p:txBody>
      </p:sp>
      <p:sp>
        <p:nvSpPr>
          <p:cNvPr id="6" name="Slide Number Placeholder 5"/>
          <p:cNvSpPr>
            <a:spLocks noGrp="1"/>
          </p:cNvSpPr>
          <p:nvPr>
            <p:ph type="sldNum" sz="quarter" idx="4"/>
          </p:nvPr>
        </p:nvSpPr>
        <p:spPr>
          <a:xfrm>
            <a:off x="7314416" y="548797"/>
            <a:ext cx="941203" cy="301752"/>
          </a:xfrm>
          <a:prstGeom prst="rect">
            <a:avLst/>
          </a:prstGeom>
        </p:spPr>
        <p:txBody>
          <a:bodyPr vert="horz" lIns="91440" tIns="45720" rIns="91440" bIns="45720" rtlCol="0" anchor="ctr"/>
          <a:lstStyle>
            <a:lvl1pPr algn="r">
              <a:defRPr sz="900">
                <a:solidFill>
                  <a:schemeClr val="tx1"/>
                </a:solidFill>
              </a:defRPr>
            </a:lvl1pPr>
          </a:lstStyle>
          <a:p>
            <a:fld id="{E13EF8AE-9767-4E5A-802F-66A2B36F74A8}" type="slidenum">
              <a:rPr lang="en-US" smtClean="0"/>
              <a:t>‹#›</a:t>
            </a:fld>
            <a:endParaRPr lang="en-US"/>
          </a:p>
        </p:txBody>
      </p:sp>
      <p:sp>
        <p:nvSpPr>
          <p:cNvPr id="5" name="Footer Placeholder 4"/>
          <p:cNvSpPr>
            <a:spLocks noGrp="1"/>
          </p:cNvSpPr>
          <p:nvPr>
            <p:ph type="ftr" sz="quarter" idx="3"/>
          </p:nvPr>
        </p:nvSpPr>
        <p:spPr>
          <a:xfrm>
            <a:off x="6008689" y="855958"/>
            <a:ext cx="2246489" cy="301227"/>
          </a:xfrm>
          <a:prstGeom prst="rect">
            <a:avLst/>
          </a:prstGeom>
        </p:spPr>
        <p:txBody>
          <a:bodyPr vert="horz" lIns="91440" tIns="0" rIns="91440" bIns="45720" rtlCol="0" anchor="t"/>
          <a:lstStyle>
            <a:lvl1pPr algn="l">
              <a:defRPr sz="750">
                <a:solidFill>
                  <a:schemeClr val="tx1"/>
                </a:solidFill>
              </a:defRPr>
            </a:lvl1pPr>
          </a:lstStyle>
          <a:p>
            <a:endParaRPr lang="en-US"/>
          </a:p>
        </p:txBody>
      </p:sp>
    </p:spTree>
    <p:extLst>
      <p:ext uri="{BB962C8B-B14F-4D97-AF65-F5344CB8AC3E}">
        <p14:creationId xmlns:p14="http://schemas.microsoft.com/office/powerpoint/2010/main" val="94179216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spcBef>
          <a:spcPct val="0"/>
        </a:spcBef>
        <a:buNone/>
        <a:defRPr sz="3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37160" algn="l" defTabSz="685800" rtl="0" eaLnBrk="1" latinLnBrk="0" hangingPunct="1">
        <a:spcBef>
          <a:spcPct val="20000"/>
        </a:spcBef>
        <a:buClr>
          <a:schemeClr val="tx2"/>
        </a:buClr>
        <a:buFont typeface="Wingdings" charset="2"/>
        <a:buChar char="§"/>
        <a:defRPr sz="1500" kern="1200">
          <a:solidFill>
            <a:schemeClr val="tx1"/>
          </a:solidFill>
          <a:latin typeface="+mn-lt"/>
          <a:ea typeface="+mn-ea"/>
          <a:cs typeface="+mn-cs"/>
        </a:defRPr>
      </a:lvl1pPr>
      <a:lvl2pPr marL="377190" indent="-137160" algn="l" defTabSz="685800" rtl="0" eaLnBrk="1" latinLnBrk="0" hangingPunct="1">
        <a:spcBef>
          <a:spcPct val="20000"/>
        </a:spcBef>
        <a:buClr>
          <a:schemeClr val="tx2"/>
        </a:buClr>
        <a:buFont typeface="Wingdings" charset="2"/>
        <a:buChar char="§"/>
        <a:defRPr sz="1350" kern="1200">
          <a:solidFill>
            <a:schemeClr val="tx1"/>
          </a:solidFill>
          <a:latin typeface="+mn-lt"/>
          <a:ea typeface="+mn-ea"/>
          <a:cs typeface="+mn-cs"/>
        </a:defRPr>
      </a:lvl2pPr>
      <a:lvl3pPr marL="514350" indent="-137160" algn="l" defTabSz="685800" rtl="0" eaLnBrk="1" latinLnBrk="0" hangingPunct="1">
        <a:spcBef>
          <a:spcPct val="20000"/>
        </a:spcBef>
        <a:buClr>
          <a:schemeClr val="tx2"/>
        </a:buClr>
        <a:buFont typeface="Wingdings" charset="2"/>
        <a:buChar char="§"/>
        <a:defRPr sz="1200" kern="1200">
          <a:solidFill>
            <a:schemeClr val="tx1"/>
          </a:solidFill>
          <a:latin typeface="+mn-lt"/>
          <a:ea typeface="+mn-ea"/>
          <a:cs typeface="+mn-cs"/>
        </a:defRPr>
      </a:lvl3pPr>
      <a:lvl4pPr marL="685800" indent="-137160" algn="l" defTabSz="685800" rtl="0" eaLnBrk="1" latinLnBrk="0" hangingPunct="1">
        <a:spcBef>
          <a:spcPct val="20000"/>
        </a:spcBef>
        <a:buClr>
          <a:schemeClr val="tx2"/>
        </a:buClr>
        <a:buFont typeface="Wingdings" charset="2"/>
        <a:buChar char="§"/>
        <a:defRPr sz="1050" kern="1200">
          <a:solidFill>
            <a:schemeClr val="tx1"/>
          </a:solidFill>
          <a:latin typeface="+mn-lt"/>
          <a:ea typeface="+mn-ea"/>
          <a:cs typeface="+mn-cs"/>
        </a:defRPr>
      </a:lvl4pPr>
      <a:lvl5pPr marL="857250" indent="-137160" algn="l" defTabSz="685800" rtl="0" eaLnBrk="1" latinLnBrk="0" hangingPunct="1">
        <a:spcBef>
          <a:spcPct val="20000"/>
        </a:spcBef>
        <a:buClr>
          <a:schemeClr val="tx2"/>
        </a:buClr>
        <a:buFont typeface="Wingdings" charset="2"/>
        <a:buChar char="§"/>
        <a:defRPr sz="1050" kern="1200">
          <a:solidFill>
            <a:schemeClr val="tx1"/>
          </a:solidFill>
          <a:latin typeface="+mn-lt"/>
          <a:ea typeface="+mn-ea"/>
          <a:cs typeface="+mn-cs"/>
        </a:defRPr>
      </a:lvl5pPr>
      <a:lvl6pPr marL="102870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6pPr>
      <a:lvl7pPr marL="120015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7pPr>
      <a:lvl8pPr marL="137160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8pPr>
      <a:lvl9pPr marL="154305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271B79-AD63-DB37-67C7-C575BD375C76}"/>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80B65007-A43F-3FCE-F922-090075940AA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Limbajul C# (pronunțat „C-Sharp”) este un limbaj de programare simplu, modern, de uz general, orientat pe obiecte, dezvoltat de Microsoft în cadrul inițiativei sale .NET, conduse de Anders </a:t>
            </a:r>
            <a:r>
              <a:rPr lang="ro-RO" sz="2800" noProof="0" dirty="0" err="1">
                <a:solidFill>
                  <a:srgbClr val="00B0F0"/>
                </a:solidFill>
              </a:rPr>
              <a:t>Hejlsberg</a:t>
            </a:r>
            <a:r>
              <a:rPr lang="ro-RO" sz="2800" noProof="0" dirty="0">
                <a:solidFill>
                  <a:srgbClr val="00B0F0"/>
                </a:solidFill>
              </a:rPr>
              <a:t>.</a:t>
            </a:r>
          </a:p>
          <a:p>
            <a:endParaRPr lang="ro-RO" sz="2800" noProof="0" dirty="0">
              <a:solidFill>
                <a:srgbClr val="00B0F0"/>
              </a:solidFill>
            </a:endParaRPr>
          </a:p>
          <a:p>
            <a:pPr marL="34290" indent="0">
              <a:buNone/>
            </a:pPr>
            <a:r>
              <a:rPr lang="ro-RO" sz="2800" noProof="0" dirty="0">
                <a:solidFill>
                  <a:srgbClr val="00B0F0"/>
                </a:solidFill>
              </a:rPr>
              <a:t>Este utilizat pe scară largă pentru următoarele:</a:t>
            </a:r>
          </a:p>
          <a:p>
            <a:r>
              <a:rPr lang="ro-RO" sz="2800" noProof="0" dirty="0">
                <a:solidFill>
                  <a:srgbClr val="00B0F0"/>
                </a:solidFill>
              </a:rPr>
              <a:t>Dezvoltare web (ASP.NET)</a:t>
            </a:r>
          </a:p>
          <a:p>
            <a:r>
              <a:rPr lang="ro-RO" sz="2800" noProof="0" dirty="0">
                <a:solidFill>
                  <a:srgbClr val="00B0F0"/>
                </a:solidFill>
              </a:rPr>
              <a:t>Aplicații desktop (Windows </a:t>
            </a:r>
            <a:r>
              <a:rPr lang="ro-RO" sz="2800" noProof="0" dirty="0" err="1">
                <a:solidFill>
                  <a:srgbClr val="00B0F0"/>
                </a:solidFill>
              </a:rPr>
              <a:t>Forms</a:t>
            </a:r>
            <a:r>
              <a:rPr lang="ro-RO" sz="2800" noProof="0" dirty="0">
                <a:solidFill>
                  <a:srgbClr val="00B0F0"/>
                </a:solidFill>
              </a:rPr>
              <a:t>, WPF)</a:t>
            </a:r>
          </a:p>
          <a:p>
            <a:r>
              <a:rPr lang="ro-RO" sz="2800" noProof="0" dirty="0">
                <a:solidFill>
                  <a:srgbClr val="00B0F0"/>
                </a:solidFill>
              </a:rPr>
              <a:t>Dezvoltare de jocuri (</a:t>
            </a:r>
            <a:r>
              <a:rPr lang="ro-RO" sz="2800" noProof="0" dirty="0" err="1">
                <a:solidFill>
                  <a:srgbClr val="00B0F0"/>
                </a:solidFill>
              </a:rPr>
              <a:t>Unity</a:t>
            </a:r>
            <a:r>
              <a:rPr lang="ro-RO" sz="2800" noProof="0" dirty="0">
                <a:solidFill>
                  <a:srgbClr val="00B0F0"/>
                </a:solidFill>
              </a:rPr>
              <a:t>)</a:t>
            </a:r>
          </a:p>
          <a:p>
            <a:r>
              <a:rPr lang="ro-RO" sz="2800" noProof="0" dirty="0">
                <a:solidFill>
                  <a:srgbClr val="00B0F0"/>
                </a:solidFill>
              </a:rPr>
              <a:t>Aplicații </a:t>
            </a:r>
            <a:r>
              <a:rPr lang="ro-RO" sz="2800" noProof="0" dirty="0" err="1">
                <a:solidFill>
                  <a:srgbClr val="00B0F0"/>
                </a:solidFill>
              </a:rPr>
              <a:t>cloud</a:t>
            </a:r>
            <a:r>
              <a:rPr lang="ro-RO" sz="2800" noProof="0" dirty="0">
                <a:solidFill>
                  <a:srgbClr val="00B0F0"/>
                </a:solidFill>
              </a:rPr>
              <a:t> și AI</a:t>
            </a:r>
          </a:p>
        </p:txBody>
      </p:sp>
    </p:spTree>
    <p:extLst>
      <p:ext uri="{BB962C8B-B14F-4D97-AF65-F5344CB8AC3E}">
        <p14:creationId xmlns:p14="http://schemas.microsoft.com/office/powerpoint/2010/main" val="68950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EB365-9FB2-8394-F1A9-78D624075C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4EE65B-31E2-865D-923A-AAB77C3F3E09}"/>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777DFBAE-80A4-0F3D-7FFD-4CA3C0444207}"/>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Enumerări (</a:t>
            </a:r>
            <a:r>
              <a:rPr lang="ro-RO" sz="2800" noProof="0" dirty="0" err="1">
                <a:solidFill>
                  <a:srgbClr val="00B0F0"/>
                </a:solidFill>
              </a:rPr>
              <a:t>enum</a:t>
            </a:r>
            <a:r>
              <a:rPr lang="ro-RO" sz="2800" noProof="0" dirty="0">
                <a:solidFill>
                  <a:srgbClr val="00B0F0"/>
                </a:solidFill>
              </a:rPr>
              <a:t>)</a:t>
            </a:r>
          </a:p>
          <a:p>
            <a:pPr marL="34290" indent="0" algn="just">
              <a:buNone/>
            </a:pPr>
            <a:r>
              <a:rPr lang="ro-RO" sz="2800" noProof="0" dirty="0">
                <a:solidFill>
                  <a:srgbClr val="00B0F0"/>
                </a:solidFill>
              </a:rPr>
              <a:t>O enumerare este un tip special de date utilizat pentru definirea unor valori constante denumite.</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using</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System</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class</a:t>
            </a:r>
            <a:r>
              <a:rPr lang="ro-RO" sz="2400" b="1" i="0" noProof="0" dirty="0">
                <a:solidFill>
                  <a:srgbClr val="CCCCCC"/>
                </a:solidFill>
                <a:effectLst/>
                <a:latin typeface="Courier New" panose="02070309020205020404" pitchFamily="49" charset="0"/>
                <a:cs typeface="Courier New" panose="02070309020205020404" pitchFamily="49" charset="0"/>
              </a:rPr>
              <a:t> Program {</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enum</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JobLevel</a:t>
            </a:r>
            <a:r>
              <a:rPr lang="ro-RO" sz="2400" b="1" i="0" noProof="0" dirty="0">
                <a:solidFill>
                  <a:srgbClr val="CCCCCC"/>
                </a:solidFill>
                <a:effectLst/>
                <a:latin typeface="Courier New" panose="02070309020205020404" pitchFamily="49" charset="0"/>
                <a:cs typeface="Courier New" panose="02070309020205020404" pitchFamily="49" charset="0"/>
              </a:rPr>
              <a:t> { Intern, Junior, </a:t>
            </a:r>
            <a:r>
              <a:rPr lang="ro-RO" sz="2400" b="1" i="0" noProof="0" dirty="0" err="1">
                <a:solidFill>
                  <a:srgbClr val="CCCCCC"/>
                </a:solidFill>
                <a:effectLst/>
                <a:latin typeface="Courier New" panose="02070309020205020404" pitchFamily="49" charset="0"/>
                <a:cs typeface="Courier New" panose="02070309020205020404" pitchFamily="49" charset="0"/>
              </a:rPr>
              <a:t>Mid</a:t>
            </a:r>
            <a:r>
              <a:rPr lang="ro-RO" sz="2400" b="1" i="0" noProof="0" dirty="0">
                <a:solidFill>
                  <a:srgbClr val="CCCCCC"/>
                </a:solidFill>
                <a:effectLst/>
                <a:latin typeface="Courier New" panose="02070309020205020404" pitchFamily="49" charset="0"/>
                <a:cs typeface="Courier New" panose="02070309020205020404" pitchFamily="49" charset="0"/>
              </a:rPr>
              <a:t>, 	Senior, Manager } </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a:solidFill>
                  <a:srgbClr val="CC99CD"/>
                </a:solidFill>
                <a:effectLst/>
                <a:latin typeface="Courier New" panose="02070309020205020404" pitchFamily="49" charset="0"/>
                <a:cs typeface="Courier New" panose="02070309020205020404" pitchFamily="49" charset="0"/>
              </a:rPr>
              <a:t>static</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void</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F08D49"/>
                </a:solidFill>
                <a:effectLst/>
                <a:latin typeface="Courier New" panose="02070309020205020404" pitchFamily="49" charset="0"/>
                <a:cs typeface="Courier New" panose="02070309020205020404" pitchFamily="49" charset="0"/>
              </a:rPr>
              <a:t>Main</a:t>
            </a:r>
            <a:r>
              <a:rPr lang="ro-RO" sz="2400" b="1" i="0" noProof="0" dirty="0">
                <a:solidFill>
                  <a:srgbClr val="CCCCCC"/>
                </a:solidFill>
                <a:effectLst/>
                <a:latin typeface="Courier New" panose="02070309020205020404" pitchFamily="49" charset="0"/>
                <a:cs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JobLevel</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currentLevel</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err="1">
                <a:solidFill>
                  <a:srgbClr val="CCCCCC"/>
                </a:solidFill>
                <a:effectLst/>
                <a:latin typeface="Courier New" panose="02070309020205020404" pitchFamily="49" charset="0"/>
                <a:cs typeface="Courier New" panose="02070309020205020404" pitchFamily="49" charset="0"/>
              </a:rPr>
              <a:t>JobLevel.Mid</a:t>
            </a:r>
            <a:r>
              <a:rPr lang="ro-RO" sz="2400" b="1" i="0" noProof="0" dirty="0">
                <a:solidFill>
                  <a:srgbClr val="CCCCCC"/>
                </a:solidFill>
                <a:effectLst/>
                <a:latin typeface="Courier New" panose="02070309020205020404" pitchFamily="49" charset="0"/>
                <a:cs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Console.</a:t>
            </a:r>
            <a:r>
              <a:rPr lang="ro-RO" sz="2400" b="1" i="0" noProof="0" dirty="0" err="1">
                <a:solidFill>
                  <a:srgbClr val="F08D49"/>
                </a:solidFill>
                <a:effectLst/>
                <a:latin typeface="Courier New" panose="02070309020205020404" pitchFamily="49" charset="0"/>
                <a:cs typeface="Courier New" panose="02070309020205020404" pitchFamily="49" charset="0"/>
              </a:rPr>
              <a:t>WriteLine</a:t>
            </a:r>
            <a:r>
              <a:rPr lang="ro-RO" sz="2400" b="1" i="0" noProof="0" dirty="0">
                <a:solidFill>
                  <a:srgbClr val="CCCCCC"/>
                </a:solidFill>
                <a:effectLst/>
                <a:latin typeface="Courier New" panose="02070309020205020404" pitchFamily="49" charset="0"/>
                <a:cs typeface="Courier New" panose="02070309020205020404" pitchFamily="49" charset="0"/>
              </a:rPr>
              <a:t>(</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err="1">
                <a:solidFill>
                  <a:srgbClr val="7EC699"/>
                </a:solidFill>
                <a:effectLst/>
                <a:latin typeface="Courier New" panose="02070309020205020404" pitchFamily="49" charset="0"/>
                <a:cs typeface="Courier New" panose="02070309020205020404" pitchFamily="49" charset="0"/>
              </a:rPr>
              <a:t>Current</a:t>
            </a:r>
            <a:r>
              <a:rPr lang="ro-RO" sz="2400" b="1" i="0" noProof="0" dirty="0">
                <a:solidFill>
                  <a:srgbClr val="7EC699"/>
                </a:solidFill>
                <a:effectLst/>
                <a:latin typeface="Courier New" panose="02070309020205020404" pitchFamily="49" charset="0"/>
                <a:cs typeface="Courier New" panose="02070309020205020404" pitchFamily="49" charset="0"/>
              </a:rPr>
              <a:t> Job 			</a:t>
            </a:r>
            <a:r>
              <a:rPr lang="ro-RO" sz="2400" b="1" i="0" noProof="0" dirty="0" err="1">
                <a:solidFill>
                  <a:srgbClr val="7EC699"/>
                </a:solidFill>
                <a:effectLst/>
                <a:latin typeface="Courier New" panose="02070309020205020404" pitchFamily="49" charset="0"/>
                <a:cs typeface="Courier New" panose="02070309020205020404" pitchFamily="49" charset="0"/>
              </a:rPr>
              <a:t>Level</a:t>
            </a:r>
            <a:r>
              <a:rPr lang="ro-RO" sz="2400" b="1" i="0" noProof="0" dirty="0">
                <a:solidFill>
                  <a:srgbClr val="7EC699"/>
                </a:solidFill>
                <a:effectLst/>
                <a:latin typeface="Courier New" panose="02070309020205020404" pitchFamily="49" charset="0"/>
                <a:cs typeface="Courier New" panose="02070309020205020404" pitchFamily="49" charset="0"/>
              </a:rPr>
              <a:t>: "</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currentLevel</a:t>
            </a:r>
            <a:r>
              <a:rPr lang="ro-RO" sz="2400" b="1" i="0" noProof="0" dirty="0">
                <a:solidFill>
                  <a:srgbClr val="CCCCCC"/>
                </a:solidFill>
                <a:effectLst/>
                <a:latin typeface="Courier New" panose="02070309020205020404" pitchFamily="49" charset="0"/>
                <a:cs typeface="Courier New" panose="02070309020205020404" pitchFamily="49" charset="0"/>
              </a:rPr>
              <a:t>); </a:t>
            </a:r>
          </a:p>
          <a:p>
            <a:pPr marL="34290" indent="0" algn="just">
              <a:buNone/>
            </a:pPr>
            <a:r>
              <a:rPr lang="ro-RO" sz="2400" b="1" i="0" noProof="0" dirty="0">
                <a:solidFill>
                  <a:srgbClr val="CCCCCC"/>
                </a:solidFill>
                <a:effectLst/>
                <a:latin typeface="Courier New" panose="02070309020205020404" pitchFamily="49" charset="0"/>
                <a:cs typeface="Courier New" panose="02070309020205020404" pitchFamily="49" charset="0"/>
              </a:rPr>
              <a:t>	} </a:t>
            </a:r>
          </a:p>
          <a:p>
            <a:pPr marL="34290" indent="0" algn="just">
              <a:buNone/>
            </a:pPr>
            <a:r>
              <a:rPr lang="ro-RO" sz="2400" b="1" i="0" noProof="0" dirty="0">
                <a:solidFill>
                  <a:srgbClr val="CCCCCC"/>
                </a:solidFill>
                <a:effectLst/>
                <a:latin typeface="Courier New" panose="02070309020205020404" pitchFamily="49" charset="0"/>
                <a:cs typeface="Courier New" panose="02070309020205020404" pitchFamily="49" charset="0"/>
              </a:rPr>
              <a:t>}</a:t>
            </a:r>
            <a:endParaRPr lang="ro-RO" sz="2400" b="1" noProof="0" dirty="0">
              <a:solidFill>
                <a:srgbClr val="00B0F0"/>
              </a:solidFill>
              <a:latin typeface="Courier New" panose="02070309020205020404" pitchFamily="49" charset="0"/>
              <a:cs typeface="Courier New" panose="02070309020205020404" pitchFamily="49" charset="0"/>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333554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95053-8036-1990-3AC4-2BCCE9F71F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697A03-536E-B45A-29D9-DAFB4DC2A989}"/>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04A3D1BA-CCEB-8012-C441-26883453DEE8}"/>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Structuri</a:t>
            </a:r>
          </a:p>
          <a:p>
            <a:pPr marL="34290" indent="0" algn="just">
              <a:buNone/>
            </a:pPr>
            <a:r>
              <a:rPr lang="ro-RO" sz="2800" noProof="0" dirty="0">
                <a:solidFill>
                  <a:srgbClr val="00B0F0"/>
                </a:solidFill>
              </a:rPr>
              <a:t>O structură este un tip de valoare utilizat pentru a încapsula date corelate.</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struct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Employee</a:t>
            </a:r>
            <a:r>
              <a:rPr lang="ro-RO" sz="2400" b="1" i="0" noProof="0" dirty="0">
                <a:solidFill>
                  <a:srgbClr val="CCCCCC"/>
                </a:solidFill>
                <a:effectLst/>
                <a:latin typeface="Courier New" panose="02070309020205020404" pitchFamily="49" charset="0"/>
                <a:cs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a:solidFill>
                  <a:srgbClr val="CC99CD"/>
                </a:solidFill>
                <a:effectLst/>
                <a:latin typeface="Courier New" panose="02070309020205020404" pitchFamily="49" charset="0"/>
                <a:cs typeface="Courier New" panose="02070309020205020404" pitchFamily="49" charset="0"/>
              </a:rPr>
              <a:t>public</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int</a:t>
            </a:r>
            <a:r>
              <a:rPr lang="ro-RO" sz="2400" b="1" i="0" noProof="0" dirty="0">
                <a:solidFill>
                  <a:srgbClr val="CCCCCC"/>
                </a:solidFill>
                <a:effectLst/>
                <a:latin typeface="Courier New" panose="02070309020205020404" pitchFamily="49" charset="0"/>
                <a:cs typeface="Courier New" panose="02070309020205020404" pitchFamily="49" charset="0"/>
              </a:rPr>
              <a:t> ID;</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a:solidFill>
                  <a:srgbClr val="CC99CD"/>
                </a:solidFill>
                <a:effectLst/>
                <a:latin typeface="Courier New" panose="02070309020205020404" pitchFamily="49" charset="0"/>
                <a:cs typeface="Courier New" panose="02070309020205020404" pitchFamily="49" charset="0"/>
              </a:rPr>
              <a:t>public</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string</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Name</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a:solidFill>
                  <a:srgbClr val="CC99CD"/>
                </a:solidFill>
                <a:effectLst/>
                <a:latin typeface="Courier New" panose="02070309020205020404" pitchFamily="49" charset="0"/>
                <a:cs typeface="Courier New" panose="02070309020205020404" pitchFamily="49" charset="0"/>
              </a:rPr>
              <a:t>public</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double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Salary</a:t>
            </a:r>
            <a:r>
              <a:rPr lang="ro-RO" sz="2400" b="1" i="0" noProof="0" dirty="0">
                <a:solidFill>
                  <a:srgbClr val="CCCCCC"/>
                </a:solidFill>
                <a:effectLst/>
                <a:latin typeface="Courier New" panose="02070309020205020404" pitchFamily="49" charset="0"/>
                <a:cs typeface="Courier New" panose="02070309020205020404" pitchFamily="49" charset="0"/>
              </a:rPr>
              <a:t>; </a:t>
            </a:r>
          </a:p>
          <a:p>
            <a:pPr marL="34290" indent="0" algn="just">
              <a:buNone/>
            </a:pPr>
            <a:r>
              <a:rPr lang="ro-RO" sz="2400" b="1" i="0" noProof="0" dirty="0">
                <a:solidFill>
                  <a:srgbClr val="CCCCCC"/>
                </a:solidFill>
                <a:effectLst/>
                <a:latin typeface="Courier New" panose="02070309020205020404" pitchFamily="49" charset="0"/>
                <a:cs typeface="Courier New" panose="02070309020205020404" pitchFamily="49" charset="0"/>
              </a:rPr>
              <a:t>}</a:t>
            </a:r>
            <a:endParaRPr lang="ro-RO" sz="2400" b="1" noProof="0" dirty="0">
              <a:solidFill>
                <a:srgbClr val="CCCCCC"/>
              </a:solidFill>
              <a:latin typeface="Courier New" panose="02070309020205020404" pitchFamily="49" charset="0"/>
              <a:cs typeface="Courier New" panose="02070309020205020404" pitchFamily="49" charset="0"/>
            </a:endParaRPr>
          </a:p>
          <a:p>
            <a:pPr marL="34290" indent="0" algn="just">
              <a:buNone/>
            </a:pPr>
            <a:r>
              <a:rPr lang="ro-RO" sz="2400" b="1" i="0" noProof="0" dirty="0" err="1">
                <a:solidFill>
                  <a:srgbClr val="CCCCCC"/>
                </a:solidFill>
                <a:effectLst/>
                <a:latin typeface="Courier New" panose="02070309020205020404" pitchFamily="49" charset="0"/>
                <a:cs typeface="Courier New" panose="02070309020205020404" pitchFamily="49" charset="0"/>
              </a:rPr>
              <a:t>Employee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emp</a:t>
            </a:r>
            <a:r>
              <a:rPr lang="ro-RO" sz="2400" b="1" i="0" noProof="0" dirty="0">
                <a:solidFill>
                  <a:srgbClr val="CCCCCC"/>
                </a:solidFill>
                <a:effectLst/>
                <a:latin typeface="Courier New" panose="02070309020205020404" pitchFamily="49" charset="0"/>
                <a:cs typeface="Courier New" panose="02070309020205020404" pitchFamily="49" charset="0"/>
              </a:rPr>
              <a:t>; </a:t>
            </a:r>
          </a:p>
          <a:p>
            <a:pPr marL="34290" indent="0" algn="just">
              <a:buNone/>
            </a:pPr>
            <a:r>
              <a:rPr lang="ro-RO" sz="2400" b="1" i="0" noProof="0" dirty="0">
                <a:solidFill>
                  <a:srgbClr val="CCCCCC"/>
                </a:solidFill>
                <a:effectLst/>
                <a:latin typeface="Courier New" panose="02070309020205020404" pitchFamily="49" charset="0"/>
                <a:cs typeface="Courier New" panose="02070309020205020404" pitchFamily="49" charset="0"/>
              </a:rPr>
              <a:t>emp.ID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F08D49"/>
                </a:solidFill>
                <a:effectLst/>
                <a:latin typeface="Courier New" panose="02070309020205020404" pitchFamily="49" charset="0"/>
                <a:cs typeface="Courier New" panose="02070309020205020404" pitchFamily="49" charset="0"/>
              </a:rPr>
              <a:t>101</a:t>
            </a:r>
            <a:r>
              <a:rPr lang="ro-RO" sz="2400" b="1" i="0" noProof="0" dirty="0">
                <a:solidFill>
                  <a:srgbClr val="CCCCCC"/>
                </a:solidFill>
                <a:effectLst/>
                <a:latin typeface="Courier New" panose="02070309020205020404" pitchFamily="49" charset="0"/>
                <a:cs typeface="Courier New" panose="02070309020205020404" pitchFamily="49" charset="0"/>
              </a:rPr>
              <a:t>; </a:t>
            </a:r>
          </a:p>
          <a:p>
            <a:pPr marL="34290" indent="0" algn="just">
              <a:buNone/>
            </a:pPr>
            <a:r>
              <a:rPr lang="ro-RO" sz="2400" b="1" i="0" noProof="0" dirty="0" err="1">
                <a:solidFill>
                  <a:srgbClr val="CCCCCC"/>
                </a:solidFill>
                <a:effectLst/>
                <a:latin typeface="Courier New" panose="02070309020205020404" pitchFamily="49" charset="0"/>
                <a:cs typeface="Courier New" panose="02070309020205020404" pitchFamily="49" charset="0"/>
              </a:rPr>
              <a:t>emp.Name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err="1">
                <a:solidFill>
                  <a:srgbClr val="7EC699"/>
                </a:solidFill>
                <a:effectLst/>
                <a:latin typeface="Courier New" panose="02070309020205020404" pitchFamily="49" charset="0"/>
                <a:cs typeface="Courier New" panose="02070309020205020404" pitchFamily="49" charset="0"/>
              </a:rPr>
              <a:t>Zoya</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p>
          <a:p>
            <a:pPr marL="34290" indent="0" algn="just">
              <a:buNone/>
            </a:pPr>
            <a:r>
              <a:rPr lang="ro-RO" sz="2400" b="1" i="0" noProof="0" dirty="0" err="1">
                <a:solidFill>
                  <a:srgbClr val="CCCCCC"/>
                </a:solidFill>
                <a:effectLst/>
                <a:latin typeface="Courier New" panose="02070309020205020404" pitchFamily="49" charset="0"/>
                <a:cs typeface="Courier New" panose="02070309020205020404" pitchFamily="49" charset="0"/>
              </a:rPr>
              <a:t>emp.Salary</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F08D49"/>
                </a:solidFill>
                <a:effectLst/>
                <a:latin typeface="Courier New" panose="02070309020205020404" pitchFamily="49" charset="0"/>
                <a:cs typeface="Courier New" panose="02070309020205020404" pitchFamily="49" charset="0"/>
              </a:rPr>
              <a:t>60000.50</a:t>
            </a:r>
            <a:r>
              <a:rPr lang="ro-RO" sz="2400" b="1" i="0" noProof="0" dirty="0">
                <a:solidFill>
                  <a:srgbClr val="CCCCCC"/>
                </a:solidFill>
                <a:effectLst/>
                <a:latin typeface="Courier New" panose="02070309020205020404" pitchFamily="49" charset="0"/>
                <a:cs typeface="Courier New" panose="02070309020205020404" pitchFamily="49" charset="0"/>
              </a:rPr>
              <a:t>;</a:t>
            </a:r>
            <a:endParaRPr lang="ro-RO" sz="2400" b="1" noProof="0" dirty="0">
              <a:solidFill>
                <a:srgbClr val="00B0F0"/>
              </a:solidFill>
              <a:latin typeface="Courier New" panose="02070309020205020404" pitchFamily="49" charset="0"/>
              <a:cs typeface="Courier New" panose="02070309020205020404" pitchFamily="49" charset="0"/>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2995115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B6BE6-7420-0197-63EE-4223231AB4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685B3C-67BC-8562-1692-97F4E8F98732}"/>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38AAE224-A56D-6987-A4A6-05B61EEF736C}"/>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referință în C#</a:t>
            </a:r>
          </a:p>
          <a:p>
            <a:pPr marL="34290" indent="0" algn="just">
              <a:buNone/>
            </a:pPr>
            <a:r>
              <a:rPr lang="ro-RO" sz="2800" noProof="0" dirty="0">
                <a:solidFill>
                  <a:srgbClr val="00B0F0"/>
                </a:solidFill>
              </a:rPr>
              <a:t>Tipul referință nu conține datele efectiv stocate într-o variabilă, ci conțin o referință la variabile.</a:t>
            </a:r>
          </a:p>
          <a:p>
            <a:pPr marL="34290" indent="0" algn="just">
              <a:buNone/>
            </a:pPr>
            <a:r>
              <a:rPr lang="ro-RO" sz="2800" noProof="0" dirty="0">
                <a:solidFill>
                  <a:srgbClr val="00B0F0"/>
                </a:solidFill>
              </a:rPr>
              <a:t>Cu alte cuvinte, ele se referă la o locație de memorie. Folosind mai multe variabile, tipurile de referință se pot referi la o locație de memorie. Dacă datele din locația de memorie sunt modificate de una dintre variabile, cealaltă variabilă reflectă automat această modificare de valoare. </a:t>
            </a:r>
          </a:p>
        </p:txBody>
      </p:sp>
    </p:spTree>
    <p:extLst>
      <p:ext uri="{BB962C8B-B14F-4D97-AF65-F5344CB8AC3E}">
        <p14:creationId xmlns:p14="http://schemas.microsoft.com/office/powerpoint/2010/main" val="76856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D22D4-23D3-0D71-F7A9-A2D459773B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C6C0347-845C-3476-AD33-B4C19CE504AB}"/>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4927D8A2-4C63-DD3D-E68E-F2CF3E802615}"/>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referință în C#</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Exemple de tipuri de referință încorporate sunt: </a:t>
            </a:r>
          </a:p>
          <a:p>
            <a:pPr marL="34290" indent="0" algn="just">
              <a:buNone/>
            </a:pPr>
            <a:r>
              <a:rPr lang="ro-RO" sz="2800" noProof="0" dirty="0">
                <a:solidFill>
                  <a:srgbClr val="00B0F0"/>
                </a:solidFill>
              </a:rPr>
              <a:t>​</a:t>
            </a:r>
          </a:p>
          <a:p>
            <a:pPr algn="just"/>
            <a:r>
              <a:rPr lang="ro-RO" sz="2800" noProof="0" dirty="0">
                <a:solidFill>
                  <a:srgbClr val="00B0F0"/>
                </a:solidFill>
              </a:rPr>
              <a:t> Obiect, </a:t>
            </a:r>
          </a:p>
          <a:p>
            <a:pPr algn="just"/>
            <a:r>
              <a:rPr lang="ro-RO" sz="2800" noProof="0" dirty="0">
                <a:solidFill>
                  <a:srgbClr val="00B0F0"/>
                </a:solidFill>
              </a:rPr>
              <a:t> Dinamic, </a:t>
            </a:r>
          </a:p>
          <a:p>
            <a:pPr algn="just"/>
            <a:r>
              <a:rPr lang="ro-RO" sz="2800" noProof="0" dirty="0">
                <a:solidFill>
                  <a:srgbClr val="00B0F0"/>
                </a:solidFill>
              </a:rPr>
              <a:t> Șir de caractere</a:t>
            </a:r>
          </a:p>
          <a:p>
            <a:pPr algn="just"/>
            <a:r>
              <a:rPr lang="ro-RO" sz="2800" noProof="0" dirty="0">
                <a:solidFill>
                  <a:srgbClr val="00B0F0"/>
                </a:solidFill>
              </a:rPr>
              <a:t> Matrice.</a:t>
            </a:r>
          </a:p>
        </p:txBody>
      </p:sp>
    </p:spTree>
    <p:extLst>
      <p:ext uri="{BB962C8B-B14F-4D97-AF65-F5344CB8AC3E}">
        <p14:creationId xmlns:p14="http://schemas.microsoft.com/office/powerpoint/2010/main" val="3127107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1A121-C693-8C71-AC16-BEE82D7D61A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43249A-3012-5577-79C1-7F6390EDB866}"/>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80CFE51A-D775-0702-16B2-9E6CC0185087}"/>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obiect</a:t>
            </a:r>
          </a:p>
          <a:p>
            <a:pPr marL="34290" indent="0" algn="just">
              <a:buNone/>
            </a:pPr>
            <a:r>
              <a:rPr lang="ro-RO" sz="2800" noProof="0" dirty="0">
                <a:solidFill>
                  <a:srgbClr val="00B0F0"/>
                </a:solidFill>
              </a:rPr>
              <a:t>Tipul obiect este clasa de bază supremă pentru toate tipurile de date din C# Common </a:t>
            </a:r>
            <a:r>
              <a:rPr lang="ro-RO" sz="2800" noProof="0" dirty="0" err="1">
                <a:solidFill>
                  <a:srgbClr val="00B0F0"/>
                </a:solidFill>
              </a:rPr>
              <a:t>Type</a:t>
            </a:r>
            <a:r>
              <a:rPr lang="ro-RO" sz="2800" noProof="0" dirty="0">
                <a:solidFill>
                  <a:srgbClr val="00B0F0"/>
                </a:solidFill>
              </a:rPr>
              <a:t> </a:t>
            </a:r>
            <a:r>
              <a:rPr lang="ro-RO" sz="2800" noProof="0" dirty="0" err="1">
                <a:solidFill>
                  <a:srgbClr val="00B0F0"/>
                </a:solidFill>
              </a:rPr>
              <a:t>System</a:t>
            </a:r>
            <a:r>
              <a:rPr lang="ro-RO" sz="2800" noProof="0" dirty="0">
                <a:solidFill>
                  <a:srgbClr val="00B0F0"/>
                </a:solidFill>
              </a:rPr>
              <a:t> (CTS). </a:t>
            </a:r>
            <a:r>
              <a:rPr lang="ro-RO" sz="2800" noProof="0" dirty="0" err="1">
                <a:solidFill>
                  <a:srgbClr val="00B0F0"/>
                </a:solidFill>
              </a:rPr>
              <a:t>Object</a:t>
            </a:r>
            <a:r>
              <a:rPr lang="ro-RO" sz="2800" noProof="0" dirty="0">
                <a:solidFill>
                  <a:srgbClr val="00B0F0"/>
                </a:solidFill>
              </a:rPr>
              <a:t> este un alias pentru clasa </a:t>
            </a:r>
            <a:r>
              <a:rPr lang="ro-RO" sz="2800" noProof="0" dirty="0" err="1">
                <a:solidFill>
                  <a:srgbClr val="00B0F0"/>
                </a:solidFill>
              </a:rPr>
              <a:t>System.Object</a:t>
            </a:r>
            <a:r>
              <a:rPr lang="ro-RO" sz="2800" noProof="0" dirty="0">
                <a:solidFill>
                  <a:srgbClr val="00B0F0"/>
                </a:solidFill>
              </a:rPr>
              <a:t>. Tipurilor de obiect li se pot atribui valori de orice alte tipuri, tipuri de valoare, tipuri de referință, tipuri predefinite sau definite de utilizator. Cu toate acestea, înainte de a atribui valori, este necesară o conversie de tip.</a:t>
            </a:r>
          </a:p>
        </p:txBody>
      </p:sp>
    </p:spTree>
    <p:extLst>
      <p:ext uri="{BB962C8B-B14F-4D97-AF65-F5344CB8AC3E}">
        <p14:creationId xmlns:p14="http://schemas.microsoft.com/office/powerpoint/2010/main" val="292469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65E0F-413A-2562-526A-8687D97FF02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9256F6-CFD2-EAAF-8850-882F1BE6CA71}"/>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BEC81A7E-B43D-B351-762D-C45CAF3759E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obiect</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Când un tip de valoare este convertit într-un tip obiect, se numește </a:t>
            </a:r>
            <a:r>
              <a:rPr lang="ro-RO" sz="2800" noProof="0" dirty="0" err="1">
                <a:solidFill>
                  <a:srgbClr val="00B0F0"/>
                </a:solidFill>
              </a:rPr>
              <a:t>boxing</a:t>
            </a:r>
            <a:r>
              <a:rPr lang="ro-RO" sz="2800" noProof="0" dirty="0">
                <a:solidFill>
                  <a:srgbClr val="00B0F0"/>
                </a:solidFill>
              </a:rPr>
              <a:t>, iar pe de altă parte, când un tip de obiect este convertit într-un tip valoare, se numește </a:t>
            </a:r>
            <a:r>
              <a:rPr lang="ro-RO" sz="2800" noProof="0" dirty="0" err="1">
                <a:solidFill>
                  <a:srgbClr val="00B0F0"/>
                </a:solidFill>
              </a:rPr>
              <a:t>unboxing</a:t>
            </a:r>
            <a:r>
              <a:rPr lang="ro-RO" sz="2800" noProof="0" dirty="0">
                <a:solidFill>
                  <a:srgbClr val="00B0F0"/>
                </a:solidFill>
              </a:rPr>
              <a:t>.</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321952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7565B-7D83-DE07-35B2-0CE4AB9BAF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093DBB-3A63-4CEF-C335-314EA3BE0579}"/>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936561BD-918C-F6AB-C861-AF9F89485525}"/>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obiect</a:t>
            </a:r>
          </a:p>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object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obj</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1001</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Student ID</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"Student ID: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obj</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CCCC"/>
                </a:solidFill>
                <a:effectLst/>
                <a:latin typeface="Courier New" panose="02070309020205020404" pitchFamily="49" charset="0"/>
              </a:rPr>
              <a:t>obj</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Sudhir</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Sharma</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Student 		</a:t>
            </a:r>
            <a:r>
              <a:rPr lang="ro-RO" sz="2400" b="1" i="0" noProof="0" dirty="0" err="1">
                <a:solidFill>
                  <a:srgbClr val="999999"/>
                </a:solidFill>
                <a:effectLst/>
                <a:latin typeface="Courier New" panose="02070309020205020404" pitchFamily="49" charset="0"/>
              </a:rPr>
              <a:t>Name</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"Student </a:t>
            </a:r>
            <a:r>
              <a:rPr lang="ro-RO" sz="2400" b="1" i="0" noProof="0" dirty="0" err="1">
                <a:solidFill>
                  <a:srgbClr val="7EC699"/>
                </a:solidFill>
                <a:effectLst/>
                <a:latin typeface="Courier New" panose="02070309020205020404" pitchFamily="49" charset="0"/>
              </a:rPr>
              <a:t>Name</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obj</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1400780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11DA5-9E7C-E759-A3EA-8D58EC2628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0FB4C2-D8D8-23B1-E573-FB407047BE2E}"/>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2D08E363-ED1B-F764-A173-025A1AC72F54}"/>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dinamic</a:t>
            </a:r>
          </a:p>
          <a:p>
            <a:pPr marL="34290" indent="0" algn="just">
              <a:buNone/>
            </a:pPr>
            <a:r>
              <a:rPr lang="ro-RO" sz="2800" noProof="0" dirty="0">
                <a:solidFill>
                  <a:srgbClr val="00B0F0"/>
                </a:solidFill>
              </a:rPr>
              <a:t>Puteți stoca orice tip de valoare în variabila de tip dinamic de date. Verificarea tipului pentru aceste tipuri de variabile are loc în timpul execuției.</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Sintaxa pentru declararea unui tip dinamic este:</a:t>
            </a:r>
          </a:p>
          <a:p>
            <a:pPr marL="34290" indent="0" algn="just">
              <a:buNone/>
            </a:pPr>
            <a:endParaRPr lang="ro-RO" sz="2800" noProof="0" dirty="0">
              <a:solidFill>
                <a:srgbClr val="00B0F0"/>
              </a:solidFill>
            </a:endParaRPr>
          </a:p>
          <a:p>
            <a:pPr marL="34290" indent="0" algn="just">
              <a:buNone/>
            </a:pPr>
            <a:r>
              <a:rPr lang="ro-RO" sz="2800" noProof="0" dirty="0" err="1">
                <a:solidFill>
                  <a:srgbClr val="00B0F0"/>
                </a:solidFill>
              </a:rPr>
              <a:t>dynamic</a:t>
            </a:r>
            <a:r>
              <a:rPr lang="ro-RO" sz="2800" noProof="0" dirty="0">
                <a:solidFill>
                  <a:srgbClr val="00B0F0"/>
                </a:solidFill>
              </a:rPr>
              <a:t> &lt;</a:t>
            </a:r>
            <a:r>
              <a:rPr lang="ro-RO" sz="2800" noProof="0" dirty="0" err="1">
                <a:solidFill>
                  <a:srgbClr val="00B0F0"/>
                </a:solidFill>
              </a:rPr>
              <a:t>nume_variabilă</a:t>
            </a:r>
            <a:r>
              <a:rPr lang="ro-RO" sz="2800" noProof="0" dirty="0">
                <a:solidFill>
                  <a:srgbClr val="00B0F0"/>
                </a:solidFill>
              </a:rPr>
              <a:t>&gt; = valoare;</a:t>
            </a:r>
          </a:p>
        </p:txBody>
      </p:sp>
    </p:spTree>
    <p:extLst>
      <p:ext uri="{BB962C8B-B14F-4D97-AF65-F5344CB8AC3E}">
        <p14:creationId xmlns:p14="http://schemas.microsoft.com/office/powerpoint/2010/main" val="89923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B921E-DE54-ECA6-2470-BF88D8A707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102073-75CF-80D4-200B-831A70B14A9E}"/>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4AA93B3E-63A7-294B-2854-5C1753F76A53}"/>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dinamic</a:t>
            </a:r>
          </a:p>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dynamic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value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10</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Dynamic</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value</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value</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value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Hello</a:t>
            </a:r>
            <a:r>
              <a:rPr lang="ro-RO" sz="2400" b="1" i="0" noProof="0" dirty="0">
                <a:solidFill>
                  <a:srgbClr val="7EC699"/>
                </a:solidFill>
                <a:effectLst/>
                <a:latin typeface="Courier New" panose="02070309020205020404" pitchFamily="49" charset="0"/>
              </a:rPr>
              <a:t>, World!"</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Dynamic</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now</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contains</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value</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289987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876D5-3F87-34E2-BD29-2751BE9A811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04EA0B-9278-D127-1991-5A4AB462BB28}"/>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A50F41F6-FE5F-8C1B-0B7E-3B4D416BB008}"/>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dinamic</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Tipul dinamic este similar cu tipul obiect, cu excepția faptului că verificarea tipului pentru variabilele de tip obiect are loc la momentul compilării, în timp ce cea pentru variabilele de tip dinamic are loc la momentul execuției.</a:t>
            </a:r>
          </a:p>
        </p:txBody>
      </p:sp>
    </p:spTree>
    <p:extLst>
      <p:ext uri="{BB962C8B-B14F-4D97-AF65-F5344CB8AC3E}">
        <p14:creationId xmlns:p14="http://schemas.microsoft.com/office/powerpoint/2010/main" val="402887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343C9-92E9-725A-84DA-E666F03F49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508A2A-132B-CF5E-B9C0-F7A3F6C0A625}"/>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89BF7B57-C19A-3FCE-2961-9F76946B2B7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Deci ce este C#?</a:t>
            </a:r>
          </a:p>
          <a:p>
            <a:pPr marL="34290" indent="0" algn="just">
              <a:buNone/>
            </a:pPr>
            <a:endParaRPr lang="ro-RO" sz="2800" noProof="0" dirty="0">
              <a:solidFill>
                <a:srgbClr val="00B0F0"/>
              </a:solidFill>
            </a:endParaRPr>
          </a:p>
          <a:p>
            <a:pPr algn="just"/>
            <a:r>
              <a:rPr lang="ro-RO" sz="2800" noProof="0" dirty="0">
                <a:solidFill>
                  <a:srgbClr val="00B0F0"/>
                </a:solidFill>
              </a:rPr>
              <a:t>C# este un limbaj de programare modern, de uz general, orientat pe obiecte, dezvoltat de Microsoft și aprobat de Asociația Producătorilor Europeni de Calculatoare (ECMA) și Organizația Internațională de Standardizare (ISO).</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4067515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63E45-8A62-3373-27E8-705ABB2E79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561E8D7-00EC-055F-E0A1-0065A92D9723}"/>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FE4F18D7-A82F-8A25-53C8-9C811039E7D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șir de caractere</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Tipul șir de caractere vă permite să atribuiți orice valori șir de caractere unei variabile. Tipul șir de caractere este un alias pentru clasa </a:t>
            </a:r>
            <a:r>
              <a:rPr lang="ro-RO" sz="2800" noProof="0" dirty="0" err="1">
                <a:solidFill>
                  <a:srgbClr val="00B0F0"/>
                </a:solidFill>
              </a:rPr>
              <a:t>System.String</a:t>
            </a:r>
            <a:r>
              <a:rPr lang="ro-RO" sz="2800" noProof="0" dirty="0">
                <a:solidFill>
                  <a:srgbClr val="00B0F0"/>
                </a:solidFill>
              </a:rPr>
              <a:t>. Este derivat din tipul obiect. Valoarea pentru un tip șir de caractere poate fi atribuită folosind șiruri literare de caractere în două forme: citat și @citat.</a:t>
            </a:r>
          </a:p>
        </p:txBody>
      </p:sp>
    </p:spTree>
    <p:extLst>
      <p:ext uri="{BB962C8B-B14F-4D97-AF65-F5344CB8AC3E}">
        <p14:creationId xmlns:p14="http://schemas.microsoft.com/office/powerpoint/2010/main" val="1981758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50498-0156-7E93-FA82-9F81B08652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F95333-6418-92B4-B814-9D3CAA1FD936}"/>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80030721-703D-AC9A-8DD0-319B2EED82F9}"/>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șir de caractere</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using</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System</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class</a:t>
            </a:r>
            <a:r>
              <a:rPr lang="ro-RO" sz="2400" b="1" i="0" noProof="0" dirty="0">
                <a:solidFill>
                  <a:srgbClr val="CCCCCC"/>
                </a:solidFill>
                <a:effectLst/>
                <a:latin typeface="Courier New" panose="02070309020205020404" pitchFamily="49" charset="0"/>
                <a:cs typeface="Courier New" panose="02070309020205020404" pitchFamily="49" charset="0"/>
              </a:rPr>
              <a:t> Program { </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a:solidFill>
                  <a:srgbClr val="CC99CD"/>
                </a:solidFill>
                <a:effectLst/>
                <a:latin typeface="Courier New" panose="02070309020205020404" pitchFamily="49" charset="0"/>
                <a:cs typeface="Courier New" panose="02070309020205020404" pitchFamily="49" charset="0"/>
              </a:rPr>
              <a:t>static</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void</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F08D49"/>
                </a:solidFill>
                <a:effectLst/>
                <a:latin typeface="Courier New" panose="02070309020205020404" pitchFamily="49" charset="0"/>
                <a:cs typeface="Courier New" panose="02070309020205020404" pitchFamily="49" charset="0"/>
              </a:rPr>
              <a:t>Main</a:t>
            </a:r>
            <a:r>
              <a:rPr lang="ro-RO" sz="2400" b="1" i="0" noProof="0" dirty="0">
                <a:solidFill>
                  <a:srgbClr val="CCCCCC"/>
                </a:solidFill>
                <a:effectLst/>
                <a:latin typeface="Courier New" panose="02070309020205020404" pitchFamily="49" charset="0"/>
                <a:cs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string</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firstName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err="1">
                <a:solidFill>
                  <a:srgbClr val="7EC699"/>
                </a:solidFill>
                <a:effectLst/>
                <a:latin typeface="Courier New" panose="02070309020205020404" pitchFamily="49" charset="0"/>
                <a:cs typeface="Courier New" panose="02070309020205020404" pitchFamily="49" charset="0"/>
              </a:rPr>
              <a:t>Sudhir</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string</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lastName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err="1">
                <a:solidFill>
                  <a:srgbClr val="7EC699"/>
                </a:solidFill>
                <a:effectLst/>
                <a:latin typeface="Courier New" panose="02070309020205020404" pitchFamily="49" charset="0"/>
                <a:cs typeface="Courier New" panose="02070309020205020404" pitchFamily="49" charset="0"/>
              </a:rPr>
              <a:t>Sharma</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err="1">
                <a:solidFill>
                  <a:srgbClr val="CC99CD"/>
                </a:solidFill>
                <a:effectLst/>
                <a:latin typeface="Courier New" panose="02070309020205020404" pitchFamily="49" charset="0"/>
                <a:cs typeface="Courier New" panose="02070309020205020404" pitchFamily="49" charset="0"/>
              </a:rPr>
              <a:t>string</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fullName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firstName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7EC699"/>
                </a:solidFill>
                <a:effectLst/>
                <a:latin typeface="Courier New" panose="02070309020205020404" pitchFamily="49" charset="0"/>
                <a:cs typeface="Courier New" panose="02070309020205020404" pitchFamily="49" charset="0"/>
              </a:rPr>
              <a:t>" "</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lastName</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Console.</a:t>
            </a:r>
            <a:r>
              <a:rPr lang="ro-RO" sz="2400" b="1" i="0" noProof="0" dirty="0" err="1">
                <a:solidFill>
                  <a:srgbClr val="F08D49"/>
                </a:solidFill>
                <a:effectLst/>
                <a:latin typeface="Courier New" panose="02070309020205020404" pitchFamily="49" charset="0"/>
                <a:cs typeface="Courier New" panose="02070309020205020404" pitchFamily="49" charset="0"/>
              </a:rPr>
              <a:t>WriteLine</a:t>
            </a:r>
            <a:r>
              <a:rPr lang="ro-RO" sz="2400" b="1" i="0" noProof="0" dirty="0">
                <a:solidFill>
                  <a:srgbClr val="CCCCCC"/>
                </a:solidFill>
                <a:effectLst/>
                <a:latin typeface="Courier New" panose="02070309020205020404" pitchFamily="49" charset="0"/>
                <a:cs typeface="Courier New" panose="02070309020205020404" pitchFamily="49" charset="0"/>
              </a:rPr>
              <a:t>(</a:t>
            </a:r>
            <a:r>
              <a:rPr lang="ro-RO" sz="2400" b="1" i="0" noProof="0" dirty="0">
                <a:solidFill>
                  <a:srgbClr val="7EC699"/>
                </a:solidFill>
                <a:effectLst/>
                <a:latin typeface="Courier New" panose="02070309020205020404" pitchFamily="49" charset="0"/>
                <a:cs typeface="Courier New" panose="02070309020205020404" pitchFamily="49" charset="0"/>
              </a:rPr>
              <a:t>"Full </a:t>
            </a:r>
            <a:r>
              <a:rPr lang="ro-RO" sz="2400" b="1" i="0" noProof="0" dirty="0" err="1">
                <a:solidFill>
                  <a:srgbClr val="7EC699"/>
                </a:solidFill>
                <a:effectLst/>
                <a:latin typeface="Courier New" panose="02070309020205020404" pitchFamily="49" charset="0"/>
                <a:cs typeface="Courier New" panose="02070309020205020404" pitchFamily="49" charset="0"/>
              </a:rPr>
              <a:t>Name</a:t>
            </a:r>
            <a:r>
              <a:rPr lang="ro-RO" sz="2400" b="1" i="0" noProof="0" dirty="0">
                <a:solidFill>
                  <a:srgbClr val="7EC699"/>
                </a:solidFill>
                <a:effectLst/>
                <a:latin typeface="Courier New" panose="02070309020205020404" pitchFamily="49" charset="0"/>
                <a:cs typeface="Courier New" panose="02070309020205020404" pitchFamily="49" charset="0"/>
              </a:rPr>
              <a:t>: "</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fullName</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cs typeface="Courier New" panose="02070309020205020404" pitchFamily="49" charset="0"/>
              </a:rPr>
              <a:t>	</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cs typeface="Courier New" panose="02070309020205020404" pitchFamily="49" charset="0"/>
              </a:rPr>
              <a:t>}</a:t>
            </a:r>
            <a:endParaRPr lang="ro-RO" sz="2400" b="1" noProof="0" dirty="0">
              <a:solidFill>
                <a:srgbClr val="00B0F0"/>
              </a:solidFill>
              <a:latin typeface="Courier New" panose="02070309020205020404" pitchFamily="49" charset="0"/>
              <a:cs typeface="Courier New" panose="02070309020205020404" pitchFamily="49" charset="0"/>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3731935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27293-EF14-73A3-3B85-9732DCC43F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6F70A9-9152-4519-5536-E2977C060E46}"/>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94B684A6-A39C-7C8D-BA14-F61E1D8AF15F}"/>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Tablou(</a:t>
            </a:r>
            <a:r>
              <a:rPr lang="ro-RO" sz="2800" noProof="0" dirty="0" err="1">
                <a:solidFill>
                  <a:srgbClr val="00B0F0"/>
                </a:solidFill>
              </a:rPr>
              <a:t>Array</a:t>
            </a:r>
            <a:r>
              <a:rPr lang="ro-RO" sz="2800" noProof="0" dirty="0">
                <a:solidFill>
                  <a:srgbClr val="00B0F0"/>
                </a:solidFill>
              </a:rPr>
              <a:t>)</a:t>
            </a:r>
          </a:p>
          <a:p>
            <a:pPr marL="34290" indent="0" algn="just">
              <a:buNone/>
            </a:pPr>
            <a:r>
              <a:rPr lang="ro-RO" sz="2800" noProof="0" dirty="0">
                <a:solidFill>
                  <a:srgbClr val="00B0F0"/>
                </a:solidFill>
              </a:rPr>
              <a:t>Tipul </a:t>
            </a:r>
            <a:r>
              <a:rPr lang="ro-RO" sz="2800" noProof="0" dirty="0" err="1">
                <a:solidFill>
                  <a:srgbClr val="00B0F0"/>
                </a:solidFill>
              </a:rPr>
              <a:t>Array</a:t>
            </a:r>
            <a:r>
              <a:rPr lang="ro-RO" sz="2800" noProof="0" dirty="0">
                <a:solidFill>
                  <a:srgbClr val="00B0F0"/>
                </a:solidFill>
              </a:rPr>
              <a:t> stochează mai multe valori de același tip într-o singură variabilă.</a:t>
            </a:r>
            <a:endParaRPr lang="en-US" sz="2800" noProof="0" dirty="0">
              <a:solidFill>
                <a:srgbClr val="00B0F0"/>
              </a:solidFill>
            </a:endParaRPr>
          </a:p>
          <a:p>
            <a:pPr marL="34290" indent="0" algn="just">
              <a:buNone/>
            </a:pPr>
            <a:r>
              <a:rPr lang="en-US" sz="2400" b="1" i="0" dirty="0">
                <a:solidFill>
                  <a:srgbClr val="CC99CD"/>
                </a:solidFill>
                <a:effectLst/>
                <a:latin typeface="Courier New" panose="02070309020205020404" pitchFamily="49" charset="0"/>
              </a:rPr>
              <a:t>using</a:t>
            </a:r>
            <a:r>
              <a:rPr lang="en-US" sz="2400" b="1" i="0" dirty="0">
                <a:solidFill>
                  <a:srgbClr val="CCCCCC"/>
                </a:solidFill>
                <a:effectLst/>
                <a:latin typeface="Courier New" panose="02070309020205020404" pitchFamily="49" charset="0"/>
              </a:rPr>
              <a:t> System;</a:t>
            </a:r>
          </a:p>
          <a:p>
            <a:pPr marL="34290" indent="0" algn="just">
              <a:buNone/>
            </a:pPr>
            <a:r>
              <a:rPr lang="en-US" sz="2400" b="1" i="0" dirty="0">
                <a:solidFill>
                  <a:srgbClr val="CC99CD"/>
                </a:solidFill>
                <a:effectLst/>
                <a:latin typeface="Courier New" panose="02070309020205020404" pitchFamily="49" charset="0"/>
              </a:rPr>
              <a:t>class</a:t>
            </a:r>
            <a:r>
              <a:rPr lang="en-US" sz="2400" b="1" i="0" dirty="0">
                <a:solidFill>
                  <a:srgbClr val="CCCCCC"/>
                </a:solidFill>
                <a:effectLst/>
                <a:latin typeface="Courier New" panose="02070309020205020404" pitchFamily="49" charset="0"/>
              </a:rPr>
              <a:t> Program {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static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void</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Main</a:t>
            </a:r>
            <a:r>
              <a:rPr lang="en-US" sz="2400" b="1" i="0" dirty="0">
                <a:solidFill>
                  <a:srgbClr val="CCCCCC"/>
                </a:solidFill>
                <a:effectLst/>
                <a:latin typeface="Courier New" panose="02070309020205020404" pitchFamily="49" charset="0"/>
              </a:rPr>
              <a:t>() {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string</a:t>
            </a:r>
            <a:r>
              <a:rPr lang="en-US" sz="2400" b="1" i="0" dirty="0">
                <a:solidFill>
                  <a:srgbClr val="CCCCCC"/>
                </a:solidFill>
                <a:effectLst/>
                <a:latin typeface="Courier New" panose="02070309020205020404" pitchFamily="49" charset="0"/>
              </a:rPr>
              <a:t>[] students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 </a:t>
            </a:r>
            <a:r>
              <a:rPr lang="en-US" sz="2400" b="1" i="0" dirty="0">
                <a:solidFill>
                  <a:srgbClr val="7EC699"/>
                </a:solidFill>
                <a:effectLst/>
                <a:latin typeface="Courier New" panose="02070309020205020404" pitchFamily="49" charset="0"/>
              </a:rPr>
              <a:t>"Zoya"</a:t>
            </a:r>
            <a:r>
              <a:rPr lang="en-US" sz="2400" b="1" i="0" dirty="0">
                <a:solidFill>
                  <a:srgbClr val="CCCCCC"/>
                </a:solidFill>
                <a:effectLst/>
                <a:latin typeface="Courier New" panose="02070309020205020404" pitchFamily="49" charset="0"/>
              </a:rPr>
              <a:t>, </a:t>
            </a:r>
            <a:r>
              <a:rPr lang="en-US" sz="2400" b="1" i="0" dirty="0">
                <a:solidFill>
                  <a:srgbClr val="7EC699"/>
                </a:solidFill>
                <a:effectLst/>
                <a:latin typeface="Courier New" panose="02070309020205020404" pitchFamily="49" charset="0"/>
              </a:rPr>
              <a:t>"Yashna"</a:t>
            </a:r>
            <a:r>
              <a:rPr lang="en-US" sz="2400" b="1" i="0" dirty="0">
                <a:solidFill>
                  <a:srgbClr val="CCCCCC"/>
                </a:solidFill>
                <a:effectLst/>
                <a:latin typeface="Courier New" panose="02070309020205020404" pitchFamily="49" charset="0"/>
              </a:rPr>
              <a:t>, 	</a:t>
            </a:r>
            <a:r>
              <a:rPr lang="en-US" sz="2400" b="1" i="0" dirty="0">
                <a:solidFill>
                  <a:srgbClr val="7EC699"/>
                </a:solidFill>
                <a:effectLst/>
                <a:latin typeface="Courier New" panose="02070309020205020404" pitchFamily="49" charset="0"/>
              </a:rPr>
              <a:t>"Olivia"</a:t>
            </a:r>
            <a:r>
              <a:rPr lang="en-US" sz="2400" b="1" i="0" dirty="0">
                <a:solidFill>
                  <a:srgbClr val="CCCCCC"/>
                </a:solidFill>
                <a:effectLst/>
                <a:latin typeface="Courier New" panose="02070309020205020404" pitchFamily="49" charset="0"/>
              </a:rPr>
              <a:t>, </a:t>
            </a:r>
            <a:r>
              <a:rPr lang="en-US" sz="2400" b="1" i="0" dirty="0">
                <a:solidFill>
                  <a:srgbClr val="7EC699"/>
                </a:solidFill>
                <a:effectLst/>
                <a:latin typeface="Courier New" panose="02070309020205020404" pitchFamily="49" charset="0"/>
              </a:rPr>
              <a:t>"Naomi"</a:t>
            </a:r>
            <a:r>
              <a:rPr lang="en-US" sz="2400" b="1" i="0" dirty="0">
                <a:solidFill>
                  <a:srgbClr val="CCCCCC"/>
                </a:solidFill>
                <a:effectLst/>
                <a:latin typeface="Courier New" panose="02070309020205020404" pitchFamily="49" charset="0"/>
              </a:rPr>
              <a:t> };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"Student List:"</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foreach</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string</a:t>
            </a:r>
            <a:r>
              <a:rPr lang="en-US" sz="2400" b="1" i="0" dirty="0">
                <a:solidFill>
                  <a:srgbClr val="CCCCCC"/>
                </a:solidFill>
                <a:effectLst/>
                <a:latin typeface="Courier New" panose="02070309020205020404" pitchFamily="49" charset="0"/>
              </a:rPr>
              <a:t> student </a:t>
            </a:r>
            <a:r>
              <a:rPr lang="en-US" sz="2400" b="1" i="0" dirty="0">
                <a:solidFill>
                  <a:srgbClr val="CC99CD"/>
                </a:solidFill>
                <a:effectLst/>
                <a:latin typeface="Courier New" panose="02070309020205020404" pitchFamily="49" charset="0"/>
              </a:rPr>
              <a:t>in</a:t>
            </a:r>
            <a:r>
              <a:rPr lang="en-US" sz="2400" b="1" i="0" dirty="0">
                <a:solidFill>
                  <a:srgbClr val="CCCCCC"/>
                </a:solidFill>
                <a:effectLst/>
                <a:latin typeface="Courier New" panose="02070309020205020404" pitchFamily="49" charset="0"/>
              </a:rPr>
              <a:t> students) {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(student);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4147480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51FB5-6CF4-83B2-82D8-02F7C1EE040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03FC4BA-E044-4D27-A2CF-9153FFFE6FE7}"/>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4584B1B7-0D9D-4072-8C5B-728F214FC84D}"/>
              </a:ext>
            </a:extLst>
          </p:cNvPr>
          <p:cNvSpPr>
            <a:spLocks noGrp="1"/>
          </p:cNvSpPr>
          <p:nvPr>
            <p:ph idx="1"/>
          </p:nvPr>
        </p:nvSpPr>
        <p:spPr>
          <a:xfrm>
            <a:off x="463925" y="1281952"/>
            <a:ext cx="8249770" cy="5074024"/>
          </a:xfrm>
        </p:spPr>
        <p:txBody>
          <a:bodyPr>
            <a:noAutofit/>
          </a:bodyPr>
          <a:lstStyle/>
          <a:p>
            <a:pPr marL="34290" indent="0" algn="just">
              <a:buNone/>
            </a:pPr>
            <a:r>
              <a:rPr lang="en-US" sz="2800" noProof="0" dirty="0" err="1">
                <a:solidFill>
                  <a:srgbClr val="00B0F0"/>
                </a:solidFill>
              </a:rPr>
              <a:t>Tipul</a:t>
            </a:r>
            <a:r>
              <a:rPr lang="en-US" sz="2800" noProof="0" dirty="0">
                <a:solidFill>
                  <a:srgbClr val="00B0F0"/>
                </a:solidFill>
              </a:rPr>
              <a:t> pointer</a:t>
            </a:r>
          </a:p>
          <a:p>
            <a:pPr marL="34290" indent="0" algn="just">
              <a:buNone/>
            </a:pPr>
            <a:r>
              <a:rPr lang="ro-RO" sz="2800" dirty="0">
                <a:solidFill>
                  <a:srgbClr val="00B0F0"/>
                </a:solidFill>
              </a:rPr>
              <a:t>Variabilele de tip pointer stochează adresa de memorie a unui alt tip. Pointerii din C# au aceleași capabilități ca pointerii din C sau C++.</a:t>
            </a:r>
            <a:endParaRPr lang="en-US" sz="2800" dirty="0">
              <a:solidFill>
                <a:srgbClr val="00B0F0"/>
              </a:solidFill>
            </a:endParaRPr>
          </a:p>
          <a:p>
            <a:pPr marL="34290" indent="0" algn="just">
              <a:buNone/>
            </a:pPr>
            <a:endParaRPr lang="en-US" sz="2800" noProof="0" dirty="0">
              <a:solidFill>
                <a:srgbClr val="00B0F0"/>
              </a:solidFill>
            </a:endParaRPr>
          </a:p>
          <a:p>
            <a:pPr marL="34290" indent="0" algn="just">
              <a:buNone/>
            </a:pPr>
            <a:r>
              <a:rPr lang="ro-RO" sz="2800" dirty="0">
                <a:solidFill>
                  <a:srgbClr val="00B0F0"/>
                </a:solidFill>
              </a:rPr>
              <a:t>Sintaxa pentru declararea unui pointer</a:t>
            </a:r>
            <a:r>
              <a:rPr lang="en-US" sz="2800" dirty="0">
                <a:solidFill>
                  <a:srgbClr val="00B0F0"/>
                </a:solidFill>
              </a:rPr>
              <a:t>:</a:t>
            </a:r>
          </a:p>
          <a:p>
            <a:pPr marL="34290" indent="0" algn="just">
              <a:buNone/>
            </a:pPr>
            <a:endParaRPr lang="en-US" sz="2800" noProof="0" dirty="0">
              <a:solidFill>
                <a:srgbClr val="00B0F0"/>
              </a:solidFill>
            </a:endParaRPr>
          </a:p>
          <a:p>
            <a:pPr marL="34290" indent="0" algn="just">
              <a:buNone/>
            </a:pPr>
            <a:r>
              <a:rPr lang="en-US" sz="2400" b="1" i="0" dirty="0">
                <a:solidFill>
                  <a:srgbClr val="CCCCCC"/>
                </a:solidFill>
                <a:effectLst/>
                <a:latin typeface="Courier New" panose="02070309020205020404" pitchFamily="49" charset="0"/>
              </a:rPr>
              <a:t>type</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identifier;</a:t>
            </a:r>
            <a:endParaRPr lang="ro-RO" sz="2400" b="1" noProof="0" dirty="0">
              <a:solidFill>
                <a:srgbClr val="00B0F0"/>
              </a:solidFill>
            </a:endParaRPr>
          </a:p>
        </p:txBody>
      </p:sp>
    </p:spTree>
    <p:extLst>
      <p:ext uri="{BB962C8B-B14F-4D97-AF65-F5344CB8AC3E}">
        <p14:creationId xmlns:p14="http://schemas.microsoft.com/office/powerpoint/2010/main" val="1181913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94AFD-1527-F9EA-BD93-08CDFAF45A2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7C9522-44BC-CC2A-7E15-070624CFC1BE}"/>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71F3B674-8551-B2E1-EE95-97BD9A7641F1}"/>
              </a:ext>
            </a:extLst>
          </p:cNvPr>
          <p:cNvSpPr>
            <a:spLocks noGrp="1"/>
          </p:cNvSpPr>
          <p:nvPr>
            <p:ph idx="1"/>
          </p:nvPr>
        </p:nvSpPr>
        <p:spPr>
          <a:xfrm>
            <a:off x="463925" y="1281952"/>
            <a:ext cx="8249770" cy="5074024"/>
          </a:xfrm>
        </p:spPr>
        <p:txBody>
          <a:bodyPr>
            <a:noAutofit/>
          </a:bodyPr>
          <a:lstStyle/>
          <a:p>
            <a:pPr marL="34290" indent="0" algn="just">
              <a:buNone/>
            </a:pPr>
            <a:r>
              <a:rPr lang="en-US" sz="2400" b="1" i="0" dirty="0">
                <a:solidFill>
                  <a:srgbClr val="CC99CD"/>
                </a:solidFill>
                <a:effectLst/>
                <a:latin typeface="Courier New" panose="02070309020205020404" pitchFamily="49" charset="0"/>
              </a:rPr>
              <a:t>using</a:t>
            </a:r>
            <a:r>
              <a:rPr lang="en-US" sz="2400" b="1" i="0" dirty="0">
                <a:solidFill>
                  <a:srgbClr val="CCCCCC"/>
                </a:solidFill>
                <a:effectLst/>
                <a:latin typeface="Courier New" panose="02070309020205020404" pitchFamily="49" charset="0"/>
              </a:rPr>
              <a:t> System; </a:t>
            </a:r>
          </a:p>
          <a:p>
            <a:pPr marL="34290" indent="0" algn="just">
              <a:buNone/>
            </a:pPr>
            <a:r>
              <a:rPr lang="en-US" sz="2400" b="1" i="0" dirty="0">
                <a:solidFill>
                  <a:srgbClr val="CC99CD"/>
                </a:solidFill>
                <a:effectLst/>
                <a:latin typeface="Courier New" panose="02070309020205020404" pitchFamily="49" charset="0"/>
              </a:rPr>
              <a:t>unsafe</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class</a:t>
            </a:r>
            <a:r>
              <a:rPr lang="en-US" sz="2400" b="1" i="0" dirty="0">
                <a:solidFill>
                  <a:srgbClr val="CCCCCC"/>
                </a:solidFill>
                <a:effectLst/>
                <a:latin typeface="Courier New" panose="02070309020205020404" pitchFamily="49" charset="0"/>
              </a:rPr>
              <a:t> Program {</a:t>
            </a:r>
          </a:p>
          <a:p>
            <a:pPr marL="34290" indent="0" algn="just">
              <a:buNone/>
            </a:pPr>
            <a:r>
              <a:rPr lang="en-US" sz="2400" b="1" dirty="0">
                <a:solidFill>
                  <a:srgbClr val="CC99CD"/>
                </a:solidFill>
                <a:latin typeface="Courier New" panose="02070309020205020404" pitchFamily="49" charset="0"/>
              </a:rPr>
              <a:t>  </a:t>
            </a:r>
            <a:r>
              <a:rPr lang="en-US" sz="2400" b="1" i="0" dirty="0">
                <a:solidFill>
                  <a:srgbClr val="CC99CD"/>
                </a:solidFill>
                <a:effectLst/>
                <a:latin typeface="Courier New" panose="02070309020205020404" pitchFamily="49" charset="0"/>
              </a:rPr>
              <a:t>static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void</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Main</a:t>
            </a:r>
            <a:r>
              <a:rPr lang="en-US" sz="2400" b="1" i="0" dirty="0">
                <a:solidFill>
                  <a:srgbClr val="CCCCCC"/>
                </a:solidFill>
                <a:effectLst/>
                <a:latin typeface="Courier New" panose="02070309020205020404" pitchFamily="49" charset="0"/>
              </a:rPr>
              <a:t>() {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int</a:t>
            </a:r>
            <a:r>
              <a:rPr lang="en-US" sz="2400" b="1" i="0" dirty="0">
                <a:solidFill>
                  <a:srgbClr val="CCCCCC"/>
                </a:solidFill>
                <a:effectLst/>
                <a:latin typeface="Courier New" panose="02070309020205020404" pitchFamily="49" charset="0"/>
              </a:rPr>
              <a:t> grade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90</a:t>
            </a:r>
            <a:r>
              <a:rPr lang="en-US" sz="2400" b="1" i="0" dirty="0">
                <a:solidFill>
                  <a:srgbClr val="CCCCCC"/>
                </a:solidFill>
                <a:effectLst/>
                <a:latin typeface="Courier New" panose="02070309020205020404" pitchFamily="49" charset="0"/>
              </a:rPr>
              <a:t>; </a:t>
            </a:r>
          </a:p>
          <a:p>
            <a:pPr marL="34290" indent="0">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int</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ptr</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&amp;</a:t>
            </a:r>
            <a:r>
              <a:rPr lang="en-US" sz="2400" b="1" i="0" dirty="0">
                <a:solidFill>
                  <a:srgbClr val="CCCCCC"/>
                </a:solidFill>
                <a:effectLst/>
                <a:latin typeface="Courier New" panose="02070309020205020404" pitchFamily="49" charset="0"/>
              </a:rPr>
              <a:t>grade;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"Original Grade:"</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dirty="0">
                <a:solidFill>
                  <a:srgbClr val="CCCCCC"/>
                </a:solidFill>
                <a:latin typeface="Courier New" panose="02070309020205020404" pitchFamily="49" charset="0"/>
              </a:rPr>
              <a:t> </a:t>
            </a:r>
            <a:r>
              <a:rPr lang="en-US" sz="2400" b="1" i="0" dirty="0">
                <a:solidFill>
                  <a:srgbClr val="CCCCCC"/>
                </a:solidFill>
                <a:effectLst/>
                <a:latin typeface="Courier New" panose="02070309020205020404" pitchFamily="49" charset="0"/>
              </a:rPr>
              <a:t>grade); </a:t>
            </a:r>
          </a:p>
          <a:p>
            <a:pPr marL="34290" indent="0">
              <a:buNone/>
            </a:pPr>
            <a:r>
              <a:rPr lang="en-US" sz="2400" b="1" dirty="0">
                <a:solidFill>
                  <a:srgbClr val="CCCCCC"/>
                </a:solidFill>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"Memory Address:"</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99CD"/>
                </a:solidFill>
                <a:effectLst/>
                <a:latin typeface="Courier New" panose="02070309020205020404" pitchFamily="49" charset="0"/>
              </a:rPr>
              <a:t>ulong</a:t>
            </a:r>
            <a:r>
              <a:rPr lang="en-US" sz="2400" b="1" i="0" dirty="0">
                <a:solidFill>
                  <a:srgbClr val="CCCCCC"/>
                </a:solidFill>
                <a:effectLst/>
                <a:latin typeface="Courier New" panose="02070309020205020404" pitchFamily="49" charset="0"/>
              </a:rPr>
              <a:t>)</a:t>
            </a:r>
            <a:r>
              <a:rPr lang="en-US" sz="2400" b="1" i="0" dirty="0" err="1">
                <a:solidFill>
                  <a:srgbClr val="CCCCCC"/>
                </a:solidFill>
                <a:effectLst/>
                <a:latin typeface="Courier New" panose="02070309020205020404" pitchFamily="49" charset="0"/>
              </a:rPr>
              <a:t>ptr</a:t>
            </a:r>
            <a:r>
              <a:rPr lang="en-US" sz="2400" b="1" i="0" dirty="0">
                <a:solidFill>
                  <a:srgbClr val="CCCCCC"/>
                </a:solidFill>
                <a:effectLst/>
                <a:latin typeface="Courier New" panose="02070309020205020404" pitchFamily="49" charset="0"/>
              </a:rPr>
              <a:t>); </a:t>
            </a:r>
          </a:p>
          <a:p>
            <a:pPr marL="34290" indent="0">
              <a:buNone/>
            </a:pPr>
            <a:r>
              <a:rPr lang="en-US" sz="2400" b="1" dirty="0">
                <a:solidFill>
                  <a:srgbClr val="CCCCCC"/>
                </a:solidFill>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err="1">
                <a:solidFill>
                  <a:srgbClr val="CCCCCC"/>
                </a:solidFill>
                <a:effectLst/>
                <a:latin typeface="Courier New" panose="02070309020205020404" pitchFamily="49" charset="0"/>
              </a:rPr>
              <a:t>ptr</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95</a:t>
            </a:r>
            <a:r>
              <a:rPr lang="en-US" sz="2400" b="1" i="0" dirty="0">
                <a:solidFill>
                  <a:srgbClr val="CCCCCC"/>
                </a:solidFill>
                <a:effectLst/>
                <a:latin typeface="Courier New" panose="02070309020205020404" pitchFamily="49" charset="0"/>
              </a:rPr>
              <a:t>; </a:t>
            </a:r>
            <a:r>
              <a:rPr lang="en-US" sz="2400" b="1" i="0" dirty="0">
                <a:solidFill>
                  <a:srgbClr val="999999"/>
                </a:solidFill>
                <a:effectLst/>
                <a:latin typeface="Courier New" panose="02070309020205020404" pitchFamily="49" charset="0"/>
              </a:rPr>
              <a:t>//</a:t>
            </a:r>
            <a:r>
              <a:rPr lang="en-US" sz="2400" b="1" i="0" dirty="0" err="1">
                <a:solidFill>
                  <a:srgbClr val="999999"/>
                </a:solidFill>
                <a:effectLst/>
                <a:latin typeface="Courier New" panose="02070309020205020404" pitchFamily="49" charset="0"/>
              </a:rPr>
              <a:t>Modific</a:t>
            </a:r>
            <a:r>
              <a:rPr lang="en-US" sz="2400" b="1" i="0" dirty="0">
                <a:solidFill>
                  <a:srgbClr val="999999"/>
                </a:solidFill>
                <a:effectLst/>
                <a:latin typeface="Courier New" panose="02070309020205020404" pitchFamily="49" charset="0"/>
              </a:rPr>
              <a:t> </a:t>
            </a:r>
            <a:r>
              <a:rPr lang="en-US" sz="2400" b="1" i="0" dirty="0" err="1">
                <a:solidFill>
                  <a:srgbClr val="999999"/>
                </a:solidFill>
                <a:effectLst/>
                <a:latin typeface="Courier New" panose="02070309020205020404" pitchFamily="49" charset="0"/>
              </a:rPr>
              <a:t>valoarea</a:t>
            </a:r>
            <a:r>
              <a:rPr lang="en-US" sz="2400" b="1" i="0" dirty="0">
                <a:solidFill>
                  <a:srgbClr val="999999"/>
                </a:solidFill>
                <a:effectLst/>
                <a:latin typeface="Courier New" panose="02070309020205020404" pitchFamily="49" charset="0"/>
              </a:rPr>
              <a:t> </a:t>
            </a:r>
            <a:r>
              <a:rPr lang="en-US" sz="2400" b="1" i="0" dirty="0" err="1">
                <a:solidFill>
                  <a:srgbClr val="999999"/>
                </a:solidFill>
                <a:effectLst/>
                <a:latin typeface="Courier New" panose="02070309020205020404" pitchFamily="49" charset="0"/>
              </a:rPr>
              <a:t>folosind</a:t>
            </a:r>
            <a:r>
              <a:rPr lang="en-US" sz="2400" b="1" i="0" dirty="0">
                <a:solidFill>
                  <a:srgbClr val="999999"/>
                </a:solidFill>
                <a:effectLst/>
                <a:latin typeface="Courier New" panose="02070309020205020404" pitchFamily="49" charset="0"/>
              </a:rPr>
              <a:t> 	</a:t>
            </a:r>
            <a:r>
              <a:rPr lang="en-US" sz="2400" b="1" i="0" dirty="0" err="1">
                <a:solidFill>
                  <a:srgbClr val="999999"/>
                </a:solidFill>
                <a:effectLst/>
                <a:latin typeface="Courier New" panose="02070309020205020404" pitchFamily="49" charset="0"/>
              </a:rPr>
              <a:t>pointerul</a:t>
            </a:r>
            <a:r>
              <a:rPr lang="en-US" sz="2400" b="1" i="0" dirty="0">
                <a:solidFill>
                  <a:srgbClr val="CCCCCC"/>
                </a:solidFill>
                <a:effectLst/>
                <a:latin typeface="Courier New" panose="02070309020205020404" pitchFamily="49" charset="0"/>
              </a:rPr>
              <a:t> </a:t>
            </a:r>
          </a:p>
          <a:p>
            <a:pPr marL="34290" indent="0">
              <a:buNone/>
            </a:pPr>
            <a:r>
              <a:rPr lang="en-US" sz="2400" b="1" dirty="0">
                <a:solidFill>
                  <a:srgbClr val="CCCCCC"/>
                </a:solidFill>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"Updated Grade:"</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grade); </a:t>
            </a:r>
          </a:p>
          <a:p>
            <a:pPr marL="34290" indent="0">
              <a:buNone/>
            </a:pPr>
            <a:r>
              <a:rPr lang="en-US" sz="2400" b="1" i="0" dirty="0">
                <a:solidFill>
                  <a:srgbClr val="CCCCCC"/>
                </a:solidFill>
                <a:effectLst/>
                <a:latin typeface="Courier New" panose="02070309020205020404" pitchFamily="49" charset="0"/>
              </a:rPr>
              <a:t>	}</a:t>
            </a:r>
          </a:p>
          <a:p>
            <a:pPr marL="34290" indent="0">
              <a:buNone/>
            </a:pPr>
            <a:r>
              <a:rPr lang="en-US" sz="2400" b="1" i="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154805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DCD30-B93B-48FF-814F-DF8F5E44EB4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34B19C-2860-8D4F-44FE-4CB5228DB77A}"/>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8087AE27-130A-4374-FCBF-7B19B022E52E}"/>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 Tipuri de date</a:t>
            </a:r>
          </a:p>
          <a:p>
            <a:pPr marL="34290" indent="0" algn="just">
              <a:buNone/>
            </a:pPr>
            <a:r>
              <a:rPr lang="ro-RO" sz="2800" noProof="0" dirty="0">
                <a:solidFill>
                  <a:srgbClr val="00B0F0"/>
                </a:solidFill>
              </a:rPr>
              <a:t>Tipurile de date C# specifică tipul de date pe care variabilele le pot stoca. În C#, toate variabilele trebuie declarate cu tipurile de date înainte de utilizarea lor, deoarece este un limbaj puternic tipizat.</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331724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EE4D1-03D5-21B5-8754-D18D302954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D238CB-C155-7F8E-E0E8-534BEB111B13}"/>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5D57CAFC-2668-CCF3-C78E-5DDAF555941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Tipuri de date în C#</a:t>
            </a:r>
          </a:p>
          <a:p>
            <a:pPr marL="34290" indent="0" algn="just">
              <a:buNone/>
            </a:pPr>
            <a:r>
              <a:rPr lang="ro-RO" sz="2800" noProof="0" dirty="0">
                <a:solidFill>
                  <a:srgbClr val="00B0F0"/>
                </a:solidFill>
              </a:rPr>
              <a:t>Variabilele din C# sunt clasificate în următoarele tipuri:</a:t>
            </a:r>
          </a:p>
          <a:p>
            <a:pPr marL="34290" indent="0" algn="just">
              <a:buNone/>
            </a:pPr>
            <a:endParaRPr lang="ro-RO" sz="2800" noProof="0" dirty="0">
              <a:solidFill>
                <a:srgbClr val="00B0F0"/>
              </a:solidFill>
            </a:endParaRPr>
          </a:p>
          <a:p>
            <a:pPr algn="just"/>
            <a:r>
              <a:rPr lang="ro-RO" sz="2800" noProof="0" dirty="0">
                <a:solidFill>
                  <a:srgbClr val="00B0F0"/>
                </a:solidFill>
              </a:rPr>
              <a:t>Tipuri de valori</a:t>
            </a:r>
          </a:p>
          <a:p>
            <a:pPr algn="just"/>
            <a:r>
              <a:rPr lang="ro-RO" sz="2800" noProof="0" dirty="0">
                <a:solidFill>
                  <a:srgbClr val="00B0F0"/>
                </a:solidFill>
              </a:rPr>
              <a:t>Tipuri de referințe</a:t>
            </a:r>
          </a:p>
          <a:p>
            <a:pPr algn="just"/>
            <a:r>
              <a:rPr lang="ro-RO" sz="2800" noProof="0" dirty="0">
                <a:solidFill>
                  <a:srgbClr val="00B0F0"/>
                </a:solidFill>
              </a:rPr>
              <a:t>Tipuri de pointeri</a:t>
            </a:r>
          </a:p>
        </p:txBody>
      </p:sp>
    </p:spTree>
    <p:extLst>
      <p:ext uri="{BB962C8B-B14F-4D97-AF65-F5344CB8AC3E}">
        <p14:creationId xmlns:p14="http://schemas.microsoft.com/office/powerpoint/2010/main" val="41929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8EC65-3516-8BE0-12F4-B2E01226AB1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41914A-60CD-9296-000F-B50751AC6A8D}"/>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630589FB-4D94-5FB3-AFA7-417A4BB482B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1. Tipuri de valori în C#</a:t>
            </a:r>
          </a:p>
          <a:p>
            <a:pPr marL="34290" indent="0" algn="just">
              <a:buNone/>
            </a:pPr>
            <a:r>
              <a:rPr lang="ro-RO" sz="2800" noProof="0" dirty="0">
                <a:solidFill>
                  <a:srgbClr val="00B0F0"/>
                </a:solidFill>
              </a:rPr>
              <a:t>Variabilelor de tip valoare li se poate atribui direct o valoare. Acestea sunt derivate din clasa </a:t>
            </a:r>
            <a:r>
              <a:rPr lang="ro-RO" sz="2800" noProof="0" dirty="0" err="1">
                <a:solidFill>
                  <a:srgbClr val="00B0F0"/>
                </a:solidFill>
              </a:rPr>
              <a:t>System.ValueType</a:t>
            </a:r>
            <a:r>
              <a:rPr lang="ro-RO" sz="2800" noProof="0" dirty="0">
                <a:solidFill>
                  <a:srgbClr val="00B0F0"/>
                </a:solidFill>
              </a:rPr>
              <a:t>.</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Tipurile de valoare conțin direct date. Câteva exemple sunt </a:t>
            </a:r>
            <a:r>
              <a:rPr lang="ro-RO" sz="2800" noProof="0" dirty="0" err="1">
                <a:solidFill>
                  <a:srgbClr val="00B0F0"/>
                </a:solidFill>
              </a:rPr>
              <a:t>int</a:t>
            </a:r>
            <a:r>
              <a:rPr lang="ro-RO" sz="2800" noProof="0" dirty="0">
                <a:solidFill>
                  <a:srgbClr val="00B0F0"/>
                </a:solidFill>
              </a:rPr>
              <a:t>, </a:t>
            </a:r>
            <a:r>
              <a:rPr lang="ro-RO" sz="2800" noProof="0" dirty="0" err="1">
                <a:solidFill>
                  <a:srgbClr val="00B0F0"/>
                </a:solidFill>
              </a:rPr>
              <a:t>char</a:t>
            </a:r>
            <a:r>
              <a:rPr lang="ro-RO" sz="2800" noProof="0" dirty="0">
                <a:solidFill>
                  <a:srgbClr val="00B0F0"/>
                </a:solidFill>
              </a:rPr>
              <a:t> și </a:t>
            </a:r>
            <a:r>
              <a:rPr lang="ro-RO" sz="2800" noProof="0" dirty="0" err="1">
                <a:solidFill>
                  <a:srgbClr val="00B0F0"/>
                </a:solidFill>
              </a:rPr>
              <a:t>float</a:t>
            </a:r>
            <a:r>
              <a:rPr lang="ro-RO" sz="2800" noProof="0" dirty="0">
                <a:solidFill>
                  <a:srgbClr val="00B0F0"/>
                </a:solidFill>
              </a:rPr>
              <a:t>, care stochează numere, litere și numere cu virgulă mobilă, respectiv. Când declarați un tip </a:t>
            </a:r>
            <a:r>
              <a:rPr lang="ro-RO" sz="2800" noProof="0" dirty="0" err="1">
                <a:solidFill>
                  <a:srgbClr val="00B0F0"/>
                </a:solidFill>
              </a:rPr>
              <a:t>int</a:t>
            </a:r>
            <a:r>
              <a:rPr lang="ro-RO" sz="2800" noProof="0" dirty="0">
                <a:solidFill>
                  <a:srgbClr val="00B0F0"/>
                </a:solidFill>
              </a:rPr>
              <a:t>, sistemul alocă memorie pentru a stoca valoarea.</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60968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AABD3-F4CB-A9E7-E521-B5449AB9BE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7E4DEF-1A55-53B1-CE5E-13BB37E54BB1}"/>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D177914E-D04F-7E0C-794B-831B24DF57B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Tipurile de valoare stochează valorile reale și includ:</a:t>
            </a:r>
          </a:p>
          <a:p>
            <a:pPr marL="34290" indent="0" algn="just">
              <a:buNone/>
            </a:pPr>
            <a:endParaRPr lang="ro-RO" sz="2800" noProof="0" dirty="0">
              <a:solidFill>
                <a:srgbClr val="00B0F0"/>
              </a:solidFill>
            </a:endParaRPr>
          </a:p>
          <a:p>
            <a:pPr algn="just"/>
            <a:r>
              <a:rPr lang="ro-RO" sz="2800" noProof="0" dirty="0">
                <a:solidFill>
                  <a:srgbClr val="00B0F0"/>
                </a:solidFill>
              </a:rPr>
              <a:t>Tipul întreg (</a:t>
            </a:r>
            <a:r>
              <a:rPr lang="ro-RO" sz="2800" noProof="0" dirty="0" err="1">
                <a:solidFill>
                  <a:srgbClr val="00B0F0"/>
                </a:solidFill>
              </a:rPr>
              <a:t>int</a:t>
            </a:r>
            <a:r>
              <a:rPr lang="ro-RO" sz="2800" noProof="0" dirty="0">
                <a:solidFill>
                  <a:srgbClr val="00B0F0"/>
                </a:solidFill>
              </a:rPr>
              <a:t>, byte, </a:t>
            </a:r>
            <a:r>
              <a:rPr lang="ro-RO" sz="2800" noProof="0" dirty="0" err="1">
                <a:solidFill>
                  <a:srgbClr val="00B0F0"/>
                </a:solidFill>
              </a:rPr>
              <a:t>long</a:t>
            </a:r>
            <a:r>
              <a:rPr lang="ro-RO" sz="2800" noProof="0" dirty="0">
                <a:solidFill>
                  <a:srgbClr val="00B0F0"/>
                </a:solidFill>
              </a:rPr>
              <a:t> etc.)</a:t>
            </a:r>
          </a:p>
          <a:p>
            <a:pPr algn="just"/>
            <a:r>
              <a:rPr lang="ro-RO" sz="2800" noProof="0" dirty="0">
                <a:solidFill>
                  <a:srgbClr val="00B0F0"/>
                </a:solidFill>
              </a:rPr>
              <a:t>Tipul virgulă mobilă (</a:t>
            </a:r>
            <a:r>
              <a:rPr lang="ro-RO" sz="2800" noProof="0" dirty="0" err="1">
                <a:solidFill>
                  <a:srgbClr val="00B0F0"/>
                </a:solidFill>
              </a:rPr>
              <a:t>float</a:t>
            </a:r>
            <a:r>
              <a:rPr lang="ro-RO" sz="2800" noProof="0" dirty="0">
                <a:solidFill>
                  <a:srgbClr val="00B0F0"/>
                </a:solidFill>
              </a:rPr>
              <a:t>, </a:t>
            </a:r>
            <a:r>
              <a:rPr lang="ro-RO" sz="2800" noProof="0" dirty="0" err="1">
                <a:solidFill>
                  <a:srgbClr val="00B0F0"/>
                </a:solidFill>
              </a:rPr>
              <a:t>double</a:t>
            </a:r>
            <a:r>
              <a:rPr lang="ro-RO" sz="2800" noProof="0" dirty="0">
                <a:solidFill>
                  <a:srgbClr val="00B0F0"/>
                </a:solidFill>
              </a:rPr>
              <a:t>, decimal)</a:t>
            </a:r>
          </a:p>
          <a:p>
            <a:pPr algn="just"/>
            <a:r>
              <a:rPr lang="ro-RO" sz="2800" noProof="0" dirty="0">
                <a:solidFill>
                  <a:srgbClr val="00B0F0"/>
                </a:solidFill>
              </a:rPr>
              <a:t>Tip caracter (</a:t>
            </a:r>
            <a:r>
              <a:rPr lang="ro-RO" sz="2800" noProof="0" dirty="0" err="1">
                <a:solidFill>
                  <a:srgbClr val="00B0F0"/>
                </a:solidFill>
              </a:rPr>
              <a:t>char</a:t>
            </a:r>
            <a:r>
              <a:rPr lang="ro-RO" sz="2800" noProof="0" dirty="0">
                <a:solidFill>
                  <a:srgbClr val="00B0F0"/>
                </a:solidFill>
              </a:rPr>
              <a:t>)</a:t>
            </a:r>
          </a:p>
          <a:p>
            <a:pPr algn="just"/>
            <a:r>
              <a:rPr lang="ro-RO" sz="2800" noProof="0" dirty="0">
                <a:solidFill>
                  <a:srgbClr val="00B0F0"/>
                </a:solidFill>
              </a:rPr>
              <a:t>Tip boolean (</a:t>
            </a:r>
            <a:r>
              <a:rPr lang="ro-RO" sz="2800" noProof="0" dirty="0" err="1">
                <a:solidFill>
                  <a:srgbClr val="00B0F0"/>
                </a:solidFill>
              </a:rPr>
              <a:t>bool</a:t>
            </a:r>
            <a:r>
              <a:rPr lang="ro-RO" sz="2800" noProof="0" dirty="0">
                <a:solidFill>
                  <a:srgbClr val="00B0F0"/>
                </a:solidFill>
              </a:rPr>
              <a:t>)</a:t>
            </a:r>
          </a:p>
          <a:p>
            <a:pPr algn="just"/>
            <a:r>
              <a:rPr lang="ro-RO" sz="2800" noProof="0" dirty="0">
                <a:solidFill>
                  <a:srgbClr val="00B0F0"/>
                </a:solidFill>
              </a:rPr>
              <a:t>Enumerări (</a:t>
            </a:r>
            <a:r>
              <a:rPr lang="ro-RO" sz="2800" noProof="0" dirty="0" err="1">
                <a:solidFill>
                  <a:srgbClr val="00B0F0"/>
                </a:solidFill>
              </a:rPr>
              <a:t>enum</a:t>
            </a:r>
            <a:r>
              <a:rPr lang="ro-RO" sz="2800" noProof="0" dirty="0">
                <a:solidFill>
                  <a:srgbClr val="00B0F0"/>
                </a:solidFill>
              </a:rPr>
              <a:t>)</a:t>
            </a:r>
          </a:p>
          <a:p>
            <a:pPr algn="just"/>
            <a:r>
              <a:rPr lang="ro-RO" sz="2800" noProof="0" dirty="0">
                <a:solidFill>
                  <a:srgbClr val="00B0F0"/>
                </a:solidFill>
              </a:rPr>
              <a:t>Structuri (</a:t>
            </a:r>
            <a:r>
              <a:rPr lang="ro-RO" sz="2800" noProof="0" dirty="0" err="1">
                <a:solidFill>
                  <a:srgbClr val="00B0F0"/>
                </a:solidFill>
              </a:rPr>
              <a:t>struct</a:t>
            </a:r>
            <a:r>
              <a:rPr lang="ro-RO" sz="2800" noProof="0" dirty="0">
                <a:solidFill>
                  <a:srgbClr val="00B0F0"/>
                </a:solidFill>
              </a:rPr>
              <a:t>)</a:t>
            </a:r>
          </a:p>
        </p:txBody>
      </p:sp>
    </p:spTree>
    <p:extLst>
      <p:ext uri="{BB962C8B-B14F-4D97-AF65-F5344CB8AC3E}">
        <p14:creationId xmlns:p14="http://schemas.microsoft.com/office/powerpoint/2010/main" val="103033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5C1FB-42A3-E903-831F-5C683DC9D5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7DA0F6-9409-FF85-3ED3-03B8A5C18DF6}"/>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305E4710-1251-5975-DC71-2655DA8BC523}"/>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Tipul de date întregi</a:t>
            </a:r>
          </a:p>
          <a:p>
            <a:pPr algn="just"/>
            <a:r>
              <a:rPr lang="ro-RO" sz="2800" noProof="0" dirty="0">
                <a:solidFill>
                  <a:srgbClr val="00B0F0"/>
                </a:solidFill>
              </a:rPr>
              <a:t>octet 1 octet 0 până la 255</a:t>
            </a:r>
          </a:p>
          <a:p>
            <a:pPr algn="just"/>
            <a:r>
              <a:rPr lang="ro-RO" sz="2800" noProof="0" dirty="0" err="1">
                <a:solidFill>
                  <a:srgbClr val="00B0F0"/>
                </a:solidFill>
              </a:rPr>
              <a:t>soctet</a:t>
            </a:r>
            <a:r>
              <a:rPr lang="ro-RO" sz="2800" noProof="0" dirty="0">
                <a:solidFill>
                  <a:srgbClr val="00B0F0"/>
                </a:solidFill>
              </a:rPr>
              <a:t> 1 octet -128 până la 127</a:t>
            </a:r>
          </a:p>
          <a:p>
            <a:pPr algn="just"/>
            <a:r>
              <a:rPr lang="ro-RO" sz="2800" noProof="0" dirty="0" err="1">
                <a:solidFill>
                  <a:srgbClr val="00B0F0"/>
                </a:solidFill>
              </a:rPr>
              <a:t>short</a:t>
            </a:r>
            <a:r>
              <a:rPr lang="ro-RO" sz="2800" noProof="0" dirty="0">
                <a:solidFill>
                  <a:srgbClr val="00B0F0"/>
                </a:solidFill>
              </a:rPr>
              <a:t> 2 octeți -32.768 până la 32.767</a:t>
            </a:r>
          </a:p>
          <a:p>
            <a:pPr algn="just"/>
            <a:r>
              <a:rPr lang="ro-RO" sz="2800" noProof="0" dirty="0" err="1">
                <a:solidFill>
                  <a:srgbClr val="00B0F0"/>
                </a:solidFill>
              </a:rPr>
              <a:t>ushort</a:t>
            </a:r>
            <a:r>
              <a:rPr lang="ro-RO" sz="2800" noProof="0" dirty="0">
                <a:solidFill>
                  <a:srgbClr val="00B0F0"/>
                </a:solidFill>
              </a:rPr>
              <a:t> 2 octeți 0 până la 65.535</a:t>
            </a:r>
          </a:p>
          <a:p>
            <a:pPr algn="just"/>
            <a:r>
              <a:rPr lang="ro-RO" sz="2800" noProof="0" dirty="0" err="1">
                <a:solidFill>
                  <a:srgbClr val="00B0F0"/>
                </a:solidFill>
              </a:rPr>
              <a:t>int</a:t>
            </a:r>
            <a:r>
              <a:rPr lang="ro-RO" sz="2800" noProof="0" dirty="0">
                <a:solidFill>
                  <a:srgbClr val="00B0F0"/>
                </a:solidFill>
              </a:rPr>
              <a:t> 4 octeți -2.147.483.648 până la 2.147.483.647</a:t>
            </a:r>
          </a:p>
          <a:p>
            <a:pPr algn="just"/>
            <a:r>
              <a:rPr lang="ro-RO" sz="2800" noProof="0" dirty="0" err="1">
                <a:solidFill>
                  <a:srgbClr val="00B0F0"/>
                </a:solidFill>
              </a:rPr>
              <a:t>uint</a:t>
            </a:r>
            <a:r>
              <a:rPr lang="ro-RO" sz="2800" noProof="0" dirty="0">
                <a:solidFill>
                  <a:srgbClr val="00B0F0"/>
                </a:solidFill>
              </a:rPr>
              <a:t> 4 octeți 0 până la 4.294.967.295</a:t>
            </a:r>
          </a:p>
          <a:p>
            <a:pPr algn="just"/>
            <a:r>
              <a:rPr lang="ro-RO" sz="2800" noProof="0" dirty="0" err="1">
                <a:solidFill>
                  <a:srgbClr val="00B0F0"/>
                </a:solidFill>
              </a:rPr>
              <a:t>long</a:t>
            </a:r>
            <a:r>
              <a:rPr lang="ro-RO" sz="2800" noProof="0" dirty="0">
                <a:solidFill>
                  <a:srgbClr val="00B0F0"/>
                </a:solidFill>
              </a:rPr>
              <a:t> 8 octeți -9.223.372.036.854.775.808 până la 9.223.372.036.854.775.807</a:t>
            </a:r>
          </a:p>
          <a:p>
            <a:pPr algn="just"/>
            <a:r>
              <a:rPr lang="ro-RO" sz="2800" noProof="0" dirty="0" err="1">
                <a:solidFill>
                  <a:srgbClr val="00B0F0"/>
                </a:solidFill>
              </a:rPr>
              <a:t>ulong</a:t>
            </a:r>
            <a:r>
              <a:rPr lang="ro-RO" sz="2800" noProof="0" dirty="0">
                <a:solidFill>
                  <a:srgbClr val="00B0F0"/>
                </a:solidFill>
              </a:rPr>
              <a:t> 8 octeți 0 până la 18.446.744.073.709.551.615</a:t>
            </a:r>
          </a:p>
        </p:txBody>
      </p:sp>
    </p:spTree>
    <p:extLst>
      <p:ext uri="{BB962C8B-B14F-4D97-AF65-F5344CB8AC3E}">
        <p14:creationId xmlns:p14="http://schemas.microsoft.com/office/powerpoint/2010/main" val="5152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4E903-F39C-E9A8-6F26-AEB477B9BF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91D649-5AE0-A135-952B-C267CEF85C0E}"/>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74493451-A920-5030-A3D3-8B7DA5228B2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Tipuri de date cu virgulă mobilă</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Tip de date 	Dimensiune		Precizie</a:t>
            </a:r>
          </a:p>
          <a:p>
            <a:pPr algn="just"/>
            <a:r>
              <a:rPr lang="ro-RO" sz="2800" noProof="0" dirty="0" err="1">
                <a:solidFill>
                  <a:srgbClr val="00B0F0"/>
                </a:solidFill>
              </a:rPr>
              <a:t>float</a:t>
            </a:r>
            <a:r>
              <a:rPr lang="ro-RO" sz="2800" noProof="0" dirty="0">
                <a:solidFill>
                  <a:srgbClr val="00B0F0"/>
                </a:solidFill>
              </a:rPr>
              <a:t> 		4 octeți 			6-7 zecimale</a:t>
            </a:r>
          </a:p>
          <a:p>
            <a:pPr algn="just"/>
            <a:r>
              <a:rPr lang="ro-RO" sz="2800" noProof="0" dirty="0" err="1">
                <a:solidFill>
                  <a:srgbClr val="00B0F0"/>
                </a:solidFill>
              </a:rPr>
              <a:t>Double</a:t>
            </a:r>
            <a:r>
              <a:rPr lang="ro-RO" sz="2800" noProof="0" dirty="0">
                <a:solidFill>
                  <a:srgbClr val="00B0F0"/>
                </a:solidFill>
              </a:rPr>
              <a:t>		8 octeți 			15-16 zecimale</a:t>
            </a:r>
          </a:p>
          <a:p>
            <a:pPr algn="just"/>
            <a:r>
              <a:rPr lang="ro-RO" sz="2800" noProof="0" dirty="0">
                <a:solidFill>
                  <a:srgbClr val="00B0F0"/>
                </a:solidFill>
              </a:rPr>
              <a:t>decimal 	16 octeți 		28-29 zecimale</a:t>
            </a:r>
          </a:p>
        </p:txBody>
      </p:sp>
    </p:spTree>
    <p:extLst>
      <p:ext uri="{BB962C8B-B14F-4D97-AF65-F5344CB8AC3E}">
        <p14:creationId xmlns:p14="http://schemas.microsoft.com/office/powerpoint/2010/main" val="421343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BF2D9-2A60-D3FE-EC42-ABF94A58824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5457003-DC5D-86ED-776E-CF747A90412C}"/>
              </a:ext>
            </a:extLst>
          </p:cNvPr>
          <p:cNvSpPr>
            <a:spLocks noGrp="1"/>
          </p:cNvSpPr>
          <p:nvPr>
            <p:ph type="title"/>
          </p:nvPr>
        </p:nvSpPr>
        <p:spPr>
          <a:xfrm>
            <a:off x="463925" y="582705"/>
            <a:ext cx="7819465" cy="504265"/>
          </a:xfrm>
        </p:spPr>
        <p:txBody>
          <a:bodyPr>
            <a:noAutofit/>
          </a:bodyPr>
          <a:lstStyle/>
          <a:p>
            <a:r>
              <a:rPr lang="ro-RO" sz="3200" noProof="0" dirty="0"/>
              <a:t>C# - Cursul 2</a:t>
            </a:r>
          </a:p>
        </p:txBody>
      </p:sp>
      <p:sp>
        <p:nvSpPr>
          <p:cNvPr id="5" name="Content Placeholder 4">
            <a:extLst>
              <a:ext uri="{FF2B5EF4-FFF2-40B4-BE49-F238E27FC236}">
                <a16:creationId xmlns:a16="http://schemas.microsoft.com/office/drawing/2014/main" id="{05ACF40B-6F7C-1833-F926-E6B7E86DA1A4}"/>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Tipuri de date de tip caracter și boolean</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Tip de date	Dimensiune		Descriere</a:t>
            </a:r>
          </a:p>
          <a:p>
            <a:pPr marL="34290" indent="0" algn="just">
              <a:buNone/>
            </a:pPr>
            <a:r>
              <a:rPr lang="ro-RO" sz="2800" noProof="0" dirty="0" err="1">
                <a:solidFill>
                  <a:srgbClr val="00B0F0"/>
                </a:solidFill>
              </a:rPr>
              <a:t>char</a:t>
            </a:r>
            <a:r>
              <a:rPr lang="ro-RO" sz="2800" noProof="0" dirty="0">
                <a:solidFill>
                  <a:srgbClr val="00B0F0"/>
                </a:solidFill>
              </a:rPr>
              <a:t> 		2 octeți			Stochează un singur caracter</a:t>
            </a:r>
          </a:p>
          <a:p>
            <a:pPr marL="34290" indent="0" algn="just">
              <a:buNone/>
            </a:pPr>
            <a:r>
              <a:rPr lang="ro-RO" sz="2800" noProof="0" dirty="0" err="1">
                <a:solidFill>
                  <a:srgbClr val="00B0F0"/>
                </a:solidFill>
              </a:rPr>
              <a:t>bool</a:t>
            </a:r>
            <a:r>
              <a:rPr lang="ro-RO" sz="2800" noProof="0" dirty="0">
                <a:solidFill>
                  <a:srgbClr val="00B0F0"/>
                </a:solidFill>
              </a:rPr>
              <a:t> 		1 octet			Stochează </a:t>
            </a:r>
            <a:r>
              <a:rPr lang="ro-RO" sz="2800" noProof="0" dirty="0" err="1">
                <a:solidFill>
                  <a:srgbClr val="00B0F0"/>
                </a:solidFill>
              </a:rPr>
              <a:t>true</a:t>
            </a:r>
            <a:r>
              <a:rPr lang="ro-RO" sz="2800" noProof="0" dirty="0">
                <a:solidFill>
                  <a:srgbClr val="00B0F0"/>
                </a:solidFill>
              </a:rPr>
              <a:t> sau false</a:t>
            </a:r>
          </a:p>
        </p:txBody>
      </p:sp>
    </p:spTree>
    <p:extLst>
      <p:ext uri="{BB962C8B-B14F-4D97-AF65-F5344CB8AC3E}">
        <p14:creationId xmlns:p14="http://schemas.microsoft.com/office/powerpoint/2010/main" val="1168973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ldThem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ldTheme" id="{E044F4A2-B66D-45C2-96C7-FCDC24F4574A}" vid="{A3C9D0F2-0975-40A9-A9D7-E4850D5DE04F}"/>
    </a:ext>
  </a:extLst>
</a:theme>
</file>

<file path=docProps/app.xml><?xml version="1.0" encoding="utf-8"?>
<Properties xmlns="http://schemas.openxmlformats.org/officeDocument/2006/extended-properties" xmlns:vt="http://schemas.openxmlformats.org/officeDocument/2006/docPropsVTypes">
  <Template/>
  <TotalTime>3083</TotalTime>
  <Words>1487</Words>
  <Application>Microsoft Office PowerPoint</Application>
  <PresentationFormat>On-screen Show (4:3)</PresentationFormat>
  <Paragraphs>175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Courier New</vt:lpstr>
      <vt:lpstr>Wingdings</vt:lpstr>
      <vt:lpstr>oldTheme</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lpstr>C# - Cursul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Licenta A3 - Facultatea de Informatica și Ştiinţe</dc:creator>
  <cp:lastModifiedBy>Licenta A3 - Facultatea de Informatica și Ştiinţe</cp:lastModifiedBy>
  <cp:revision>15</cp:revision>
  <dcterms:created xsi:type="dcterms:W3CDTF">2025-10-05T09:43:55Z</dcterms:created>
  <dcterms:modified xsi:type="dcterms:W3CDTF">2025-10-19T08:01:25Z</dcterms:modified>
</cp:coreProperties>
</file>