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5"/>
            <a:ext cx="7315200" cy="2595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6C7F-C199-47A3-AF94-EAE81E21E31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3EF8AE-9767-4E5A-802F-66A2B36F74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6C7F-C199-47A3-AF94-EAE81E21E31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8AE-9767-4E5A-802F-66A2B36F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6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6C7F-C199-47A3-AF94-EAE81E21E31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8AE-9767-4E5A-802F-66A2B36F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2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6C7F-C199-47A3-AF94-EAE81E21E31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8AE-9767-4E5A-802F-66A2B36F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9"/>
            <a:ext cx="7315200" cy="109843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6C7F-C199-47A3-AF94-EAE81E21E31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8AE-9767-4E5A-802F-66A2B36F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6C7F-C199-47A3-AF94-EAE81E21E31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8AE-9767-4E5A-802F-66A2B36F74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2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731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5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6C7F-C199-47A3-AF94-EAE81E21E31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8AE-9767-4E5A-802F-66A2B36F74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4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6C7F-C199-47A3-AF94-EAE81E21E31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8AE-9767-4E5A-802F-66A2B36F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6C7F-C199-47A3-AF94-EAE81E21E31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8AE-9767-4E5A-802F-66A2B36F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4"/>
            <a:ext cx="2950936" cy="2173015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7"/>
            <a:ext cx="2950936" cy="224538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6C7F-C199-47A3-AF94-EAE81E21E31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8AE-9767-4E5A-802F-66A2B36F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6C7F-C199-47A3-AF94-EAE81E21E31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8AE-9767-4E5A-802F-66A2B36F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6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5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1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7856C7F-C199-47A3-AF94-EAE81E21E31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3EF8AE-9767-4E5A-802F-66A2B36F74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855958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2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37160" algn="l" defTabSz="6858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37160" algn="l" defTabSz="6858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7160" algn="l" defTabSz="6858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7160" algn="l" defTabSz="6858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7160" algn="l" defTabSz="6858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7160" algn="l" defTabSz="6858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271B79-AD63-DB37-67C7-C575BD37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B65007-A43F-3FCE-F922-090075940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Conversii de tip</a:t>
            </a: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Conversia de tip este convertirea unui tip de date într-un alt tip. Este cunoscută și sub numele de </a:t>
            </a:r>
            <a:r>
              <a:rPr lang="ro-RO" sz="2800" noProof="0" dirty="0" err="1">
                <a:solidFill>
                  <a:srgbClr val="00B0F0"/>
                </a:solidFill>
              </a:rPr>
              <a:t>Ty:pe</a:t>
            </a:r>
            <a:r>
              <a:rPr lang="ro-RO" sz="2800" noProof="0" dirty="0">
                <a:solidFill>
                  <a:srgbClr val="00B0F0"/>
                </a:solidFill>
              </a:rPr>
              <a:t> Casting. </a:t>
            </a: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În C#, </a:t>
            </a:r>
            <a:r>
              <a:rPr lang="ro-RO" sz="2800" noProof="0" dirty="0" err="1">
                <a:solidFill>
                  <a:srgbClr val="00B0F0"/>
                </a:solidFill>
              </a:rPr>
              <a:t>type</a:t>
            </a:r>
            <a:r>
              <a:rPr lang="ro-RO" sz="2800" noProof="0" dirty="0">
                <a:solidFill>
                  <a:srgbClr val="00B0F0"/>
                </a:solidFill>
              </a:rPr>
              <a:t> casting are două forme:</a:t>
            </a: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  <a:p>
            <a:pPr algn="just"/>
            <a:r>
              <a:rPr lang="ro-RO" sz="2800" noProof="0" dirty="0">
                <a:solidFill>
                  <a:srgbClr val="00B0F0"/>
                </a:solidFill>
              </a:rPr>
              <a:t>Conversie implicită de tip</a:t>
            </a:r>
          </a:p>
          <a:p>
            <a:pPr algn="just"/>
            <a:r>
              <a:rPr lang="ro-RO" sz="2800" noProof="0" dirty="0">
                <a:solidFill>
                  <a:srgbClr val="00B0F0"/>
                </a:solidFill>
              </a:rPr>
              <a:t>Conversie explicită de tip</a:t>
            </a:r>
          </a:p>
        </p:txBody>
      </p:sp>
    </p:spTree>
    <p:extLst>
      <p:ext uri="{BB962C8B-B14F-4D97-AF65-F5344CB8AC3E}">
        <p14:creationId xmlns:p14="http://schemas.microsoft.com/office/powerpoint/2010/main" val="68950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47A32-5768-F321-CF5F-F0026C987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7F0B4-65F4-9B80-64FE-0B269381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6656D7-99A1-CA53-A225-849F1329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34290" indent="0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ParseExample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240030" lvl="1" indent="0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Program { </a:t>
            </a:r>
          </a:p>
          <a:p>
            <a:pPr marL="240030" lvl="1" indent="0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720090" lvl="4" indent="0">
              <a:buNone/>
            </a:pPr>
            <a:r>
              <a:rPr lang="ro-RO" sz="21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7EC699"/>
                </a:solidFill>
                <a:effectLst/>
                <a:latin typeface="Courier New" panose="02070309020205020404" pitchFamily="49" charset="0"/>
              </a:rPr>
              <a:t>"456"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720090" lvl="4" indent="0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num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Parse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 	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Console.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WriteLine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(num);</a:t>
            </a:r>
          </a:p>
          <a:p>
            <a:pPr marL="240030" lvl="1" indent="0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240030" lvl="1" indent="0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34290" indent="0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ro-RO" sz="2400" b="1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2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677D-41F4-035B-55BB-39FCF54BC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167D2-1968-208D-9CD9-E07DBF5F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1E9C26-6508-DC5E-9DBE-8825A196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Conversia de tip folosind metoda </a:t>
            </a:r>
            <a:r>
              <a:rPr lang="ro-RO" sz="2800" noProof="0" dirty="0" err="1">
                <a:solidFill>
                  <a:srgbClr val="00B0F0"/>
                </a:solidFill>
              </a:rPr>
              <a:t>TryParse</a:t>
            </a:r>
            <a:r>
              <a:rPr lang="ro-RO" sz="2800" noProof="0" dirty="0">
                <a:solidFill>
                  <a:srgbClr val="00B0F0"/>
                </a:solidFill>
              </a:rPr>
              <a:t>()</a:t>
            </a: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Metoda </a:t>
            </a:r>
            <a:r>
              <a:rPr lang="ro-RO" sz="2800" noProof="0" dirty="0" err="1">
                <a:solidFill>
                  <a:srgbClr val="00B0F0"/>
                </a:solidFill>
              </a:rPr>
              <a:t>TryParse</a:t>
            </a:r>
            <a:r>
              <a:rPr lang="ro-RO" sz="2800" noProof="0" dirty="0">
                <a:solidFill>
                  <a:srgbClr val="00B0F0"/>
                </a:solidFill>
              </a:rPr>
              <a:t>() convertește în siguranță un șir de caractere într-un tip de date numeric și returnează o valoare booleană care indică succesul sau eșecul.</a:t>
            </a:r>
          </a:p>
        </p:txBody>
      </p:sp>
    </p:spTree>
    <p:extLst>
      <p:ext uri="{BB962C8B-B14F-4D97-AF65-F5344CB8AC3E}">
        <p14:creationId xmlns:p14="http://schemas.microsoft.com/office/powerpoint/2010/main" val="158984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EB945-CFEE-942D-EFC3-EB26EEE7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97FBA5-5235-C434-A82A-AB9DAA96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E9937-6BE2-5EE2-2DC4-F7ED297E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TryParseExample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Program {</a:t>
            </a:r>
            <a:endParaRPr lang="ro-RO" sz="2400" b="1" noProof="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  </a:t>
            </a:r>
            <a:r>
              <a:rPr lang="ro-RO" sz="2400" b="1" i="0" noProof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{ 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7EC699"/>
                </a:solidFill>
                <a:effectLst/>
                <a:latin typeface="Courier New" panose="02070309020205020404" pitchFamily="49" charset="0"/>
              </a:rPr>
              <a:t>"789"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TryParse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o-RO" sz="2400" b="1" i="0" noProof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)) { 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 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Console.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WriteLine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{ 									 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Console.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WriteLine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>
                <a:solidFill>
                  <a:srgbClr val="7EC699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o-RO" sz="2400" b="1" i="0" noProof="0" dirty="0" err="1">
                <a:solidFill>
                  <a:srgbClr val="7EC699"/>
                </a:solidFill>
                <a:effectLst/>
                <a:latin typeface="Courier New" panose="02070309020205020404" pitchFamily="49" charset="0"/>
              </a:rPr>
              <a:t>Conversionfailed</a:t>
            </a:r>
            <a:r>
              <a:rPr lang="ro-RO" sz="2400" b="1" i="0" noProof="0" dirty="0">
                <a:solidFill>
                  <a:srgbClr val="7EC699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  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34290" indent="0" algn="just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34290" indent="0" algn="just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ro-RO" sz="2400" b="1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24687-AED8-5A00-A3C1-7F03E88B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365ABB-7112-F8F6-9FAC-A0F4DDBC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0D3CC-E784-65B8-2839-73A05A5E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Metode de conversie a tipurilor C#</a:t>
            </a: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C# oferă următoarele metode de conversie a tipurilor incorporate:</a:t>
            </a:r>
          </a:p>
          <a:p>
            <a:pPr marL="548640" indent="-514350" algn="just">
              <a:buFont typeface="+mj-lt"/>
              <a:buAutoNum type="arabicPeriod"/>
            </a:pPr>
            <a:r>
              <a:rPr lang="ro-RO" sz="2800" noProof="0" dirty="0" err="1">
                <a:solidFill>
                  <a:srgbClr val="00B0F0"/>
                </a:solidFill>
              </a:rPr>
              <a:t>ToBoolean</a:t>
            </a:r>
            <a:r>
              <a:rPr lang="ro-RO" sz="2800" noProof="0" dirty="0">
                <a:solidFill>
                  <a:srgbClr val="00B0F0"/>
                </a:solidFill>
              </a:rPr>
              <a:t> - Convertește un tip într-o valoare booleană, când este posibil.</a:t>
            </a:r>
          </a:p>
          <a:p>
            <a:pPr marL="548640" indent="-514350" algn="just">
              <a:buFont typeface="+mj-lt"/>
              <a:buAutoNum type="arabicPeriod"/>
            </a:pPr>
            <a:r>
              <a:rPr lang="ro-RO" sz="2800" noProof="0" dirty="0" err="1">
                <a:solidFill>
                  <a:srgbClr val="00B0F0"/>
                </a:solidFill>
              </a:rPr>
              <a:t>ToByte</a:t>
            </a:r>
            <a:r>
              <a:rPr lang="ro-RO" sz="2800" noProof="0" dirty="0">
                <a:solidFill>
                  <a:srgbClr val="00B0F0"/>
                </a:solidFill>
              </a:rPr>
              <a:t> - Convertește un tip într-un octet.</a:t>
            </a:r>
          </a:p>
          <a:p>
            <a:pPr marL="548640" indent="-514350" algn="just">
              <a:buFont typeface="+mj-lt"/>
              <a:buAutoNum type="arabicPeriod"/>
            </a:pPr>
            <a:r>
              <a:rPr lang="ro-RO" sz="2800" noProof="0" dirty="0" err="1">
                <a:solidFill>
                  <a:srgbClr val="00B0F0"/>
                </a:solidFill>
              </a:rPr>
              <a:t>ToChar</a:t>
            </a:r>
            <a:r>
              <a:rPr lang="ro-RO" sz="2800" noProof="0" dirty="0">
                <a:solidFill>
                  <a:srgbClr val="00B0F0"/>
                </a:solidFill>
              </a:rPr>
              <a:t> - Convertește un tip într-un singur caracter </a:t>
            </a:r>
            <a:r>
              <a:rPr lang="ro-RO" sz="2800" noProof="0" dirty="0" err="1">
                <a:solidFill>
                  <a:srgbClr val="00B0F0"/>
                </a:solidFill>
              </a:rPr>
              <a:t>Unicode</a:t>
            </a:r>
            <a:r>
              <a:rPr lang="ro-RO" sz="2800" noProof="0" dirty="0">
                <a:solidFill>
                  <a:srgbClr val="00B0F0"/>
                </a:solidFill>
              </a:rPr>
              <a:t>, când este posibil.</a:t>
            </a:r>
          </a:p>
          <a:p>
            <a:pPr marL="548640" indent="-514350" algn="just">
              <a:buFont typeface="+mj-lt"/>
              <a:buAutoNum type="arabicPeriod"/>
            </a:pPr>
            <a:r>
              <a:rPr lang="ro-RO" sz="2800" noProof="0" dirty="0" err="1">
                <a:solidFill>
                  <a:srgbClr val="00B0F0"/>
                </a:solidFill>
              </a:rPr>
              <a:t>ToDateTime</a:t>
            </a:r>
            <a:r>
              <a:rPr lang="ro-RO" sz="2800" noProof="0" dirty="0">
                <a:solidFill>
                  <a:srgbClr val="00B0F0"/>
                </a:solidFill>
              </a:rPr>
              <a:t> - Convertește un tip (tip întreg sau șir de caractere) în structuri dată-oră.</a:t>
            </a:r>
          </a:p>
        </p:txBody>
      </p:sp>
    </p:spTree>
    <p:extLst>
      <p:ext uri="{BB962C8B-B14F-4D97-AF65-F5344CB8AC3E}">
        <p14:creationId xmlns:p14="http://schemas.microsoft.com/office/powerpoint/2010/main" val="109337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19DFA-33B1-31B5-92AA-559757FFC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B00B7-DF26-0A7D-B835-294D835E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337947-DF1A-8141-64C8-A26F19C2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Metode de conversie a tipurilor C#</a:t>
            </a: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C# oferă următoarele metode de conversie a tipurilor incorporate:</a:t>
            </a:r>
          </a:p>
          <a:p>
            <a:pPr marL="548640" indent="-514350" algn="just">
              <a:buFont typeface="+mj-lt"/>
              <a:buAutoNum type="arabicPeriod" startAt="5"/>
            </a:pPr>
            <a:r>
              <a:rPr lang="ro-RO" sz="2800" noProof="0" dirty="0" err="1">
                <a:solidFill>
                  <a:srgbClr val="00B0F0"/>
                </a:solidFill>
              </a:rPr>
              <a:t>ToDecimal</a:t>
            </a:r>
            <a:r>
              <a:rPr lang="ro-RO" sz="2800" noProof="0" dirty="0">
                <a:solidFill>
                  <a:srgbClr val="00B0F0"/>
                </a:solidFill>
              </a:rPr>
              <a:t> - Convertește un tip cu virgulă mobilă sau întreg într-un tip zecimal.</a:t>
            </a:r>
          </a:p>
          <a:p>
            <a:pPr marL="548640" indent="-514350" algn="just">
              <a:buFont typeface="+mj-lt"/>
              <a:buAutoNum type="arabicPeriod" startAt="5"/>
            </a:pPr>
            <a:r>
              <a:rPr lang="ro-RO" sz="2800" noProof="0" dirty="0" err="1">
                <a:solidFill>
                  <a:srgbClr val="00B0F0"/>
                </a:solidFill>
              </a:rPr>
              <a:t>ToDouble</a:t>
            </a:r>
            <a:r>
              <a:rPr lang="ro-RO" sz="2800" noProof="0" dirty="0">
                <a:solidFill>
                  <a:srgbClr val="00B0F0"/>
                </a:solidFill>
              </a:rPr>
              <a:t> - Convertește un tip într-un tip </a:t>
            </a:r>
            <a:r>
              <a:rPr lang="ro-RO" sz="2800" noProof="0" dirty="0" err="1">
                <a:solidFill>
                  <a:srgbClr val="00B0F0"/>
                </a:solidFill>
              </a:rPr>
              <a:t>double</a:t>
            </a:r>
            <a:r>
              <a:rPr lang="ro-RO" sz="2800" noProof="0" dirty="0">
                <a:solidFill>
                  <a:srgbClr val="00B0F0"/>
                </a:solidFill>
              </a:rPr>
              <a:t>.</a:t>
            </a:r>
          </a:p>
          <a:p>
            <a:pPr marL="548640" indent="-514350" algn="just">
              <a:buFont typeface="+mj-lt"/>
              <a:buAutoNum type="arabicPeriod" startAt="5"/>
            </a:pPr>
            <a:r>
              <a:rPr lang="ro-RO" sz="2800" noProof="0" dirty="0">
                <a:solidFill>
                  <a:srgbClr val="00B0F0"/>
                </a:solidFill>
              </a:rPr>
              <a:t>ToInt16 - Convertește un tip într-un întreg pe 16 biți.</a:t>
            </a:r>
          </a:p>
          <a:p>
            <a:pPr marL="548640" indent="-514350" algn="just">
              <a:buFont typeface="+mj-lt"/>
              <a:buAutoNum type="arabicPeriod" startAt="5"/>
            </a:pPr>
            <a:r>
              <a:rPr lang="ro-RO" sz="2800" noProof="0" dirty="0">
                <a:solidFill>
                  <a:srgbClr val="00B0F0"/>
                </a:solidFill>
              </a:rPr>
              <a:t>ToInt32 - Convertește un tip într-un întreg pe 32 de biți.</a:t>
            </a: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2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E9EF1-5E3F-898A-C475-782389A0C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2335E0-2056-8122-2BCC-D4BB9485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CC6768-74AD-3763-B173-A55D0406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Metode de conversie a tipurilor C#</a:t>
            </a: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C# oferă următoarele metode de conversie a tipurilor incorporate:</a:t>
            </a:r>
          </a:p>
          <a:p>
            <a:pPr marL="548640" indent="-514350" algn="just">
              <a:buFont typeface="+mj-lt"/>
              <a:buAutoNum type="arabicPeriod" startAt="9"/>
            </a:pPr>
            <a:r>
              <a:rPr lang="ro-RO" sz="2800" noProof="0" dirty="0">
                <a:solidFill>
                  <a:srgbClr val="00B0F0"/>
                </a:solidFill>
              </a:rPr>
              <a:t>ToInt64 - Convertește un tip într-un întreg pe 64 de biți.</a:t>
            </a:r>
          </a:p>
          <a:p>
            <a:pPr marL="548640" indent="-514350" algn="just">
              <a:buFont typeface="+mj-lt"/>
              <a:buAutoNum type="arabicPeriod" startAt="9"/>
            </a:pPr>
            <a:r>
              <a:rPr lang="ro-RO" sz="2800" noProof="0" dirty="0" err="1">
                <a:solidFill>
                  <a:srgbClr val="00B0F0"/>
                </a:solidFill>
              </a:rPr>
              <a:t>ToSbyte</a:t>
            </a:r>
            <a:r>
              <a:rPr lang="ro-RO" sz="2800" noProof="0" dirty="0">
                <a:solidFill>
                  <a:srgbClr val="00B0F0"/>
                </a:solidFill>
              </a:rPr>
              <a:t> - Convertește un tip într-un tip de tip octet cu semn.</a:t>
            </a:r>
          </a:p>
          <a:p>
            <a:pPr marL="548640" indent="-514350" algn="just">
              <a:buFont typeface="+mj-lt"/>
              <a:buAutoNum type="arabicPeriod" startAt="9"/>
            </a:pPr>
            <a:r>
              <a:rPr lang="ro-RO" sz="2800" noProof="0" dirty="0" err="1">
                <a:solidFill>
                  <a:srgbClr val="00B0F0"/>
                </a:solidFill>
              </a:rPr>
              <a:t>ToSingle</a:t>
            </a:r>
            <a:r>
              <a:rPr lang="ro-RO" sz="2800" noProof="0" dirty="0">
                <a:solidFill>
                  <a:srgbClr val="00B0F0"/>
                </a:solidFill>
              </a:rPr>
              <a:t> - Convertește un tip într-un număr mic cu virgulă mobilă.</a:t>
            </a:r>
          </a:p>
          <a:p>
            <a:pPr marL="548640" indent="-514350" algn="just">
              <a:buFont typeface="+mj-lt"/>
              <a:buAutoNum type="arabicPeriod" startAt="9"/>
            </a:pPr>
            <a:r>
              <a:rPr lang="ro-RO" sz="2800" noProof="0" dirty="0" err="1">
                <a:solidFill>
                  <a:srgbClr val="00B0F0"/>
                </a:solidFill>
              </a:rPr>
              <a:t>ToString</a:t>
            </a:r>
            <a:r>
              <a:rPr lang="ro-RO" sz="2800" noProof="0" dirty="0">
                <a:solidFill>
                  <a:srgbClr val="00B0F0"/>
                </a:solidFill>
              </a:rPr>
              <a:t> - Convertește un tip într-un șir de caractere.</a:t>
            </a: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1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4C503-DCBA-908E-DBE3-CB96F9580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2D5B0B-64B4-5E2E-A96B-AA64E73B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9A2304-15EC-B2BE-2812-F6D2BF7E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Metode de conversie a tipurilor C#</a:t>
            </a: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C# oferă următoarele metode de conversie a tipurilor incorporate:</a:t>
            </a:r>
          </a:p>
          <a:p>
            <a:pPr marL="548640" indent="-514350" algn="just">
              <a:buFont typeface="+mj-lt"/>
              <a:buAutoNum type="arabicPeriod" startAt="13"/>
            </a:pPr>
            <a:r>
              <a:rPr lang="ro-RO" sz="2800" noProof="0" dirty="0" err="1">
                <a:solidFill>
                  <a:srgbClr val="00B0F0"/>
                </a:solidFill>
              </a:rPr>
              <a:t>ToType</a:t>
            </a:r>
            <a:r>
              <a:rPr lang="ro-RO" sz="2800" noProof="0" dirty="0">
                <a:solidFill>
                  <a:srgbClr val="00B0F0"/>
                </a:solidFill>
              </a:rPr>
              <a:t> - Convertește un tip într-un tip specificat.</a:t>
            </a:r>
          </a:p>
          <a:p>
            <a:pPr marL="548640" indent="-514350" algn="just">
              <a:buFont typeface="+mj-lt"/>
              <a:buAutoNum type="arabicPeriod" startAt="13"/>
            </a:pPr>
            <a:r>
              <a:rPr lang="ro-RO" sz="2800" noProof="0" dirty="0">
                <a:solidFill>
                  <a:srgbClr val="00B0F0"/>
                </a:solidFill>
              </a:rPr>
              <a:t>ToUInt16 - Convertește un tip într-un tip întreg fără semn.</a:t>
            </a:r>
          </a:p>
          <a:p>
            <a:pPr marL="548640" indent="-514350" algn="just">
              <a:buFont typeface="+mj-lt"/>
              <a:buAutoNum type="arabicPeriod" startAt="13"/>
            </a:pPr>
            <a:r>
              <a:rPr lang="ro-RO" sz="2800" noProof="0" dirty="0">
                <a:solidFill>
                  <a:srgbClr val="00B0F0"/>
                </a:solidFill>
              </a:rPr>
              <a:t>ToUInt32 - Convertește un tip într-un tip lung fără semn.</a:t>
            </a:r>
          </a:p>
          <a:p>
            <a:pPr marL="548640" indent="-514350" algn="just">
              <a:buFont typeface="+mj-lt"/>
              <a:buAutoNum type="arabicPeriod" startAt="13"/>
            </a:pPr>
            <a:r>
              <a:rPr lang="ro-RO" sz="2800" noProof="0" dirty="0">
                <a:solidFill>
                  <a:srgbClr val="00B0F0"/>
                </a:solidFill>
              </a:rPr>
              <a:t>ToUInt64 - Convertește un tip într-un număr întreg mare fără semn.</a:t>
            </a: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54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DFA49-04E8-8CD7-F25E-0E4299413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C6667-4F9A-2085-D942-A562EC14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4617A-EDFC-B8EB-CE0C-37A14D416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TypeConversionApplication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StringConversion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240030" lvl="1" indent="0" algn="just">
              <a:buNone/>
            </a:pPr>
            <a:r>
              <a:rPr lang="ro-RO" sz="2400" b="1" i="0" noProof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240030" lvl="1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240030" lvl="1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f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53.005f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240030" lvl="1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2345.7652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240030" lvl="1" indent="0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	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Console.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WriteLine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i.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()); 	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Console.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WriteLine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f.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()); 	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Console.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WriteLine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d.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()); 	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Console.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WriteLine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b.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()); 	</a:t>
            </a:r>
          </a:p>
          <a:p>
            <a:pPr marL="240030" lvl="1" indent="0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34290" indent="0" algn="just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34290" indent="0" algn="just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ro-RO" sz="2400" b="1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1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B55B5-F2C7-E7E5-65C5-2B81FCDAC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65AC2A-0B20-D0D6-3251-AF4F5BFF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7072E-917A-824E-1BC1-CEFCC45E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Variabile C#</a:t>
            </a: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Variabilele C# sunt elemente fundamentale în orice program C# și sunt utilizate pentru stocarea datelor. Puteți atribui, accesa și manipula datele cu </a:t>
            </a:r>
            <a:r>
              <a:rPr lang="ro-RO" sz="2800" noProof="0" dirty="0" err="1">
                <a:solidFill>
                  <a:srgbClr val="00B0F0"/>
                </a:solidFill>
              </a:rPr>
              <a:t>aj</a:t>
            </a:r>
            <a:endParaRPr lang="ro-RO" sz="2800" noProof="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Variabilele C# sunt containerele pentru stocarea datelor și vă ajută să accesați și să manipulați datele în timpul execuției programului. O variabilă trebuie declarată utilizând un anumit tip de date care poate stoca acel tip de valoare.</a:t>
            </a:r>
          </a:p>
        </p:txBody>
      </p:sp>
    </p:spTree>
    <p:extLst>
      <p:ext uri="{BB962C8B-B14F-4D97-AF65-F5344CB8AC3E}">
        <p14:creationId xmlns:p14="http://schemas.microsoft.com/office/powerpoint/2010/main" val="329686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0F8A8-CA5F-100C-3FA5-0D3B72E18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8D8443-82F7-4231-18A4-EA8CD04B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2B048-AFB6-56C6-9453-9E9F63197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De ce sunt importante variabilele în C#?</a:t>
            </a:r>
          </a:p>
          <a:p>
            <a:pPr algn="just"/>
            <a:r>
              <a:rPr lang="ro-RO" sz="2800" noProof="0" dirty="0">
                <a:solidFill>
                  <a:srgbClr val="00B0F0"/>
                </a:solidFill>
              </a:rPr>
              <a:t>Stocarea datelor: Variabilele vă permit să stocați date precum numere, text și multe altele.</a:t>
            </a:r>
          </a:p>
          <a:p>
            <a:pPr algn="just"/>
            <a:r>
              <a:rPr lang="ro-RO" sz="2800" noProof="0" dirty="0">
                <a:solidFill>
                  <a:srgbClr val="00B0F0"/>
                </a:solidFill>
              </a:rPr>
              <a:t>Manipularea datelor: Puteți manipula datele din variabile pentru a efectua calcule, transformări sau afișa rezultate.</a:t>
            </a:r>
          </a:p>
          <a:p>
            <a:pPr algn="just"/>
            <a:r>
              <a:rPr lang="ro-RO" sz="2800" noProof="0" dirty="0">
                <a:solidFill>
                  <a:srgbClr val="00B0F0"/>
                </a:solidFill>
              </a:rPr>
              <a:t>Controlul fluxului de program: Variabilele ajută la gestionarea și controlul modului în care datele circulă prin program.</a:t>
            </a:r>
          </a:p>
        </p:txBody>
      </p:sp>
    </p:spTree>
    <p:extLst>
      <p:ext uri="{BB962C8B-B14F-4D97-AF65-F5344CB8AC3E}">
        <p14:creationId xmlns:p14="http://schemas.microsoft.com/office/powerpoint/2010/main" val="278845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5DB9B-9E97-997E-00C8-A8E670BC2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2F9F5-5FD0-BE2C-B5A9-F801A591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90E5B-A06C-297E-FF7E-91138F92D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Conversia implicită de tip</a:t>
            </a: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Conversiile implicite sunt efectuate de compilatorul C# într-o manieră sigură din punct de vedere al tipurilor. De exemplu, o valoare poate fi convertită dintr-un tip de date în altul fără a fi necesară o conversie explicită, de la tipuri întregi mai mici la tipuri întregi mai mari sau de la clase derivate la clase de bază.</a:t>
            </a:r>
          </a:p>
        </p:txBody>
      </p:sp>
    </p:spTree>
    <p:extLst>
      <p:ext uri="{BB962C8B-B14F-4D97-AF65-F5344CB8AC3E}">
        <p14:creationId xmlns:p14="http://schemas.microsoft.com/office/powerpoint/2010/main" val="2985284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948D1-2F58-E27B-CB38-0F6383BA3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FFE350-FC7C-20DF-6FC1-568FB177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373050-FC07-399F-AFD7-9AC3C714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Declararea variabilelor în C#</a:t>
            </a: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In C# declararea unei variabile se face specificând tipul de date și un nume de variabilă.</a:t>
            </a: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Sintaxa:</a:t>
            </a:r>
          </a:p>
          <a:p>
            <a:pPr marL="34290" indent="0" algn="just">
              <a:buNone/>
            </a:pP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data_type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variable_name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34290" indent="0" algn="just">
              <a:buNone/>
            </a:pPr>
            <a:endParaRPr lang="ro-RO" sz="2400" b="1" noProof="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Exemplu</a:t>
            </a:r>
            <a:r>
              <a:rPr lang="ro-RO" sz="2400" noProof="0" dirty="0">
                <a:solidFill>
                  <a:srgbClr val="00B0F0"/>
                </a:solidFill>
              </a:rPr>
              <a:t>:</a:t>
            </a:r>
          </a:p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ro-RO" sz="2400" b="1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98FCA-C418-60A3-3C49-2A69848D8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9A409-80D3-90C1-1527-5507D7C0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9A1CA2-854D-1C77-EAAD-374D5321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Inițializarea variabilelor C#</a:t>
            </a: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După declararea unei variabile, acesta poate fi inițializată cu o valoare.</a:t>
            </a: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Exemplu:</a:t>
            </a:r>
            <a:endParaRPr lang="en-US" sz="2800" noProof="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r>
              <a:rPr lang="en-US" sz="2400" b="1" i="0" dirty="0">
                <a:solidFill>
                  <a:srgbClr val="CC99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age </a:t>
            </a:r>
            <a:r>
              <a:rPr lang="en-US" sz="2400" b="1" i="0" dirty="0">
                <a:solidFill>
                  <a:srgbClr val="67CD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F08D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" indent="0" algn="just">
              <a:buNone/>
            </a:pPr>
            <a:r>
              <a:rPr lang="en-US" sz="2400" b="1" i="0" dirty="0">
                <a:solidFill>
                  <a:srgbClr val="CC99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2400" b="1" i="0" dirty="0">
                <a:solidFill>
                  <a:srgbClr val="67CD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7EC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"Zoya"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" indent="0" algn="just">
              <a:buNone/>
            </a:pPr>
            <a:r>
              <a:rPr lang="en-US" sz="2400" b="1" i="0" dirty="0">
                <a:solidFill>
                  <a:srgbClr val="CC99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isActive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67CD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F08D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" indent="0" algn="just">
              <a:buNone/>
            </a:pPr>
            <a:r>
              <a:rPr lang="en-US" sz="2400" noProof="0" dirty="0">
                <a:solidFill>
                  <a:srgbClr val="00B0F0"/>
                </a:solidFill>
                <a:cs typeface="Courier New" panose="02070309020205020404" pitchFamily="49" charset="0"/>
              </a:rPr>
              <a:t>Sau</a:t>
            </a:r>
          </a:p>
          <a:p>
            <a:pPr marL="34290" indent="0" algn="just">
              <a:buNone/>
            </a:pPr>
            <a:r>
              <a:rPr lang="en-US" sz="2400" b="1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age;</a:t>
            </a:r>
          </a:p>
          <a:p>
            <a:pPr marL="34290" indent="0" algn="just">
              <a:buNone/>
            </a:pP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age </a:t>
            </a:r>
            <a:r>
              <a:rPr lang="en-US" sz="2400" b="1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b="1" noProof="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4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F623C-F7DE-02C6-8659-8A39AE0D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316D3-6FA6-FC6C-3463-1625AEA0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06081-99E0-9D47-F967-C57AF2C9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dirty="0">
                <a:solidFill>
                  <a:srgbClr val="00B0F0"/>
                </a:solidFill>
              </a:rPr>
              <a:t>Cele mai bune practici pentru utilizarea variabilelor în C#</a:t>
            </a:r>
            <a:endParaRPr lang="en-US" sz="280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endParaRPr lang="ro-RO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>
                <a:solidFill>
                  <a:schemeClr val="tx2"/>
                </a:solidFill>
              </a:rPr>
              <a:t>Utilizați nume descriptive</a:t>
            </a:r>
            <a:r>
              <a:rPr lang="ro-RO" sz="2800" dirty="0">
                <a:solidFill>
                  <a:srgbClr val="00B0F0"/>
                </a:solidFill>
              </a:rPr>
              <a:t>: Atunci când declarați variabile, alegeți întotdeauna nume de variabile semnificative care descriu scopul variabilelor care vor fi utilizate. De exemplu, utilizați </a:t>
            </a:r>
            <a:r>
              <a:rPr lang="ro-RO" sz="2800" dirty="0" err="1">
                <a:solidFill>
                  <a:srgbClr val="00B0F0"/>
                </a:solidFill>
              </a:rPr>
              <a:t>studentAge</a:t>
            </a:r>
            <a:r>
              <a:rPr lang="ro-RO" sz="2800" dirty="0">
                <a:solidFill>
                  <a:srgbClr val="00B0F0"/>
                </a:solidFill>
              </a:rPr>
              <a:t> pentru a stoca vârsta unui student în loc de x.</a:t>
            </a:r>
          </a:p>
        </p:txBody>
      </p:sp>
    </p:spTree>
    <p:extLst>
      <p:ext uri="{BB962C8B-B14F-4D97-AF65-F5344CB8AC3E}">
        <p14:creationId xmlns:p14="http://schemas.microsoft.com/office/powerpoint/2010/main" val="323900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07EFA-B850-D5ED-FA33-7C2CC9A5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759554-AFA4-FA16-F03B-B5577505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257918-8AEC-0EB2-A7B2-353E4BDE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dirty="0">
                <a:solidFill>
                  <a:srgbClr val="00B0F0"/>
                </a:solidFill>
              </a:rPr>
              <a:t>Cele mai bune practici pentru utilizarea variabilelor în C#</a:t>
            </a:r>
            <a:endParaRPr lang="en-US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>
                <a:solidFill>
                  <a:schemeClr val="tx2"/>
                </a:solidFill>
              </a:rPr>
              <a:t>Respectați convențiile de denumire</a:t>
            </a:r>
            <a:r>
              <a:rPr lang="ro-RO" sz="2800" dirty="0">
                <a:solidFill>
                  <a:srgbClr val="00B0F0"/>
                </a:solidFill>
              </a:rPr>
              <a:t>: Trebuie să respectați convențiile de denumire atunci când declarați variabilele. C# recomandă utilizarea </a:t>
            </a:r>
            <a:r>
              <a:rPr lang="ro-RO" sz="2800" dirty="0" err="1">
                <a:solidFill>
                  <a:srgbClr val="00B0F0"/>
                </a:solidFill>
              </a:rPr>
              <a:t>camelCase</a:t>
            </a:r>
            <a:r>
              <a:rPr lang="ro-RO" sz="2800" dirty="0">
                <a:solidFill>
                  <a:srgbClr val="00B0F0"/>
                </a:solidFill>
              </a:rPr>
              <a:t> pentru variabilele locale și </a:t>
            </a:r>
            <a:r>
              <a:rPr lang="ro-RO" sz="2800" dirty="0" err="1">
                <a:solidFill>
                  <a:srgbClr val="00B0F0"/>
                </a:solidFill>
              </a:rPr>
              <a:t>PascalCase</a:t>
            </a:r>
            <a:r>
              <a:rPr lang="ro-RO" sz="2800" dirty="0">
                <a:solidFill>
                  <a:srgbClr val="00B0F0"/>
                </a:solidFill>
              </a:rPr>
              <a:t> pentru variabilele la nivel de clasă.</a:t>
            </a:r>
            <a:endParaRPr lang="en-US" sz="2800" dirty="0">
              <a:solidFill>
                <a:srgbClr val="00B0F0"/>
              </a:solidFill>
            </a:endParaRPr>
          </a:p>
          <a:p>
            <a:pPr algn="just"/>
            <a:endParaRPr lang="ro-RO" sz="280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r>
              <a:rPr lang="en-US" sz="2400" b="1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studentAge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400" b="1" i="0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// CamelCase for local variable</a:t>
            </a:r>
            <a:endParaRPr lang="en-US" sz="24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marL="34290" indent="0" algn="just">
              <a:buNone/>
            </a:pPr>
            <a:r>
              <a:rPr lang="en-US" sz="2400" b="1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US" sz="24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400" b="1" i="0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2400" b="1" i="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PascalCase</a:t>
            </a:r>
            <a:r>
              <a:rPr lang="en-US" sz="2400" b="1" i="0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 for class-level variable</a:t>
            </a:r>
            <a:endParaRPr lang="ro-RO" sz="2400" b="1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95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FF7D3-2111-97FE-A5E8-7169B5602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68E9F-BF37-E968-C2E0-514C5670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E64049-409D-89B3-BF80-F49D7660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dirty="0">
                <a:solidFill>
                  <a:srgbClr val="00B0F0"/>
                </a:solidFill>
              </a:rPr>
              <a:t>Cele mai bune practici pentru utilizarea variabilelor în C#</a:t>
            </a:r>
            <a:endParaRPr lang="en-US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>
                <a:solidFill>
                  <a:schemeClr val="tx2"/>
                </a:solidFill>
              </a:rPr>
              <a:t>Inițializarea variabilelor</a:t>
            </a:r>
            <a:r>
              <a:rPr lang="ro-RO" sz="2800" dirty="0">
                <a:solidFill>
                  <a:srgbClr val="00B0F0"/>
                </a:solidFill>
              </a:rPr>
              <a:t>: Variabilele ar trebui inițializate înainte de a fi utilizate pentru a evita rezultate neașteptate sau erori.</a:t>
            </a:r>
          </a:p>
          <a:p>
            <a:pPr algn="just"/>
            <a:r>
              <a:rPr lang="ro-RO" sz="2800" dirty="0">
                <a:solidFill>
                  <a:schemeClr val="tx2"/>
                </a:solidFill>
              </a:rPr>
              <a:t>Limitarea domeniului de aplicare al variabilelor</a:t>
            </a:r>
            <a:r>
              <a:rPr lang="ro-RO" sz="2800" dirty="0">
                <a:solidFill>
                  <a:srgbClr val="00B0F0"/>
                </a:solidFill>
              </a:rPr>
              <a:t>: Domeniul de aplicare al variabilelor ar trebui definit într-un mod corespunzător pentru a îmbunătăți lizibilitatea și </a:t>
            </a:r>
            <a:r>
              <a:rPr lang="ro-RO" sz="2800" dirty="0" err="1">
                <a:solidFill>
                  <a:srgbClr val="00B0F0"/>
                </a:solidFill>
              </a:rPr>
              <a:t>mentenabilitatea</a:t>
            </a:r>
            <a:r>
              <a:rPr lang="ro-RO" sz="2800" dirty="0">
                <a:solidFill>
                  <a:srgbClr val="00B0F0"/>
                </a:solidFill>
              </a:rPr>
              <a:t>. Declarați variabilele în cel mai mic domeniu de aplicare posibil.</a:t>
            </a:r>
          </a:p>
        </p:txBody>
      </p:sp>
    </p:spTree>
    <p:extLst>
      <p:ext uri="{BB962C8B-B14F-4D97-AF65-F5344CB8AC3E}">
        <p14:creationId xmlns:p14="http://schemas.microsoft.com/office/powerpoint/2010/main" val="3524031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E26A-74E7-DD9A-1D80-9D3A42D4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59CED-EFB3-76F1-794F-03AF6D7A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E6CEE-2D3D-893B-CC98-0648C8A1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dirty="0">
                <a:solidFill>
                  <a:srgbClr val="00B0F0"/>
                </a:solidFill>
              </a:rPr>
              <a:t>Cele mai bune practici pentru utilizarea variabilelor în C#</a:t>
            </a:r>
            <a:endParaRPr lang="en-US" sz="280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endParaRPr lang="en-US" sz="2800" dirty="0">
              <a:solidFill>
                <a:srgbClr val="00B0F0"/>
              </a:solidFill>
            </a:endParaRPr>
          </a:p>
          <a:p>
            <a:pPr algn="just"/>
            <a:r>
              <a:rPr lang="ro-RO" sz="2800" dirty="0">
                <a:solidFill>
                  <a:schemeClr val="tx2"/>
                </a:solidFill>
              </a:rPr>
              <a:t>Utilizați constante pentru valori fixe</a:t>
            </a:r>
            <a:r>
              <a:rPr lang="ro-RO" sz="2800" dirty="0">
                <a:solidFill>
                  <a:srgbClr val="00B0F0"/>
                </a:solidFill>
              </a:rPr>
              <a:t>: Valorile care nu se vor modifica în timpul execuției programului, ar trebui să le păstrați folosind constante. Acest lucru îmbunătățește claritatea și performanța codului.</a:t>
            </a: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3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20531-018C-D9C9-33BD-4FAD6EF87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CE4A17-E12C-FB61-7B8A-7BB3A7A6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E0CD4-5981-9A6D-3238-FF7AEFBD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MyExample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Example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{ 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myInt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34290" indent="0" algn="just">
              <a:buNone/>
            </a:pPr>
            <a:r>
              <a:rPr lang="ro-RO" sz="2400" b="1" i="0" noProof="0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		//conversie automată de la </a:t>
            </a:r>
            <a:r>
              <a:rPr lang="ro-RO" sz="2400" b="1" i="0" noProof="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o-RO" sz="2400" b="1" i="0" noProof="0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 la </a:t>
            </a:r>
            <a:r>
              <a:rPr lang="ro-RO" sz="2400" b="1" i="0" noProof="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myDouble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myInt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					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Console.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WriteLine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myInt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 					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Console.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WriteLine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myDouble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34290" indent="0" algn="just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34290" indent="0" algn="just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ro-RO" sz="2400" b="1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5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EE1C3-ACAB-DB30-A054-094279920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730E7E-342D-C3DD-9A30-CBC31D5D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FA7956-74C3-4EBB-D3DD-1A1FD075C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Conversia explicită de tip</a:t>
            </a: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Conversiile explicite sunt efectuate explicit de către programatori folosind funcțiile predefinite. </a:t>
            </a: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Conversiile explicite necesită un operator cast (de conversie)</a:t>
            </a:r>
          </a:p>
        </p:txBody>
      </p:sp>
    </p:spTree>
    <p:extLst>
      <p:ext uri="{BB962C8B-B14F-4D97-AF65-F5344CB8AC3E}">
        <p14:creationId xmlns:p14="http://schemas.microsoft.com/office/powerpoint/2010/main" val="274771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AB6FA-F2DC-A6FF-74EA-91CC5BEBE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7BA0E-241F-9A1E-7C12-1FDE727A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04D03-1E0D-263E-FD83-EE9583AF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TypeConversionApplication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pPr marL="240030" lvl="1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ExplicitConversion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pPr marL="377190" lvl="2" indent="0" algn="just">
              <a:buNone/>
            </a:pPr>
            <a:r>
              <a:rPr lang="ro-RO" sz="2400" b="1" i="0" noProof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{ </a:t>
            </a:r>
          </a:p>
          <a:p>
            <a:pPr marL="377190" lvl="2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d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5673.74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377190" lvl="2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i;</a:t>
            </a:r>
          </a:p>
          <a:p>
            <a:pPr marL="377190" lvl="2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i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)d; </a:t>
            </a:r>
            <a:r>
              <a:rPr lang="ro-RO" sz="2400" b="1" noProof="0" dirty="0">
                <a:solidFill>
                  <a:srgbClr val="999999"/>
                </a:solidFill>
                <a:latin typeface="Courier New" panose="02070309020205020404" pitchFamily="49" charset="0"/>
              </a:rPr>
              <a:t>// cast </a:t>
            </a:r>
            <a:r>
              <a:rPr lang="ro-RO" sz="2400" b="1" noProof="0" dirty="0" err="1">
                <a:solidFill>
                  <a:srgbClr val="999999"/>
                </a:solidFill>
                <a:latin typeface="Courier New" panose="02070309020205020404" pitchFamily="49" charset="0"/>
              </a:rPr>
              <a:t>double</a:t>
            </a:r>
            <a:r>
              <a:rPr lang="ro-RO" sz="2400" b="1" noProof="0" dirty="0">
                <a:solidFill>
                  <a:srgbClr val="999999"/>
                </a:solidFill>
                <a:latin typeface="Courier New" panose="02070309020205020404" pitchFamily="49" charset="0"/>
              </a:rPr>
              <a:t> </a:t>
            </a:r>
            <a:r>
              <a:rPr lang="ro-RO" sz="2400" b="1" noProof="0" dirty="0" err="1">
                <a:solidFill>
                  <a:srgbClr val="999999"/>
                </a:solidFill>
                <a:latin typeface="Courier New" panose="02070309020205020404" pitchFamily="49" charset="0"/>
              </a:rPr>
              <a:t>to</a:t>
            </a:r>
            <a:r>
              <a:rPr lang="ro-RO" sz="2400" b="1" noProof="0" dirty="0">
                <a:solidFill>
                  <a:srgbClr val="999999"/>
                </a:solidFill>
                <a:latin typeface="Courier New" panose="02070309020205020404" pitchFamily="49" charset="0"/>
              </a:rPr>
              <a:t> int.</a:t>
            </a: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 </a:t>
            </a:r>
            <a:endParaRPr lang="ro-RO" sz="2400" b="1" i="0" noProof="0" dirty="0">
              <a:solidFill>
                <a:srgbClr val="CCCCCC"/>
              </a:solidFill>
              <a:effectLst/>
              <a:latin typeface="Courier New" panose="02070309020205020404" pitchFamily="49" charset="0"/>
            </a:endParaRPr>
          </a:p>
          <a:p>
            <a:pPr marL="377190" lvl="2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Console.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WriteLine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(i); </a:t>
            </a:r>
          </a:p>
          <a:p>
            <a:pPr marL="377190" lvl="2" indent="0" algn="just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240030" lvl="1" indent="0" algn="just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34290" indent="0" algn="just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ro-RO" sz="2400" b="1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1F6BC-4D67-7395-A5B4-0959E2E7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AB362-3AC3-D958-D21B-30109AFA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17838-94AA-3DD3-BCC9-DA7290B2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MyApplication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pPr marL="240030" lvl="1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Program { </a:t>
            </a:r>
          </a:p>
          <a:p>
            <a:pPr marL="377190" lvl="2" indent="0" algn="just">
              <a:buNone/>
            </a:pPr>
            <a:r>
              <a:rPr lang="ro-RO" sz="2400" b="1" i="0" noProof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{ </a:t>
            </a:r>
          </a:p>
          <a:p>
            <a:pPr marL="720090" lvl="4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myInt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720090" lvl="4" indent="0" algn="just">
              <a:buNone/>
            </a:pPr>
            <a:r>
              <a:rPr lang="ro-RO" sz="2400" b="1" i="0" noProof="0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// Manual casting: </a:t>
            </a:r>
            <a:r>
              <a:rPr lang="ro-RO" sz="2400" b="1" i="0" noProof="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o-RO" sz="2400" b="1" i="0" noProof="0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to</a:t>
            </a:r>
            <a:r>
              <a:rPr lang="ro-RO" sz="2400" b="1" i="0" noProof="0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720090" lvl="4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myFloat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myInt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Console.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WriteLine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myInt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Console.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WriteLine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myFloat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77190" lvl="2" indent="0" algn="just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240030" lvl="1" indent="0" algn="just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34290" indent="0" algn="just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ro-RO" sz="2400" b="1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DACE-96C3-3B08-963C-106E59026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52374-9CC4-A664-CC1E-4049F30A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A24E3-98D9-681E-797B-9BCD6AA9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Conversia de tip folosind clasa </a:t>
            </a:r>
            <a:r>
              <a:rPr lang="ro-RO" sz="2800" noProof="0" dirty="0" err="1">
                <a:solidFill>
                  <a:srgbClr val="00B0F0"/>
                </a:solidFill>
              </a:rPr>
              <a:t>Convert</a:t>
            </a:r>
            <a:endParaRPr lang="ro-RO" sz="2800" noProof="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Clasa </a:t>
            </a:r>
            <a:r>
              <a:rPr lang="ro-RO" sz="2800" noProof="0" dirty="0" err="1">
                <a:solidFill>
                  <a:srgbClr val="00B0F0"/>
                </a:solidFill>
              </a:rPr>
              <a:t>Convert</a:t>
            </a:r>
            <a:r>
              <a:rPr lang="ro-RO" sz="2800" noProof="0" dirty="0">
                <a:solidFill>
                  <a:srgbClr val="00B0F0"/>
                </a:solidFill>
              </a:rPr>
              <a:t> din C# oferă metode pentru convertirea explicită a diferitelor tipuri de date.</a:t>
            </a:r>
          </a:p>
        </p:txBody>
      </p:sp>
    </p:spTree>
    <p:extLst>
      <p:ext uri="{BB962C8B-B14F-4D97-AF65-F5344CB8AC3E}">
        <p14:creationId xmlns:p14="http://schemas.microsoft.com/office/powerpoint/2010/main" val="414104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30A13-4A4C-E058-1D44-95C0AC90E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D5E18-1C9C-22F4-3452-76B61270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075F31-68DD-C783-1C28-37FDF570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34290" indent="0" algn="just">
              <a:buNone/>
            </a:pP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ConversionExample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Program { 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	</a:t>
            </a:r>
            <a:r>
              <a:rPr lang="ro-RO" sz="2400" b="1" i="0" noProof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[]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{ 		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o-RO" sz="2400" b="1" i="0" noProof="0" dirty="0">
                <a:solidFill>
                  <a:srgbClr val="7EC699"/>
                </a:solidFill>
                <a:effectLst/>
                <a:latin typeface="Courier New" panose="02070309020205020404" pitchFamily="49" charset="0"/>
              </a:rPr>
              <a:t>"123"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		</a:t>
            </a:r>
            <a:r>
              <a:rPr lang="ro-RO" sz="2400" b="1" i="0" noProof="0" dirty="0" err="1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num </a:t>
            </a:r>
            <a:r>
              <a:rPr lang="ro-RO" sz="2400" b="1" i="0" noProof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Convert.</a:t>
            </a:r>
            <a:r>
              <a:rPr lang="ro-RO" sz="2400" b="1" i="0" noProof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ToInt32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 			</a:t>
            </a:r>
            <a:r>
              <a:rPr lang="ro-RO" sz="2400" b="1" i="0" noProof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Console.</a:t>
            </a:r>
            <a:r>
              <a:rPr lang="ro-RO" sz="2400" b="1" i="0" noProof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WriteLine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(num);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	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34290" indent="0" algn="just">
              <a:buNone/>
            </a:pPr>
            <a:r>
              <a:rPr lang="ro-RO" sz="2400" b="1" noProof="0" dirty="0">
                <a:solidFill>
                  <a:srgbClr val="CCCCCC"/>
                </a:solidFill>
                <a:latin typeface="Courier New" panose="02070309020205020404" pitchFamily="49" charset="0"/>
              </a:rPr>
              <a:t>	</a:t>
            </a: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34290" indent="0" algn="just">
              <a:buNone/>
            </a:pPr>
            <a:r>
              <a:rPr lang="ro-RO" sz="2400" b="1" i="0" noProof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ro-RO" sz="2400" b="1" noProof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9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CA020-EFEA-4631-4999-8768DD030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B66F33-A71D-91F8-B5DB-DB216C4C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5" y="582705"/>
            <a:ext cx="7819465" cy="504265"/>
          </a:xfrm>
        </p:spPr>
        <p:txBody>
          <a:bodyPr>
            <a:noAutofit/>
          </a:bodyPr>
          <a:lstStyle/>
          <a:p>
            <a:r>
              <a:rPr lang="ro-RO" sz="3200" noProof="0" dirty="0"/>
              <a:t>C# - Cursul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D24C7-3659-D26D-61AF-49EECD14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5" y="1281952"/>
            <a:ext cx="8249770" cy="5074024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Conversia de tip folosind metoda </a:t>
            </a:r>
            <a:r>
              <a:rPr lang="ro-RO" sz="2800" noProof="0" dirty="0" err="1">
                <a:solidFill>
                  <a:srgbClr val="00B0F0"/>
                </a:solidFill>
              </a:rPr>
              <a:t>Parse</a:t>
            </a:r>
            <a:r>
              <a:rPr lang="ro-RO" sz="2800" noProof="0" dirty="0">
                <a:solidFill>
                  <a:srgbClr val="00B0F0"/>
                </a:solidFill>
              </a:rPr>
              <a:t>()</a:t>
            </a:r>
          </a:p>
          <a:p>
            <a:pPr marL="34290" indent="0" algn="just">
              <a:buNone/>
            </a:pPr>
            <a:endParaRPr lang="ro-RO" sz="2800" noProof="0" dirty="0">
              <a:solidFill>
                <a:srgbClr val="00B0F0"/>
              </a:solidFill>
            </a:endParaRPr>
          </a:p>
          <a:p>
            <a:pPr marL="34290" indent="0" algn="just">
              <a:buNone/>
            </a:pPr>
            <a:r>
              <a:rPr lang="ro-RO" sz="2800" noProof="0" dirty="0">
                <a:solidFill>
                  <a:srgbClr val="00B0F0"/>
                </a:solidFill>
              </a:rPr>
              <a:t>Metoda </a:t>
            </a:r>
            <a:r>
              <a:rPr lang="ro-RO" sz="2800" noProof="0" dirty="0" err="1">
                <a:solidFill>
                  <a:srgbClr val="00B0F0"/>
                </a:solidFill>
              </a:rPr>
              <a:t>Parse</a:t>
            </a:r>
            <a:r>
              <a:rPr lang="ro-RO" sz="2800" noProof="0" dirty="0">
                <a:solidFill>
                  <a:srgbClr val="00B0F0"/>
                </a:solidFill>
              </a:rPr>
              <a:t>() este utilizată pentru a converti o reprezentare de tip șir a unui număr în tipul de date corespunzător.</a:t>
            </a:r>
          </a:p>
        </p:txBody>
      </p:sp>
    </p:spTree>
    <p:extLst>
      <p:ext uri="{BB962C8B-B14F-4D97-AF65-F5344CB8AC3E}">
        <p14:creationId xmlns:p14="http://schemas.microsoft.com/office/powerpoint/2010/main" val="2458307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ldThem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ldTheme" id="{E044F4A2-B66D-45C2-96C7-FCDC24F4574A}" vid="{A3C9D0F2-0975-40A9-A9D7-E4850D5DE0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</TotalTime>
  <Words>1476</Words>
  <Application>Microsoft Office PowerPoint</Application>
  <PresentationFormat>On-screen Show (4:3)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Courier New</vt:lpstr>
      <vt:lpstr>Wingdings</vt:lpstr>
      <vt:lpstr>oldTheme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  <vt:lpstr>C# - Cursul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Licenta A3 - Facultatea de Informatica și Ştiinţe</dc:creator>
  <cp:lastModifiedBy>Licenta A3 - Facultatea de Informatica și Ştiinţe</cp:lastModifiedBy>
  <cp:revision>18</cp:revision>
  <dcterms:created xsi:type="dcterms:W3CDTF">2025-10-05T09:43:55Z</dcterms:created>
  <dcterms:modified xsi:type="dcterms:W3CDTF">2025-10-19T10:18:59Z</dcterms:modified>
</cp:coreProperties>
</file>