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81" r:id="rId23"/>
    <p:sldId id="277" r:id="rId24"/>
    <p:sldId id="278" r:id="rId25"/>
    <p:sldId id="279" r:id="rId26"/>
    <p:sldId id="280"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163" autoAdjust="0"/>
    <p:restoredTop sz="94660"/>
  </p:normalViewPr>
  <p:slideViewPr>
    <p:cSldViewPr snapToGrid="0">
      <p:cViewPr>
        <p:scale>
          <a:sx n="110" d="100"/>
          <a:sy n="110" d="100"/>
        </p:scale>
        <p:origin x="1674"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516625"/>
            <a:ext cx="7315200" cy="2595025"/>
          </a:xfrm>
        </p:spPr>
        <p:txBody>
          <a:bodyPr>
            <a:normAutofit/>
          </a:bodyPr>
          <a:lstStyle>
            <a:lvl1pPr>
              <a:defRPr sz="3600"/>
            </a:lvl1pPr>
          </a:lstStyle>
          <a:p>
            <a:r>
              <a:rPr lang="en-US"/>
              <a:t>Click to edit Master title style</a:t>
            </a:r>
          </a:p>
        </p:txBody>
      </p:sp>
      <p:sp>
        <p:nvSpPr>
          <p:cNvPr id="3" name="Subtitle 2"/>
          <p:cNvSpPr>
            <a:spLocks noGrp="1"/>
          </p:cNvSpPr>
          <p:nvPr>
            <p:ph type="subTitle" idx="1"/>
          </p:nvPr>
        </p:nvSpPr>
        <p:spPr>
          <a:xfrm>
            <a:off x="914400" y="5166530"/>
            <a:ext cx="7315200" cy="1144632"/>
          </a:xfrm>
        </p:spPr>
        <p:txBody>
          <a:bodyPr>
            <a:normAutofit/>
          </a:bodyPr>
          <a:lstStyle>
            <a:lvl1pPr marL="0" indent="0" algn="l">
              <a:buNone/>
              <a:defRPr sz="1650">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C7856C7F-C199-47A3-AF94-EAE81E21E31B}" type="datetimeFigureOut">
              <a:rPr lang="en-US" smtClean="0"/>
              <a:t>10/22/2025</a:t>
            </a:fld>
            <a:endParaRPr lang="en-US"/>
          </a:p>
        </p:txBody>
      </p:sp>
      <p:sp>
        <p:nvSpPr>
          <p:cNvPr id="8" name="Slide Number Placeholder 7"/>
          <p:cNvSpPr>
            <a:spLocks noGrp="1"/>
          </p:cNvSpPr>
          <p:nvPr>
            <p:ph type="sldNum" sz="quarter" idx="11"/>
          </p:nvPr>
        </p:nvSpPr>
        <p:spPr/>
        <p:txBody>
          <a:bodyPr/>
          <a:lstStyle/>
          <a:p>
            <a:fld id="{E13EF8AE-9767-4E5A-802F-66A2B36F74A8}"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extLst>
      <p:ext uri="{BB962C8B-B14F-4D97-AF65-F5344CB8AC3E}">
        <p14:creationId xmlns:p14="http://schemas.microsoft.com/office/powerpoint/2010/main" val="37199876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856C7F-C199-47A3-AF94-EAE81E21E31B}" type="datetimeFigureOut">
              <a:rPr lang="en-US" smtClean="0"/>
              <a:t>10/22/2025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3EF8AE-9767-4E5A-802F-66A2B36F74A8}" type="slidenum">
              <a:rPr lang="en-US" smtClean="0"/>
              <a:t>‹#›</a:t>
            </a:fld>
            <a:endParaRPr lang="en-US"/>
          </a:p>
        </p:txBody>
      </p:sp>
    </p:spTree>
    <p:extLst>
      <p:ext uri="{BB962C8B-B14F-4D97-AF65-F5344CB8AC3E}">
        <p14:creationId xmlns:p14="http://schemas.microsoft.com/office/powerpoint/2010/main" val="37411625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48401" y="1826709"/>
            <a:ext cx="1492499" cy="448445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54524" y="1826709"/>
            <a:ext cx="5241476" cy="448445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856C7F-C199-47A3-AF94-EAE81E21E31B}" type="datetimeFigureOut">
              <a:rPr lang="en-US" smtClean="0"/>
              <a:t>10/22/2025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3EF8AE-9767-4E5A-802F-66A2B36F74A8}" type="slidenum">
              <a:rPr lang="en-US" smtClean="0"/>
              <a:t>‹#›</a:t>
            </a:fld>
            <a:endParaRPr lang="en-US"/>
          </a:p>
        </p:txBody>
      </p:sp>
    </p:spTree>
    <p:extLst>
      <p:ext uri="{BB962C8B-B14F-4D97-AF65-F5344CB8AC3E}">
        <p14:creationId xmlns:p14="http://schemas.microsoft.com/office/powerpoint/2010/main" val="35416274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856C7F-C199-47A3-AF94-EAE81E21E31B}" type="datetimeFigureOut">
              <a:rPr lang="en-US" smtClean="0"/>
              <a:t>10/22/2025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3EF8AE-9767-4E5A-802F-66A2B36F74A8}" type="slidenum">
              <a:rPr lang="en-US" smtClean="0"/>
              <a:t>‹#›</a:t>
            </a:fld>
            <a:endParaRPr lang="en-US"/>
          </a:p>
        </p:txBody>
      </p:sp>
    </p:spTree>
    <p:extLst>
      <p:ext uri="{BB962C8B-B14F-4D97-AF65-F5344CB8AC3E}">
        <p14:creationId xmlns:p14="http://schemas.microsoft.com/office/powerpoint/2010/main" val="30989584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14400" y="5017572"/>
            <a:ext cx="7315200" cy="1293592"/>
          </a:xfrm>
        </p:spPr>
        <p:txBody>
          <a:bodyPr anchor="t"/>
          <a:lstStyle>
            <a:lvl1pPr algn="l">
              <a:defRPr sz="3000" b="0" cap="none"/>
            </a:lvl1pPr>
          </a:lstStyle>
          <a:p>
            <a:r>
              <a:rPr lang="en-US"/>
              <a:t>Click to edit Master title style</a:t>
            </a:r>
          </a:p>
        </p:txBody>
      </p:sp>
      <p:sp>
        <p:nvSpPr>
          <p:cNvPr id="3" name="Text Placeholder 2"/>
          <p:cNvSpPr>
            <a:spLocks noGrp="1"/>
          </p:cNvSpPr>
          <p:nvPr>
            <p:ph type="body" idx="1"/>
          </p:nvPr>
        </p:nvSpPr>
        <p:spPr>
          <a:xfrm>
            <a:off x="914400" y="3865099"/>
            <a:ext cx="7315200" cy="1098439"/>
          </a:xfrm>
        </p:spPr>
        <p:txBody>
          <a:bodyPr anchor="b"/>
          <a:lstStyle>
            <a:lvl1pPr marL="0" indent="0">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856C7F-C199-47A3-AF94-EAE81E21E31B}" type="datetimeFigureOut">
              <a:rPr lang="en-US" smtClean="0"/>
              <a:t>10/22/2025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3EF8AE-9767-4E5A-802F-66A2B36F74A8}" type="slidenum">
              <a:rPr lang="en-US" smtClean="0"/>
              <a:t>‹#›</a:t>
            </a:fld>
            <a:endParaRPr lang="en-US"/>
          </a:p>
        </p:txBody>
      </p:sp>
    </p:spTree>
    <p:extLst>
      <p:ext uri="{BB962C8B-B14F-4D97-AF65-F5344CB8AC3E}">
        <p14:creationId xmlns:p14="http://schemas.microsoft.com/office/powerpoint/2010/main" val="27714266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C7856C7F-C199-47A3-AF94-EAE81E21E31B}" type="datetimeFigureOut">
              <a:rPr lang="en-US" smtClean="0"/>
              <a:t>10/22/2025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3EF8AE-9767-4E5A-802F-66A2B36F74A8}" type="slidenum">
              <a:rPr lang="en-US" smtClean="0"/>
              <a:t>‹#›</a:t>
            </a:fld>
            <a:endParaRPr lang="en-US"/>
          </a:p>
        </p:txBody>
      </p:sp>
      <p:sp>
        <p:nvSpPr>
          <p:cNvPr id="9" name="Title 8"/>
          <p:cNvSpPr>
            <a:spLocks noGrp="1"/>
          </p:cNvSpPr>
          <p:nvPr>
            <p:ph type="title"/>
          </p:nvPr>
        </p:nvSpPr>
        <p:spPr>
          <a:xfrm>
            <a:off x="914400" y="1544717"/>
            <a:ext cx="7315200" cy="1154097"/>
          </a:xfrm>
        </p:spPr>
        <p:txBody>
          <a:bodyPr/>
          <a:lstStyle/>
          <a:p>
            <a:r>
              <a:rPr lang="en-US"/>
              <a:t>Click to edit Master title style</a:t>
            </a:r>
          </a:p>
        </p:txBody>
      </p:sp>
      <p:sp>
        <p:nvSpPr>
          <p:cNvPr id="8" name="Content Placeholder 7"/>
          <p:cNvSpPr>
            <a:spLocks noGrp="1"/>
          </p:cNvSpPr>
          <p:nvPr>
            <p:ph sz="quarter" idx="13"/>
          </p:nvPr>
        </p:nvSpPr>
        <p:spPr>
          <a:xfrm>
            <a:off x="914400" y="2743200"/>
            <a:ext cx="3566160" cy="35935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14"/>
          </p:nvPr>
        </p:nvSpPr>
        <p:spPr>
          <a:xfrm>
            <a:off x="4681728" y="2743202"/>
            <a:ext cx="3566160" cy="35956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973136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16348" y="2743200"/>
            <a:ext cx="3364992" cy="621792"/>
          </a:xfrm>
        </p:spPr>
        <p:txBody>
          <a:bodyPr anchor="b">
            <a:noAutofit/>
          </a:bodyPr>
          <a:lstStyle>
            <a:lvl1pPr marL="0" indent="0">
              <a:buNone/>
              <a:defRPr sz="1500" b="1">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5" name="Text Placeholder 4"/>
          <p:cNvSpPr>
            <a:spLocks noGrp="1"/>
          </p:cNvSpPr>
          <p:nvPr>
            <p:ph type="body" sz="quarter" idx="3"/>
          </p:nvPr>
        </p:nvSpPr>
        <p:spPr>
          <a:xfrm>
            <a:off x="4885145" y="2743200"/>
            <a:ext cx="3362062" cy="621792"/>
          </a:xfrm>
        </p:spPr>
        <p:txBody>
          <a:bodyPr anchor="b">
            <a:noAutofit/>
          </a:bodyPr>
          <a:lstStyle>
            <a:lvl1pPr marL="0" indent="0">
              <a:buNone/>
              <a:defRPr sz="1500" b="1">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7" name="Date Placeholder 6"/>
          <p:cNvSpPr>
            <a:spLocks noGrp="1"/>
          </p:cNvSpPr>
          <p:nvPr>
            <p:ph type="dt" sz="half" idx="10"/>
          </p:nvPr>
        </p:nvSpPr>
        <p:spPr/>
        <p:txBody>
          <a:bodyPr/>
          <a:lstStyle/>
          <a:p>
            <a:fld id="{C7856C7F-C199-47A3-AF94-EAE81E21E31B}" type="datetimeFigureOut">
              <a:rPr lang="en-US" smtClean="0"/>
              <a:t>10/22/2025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13EF8AE-9767-4E5A-802F-66A2B36F74A8}" type="slidenum">
              <a:rPr lang="en-US" smtClean="0"/>
              <a:t>‹#›</a:t>
            </a:fld>
            <a:endParaRPr lang="en-US"/>
          </a:p>
        </p:txBody>
      </p:sp>
      <p:sp>
        <p:nvSpPr>
          <p:cNvPr id="10" name="Title 9"/>
          <p:cNvSpPr>
            <a:spLocks noGrp="1"/>
          </p:cNvSpPr>
          <p:nvPr>
            <p:ph type="title"/>
          </p:nvPr>
        </p:nvSpPr>
        <p:spPr>
          <a:xfrm>
            <a:off x="914400" y="1544717"/>
            <a:ext cx="7315200" cy="1154097"/>
          </a:xfrm>
        </p:spPr>
        <p:txBody>
          <a:bodyPr/>
          <a:lstStyle/>
          <a:p>
            <a:r>
              <a:rPr lang="en-US"/>
              <a:t>Click to edit Master title style</a:t>
            </a:r>
            <a:endParaRPr lang="en-US" dirty="0"/>
          </a:p>
        </p:txBody>
      </p:sp>
      <p:sp>
        <p:nvSpPr>
          <p:cNvPr id="11" name="Content Placeholder 10"/>
          <p:cNvSpPr>
            <a:spLocks noGrp="1"/>
          </p:cNvSpPr>
          <p:nvPr>
            <p:ph sz="quarter" idx="13"/>
          </p:nvPr>
        </p:nvSpPr>
        <p:spPr>
          <a:xfrm>
            <a:off x="914400" y="3383280"/>
            <a:ext cx="3566160" cy="29535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4681727" y="3383280"/>
            <a:ext cx="3566160" cy="29535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163425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856C7F-C199-47A3-AF94-EAE81E21E31B}" type="datetimeFigureOut">
              <a:rPr lang="en-US" smtClean="0"/>
              <a:t>10/22/2025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13EF8AE-9767-4E5A-802F-66A2B36F74A8}" type="slidenum">
              <a:rPr lang="en-US" smtClean="0"/>
              <a:t>‹#›</a:t>
            </a:fld>
            <a:endParaRPr lang="en-US"/>
          </a:p>
        </p:txBody>
      </p:sp>
    </p:spTree>
    <p:extLst>
      <p:ext uri="{BB962C8B-B14F-4D97-AF65-F5344CB8AC3E}">
        <p14:creationId xmlns:p14="http://schemas.microsoft.com/office/powerpoint/2010/main" val="747128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856C7F-C199-47A3-AF94-EAE81E21E31B}" type="datetimeFigureOut">
              <a:rPr lang="en-US" smtClean="0"/>
              <a:t>10/22/2025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13EF8AE-9767-4E5A-802F-66A2B36F74A8}" type="slidenum">
              <a:rPr lang="en-US" smtClean="0"/>
              <a:t>‹#›</a:t>
            </a:fld>
            <a:endParaRPr lang="en-US"/>
          </a:p>
        </p:txBody>
      </p:sp>
    </p:spTree>
    <p:extLst>
      <p:ext uri="{BB962C8B-B14F-4D97-AF65-F5344CB8AC3E}">
        <p14:creationId xmlns:p14="http://schemas.microsoft.com/office/powerpoint/2010/main" val="16120982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825364"/>
            <a:ext cx="2950936" cy="2173015"/>
          </a:xfrm>
        </p:spPr>
        <p:txBody>
          <a:bodyPr anchor="b">
            <a:normAutofit/>
          </a:bodyPr>
          <a:lstStyle>
            <a:lvl1pPr algn="l">
              <a:defRPr sz="2100" b="0"/>
            </a:lvl1pPr>
          </a:lstStyle>
          <a:p>
            <a:r>
              <a:rPr lang="en-US"/>
              <a:t>Click to edit Master title style</a:t>
            </a:r>
            <a:endParaRPr lang="en-US" dirty="0"/>
          </a:p>
        </p:txBody>
      </p:sp>
      <p:sp>
        <p:nvSpPr>
          <p:cNvPr id="3" name="Content Placeholder 2"/>
          <p:cNvSpPr>
            <a:spLocks noGrp="1"/>
          </p:cNvSpPr>
          <p:nvPr>
            <p:ph idx="1"/>
          </p:nvPr>
        </p:nvSpPr>
        <p:spPr>
          <a:xfrm>
            <a:off x="4021752" y="1826709"/>
            <a:ext cx="4207848" cy="4476614"/>
          </a:xfrm>
        </p:spPr>
        <p:txBody>
          <a:bodyPr anchor="ctr"/>
          <a:lstStyle>
            <a:lvl1pPr>
              <a:defRPr sz="1500"/>
            </a:lvl1pPr>
            <a:lvl2pPr>
              <a:defRPr sz="1350"/>
            </a:lvl2pPr>
            <a:lvl3pPr>
              <a:defRPr sz="1200"/>
            </a:lvl3pPr>
            <a:lvl4pPr>
              <a:defRPr sz="1050"/>
            </a:lvl4pPr>
            <a:lvl5pPr>
              <a:defRPr sz="105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4400" y="4061097"/>
            <a:ext cx="2950936" cy="224538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C7856C7F-C199-47A3-AF94-EAE81E21E31B}" type="datetimeFigureOut">
              <a:rPr lang="en-US" smtClean="0"/>
              <a:t>10/22/2025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3EF8AE-9767-4E5A-802F-66A2B36F74A8}" type="slidenum">
              <a:rPr lang="en-US" smtClean="0"/>
              <a:t>‹#›</a:t>
            </a:fld>
            <a:endParaRPr lang="en-US"/>
          </a:p>
        </p:txBody>
      </p:sp>
    </p:spTree>
    <p:extLst>
      <p:ext uri="{BB962C8B-B14F-4D97-AF65-F5344CB8AC3E}">
        <p14:creationId xmlns:p14="http://schemas.microsoft.com/office/powerpoint/2010/main" val="24286871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828800"/>
            <a:ext cx="2953512" cy="2176272"/>
          </a:xfrm>
        </p:spPr>
        <p:txBody>
          <a:bodyPr anchor="b">
            <a:normAutofit/>
          </a:bodyPr>
          <a:lstStyle>
            <a:lvl1pPr algn="l">
              <a:defRPr sz="2100" b="0"/>
            </a:lvl1pPr>
          </a:lstStyle>
          <a:p>
            <a:r>
              <a:rPr lang="en-US"/>
              <a:t>Click to edit Master title style</a:t>
            </a:r>
            <a:endParaRPr lang="en-US" dirty="0"/>
          </a:p>
        </p:txBody>
      </p:sp>
      <p:sp>
        <p:nvSpPr>
          <p:cNvPr id="3" name="Picture Placeholder 2"/>
          <p:cNvSpPr>
            <a:spLocks noGrp="1"/>
          </p:cNvSpPr>
          <p:nvPr>
            <p:ph type="pic" idx="1"/>
          </p:nvPr>
        </p:nvSpPr>
        <p:spPr>
          <a:xfrm>
            <a:off x="4191000" y="2286000"/>
            <a:ext cx="4038600" cy="3352800"/>
          </a:xfrm>
          <a:solidFill>
            <a:schemeClr val="accent2"/>
          </a:solidFill>
          <a:ln w="12700">
            <a:noFill/>
          </a:ln>
          <a:effectLst>
            <a:reflection blurRad="12700" stA="30000" endPos="30000" dist="31750" dir="5400000" sy="-100000" algn="bl" rotWithShape="0"/>
          </a:effectLst>
          <a:scene3d>
            <a:camera prst="perspectiveRight" fov="2700000">
              <a:rot lat="240000" lon="900000" rev="0"/>
            </a:camera>
            <a:lightRig rig="threePt" dir="t">
              <a:rot lat="0" lon="0" rev="2700000"/>
            </a:lightRig>
          </a:scene3d>
          <a:sp3d/>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914400" y="4059936"/>
            <a:ext cx="2953512" cy="2249424"/>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C7856C7F-C199-47A3-AF94-EAE81E21E31B}" type="datetimeFigureOut">
              <a:rPr lang="en-US" smtClean="0"/>
              <a:t>10/22/2025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3EF8AE-9767-4E5A-802F-66A2B36F74A8}" type="slidenum">
              <a:rPr lang="en-US" smtClean="0"/>
              <a:t>‹#›</a:t>
            </a:fld>
            <a:endParaRPr lang="en-US"/>
          </a:p>
        </p:txBody>
      </p:sp>
    </p:spTree>
    <p:extLst>
      <p:ext uri="{BB962C8B-B14F-4D97-AF65-F5344CB8AC3E}">
        <p14:creationId xmlns:p14="http://schemas.microsoft.com/office/powerpoint/2010/main" val="23052685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10" name="Rectangle 9"/>
          <p:cNvSpPr/>
          <p:nvPr/>
        </p:nvSpPr>
        <p:spPr>
          <a:xfrm>
            <a:off x="8435268" y="573807"/>
            <a:ext cx="86236"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1" name="Rectangle 10"/>
          <p:cNvSpPr/>
          <p:nvPr/>
        </p:nvSpPr>
        <p:spPr>
          <a:xfrm>
            <a:off x="8569419" y="573807"/>
            <a:ext cx="576072"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 name="Title Placeholder 1"/>
          <p:cNvSpPr>
            <a:spLocks noGrp="1"/>
          </p:cNvSpPr>
          <p:nvPr>
            <p:ph type="title"/>
          </p:nvPr>
        </p:nvSpPr>
        <p:spPr>
          <a:xfrm>
            <a:off x="914400" y="1544717"/>
            <a:ext cx="7315200" cy="115409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914400" y="2769835"/>
            <a:ext cx="7315200" cy="353952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07691" y="548797"/>
            <a:ext cx="1189132" cy="297918"/>
          </a:xfrm>
          <a:prstGeom prst="rect">
            <a:avLst/>
          </a:prstGeom>
        </p:spPr>
        <p:txBody>
          <a:bodyPr vert="horz" lIns="91440" tIns="45720" rIns="91440" bIns="45720" rtlCol="0" anchor="ctr"/>
          <a:lstStyle>
            <a:lvl1pPr algn="l">
              <a:defRPr sz="900">
                <a:solidFill>
                  <a:schemeClr val="tx1">
                    <a:alpha val="50000"/>
                  </a:schemeClr>
                </a:solidFill>
              </a:defRPr>
            </a:lvl1pPr>
          </a:lstStyle>
          <a:p>
            <a:fld id="{C7856C7F-C199-47A3-AF94-EAE81E21E31B}" type="datetimeFigureOut">
              <a:rPr lang="en-US" smtClean="0"/>
              <a:t>10/22/2025</a:t>
            </a:fld>
            <a:endParaRPr lang="en-US"/>
          </a:p>
        </p:txBody>
      </p:sp>
      <p:sp>
        <p:nvSpPr>
          <p:cNvPr id="6" name="Slide Number Placeholder 5"/>
          <p:cNvSpPr>
            <a:spLocks noGrp="1"/>
          </p:cNvSpPr>
          <p:nvPr>
            <p:ph type="sldNum" sz="quarter" idx="4"/>
          </p:nvPr>
        </p:nvSpPr>
        <p:spPr>
          <a:xfrm>
            <a:off x="7314416" y="548797"/>
            <a:ext cx="941203" cy="301752"/>
          </a:xfrm>
          <a:prstGeom prst="rect">
            <a:avLst/>
          </a:prstGeom>
        </p:spPr>
        <p:txBody>
          <a:bodyPr vert="horz" lIns="91440" tIns="45720" rIns="91440" bIns="45720" rtlCol="0" anchor="ctr"/>
          <a:lstStyle>
            <a:lvl1pPr algn="r">
              <a:defRPr sz="900">
                <a:solidFill>
                  <a:schemeClr val="tx1"/>
                </a:solidFill>
              </a:defRPr>
            </a:lvl1pPr>
          </a:lstStyle>
          <a:p>
            <a:fld id="{E13EF8AE-9767-4E5A-802F-66A2B36F74A8}" type="slidenum">
              <a:rPr lang="en-US" smtClean="0"/>
              <a:t>‹#›</a:t>
            </a:fld>
            <a:endParaRPr lang="en-US"/>
          </a:p>
        </p:txBody>
      </p:sp>
      <p:sp>
        <p:nvSpPr>
          <p:cNvPr id="5" name="Footer Placeholder 4"/>
          <p:cNvSpPr>
            <a:spLocks noGrp="1"/>
          </p:cNvSpPr>
          <p:nvPr>
            <p:ph type="ftr" sz="quarter" idx="3"/>
          </p:nvPr>
        </p:nvSpPr>
        <p:spPr>
          <a:xfrm>
            <a:off x="6008689" y="855958"/>
            <a:ext cx="2246489" cy="301227"/>
          </a:xfrm>
          <a:prstGeom prst="rect">
            <a:avLst/>
          </a:prstGeom>
        </p:spPr>
        <p:txBody>
          <a:bodyPr vert="horz" lIns="91440" tIns="0" rIns="91440" bIns="45720" rtlCol="0" anchor="t"/>
          <a:lstStyle>
            <a:lvl1pPr algn="l">
              <a:defRPr sz="750">
                <a:solidFill>
                  <a:schemeClr val="tx1"/>
                </a:solidFill>
              </a:defRPr>
            </a:lvl1pPr>
          </a:lstStyle>
          <a:p>
            <a:endParaRPr lang="en-US"/>
          </a:p>
        </p:txBody>
      </p:sp>
    </p:spTree>
    <p:extLst>
      <p:ext uri="{BB962C8B-B14F-4D97-AF65-F5344CB8AC3E}">
        <p14:creationId xmlns:p14="http://schemas.microsoft.com/office/powerpoint/2010/main" val="941792168"/>
      </p:ext>
    </p:extLst>
  </p:cSld>
  <p:clrMap bg1="dk1" tx1="lt1" bg2="dk2" tx2="lt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685800" rtl="0" eaLnBrk="1" latinLnBrk="0" hangingPunct="1">
        <a:spcBef>
          <a:spcPct val="0"/>
        </a:spcBef>
        <a:buNone/>
        <a:defRPr sz="3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171450" indent="-137160" algn="l" defTabSz="685800" rtl="0" eaLnBrk="1" latinLnBrk="0" hangingPunct="1">
        <a:spcBef>
          <a:spcPct val="20000"/>
        </a:spcBef>
        <a:buClr>
          <a:schemeClr val="tx2"/>
        </a:buClr>
        <a:buFont typeface="Wingdings" charset="2"/>
        <a:buChar char="§"/>
        <a:defRPr sz="1500" kern="1200">
          <a:solidFill>
            <a:schemeClr val="tx1"/>
          </a:solidFill>
          <a:latin typeface="+mn-lt"/>
          <a:ea typeface="+mn-ea"/>
          <a:cs typeface="+mn-cs"/>
        </a:defRPr>
      </a:lvl1pPr>
      <a:lvl2pPr marL="377190" indent="-137160" algn="l" defTabSz="685800" rtl="0" eaLnBrk="1" latinLnBrk="0" hangingPunct="1">
        <a:spcBef>
          <a:spcPct val="20000"/>
        </a:spcBef>
        <a:buClr>
          <a:schemeClr val="tx2"/>
        </a:buClr>
        <a:buFont typeface="Wingdings" charset="2"/>
        <a:buChar char="§"/>
        <a:defRPr sz="1350" kern="1200">
          <a:solidFill>
            <a:schemeClr val="tx1"/>
          </a:solidFill>
          <a:latin typeface="+mn-lt"/>
          <a:ea typeface="+mn-ea"/>
          <a:cs typeface="+mn-cs"/>
        </a:defRPr>
      </a:lvl2pPr>
      <a:lvl3pPr marL="514350" indent="-137160" algn="l" defTabSz="685800" rtl="0" eaLnBrk="1" latinLnBrk="0" hangingPunct="1">
        <a:spcBef>
          <a:spcPct val="20000"/>
        </a:spcBef>
        <a:buClr>
          <a:schemeClr val="tx2"/>
        </a:buClr>
        <a:buFont typeface="Wingdings" charset="2"/>
        <a:buChar char="§"/>
        <a:defRPr sz="1200" kern="1200">
          <a:solidFill>
            <a:schemeClr val="tx1"/>
          </a:solidFill>
          <a:latin typeface="+mn-lt"/>
          <a:ea typeface="+mn-ea"/>
          <a:cs typeface="+mn-cs"/>
        </a:defRPr>
      </a:lvl3pPr>
      <a:lvl4pPr marL="685800" indent="-137160" algn="l" defTabSz="685800" rtl="0" eaLnBrk="1" latinLnBrk="0" hangingPunct="1">
        <a:spcBef>
          <a:spcPct val="20000"/>
        </a:spcBef>
        <a:buClr>
          <a:schemeClr val="tx2"/>
        </a:buClr>
        <a:buFont typeface="Wingdings" charset="2"/>
        <a:buChar char="§"/>
        <a:defRPr sz="1050" kern="1200">
          <a:solidFill>
            <a:schemeClr val="tx1"/>
          </a:solidFill>
          <a:latin typeface="+mn-lt"/>
          <a:ea typeface="+mn-ea"/>
          <a:cs typeface="+mn-cs"/>
        </a:defRPr>
      </a:lvl4pPr>
      <a:lvl5pPr marL="857250" indent="-137160" algn="l" defTabSz="685800" rtl="0" eaLnBrk="1" latinLnBrk="0" hangingPunct="1">
        <a:spcBef>
          <a:spcPct val="20000"/>
        </a:spcBef>
        <a:buClr>
          <a:schemeClr val="tx2"/>
        </a:buClr>
        <a:buFont typeface="Wingdings" charset="2"/>
        <a:buChar char="§"/>
        <a:defRPr sz="1050" kern="1200">
          <a:solidFill>
            <a:schemeClr val="tx1"/>
          </a:solidFill>
          <a:latin typeface="+mn-lt"/>
          <a:ea typeface="+mn-ea"/>
          <a:cs typeface="+mn-cs"/>
        </a:defRPr>
      </a:lvl5pPr>
      <a:lvl6pPr marL="1028700" indent="-137160" algn="l" defTabSz="685800" rtl="0" eaLnBrk="1" latinLnBrk="0" hangingPunct="1">
        <a:spcBef>
          <a:spcPct val="20000"/>
        </a:spcBef>
        <a:buClr>
          <a:schemeClr val="tx2"/>
        </a:buClr>
        <a:buFont typeface="Wingdings" pitchFamily="2" charset="2"/>
        <a:buChar char="§"/>
        <a:defRPr sz="1050" kern="1200">
          <a:solidFill>
            <a:schemeClr val="tx1"/>
          </a:solidFill>
          <a:latin typeface="+mn-lt"/>
          <a:ea typeface="+mn-ea"/>
          <a:cs typeface="+mn-cs"/>
        </a:defRPr>
      </a:lvl6pPr>
      <a:lvl7pPr marL="1200150" indent="-137160" algn="l" defTabSz="685800" rtl="0" eaLnBrk="1" latinLnBrk="0" hangingPunct="1">
        <a:spcBef>
          <a:spcPct val="20000"/>
        </a:spcBef>
        <a:buClr>
          <a:schemeClr val="tx2"/>
        </a:buClr>
        <a:buFont typeface="Wingdings" pitchFamily="2" charset="2"/>
        <a:buChar char="§"/>
        <a:defRPr sz="1050" kern="1200">
          <a:solidFill>
            <a:schemeClr val="tx1"/>
          </a:solidFill>
          <a:latin typeface="+mn-lt"/>
          <a:ea typeface="+mn-ea"/>
          <a:cs typeface="+mn-cs"/>
        </a:defRPr>
      </a:lvl7pPr>
      <a:lvl8pPr marL="1371600" indent="-137160" algn="l" defTabSz="685800" rtl="0" eaLnBrk="1" latinLnBrk="0" hangingPunct="1">
        <a:spcBef>
          <a:spcPct val="20000"/>
        </a:spcBef>
        <a:buClr>
          <a:schemeClr val="tx2"/>
        </a:buClr>
        <a:buFont typeface="Wingdings" pitchFamily="2" charset="2"/>
        <a:buChar char="§"/>
        <a:defRPr sz="1050" kern="1200">
          <a:solidFill>
            <a:schemeClr val="tx1"/>
          </a:solidFill>
          <a:latin typeface="+mn-lt"/>
          <a:ea typeface="+mn-ea"/>
          <a:cs typeface="+mn-cs"/>
        </a:defRPr>
      </a:lvl8pPr>
      <a:lvl9pPr marL="1543050" indent="-137160" algn="l" defTabSz="685800" rtl="0" eaLnBrk="1" latinLnBrk="0" hangingPunct="1">
        <a:spcBef>
          <a:spcPct val="20000"/>
        </a:spcBef>
        <a:buClr>
          <a:schemeClr val="tx2"/>
        </a:buClr>
        <a:buFont typeface="Wingdings" pitchFamily="2" charset="2"/>
        <a:buChar char="§"/>
        <a:defRPr sz="10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E271B79-AD63-DB37-67C7-C575BD375C76}"/>
              </a:ext>
            </a:extLst>
          </p:cNvPr>
          <p:cNvSpPr>
            <a:spLocks noGrp="1"/>
          </p:cNvSpPr>
          <p:nvPr>
            <p:ph type="title"/>
          </p:nvPr>
        </p:nvSpPr>
        <p:spPr>
          <a:xfrm>
            <a:off x="463925" y="582705"/>
            <a:ext cx="7819465" cy="504265"/>
          </a:xfrm>
        </p:spPr>
        <p:txBody>
          <a:bodyPr>
            <a:noAutofit/>
          </a:bodyPr>
          <a:lstStyle/>
          <a:p>
            <a:r>
              <a:rPr lang="ro-RO" sz="3200" noProof="0" dirty="0"/>
              <a:t>C# - Cursul 3</a:t>
            </a:r>
          </a:p>
        </p:txBody>
      </p:sp>
      <p:sp>
        <p:nvSpPr>
          <p:cNvPr id="5" name="Content Placeholder 4">
            <a:extLst>
              <a:ext uri="{FF2B5EF4-FFF2-40B4-BE49-F238E27FC236}">
                <a16:creationId xmlns:a16="http://schemas.microsoft.com/office/drawing/2014/main" id="{80B65007-A43F-3FCE-F922-090075940AAD}"/>
              </a:ext>
            </a:extLst>
          </p:cNvPr>
          <p:cNvSpPr>
            <a:spLocks noGrp="1"/>
          </p:cNvSpPr>
          <p:nvPr>
            <p:ph idx="1"/>
          </p:nvPr>
        </p:nvSpPr>
        <p:spPr>
          <a:xfrm>
            <a:off x="463925" y="1281952"/>
            <a:ext cx="8249770" cy="5074024"/>
          </a:xfrm>
        </p:spPr>
        <p:txBody>
          <a:bodyPr>
            <a:noAutofit/>
          </a:bodyPr>
          <a:lstStyle/>
          <a:p>
            <a:pPr marL="34290" indent="0" algn="just">
              <a:buNone/>
            </a:pPr>
            <a:r>
              <a:rPr lang="ro-RO" sz="2800" noProof="0" dirty="0">
                <a:solidFill>
                  <a:srgbClr val="00B0F0"/>
                </a:solidFill>
              </a:rPr>
              <a:t>Conversii de tip</a:t>
            </a:r>
          </a:p>
          <a:p>
            <a:pPr marL="34290" indent="0" algn="just">
              <a:buNone/>
            </a:pPr>
            <a:r>
              <a:rPr lang="ro-RO" sz="2800" noProof="0" dirty="0">
                <a:solidFill>
                  <a:srgbClr val="00B0F0"/>
                </a:solidFill>
              </a:rPr>
              <a:t>Conversia de tip este convertirea unui tip de date într-un alt tip. Este cunoscută și sub numele de </a:t>
            </a:r>
            <a:r>
              <a:rPr lang="ro-RO" sz="2800" noProof="0" dirty="0" err="1">
                <a:solidFill>
                  <a:srgbClr val="00B0F0"/>
                </a:solidFill>
              </a:rPr>
              <a:t>Type</a:t>
            </a:r>
            <a:r>
              <a:rPr lang="ro-RO" sz="2800" noProof="0" dirty="0">
                <a:solidFill>
                  <a:srgbClr val="00B0F0"/>
                </a:solidFill>
              </a:rPr>
              <a:t> Casting. </a:t>
            </a:r>
          </a:p>
          <a:p>
            <a:pPr marL="34290" indent="0" algn="just">
              <a:buNone/>
            </a:pPr>
            <a:r>
              <a:rPr lang="ro-RO" sz="2800" noProof="0" dirty="0">
                <a:solidFill>
                  <a:srgbClr val="00B0F0"/>
                </a:solidFill>
              </a:rPr>
              <a:t>În C#, </a:t>
            </a:r>
            <a:r>
              <a:rPr lang="ro-RO" sz="2800" noProof="0" dirty="0" err="1">
                <a:solidFill>
                  <a:srgbClr val="00B0F0"/>
                </a:solidFill>
              </a:rPr>
              <a:t>type</a:t>
            </a:r>
            <a:r>
              <a:rPr lang="ro-RO" sz="2800" noProof="0" dirty="0">
                <a:solidFill>
                  <a:srgbClr val="00B0F0"/>
                </a:solidFill>
              </a:rPr>
              <a:t> casting are două forme:</a:t>
            </a:r>
          </a:p>
          <a:p>
            <a:pPr marL="34290" indent="0" algn="just">
              <a:buNone/>
            </a:pPr>
            <a:endParaRPr lang="ro-RO" sz="2800" noProof="0" dirty="0">
              <a:solidFill>
                <a:srgbClr val="00B0F0"/>
              </a:solidFill>
            </a:endParaRPr>
          </a:p>
          <a:p>
            <a:pPr algn="just"/>
            <a:r>
              <a:rPr lang="ro-RO" sz="2800" noProof="0" dirty="0">
                <a:solidFill>
                  <a:srgbClr val="00B0F0"/>
                </a:solidFill>
              </a:rPr>
              <a:t>Conversie implicită de tip</a:t>
            </a:r>
          </a:p>
          <a:p>
            <a:pPr algn="just"/>
            <a:r>
              <a:rPr lang="ro-RO" sz="2800" noProof="0" dirty="0">
                <a:solidFill>
                  <a:srgbClr val="00B0F0"/>
                </a:solidFill>
              </a:rPr>
              <a:t>Conversie explicită de tip</a:t>
            </a:r>
          </a:p>
        </p:txBody>
      </p:sp>
    </p:spTree>
    <p:extLst>
      <p:ext uri="{BB962C8B-B14F-4D97-AF65-F5344CB8AC3E}">
        <p14:creationId xmlns:p14="http://schemas.microsoft.com/office/powerpoint/2010/main" val="6895002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E47A32-5768-F321-CF5F-F0026C987FC9}"/>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9B97F0B4-65F4-9B80-64FE-0B26938167F6}"/>
              </a:ext>
            </a:extLst>
          </p:cNvPr>
          <p:cNvSpPr>
            <a:spLocks noGrp="1"/>
          </p:cNvSpPr>
          <p:nvPr>
            <p:ph type="title"/>
          </p:nvPr>
        </p:nvSpPr>
        <p:spPr>
          <a:xfrm>
            <a:off x="463925" y="582705"/>
            <a:ext cx="7819465" cy="504265"/>
          </a:xfrm>
        </p:spPr>
        <p:txBody>
          <a:bodyPr>
            <a:noAutofit/>
          </a:bodyPr>
          <a:lstStyle/>
          <a:p>
            <a:r>
              <a:rPr lang="ro-RO" sz="3200" noProof="0" dirty="0"/>
              <a:t>C# - Cursul 3</a:t>
            </a:r>
          </a:p>
        </p:txBody>
      </p:sp>
      <p:sp>
        <p:nvSpPr>
          <p:cNvPr id="5" name="Content Placeholder 4">
            <a:extLst>
              <a:ext uri="{FF2B5EF4-FFF2-40B4-BE49-F238E27FC236}">
                <a16:creationId xmlns:a16="http://schemas.microsoft.com/office/drawing/2014/main" id="{A86656D7-99A1-CA53-A225-849F132914EB}"/>
              </a:ext>
            </a:extLst>
          </p:cNvPr>
          <p:cNvSpPr>
            <a:spLocks noGrp="1"/>
          </p:cNvSpPr>
          <p:nvPr>
            <p:ph idx="1"/>
          </p:nvPr>
        </p:nvSpPr>
        <p:spPr>
          <a:xfrm>
            <a:off x="463925" y="1281952"/>
            <a:ext cx="8249770" cy="5074024"/>
          </a:xfrm>
        </p:spPr>
        <p:txBody>
          <a:bodyPr>
            <a:noAutofit/>
          </a:bodyPr>
          <a:lstStyle/>
          <a:p>
            <a:pPr marL="34290" indent="0">
              <a:buNone/>
            </a:pPr>
            <a:r>
              <a:rPr lang="ro-RO" sz="2400" b="1" i="0" noProof="0" dirty="0" err="1">
                <a:solidFill>
                  <a:srgbClr val="CC99CD"/>
                </a:solidFill>
                <a:effectLst/>
                <a:latin typeface="Courier New" panose="02070309020205020404" pitchFamily="49" charset="0"/>
              </a:rPr>
              <a:t>using</a:t>
            </a:r>
            <a:r>
              <a:rPr lang="ro-RO" sz="2400" b="1" i="0" noProof="0" dirty="0">
                <a:solidFill>
                  <a:srgbClr val="CCCCCC"/>
                </a:solidFill>
                <a:effectLst/>
                <a:latin typeface="Courier New" panose="02070309020205020404" pitchFamily="49" charset="0"/>
              </a:rPr>
              <a:t> </a:t>
            </a:r>
            <a:r>
              <a:rPr lang="ro-RO" sz="2400" b="1" i="0" noProof="0" dirty="0" err="1">
                <a:solidFill>
                  <a:srgbClr val="CCCCCC"/>
                </a:solidFill>
                <a:effectLst/>
                <a:latin typeface="Courier New" panose="02070309020205020404" pitchFamily="49" charset="0"/>
              </a:rPr>
              <a:t>System</a:t>
            </a:r>
            <a:r>
              <a:rPr lang="ro-RO" sz="2400" b="1" i="0" noProof="0" dirty="0">
                <a:solidFill>
                  <a:srgbClr val="CCCCCC"/>
                </a:solidFill>
                <a:effectLst/>
                <a:latin typeface="Courier New" panose="02070309020205020404" pitchFamily="49" charset="0"/>
              </a:rPr>
              <a:t>;</a:t>
            </a:r>
          </a:p>
          <a:p>
            <a:pPr marL="34290" indent="0">
              <a:buNone/>
            </a:pPr>
            <a:r>
              <a:rPr lang="ro-RO" sz="2400" b="1" i="0" noProof="0" dirty="0" err="1">
                <a:solidFill>
                  <a:srgbClr val="CC99CD"/>
                </a:solidFill>
                <a:effectLst/>
                <a:latin typeface="Courier New" panose="02070309020205020404" pitchFamily="49" charset="0"/>
              </a:rPr>
              <a:t>namespace</a:t>
            </a:r>
            <a:r>
              <a:rPr lang="ro-RO" sz="2400" b="1" i="0" noProof="0" dirty="0">
                <a:solidFill>
                  <a:srgbClr val="CCCCCC"/>
                </a:solidFill>
                <a:effectLst/>
                <a:latin typeface="Courier New" panose="02070309020205020404" pitchFamily="49" charset="0"/>
              </a:rPr>
              <a:t> </a:t>
            </a:r>
            <a:r>
              <a:rPr lang="ro-RO" sz="2400" b="1" i="0" noProof="0" dirty="0" err="1">
                <a:solidFill>
                  <a:srgbClr val="CCCCCC"/>
                </a:solidFill>
                <a:effectLst/>
                <a:latin typeface="Courier New" panose="02070309020205020404" pitchFamily="49" charset="0"/>
              </a:rPr>
              <a:t>ParseExample</a:t>
            </a:r>
            <a:r>
              <a:rPr lang="ro-RO" sz="2400" b="1" i="0" noProof="0" dirty="0">
                <a:solidFill>
                  <a:srgbClr val="CCCCCC"/>
                </a:solidFill>
                <a:effectLst/>
                <a:latin typeface="Courier New" panose="02070309020205020404" pitchFamily="49" charset="0"/>
              </a:rPr>
              <a:t> {</a:t>
            </a:r>
          </a:p>
          <a:p>
            <a:pPr marL="240030" lvl="1" indent="0">
              <a:buNone/>
            </a:pPr>
            <a:r>
              <a:rPr lang="ro-RO" sz="2400" b="1" i="0" noProof="0" dirty="0" err="1">
                <a:solidFill>
                  <a:srgbClr val="CC99CD"/>
                </a:solidFill>
                <a:effectLst/>
                <a:latin typeface="Courier New" panose="02070309020205020404" pitchFamily="49" charset="0"/>
              </a:rPr>
              <a:t>class</a:t>
            </a:r>
            <a:r>
              <a:rPr lang="ro-RO" sz="2400" b="1" i="0" noProof="0" dirty="0">
                <a:solidFill>
                  <a:srgbClr val="CCCCCC"/>
                </a:solidFill>
                <a:effectLst/>
                <a:latin typeface="Courier New" panose="02070309020205020404" pitchFamily="49" charset="0"/>
              </a:rPr>
              <a:t> Program { </a:t>
            </a:r>
          </a:p>
          <a:p>
            <a:pPr marL="240030" lvl="1" indent="0">
              <a:buNone/>
            </a:pPr>
            <a:r>
              <a:rPr lang="ro-RO" sz="2400" b="1" noProof="0" dirty="0">
                <a:solidFill>
                  <a:srgbClr val="CCCCCC"/>
                </a:solidFill>
                <a:latin typeface="Courier New" panose="02070309020205020404" pitchFamily="49" charset="0"/>
              </a:rPr>
              <a:t>	</a:t>
            </a:r>
            <a:r>
              <a:rPr lang="ro-RO" sz="2400" b="1" i="0" noProof="0" dirty="0">
                <a:solidFill>
                  <a:srgbClr val="CC99CD"/>
                </a:solidFill>
                <a:effectLst/>
                <a:latin typeface="Courier New" panose="02070309020205020404" pitchFamily="49" charset="0"/>
              </a:rPr>
              <a:t>static</a:t>
            </a:r>
            <a:r>
              <a:rPr lang="ro-RO" sz="2400" b="1" i="0" noProof="0" dirty="0">
                <a:solidFill>
                  <a:srgbClr val="CCCCCC"/>
                </a:solidFill>
                <a:effectLst/>
                <a:latin typeface="Courier New" panose="02070309020205020404" pitchFamily="49" charset="0"/>
              </a:rPr>
              <a:t> </a:t>
            </a:r>
            <a:r>
              <a:rPr lang="ro-RO" sz="2400" b="1" i="0" noProof="0" dirty="0" err="1">
                <a:solidFill>
                  <a:srgbClr val="CC99CD"/>
                </a:solidFill>
                <a:effectLst/>
                <a:latin typeface="Courier New" panose="02070309020205020404" pitchFamily="49" charset="0"/>
              </a:rPr>
              <a:t>void</a:t>
            </a:r>
            <a:r>
              <a:rPr lang="ro-RO" sz="2400" b="1" i="0" noProof="0" dirty="0">
                <a:solidFill>
                  <a:srgbClr val="CCCCCC"/>
                </a:solidFill>
                <a:effectLst/>
                <a:latin typeface="Courier New" panose="02070309020205020404" pitchFamily="49" charset="0"/>
              </a:rPr>
              <a:t> </a:t>
            </a:r>
            <a:r>
              <a:rPr lang="ro-RO" sz="2400" b="1" i="0" noProof="0" dirty="0">
                <a:solidFill>
                  <a:srgbClr val="F08D49"/>
                </a:solidFill>
                <a:effectLst/>
                <a:latin typeface="Courier New" panose="02070309020205020404" pitchFamily="49" charset="0"/>
              </a:rPr>
              <a:t>Main</a:t>
            </a:r>
            <a:r>
              <a:rPr lang="ro-RO" sz="2400" b="1" i="0" noProof="0" dirty="0">
                <a:solidFill>
                  <a:srgbClr val="CCCCCC"/>
                </a:solidFill>
                <a:effectLst/>
                <a:latin typeface="Courier New" panose="02070309020205020404" pitchFamily="49" charset="0"/>
              </a:rPr>
              <a:t>(</a:t>
            </a:r>
            <a:r>
              <a:rPr lang="ro-RO" sz="2400" b="1" i="0" noProof="0" dirty="0" err="1">
                <a:solidFill>
                  <a:srgbClr val="CC99CD"/>
                </a:solidFill>
                <a:effectLst/>
                <a:latin typeface="Courier New" panose="02070309020205020404" pitchFamily="49" charset="0"/>
              </a:rPr>
              <a:t>string</a:t>
            </a:r>
            <a:r>
              <a:rPr lang="ro-RO" sz="2400" b="1" i="0" noProof="0" dirty="0">
                <a:solidFill>
                  <a:srgbClr val="CCCCCC"/>
                </a:solidFill>
                <a:effectLst/>
                <a:latin typeface="Courier New" panose="02070309020205020404" pitchFamily="49" charset="0"/>
              </a:rPr>
              <a:t>[] </a:t>
            </a:r>
            <a:r>
              <a:rPr lang="ro-RO" sz="2400" b="1" i="0" noProof="0" dirty="0" err="1">
                <a:solidFill>
                  <a:srgbClr val="CCCCCC"/>
                </a:solidFill>
                <a:effectLst/>
                <a:latin typeface="Courier New" panose="02070309020205020404" pitchFamily="49" charset="0"/>
              </a:rPr>
              <a:t>args</a:t>
            </a:r>
            <a:r>
              <a:rPr lang="ro-RO" sz="2400" b="1" i="0" noProof="0" dirty="0">
                <a:solidFill>
                  <a:srgbClr val="CCCCCC"/>
                </a:solidFill>
                <a:effectLst/>
                <a:latin typeface="Courier New" panose="02070309020205020404" pitchFamily="49" charset="0"/>
              </a:rPr>
              <a:t>) {</a:t>
            </a:r>
          </a:p>
          <a:p>
            <a:pPr marL="720090" lvl="4" indent="0">
              <a:buNone/>
            </a:pPr>
            <a:r>
              <a:rPr lang="ro-RO" sz="2100" b="1" noProof="0" dirty="0">
                <a:solidFill>
                  <a:srgbClr val="CCCCCC"/>
                </a:solidFill>
                <a:latin typeface="Courier New" panose="02070309020205020404" pitchFamily="49" charset="0"/>
              </a:rPr>
              <a:t>	</a:t>
            </a:r>
            <a:r>
              <a:rPr lang="ro-RO" sz="2400" b="1" i="0" noProof="0" dirty="0" err="1">
                <a:solidFill>
                  <a:srgbClr val="CC99CD"/>
                </a:solidFill>
                <a:effectLst/>
                <a:latin typeface="Courier New" panose="02070309020205020404" pitchFamily="49" charset="0"/>
              </a:rPr>
              <a:t>string</a:t>
            </a:r>
            <a:r>
              <a:rPr lang="ro-RO" sz="2400" b="1" i="0" noProof="0" dirty="0">
                <a:solidFill>
                  <a:srgbClr val="CCCCCC"/>
                </a:solidFill>
                <a:effectLst/>
                <a:latin typeface="Courier New" panose="02070309020205020404" pitchFamily="49" charset="0"/>
              </a:rPr>
              <a:t> </a:t>
            </a:r>
            <a:r>
              <a:rPr lang="ro-RO" sz="2400" b="1" i="0" noProof="0" dirty="0" err="1">
                <a:solidFill>
                  <a:srgbClr val="CCCCCC"/>
                </a:solidFill>
                <a:effectLst/>
                <a:latin typeface="Courier New" panose="02070309020205020404" pitchFamily="49" charset="0"/>
              </a:rPr>
              <a:t>str</a:t>
            </a:r>
            <a:r>
              <a:rPr lang="ro-RO" sz="2400" b="1" i="0" noProof="0" dirty="0">
                <a:solidFill>
                  <a:srgbClr val="CCCCCC"/>
                </a:solidFill>
                <a:effectLst/>
                <a:latin typeface="Courier New" panose="02070309020205020404" pitchFamily="49" charset="0"/>
              </a:rPr>
              <a:t> </a:t>
            </a:r>
            <a:r>
              <a:rPr lang="ro-RO" sz="2400" b="1" i="0" noProof="0" dirty="0">
                <a:solidFill>
                  <a:srgbClr val="67CDCC"/>
                </a:solidFill>
                <a:effectLst/>
                <a:latin typeface="Courier New" panose="02070309020205020404" pitchFamily="49" charset="0"/>
              </a:rPr>
              <a:t>=</a:t>
            </a:r>
            <a:r>
              <a:rPr lang="ro-RO" sz="2400" b="1" i="0" noProof="0" dirty="0">
                <a:solidFill>
                  <a:srgbClr val="CCCCCC"/>
                </a:solidFill>
                <a:effectLst/>
                <a:latin typeface="Courier New" panose="02070309020205020404" pitchFamily="49" charset="0"/>
              </a:rPr>
              <a:t> </a:t>
            </a:r>
            <a:r>
              <a:rPr lang="ro-RO" sz="2400" b="1" i="0" noProof="0" dirty="0">
                <a:solidFill>
                  <a:srgbClr val="7EC699"/>
                </a:solidFill>
                <a:effectLst/>
                <a:latin typeface="Courier New" panose="02070309020205020404" pitchFamily="49" charset="0"/>
              </a:rPr>
              <a:t>"456"</a:t>
            </a:r>
            <a:r>
              <a:rPr lang="ro-RO" sz="2400" b="1" i="0" noProof="0" dirty="0">
                <a:solidFill>
                  <a:srgbClr val="CCCCCC"/>
                </a:solidFill>
                <a:effectLst/>
                <a:latin typeface="Courier New" panose="02070309020205020404" pitchFamily="49" charset="0"/>
              </a:rPr>
              <a:t>; </a:t>
            </a:r>
          </a:p>
          <a:p>
            <a:pPr marL="720090" lvl="4" indent="0">
              <a:buNone/>
            </a:pPr>
            <a:r>
              <a:rPr lang="ro-RO" sz="2400" b="1" noProof="0" dirty="0">
                <a:solidFill>
                  <a:srgbClr val="CCCCCC"/>
                </a:solidFill>
                <a:latin typeface="Courier New" panose="02070309020205020404" pitchFamily="49" charset="0"/>
              </a:rPr>
              <a:t>	</a:t>
            </a:r>
            <a:r>
              <a:rPr lang="ro-RO" sz="2400" b="1" i="0" noProof="0" dirty="0" err="1">
                <a:solidFill>
                  <a:srgbClr val="CC99CD"/>
                </a:solidFill>
                <a:effectLst/>
                <a:latin typeface="Courier New" panose="02070309020205020404" pitchFamily="49" charset="0"/>
              </a:rPr>
              <a:t>int</a:t>
            </a:r>
            <a:r>
              <a:rPr lang="ro-RO" sz="2400" b="1" i="0" noProof="0" dirty="0">
                <a:solidFill>
                  <a:srgbClr val="CCCCCC"/>
                </a:solidFill>
                <a:effectLst/>
                <a:latin typeface="Courier New" panose="02070309020205020404" pitchFamily="49" charset="0"/>
              </a:rPr>
              <a:t> num </a:t>
            </a:r>
            <a:r>
              <a:rPr lang="ro-RO" sz="2400" b="1" i="0" noProof="0" dirty="0">
                <a:solidFill>
                  <a:srgbClr val="67CDCC"/>
                </a:solidFill>
                <a:effectLst/>
                <a:latin typeface="Courier New" panose="02070309020205020404" pitchFamily="49" charset="0"/>
              </a:rPr>
              <a:t>=</a:t>
            </a:r>
            <a:r>
              <a:rPr lang="ro-RO" sz="2400" b="1" i="0" noProof="0" dirty="0">
                <a:solidFill>
                  <a:srgbClr val="CCCCCC"/>
                </a:solidFill>
                <a:effectLst/>
                <a:latin typeface="Courier New" panose="02070309020205020404" pitchFamily="49" charset="0"/>
              </a:rPr>
              <a:t> </a:t>
            </a:r>
            <a:r>
              <a:rPr lang="ro-RO" sz="2400" b="1" i="0" noProof="0" dirty="0" err="1">
                <a:solidFill>
                  <a:srgbClr val="CC99CD"/>
                </a:solidFill>
                <a:effectLst/>
                <a:latin typeface="Courier New" panose="02070309020205020404" pitchFamily="49" charset="0"/>
              </a:rPr>
              <a:t>int</a:t>
            </a:r>
            <a:r>
              <a:rPr lang="ro-RO" sz="2400" b="1" i="0" noProof="0" dirty="0" err="1">
                <a:solidFill>
                  <a:srgbClr val="CCCCCC"/>
                </a:solidFill>
                <a:effectLst/>
                <a:latin typeface="Courier New" panose="02070309020205020404" pitchFamily="49" charset="0"/>
              </a:rPr>
              <a:t>.</a:t>
            </a:r>
            <a:r>
              <a:rPr lang="ro-RO" sz="2400" b="1" i="0" noProof="0" dirty="0" err="1">
                <a:solidFill>
                  <a:srgbClr val="F08D49"/>
                </a:solidFill>
                <a:effectLst/>
                <a:latin typeface="Courier New" panose="02070309020205020404" pitchFamily="49" charset="0"/>
              </a:rPr>
              <a:t>Parse</a:t>
            </a:r>
            <a:r>
              <a:rPr lang="ro-RO" sz="2400" b="1" i="0" noProof="0" dirty="0">
                <a:solidFill>
                  <a:srgbClr val="CCCCCC"/>
                </a:solidFill>
                <a:effectLst/>
                <a:latin typeface="Courier New" panose="02070309020205020404" pitchFamily="49" charset="0"/>
              </a:rPr>
              <a:t>(</a:t>
            </a:r>
            <a:r>
              <a:rPr lang="ro-RO" sz="2400" b="1" i="0" noProof="0" dirty="0" err="1">
                <a:solidFill>
                  <a:srgbClr val="CCCCCC"/>
                </a:solidFill>
                <a:effectLst/>
                <a:latin typeface="Courier New" panose="02070309020205020404" pitchFamily="49" charset="0"/>
              </a:rPr>
              <a:t>str</a:t>
            </a:r>
            <a:r>
              <a:rPr lang="ro-RO" sz="2400" b="1" i="0" noProof="0" dirty="0">
                <a:solidFill>
                  <a:srgbClr val="CCCCCC"/>
                </a:solidFill>
                <a:effectLst/>
                <a:latin typeface="Courier New" panose="02070309020205020404" pitchFamily="49" charset="0"/>
              </a:rPr>
              <a:t>); 	</a:t>
            </a:r>
            <a:r>
              <a:rPr lang="ro-RO" sz="2400" b="1" i="0" noProof="0" dirty="0" err="1">
                <a:solidFill>
                  <a:srgbClr val="CCCCCC"/>
                </a:solidFill>
                <a:effectLst/>
                <a:latin typeface="Courier New" panose="02070309020205020404" pitchFamily="49" charset="0"/>
              </a:rPr>
              <a:t>Console.</a:t>
            </a:r>
            <a:r>
              <a:rPr lang="ro-RO" sz="2400" b="1" i="0" noProof="0" dirty="0" err="1">
                <a:solidFill>
                  <a:srgbClr val="F08D49"/>
                </a:solidFill>
                <a:effectLst/>
                <a:latin typeface="Courier New" panose="02070309020205020404" pitchFamily="49" charset="0"/>
              </a:rPr>
              <a:t>WriteLine</a:t>
            </a:r>
            <a:r>
              <a:rPr lang="ro-RO" sz="2400" b="1" i="0" noProof="0" dirty="0">
                <a:solidFill>
                  <a:srgbClr val="CCCCCC"/>
                </a:solidFill>
                <a:effectLst/>
                <a:latin typeface="Courier New" panose="02070309020205020404" pitchFamily="49" charset="0"/>
              </a:rPr>
              <a:t>(num);</a:t>
            </a:r>
          </a:p>
          <a:p>
            <a:pPr marL="240030" lvl="1" indent="0">
              <a:buNone/>
            </a:pPr>
            <a:r>
              <a:rPr lang="ro-RO" sz="2400" b="1" noProof="0" dirty="0">
                <a:solidFill>
                  <a:srgbClr val="CCCCCC"/>
                </a:solidFill>
                <a:latin typeface="Courier New" panose="02070309020205020404" pitchFamily="49" charset="0"/>
              </a:rPr>
              <a:t>	</a:t>
            </a:r>
            <a:r>
              <a:rPr lang="ro-RO" sz="2400" b="1" i="0" noProof="0" dirty="0">
                <a:solidFill>
                  <a:srgbClr val="CCCCCC"/>
                </a:solidFill>
                <a:effectLst/>
                <a:latin typeface="Courier New" panose="02070309020205020404" pitchFamily="49" charset="0"/>
              </a:rPr>
              <a:t>}</a:t>
            </a:r>
          </a:p>
          <a:p>
            <a:pPr marL="240030" lvl="1" indent="0">
              <a:buNone/>
            </a:pPr>
            <a:r>
              <a:rPr lang="ro-RO" sz="2400" b="1" i="0" noProof="0" dirty="0">
                <a:solidFill>
                  <a:srgbClr val="CCCCCC"/>
                </a:solidFill>
                <a:effectLst/>
                <a:latin typeface="Courier New" panose="02070309020205020404" pitchFamily="49" charset="0"/>
              </a:rPr>
              <a:t>}</a:t>
            </a:r>
          </a:p>
          <a:p>
            <a:pPr marL="34290" indent="0">
              <a:buNone/>
            </a:pPr>
            <a:r>
              <a:rPr lang="ro-RO" sz="2400" b="1" i="0" noProof="0" dirty="0">
                <a:solidFill>
                  <a:srgbClr val="CCCCCC"/>
                </a:solidFill>
                <a:effectLst/>
                <a:latin typeface="Courier New" panose="02070309020205020404" pitchFamily="49" charset="0"/>
              </a:rPr>
              <a:t>}</a:t>
            </a:r>
            <a:endParaRPr lang="ro-RO" sz="2400" b="1" noProof="0" dirty="0">
              <a:solidFill>
                <a:srgbClr val="00B0F0"/>
              </a:solidFill>
            </a:endParaRPr>
          </a:p>
        </p:txBody>
      </p:sp>
    </p:spTree>
    <p:extLst>
      <p:ext uri="{BB962C8B-B14F-4D97-AF65-F5344CB8AC3E}">
        <p14:creationId xmlns:p14="http://schemas.microsoft.com/office/powerpoint/2010/main" val="42731261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4E677D-41F4-035B-55BB-39FCF54BCCBF}"/>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FCC167D2-1968-208D-9CD9-E07DBF5F8392}"/>
              </a:ext>
            </a:extLst>
          </p:cNvPr>
          <p:cNvSpPr>
            <a:spLocks noGrp="1"/>
          </p:cNvSpPr>
          <p:nvPr>
            <p:ph type="title"/>
          </p:nvPr>
        </p:nvSpPr>
        <p:spPr>
          <a:xfrm>
            <a:off x="463925" y="582705"/>
            <a:ext cx="7819465" cy="504265"/>
          </a:xfrm>
        </p:spPr>
        <p:txBody>
          <a:bodyPr>
            <a:noAutofit/>
          </a:bodyPr>
          <a:lstStyle/>
          <a:p>
            <a:r>
              <a:rPr lang="ro-RO" sz="3200" noProof="0" dirty="0"/>
              <a:t>C# - Cursul 3</a:t>
            </a:r>
          </a:p>
        </p:txBody>
      </p:sp>
      <p:sp>
        <p:nvSpPr>
          <p:cNvPr id="5" name="Content Placeholder 4">
            <a:extLst>
              <a:ext uri="{FF2B5EF4-FFF2-40B4-BE49-F238E27FC236}">
                <a16:creationId xmlns:a16="http://schemas.microsoft.com/office/drawing/2014/main" id="{831E9C26-6508-DC5E-9DBE-8825A1963D76}"/>
              </a:ext>
            </a:extLst>
          </p:cNvPr>
          <p:cNvSpPr>
            <a:spLocks noGrp="1"/>
          </p:cNvSpPr>
          <p:nvPr>
            <p:ph idx="1"/>
          </p:nvPr>
        </p:nvSpPr>
        <p:spPr>
          <a:xfrm>
            <a:off x="463925" y="1281952"/>
            <a:ext cx="8249770" cy="5074024"/>
          </a:xfrm>
        </p:spPr>
        <p:txBody>
          <a:bodyPr>
            <a:noAutofit/>
          </a:bodyPr>
          <a:lstStyle/>
          <a:p>
            <a:pPr marL="34290" indent="0" algn="just">
              <a:buNone/>
            </a:pPr>
            <a:r>
              <a:rPr lang="ro-RO" sz="2800" noProof="0" dirty="0">
                <a:solidFill>
                  <a:srgbClr val="00B0F0"/>
                </a:solidFill>
              </a:rPr>
              <a:t>Conversia de tip folosind metoda </a:t>
            </a:r>
            <a:r>
              <a:rPr lang="ro-RO" sz="2800" noProof="0" dirty="0" err="1">
                <a:solidFill>
                  <a:srgbClr val="00B0F0"/>
                </a:solidFill>
              </a:rPr>
              <a:t>TryParse</a:t>
            </a:r>
            <a:r>
              <a:rPr lang="ro-RO" sz="2800" noProof="0" dirty="0">
                <a:solidFill>
                  <a:srgbClr val="00B0F0"/>
                </a:solidFill>
              </a:rPr>
              <a:t>()</a:t>
            </a:r>
          </a:p>
          <a:p>
            <a:pPr marL="34290" indent="0" algn="just">
              <a:buNone/>
            </a:pPr>
            <a:endParaRPr lang="ro-RO" sz="2800" noProof="0" dirty="0">
              <a:solidFill>
                <a:srgbClr val="00B0F0"/>
              </a:solidFill>
            </a:endParaRPr>
          </a:p>
          <a:p>
            <a:pPr marL="34290" indent="0" algn="just">
              <a:buNone/>
            </a:pPr>
            <a:r>
              <a:rPr lang="ro-RO" sz="2800" noProof="0" dirty="0">
                <a:solidFill>
                  <a:srgbClr val="00B0F0"/>
                </a:solidFill>
              </a:rPr>
              <a:t>Metoda </a:t>
            </a:r>
            <a:r>
              <a:rPr lang="ro-RO" sz="2800" noProof="0" dirty="0" err="1">
                <a:solidFill>
                  <a:srgbClr val="00B0F0"/>
                </a:solidFill>
              </a:rPr>
              <a:t>TryParse</a:t>
            </a:r>
            <a:r>
              <a:rPr lang="ro-RO" sz="2800" noProof="0" dirty="0">
                <a:solidFill>
                  <a:srgbClr val="00B0F0"/>
                </a:solidFill>
              </a:rPr>
              <a:t>() convertește în siguranță un șir de caractere într-un tip de date numeric și returnează o valoare booleană care indică succesul sau eșecul.</a:t>
            </a:r>
          </a:p>
        </p:txBody>
      </p:sp>
    </p:spTree>
    <p:extLst>
      <p:ext uri="{BB962C8B-B14F-4D97-AF65-F5344CB8AC3E}">
        <p14:creationId xmlns:p14="http://schemas.microsoft.com/office/powerpoint/2010/main" val="15898411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FEB945-CFEE-942D-EFC3-EB26EEE7202D}"/>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A497FBA5-5235-C434-A82A-AB9DAA96285F}"/>
              </a:ext>
            </a:extLst>
          </p:cNvPr>
          <p:cNvSpPr>
            <a:spLocks noGrp="1"/>
          </p:cNvSpPr>
          <p:nvPr>
            <p:ph type="title"/>
          </p:nvPr>
        </p:nvSpPr>
        <p:spPr>
          <a:xfrm>
            <a:off x="463925" y="582705"/>
            <a:ext cx="7819465" cy="504265"/>
          </a:xfrm>
        </p:spPr>
        <p:txBody>
          <a:bodyPr>
            <a:noAutofit/>
          </a:bodyPr>
          <a:lstStyle/>
          <a:p>
            <a:r>
              <a:rPr lang="ro-RO" sz="3200" noProof="0" dirty="0"/>
              <a:t>C# - Cursul 3</a:t>
            </a:r>
          </a:p>
        </p:txBody>
      </p:sp>
      <p:sp>
        <p:nvSpPr>
          <p:cNvPr id="5" name="Content Placeholder 4">
            <a:extLst>
              <a:ext uri="{FF2B5EF4-FFF2-40B4-BE49-F238E27FC236}">
                <a16:creationId xmlns:a16="http://schemas.microsoft.com/office/drawing/2014/main" id="{DBDE9937-6BE2-5EE2-2DC4-F7ED297EAD67}"/>
              </a:ext>
            </a:extLst>
          </p:cNvPr>
          <p:cNvSpPr>
            <a:spLocks noGrp="1"/>
          </p:cNvSpPr>
          <p:nvPr>
            <p:ph idx="1"/>
          </p:nvPr>
        </p:nvSpPr>
        <p:spPr>
          <a:xfrm>
            <a:off x="463925" y="1281952"/>
            <a:ext cx="8249770" cy="5074024"/>
          </a:xfrm>
        </p:spPr>
        <p:txBody>
          <a:bodyPr>
            <a:noAutofit/>
          </a:bodyPr>
          <a:lstStyle/>
          <a:p>
            <a:pPr marL="34290" indent="0" algn="just">
              <a:buNone/>
            </a:pPr>
            <a:r>
              <a:rPr lang="ro-RO" sz="2400" b="1" i="0" noProof="0" dirty="0" err="1">
                <a:solidFill>
                  <a:srgbClr val="CC99CD"/>
                </a:solidFill>
                <a:effectLst/>
                <a:latin typeface="Courier New" panose="02070309020205020404" pitchFamily="49" charset="0"/>
              </a:rPr>
              <a:t>using</a:t>
            </a:r>
            <a:r>
              <a:rPr lang="ro-RO" sz="2400" b="1" i="0" noProof="0" dirty="0">
                <a:solidFill>
                  <a:srgbClr val="CCCCCC"/>
                </a:solidFill>
                <a:effectLst/>
                <a:latin typeface="Courier New" panose="02070309020205020404" pitchFamily="49" charset="0"/>
              </a:rPr>
              <a:t> </a:t>
            </a:r>
            <a:r>
              <a:rPr lang="ro-RO" sz="2400" b="1" i="0" noProof="0" dirty="0" err="1">
                <a:solidFill>
                  <a:srgbClr val="CCCCCC"/>
                </a:solidFill>
                <a:effectLst/>
                <a:latin typeface="Courier New" panose="02070309020205020404" pitchFamily="49" charset="0"/>
              </a:rPr>
              <a:t>System</a:t>
            </a:r>
            <a:r>
              <a:rPr lang="ro-RO" sz="2400" b="1" i="0" noProof="0" dirty="0">
                <a:solidFill>
                  <a:srgbClr val="CCCCCC"/>
                </a:solidFill>
                <a:effectLst/>
                <a:latin typeface="Courier New" panose="02070309020205020404" pitchFamily="49" charset="0"/>
              </a:rPr>
              <a:t>;</a:t>
            </a:r>
          </a:p>
          <a:p>
            <a:pPr marL="34290" indent="0" algn="just">
              <a:buNone/>
            </a:pPr>
            <a:r>
              <a:rPr lang="ro-RO" sz="2400" b="1" i="0" noProof="0" dirty="0" err="1">
                <a:solidFill>
                  <a:srgbClr val="CC99CD"/>
                </a:solidFill>
                <a:effectLst/>
                <a:latin typeface="Courier New" panose="02070309020205020404" pitchFamily="49" charset="0"/>
              </a:rPr>
              <a:t>namespace</a:t>
            </a:r>
            <a:r>
              <a:rPr lang="ro-RO" sz="2400" b="1" i="0" noProof="0" dirty="0">
                <a:solidFill>
                  <a:srgbClr val="CCCCCC"/>
                </a:solidFill>
                <a:effectLst/>
                <a:latin typeface="Courier New" panose="02070309020205020404" pitchFamily="49" charset="0"/>
              </a:rPr>
              <a:t> </a:t>
            </a:r>
            <a:r>
              <a:rPr lang="ro-RO" sz="2400" b="1" i="0" noProof="0" dirty="0" err="1">
                <a:solidFill>
                  <a:srgbClr val="CCCCCC"/>
                </a:solidFill>
                <a:effectLst/>
                <a:latin typeface="Courier New" panose="02070309020205020404" pitchFamily="49" charset="0"/>
              </a:rPr>
              <a:t>TryParseExample</a:t>
            </a:r>
            <a:r>
              <a:rPr lang="ro-RO" sz="2400" b="1" i="0" noProof="0" dirty="0">
                <a:solidFill>
                  <a:srgbClr val="CCCCCC"/>
                </a:solidFill>
                <a:effectLst/>
                <a:latin typeface="Courier New" panose="02070309020205020404" pitchFamily="49" charset="0"/>
              </a:rPr>
              <a:t> {</a:t>
            </a:r>
          </a:p>
          <a:p>
            <a:pPr marL="34290" indent="0" algn="just">
              <a:buNone/>
            </a:pPr>
            <a:r>
              <a:rPr lang="ro-RO" sz="2400" b="1" i="0" noProof="0" dirty="0" err="1">
                <a:solidFill>
                  <a:srgbClr val="CC99CD"/>
                </a:solidFill>
                <a:effectLst/>
                <a:latin typeface="Courier New" panose="02070309020205020404" pitchFamily="49" charset="0"/>
              </a:rPr>
              <a:t>class</a:t>
            </a:r>
            <a:r>
              <a:rPr lang="ro-RO" sz="2400" b="1" i="0" noProof="0" dirty="0">
                <a:solidFill>
                  <a:srgbClr val="CCCCCC"/>
                </a:solidFill>
                <a:effectLst/>
                <a:latin typeface="Courier New" panose="02070309020205020404" pitchFamily="49" charset="0"/>
              </a:rPr>
              <a:t> Program {</a:t>
            </a:r>
            <a:endParaRPr lang="ro-RO" sz="2400" b="1" noProof="0" dirty="0">
              <a:solidFill>
                <a:srgbClr val="CCCCCC"/>
              </a:solidFill>
              <a:latin typeface="Courier New" panose="02070309020205020404" pitchFamily="49" charset="0"/>
            </a:endParaRPr>
          </a:p>
          <a:p>
            <a:pPr marL="34290" indent="0" algn="just">
              <a:buNone/>
            </a:pPr>
            <a:r>
              <a:rPr lang="ro-RO" sz="2400" b="1" noProof="0" dirty="0">
                <a:solidFill>
                  <a:srgbClr val="CCCCCC"/>
                </a:solidFill>
                <a:latin typeface="Courier New" panose="02070309020205020404" pitchFamily="49" charset="0"/>
              </a:rPr>
              <a:t>  </a:t>
            </a:r>
            <a:r>
              <a:rPr lang="ro-RO" sz="2400" b="1" i="0" noProof="0" dirty="0">
                <a:solidFill>
                  <a:srgbClr val="CC99CD"/>
                </a:solidFill>
                <a:effectLst/>
                <a:latin typeface="Courier New" panose="02070309020205020404" pitchFamily="49" charset="0"/>
              </a:rPr>
              <a:t>static</a:t>
            </a:r>
            <a:r>
              <a:rPr lang="ro-RO" sz="2400" b="1" i="0" noProof="0" dirty="0">
                <a:solidFill>
                  <a:srgbClr val="CCCCCC"/>
                </a:solidFill>
                <a:effectLst/>
                <a:latin typeface="Courier New" panose="02070309020205020404" pitchFamily="49" charset="0"/>
              </a:rPr>
              <a:t> </a:t>
            </a:r>
            <a:r>
              <a:rPr lang="ro-RO" sz="2400" b="1" i="0" noProof="0" dirty="0" err="1">
                <a:solidFill>
                  <a:srgbClr val="CC99CD"/>
                </a:solidFill>
                <a:effectLst/>
                <a:latin typeface="Courier New" panose="02070309020205020404" pitchFamily="49" charset="0"/>
              </a:rPr>
              <a:t>void</a:t>
            </a:r>
            <a:r>
              <a:rPr lang="ro-RO" sz="2400" b="1" i="0" noProof="0" dirty="0">
                <a:solidFill>
                  <a:srgbClr val="CCCCCC"/>
                </a:solidFill>
                <a:effectLst/>
                <a:latin typeface="Courier New" panose="02070309020205020404" pitchFamily="49" charset="0"/>
              </a:rPr>
              <a:t> </a:t>
            </a:r>
            <a:r>
              <a:rPr lang="ro-RO" sz="2400" b="1" i="0" noProof="0" dirty="0">
                <a:solidFill>
                  <a:srgbClr val="F08D49"/>
                </a:solidFill>
                <a:effectLst/>
                <a:latin typeface="Courier New" panose="02070309020205020404" pitchFamily="49" charset="0"/>
              </a:rPr>
              <a:t>Main</a:t>
            </a:r>
            <a:r>
              <a:rPr lang="ro-RO" sz="2400" b="1" i="0" noProof="0" dirty="0">
                <a:solidFill>
                  <a:srgbClr val="CCCCCC"/>
                </a:solidFill>
                <a:effectLst/>
                <a:latin typeface="Courier New" panose="02070309020205020404" pitchFamily="49" charset="0"/>
              </a:rPr>
              <a:t>(</a:t>
            </a:r>
            <a:r>
              <a:rPr lang="ro-RO" sz="2400" b="1" i="0" noProof="0" dirty="0" err="1">
                <a:solidFill>
                  <a:srgbClr val="CC99CD"/>
                </a:solidFill>
                <a:effectLst/>
                <a:latin typeface="Courier New" panose="02070309020205020404" pitchFamily="49" charset="0"/>
              </a:rPr>
              <a:t>string</a:t>
            </a:r>
            <a:r>
              <a:rPr lang="ro-RO" sz="2400" b="1" i="0" noProof="0" dirty="0">
                <a:solidFill>
                  <a:srgbClr val="CCCCCC"/>
                </a:solidFill>
                <a:effectLst/>
                <a:latin typeface="Courier New" panose="02070309020205020404" pitchFamily="49" charset="0"/>
              </a:rPr>
              <a:t>[] </a:t>
            </a:r>
            <a:r>
              <a:rPr lang="ro-RO" sz="2400" b="1" i="0" noProof="0" dirty="0" err="1">
                <a:solidFill>
                  <a:srgbClr val="CCCCCC"/>
                </a:solidFill>
                <a:effectLst/>
                <a:latin typeface="Courier New" panose="02070309020205020404" pitchFamily="49" charset="0"/>
              </a:rPr>
              <a:t>args</a:t>
            </a:r>
            <a:r>
              <a:rPr lang="ro-RO" sz="2400" b="1" i="0" noProof="0" dirty="0">
                <a:solidFill>
                  <a:srgbClr val="CCCCCC"/>
                </a:solidFill>
                <a:effectLst/>
                <a:latin typeface="Courier New" panose="02070309020205020404" pitchFamily="49" charset="0"/>
              </a:rPr>
              <a:t>) { </a:t>
            </a:r>
          </a:p>
          <a:p>
            <a:pPr marL="34290" indent="0" algn="just">
              <a:buNone/>
            </a:pPr>
            <a:r>
              <a:rPr lang="ro-RO" sz="2400" b="1" noProof="0" dirty="0">
                <a:solidFill>
                  <a:srgbClr val="CCCCCC"/>
                </a:solidFill>
                <a:latin typeface="Courier New" panose="02070309020205020404" pitchFamily="49" charset="0"/>
              </a:rPr>
              <a:t>	</a:t>
            </a:r>
            <a:r>
              <a:rPr lang="ro-RO" sz="2400" b="1" i="0" noProof="0" dirty="0" err="1">
                <a:solidFill>
                  <a:srgbClr val="CC99CD"/>
                </a:solidFill>
                <a:effectLst/>
                <a:latin typeface="Courier New" panose="02070309020205020404" pitchFamily="49" charset="0"/>
              </a:rPr>
              <a:t>string</a:t>
            </a:r>
            <a:r>
              <a:rPr lang="ro-RO" sz="2400" b="1" i="0" noProof="0" dirty="0">
                <a:solidFill>
                  <a:srgbClr val="CCCCCC"/>
                </a:solidFill>
                <a:effectLst/>
                <a:latin typeface="Courier New" panose="02070309020205020404" pitchFamily="49" charset="0"/>
              </a:rPr>
              <a:t> </a:t>
            </a:r>
            <a:r>
              <a:rPr lang="ro-RO" sz="2400" b="1" i="0" noProof="0" dirty="0" err="1">
                <a:solidFill>
                  <a:srgbClr val="CCCCCC"/>
                </a:solidFill>
                <a:effectLst/>
                <a:latin typeface="Courier New" panose="02070309020205020404" pitchFamily="49" charset="0"/>
              </a:rPr>
              <a:t>str</a:t>
            </a:r>
            <a:r>
              <a:rPr lang="ro-RO" sz="2400" b="1" i="0" noProof="0" dirty="0">
                <a:solidFill>
                  <a:srgbClr val="CCCCCC"/>
                </a:solidFill>
                <a:effectLst/>
                <a:latin typeface="Courier New" panose="02070309020205020404" pitchFamily="49" charset="0"/>
              </a:rPr>
              <a:t> </a:t>
            </a:r>
            <a:r>
              <a:rPr lang="ro-RO" sz="2400" b="1" i="0" noProof="0" dirty="0">
                <a:solidFill>
                  <a:srgbClr val="67CDCC"/>
                </a:solidFill>
                <a:effectLst/>
                <a:latin typeface="Courier New" panose="02070309020205020404" pitchFamily="49" charset="0"/>
              </a:rPr>
              <a:t>=</a:t>
            </a:r>
            <a:r>
              <a:rPr lang="ro-RO" sz="2400" b="1" i="0" noProof="0" dirty="0">
                <a:solidFill>
                  <a:srgbClr val="CCCCCC"/>
                </a:solidFill>
                <a:effectLst/>
                <a:latin typeface="Courier New" panose="02070309020205020404" pitchFamily="49" charset="0"/>
              </a:rPr>
              <a:t> </a:t>
            </a:r>
            <a:r>
              <a:rPr lang="ro-RO" sz="2400" b="1" i="0" noProof="0" dirty="0">
                <a:solidFill>
                  <a:srgbClr val="7EC699"/>
                </a:solidFill>
                <a:effectLst/>
                <a:latin typeface="Courier New" panose="02070309020205020404" pitchFamily="49" charset="0"/>
              </a:rPr>
              <a:t>"789"</a:t>
            </a:r>
            <a:r>
              <a:rPr lang="ro-RO" sz="2400" b="1" i="0" noProof="0" dirty="0">
                <a:solidFill>
                  <a:srgbClr val="CCCCCC"/>
                </a:solidFill>
                <a:effectLst/>
                <a:latin typeface="Courier New" panose="02070309020205020404" pitchFamily="49" charset="0"/>
              </a:rPr>
              <a:t>;</a:t>
            </a:r>
          </a:p>
          <a:p>
            <a:pPr marL="34290" indent="0" algn="just">
              <a:buNone/>
            </a:pPr>
            <a:r>
              <a:rPr lang="ro-RO" sz="2400" b="1" noProof="0" dirty="0">
                <a:solidFill>
                  <a:srgbClr val="CCCCCC"/>
                </a:solidFill>
                <a:latin typeface="Courier New" panose="02070309020205020404" pitchFamily="49" charset="0"/>
              </a:rPr>
              <a:t>	</a:t>
            </a:r>
            <a:r>
              <a:rPr lang="ro-RO" sz="2400" b="1" i="0" noProof="0" dirty="0" err="1">
                <a:solidFill>
                  <a:srgbClr val="CC99CD"/>
                </a:solidFill>
                <a:effectLst/>
                <a:latin typeface="Courier New" panose="02070309020205020404" pitchFamily="49" charset="0"/>
              </a:rPr>
              <a:t>if</a:t>
            </a:r>
            <a:r>
              <a:rPr lang="ro-RO" sz="2400" b="1" i="0" noProof="0" dirty="0">
                <a:solidFill>
                  <a:srgbClr val="CCCCCC"/>
                </a:solidFill>
                <a:effectLst/>
                <a:latin typeface="Courier New" panose="02070309020205020404" pitchFamily="49" charset="0"/>
              </a:rPr>
              <a:t> (</a:t>
            </a:r>
            <a:r>
              <a:rPr lang="ro-RO" sz="2400" b="1" i="0" noProof="0" dirty="0" err="1">
                <a:solidFill>
                  <a:srgbClr val="CC99CD"/>
                </a:solidFill>
                <a:effectLst/>
                <a:latin typeface="Courier New" panose="02070309020205020404" pitchFamily="49" charset="0"/>
              </a:rPr>
              <a:t>int</a:t>
            </a:r>
            <a:r>
              <a:rPr lang="ro-RO" sz="2400" b="1" i="0" noProof="0" dirty="0" err="1">
                <a:solidFill>
                  <a:srgbClr val="CCCCCC"/>
                </a:solidFill>
                <a:effectLst/>
                <a:latin typeface="Courier New" panose="02070309020205020404" pitchFamily="49" charset="0"/>
              </a:rPr>
              <a:t>.</a:t>
            </a:r>
            <a:r>
              <a:rPr lang="ro-RO" sz="2400" b="1" i="0" noProof="0" dirty="0" err="1">
                <a:solidFill>
                  <a:srgbClr val="F08D49"/>
                </a:solidFill>
                <a:effectLst/>
                <a:latin typeface="Courier New" panose="02070309020205020404" pitchFamily="49" charset="0"/>
              </a:rPr>
              <a:t>TryParse</a:t>
            </a:r>
            <a:r>
              <a:rPr lang="ro-RO" sz="2400" b="1" i="0" noProof="0" dirty="0">
                <a:solidFill>
                  <a:srgbClr val="CCCCCC"/>
                </a:solidFill>
                <a:effectLst/>
                <a:latin typeface="Courier New" panose="02070309020205020404" pitchFamily="49" charset="0"/>
              </a:rPr>
              <a:t>(</a:t>
            </a:r>
            <a:r>
              <a:rPr lang="ro-RO" sz="2400" b="1" i="0" noProof="0" dirty="0" err="1">
                <a:solidFill>
                  <a:srgbClr val="CCCCCC"/>
                </a:solidFill>
                <a:effectLst/>
                <a:latin typeface="Courier New" panose="02070309020205020404" pitchFamily="49" charset="0"/>
              </a:rPr>
              <a:t>str</a:t>
            </a:r>
            <a:r>
              <a:rPr lang="ro-RO" sz="2400" b="1" i="0" noProof="0" dirty="0">
                <a:solidFill>
                  <a:srgbClr val="CCCCCC"/>
                </a:solidFill>
                <a:effectLst/>
                <a:latin typeface="Courier New" panose="02070309020205020404" pitchFamily="49" charset="0"/>
              </a:rPr>
              <a:t>, </a:t>
            </a:r>
            <a:r>
              <a:rPr lang="ro-RO" sz="2400" b="1" i="0" noProof="0" dirty="0">
                <a:solidFill>
                  <a:srgbClr val="CC99CD"/>
                </a:solidFill>
                <a:effectLst/>
                <a:latin typeface="Courier New" panose="02070309020205020404" pitchFamily="49" charset="0"/>
              </a:rPr>
              <a:t>out</a:t>
            </a:r>
            <a:r>
              <a:rPr lang="ro-RO" sz="2400" b="1" i="0" noProof="0" dirty="0">
                <a:solidFill>
                  <a:srgbClr val="CCCCCC"/>
                </a:solidFill>
                <a:effectLst/>
                <a:latin typeface="Courier New" panose="02070309020205020404" pitchFamily="49" charset="0"/>
              </a:rPr>
              <a:t> </a:t>
            </a:r>
            <a:r>
              <a:rPr lang="ro-RO" sz="2400" b="1" i="0" noProof="0" dirty="0" err="1">
                <a:solidFill>
                  <a:srgbClr val="CC99CD"/>
                </a:solidFill>
                <a:effectLst/>
                <a:latin typeface="Courier New" panose="02070309020205020404" pitchFamily="49" charset="0"/>
              </a:rPr>
              <a:t>int</a:t>
            </a:r>
            <a:r>
              <a:rPr lang="ro-RO" sz="2400" b="1" i="0" noProof="0" dirty="0">
                <a:solidFill>
                  <a:srgbClr val="CCCCCC"/>
                </a:solidFill>
                <a:effectLst/>
                <a:latin typeface="Courier New" panose="02070309020205020404" pitchFamily="49" charset="0"/>
              </a:rPr>
              <a:t> 	</a:t>
            </a:r>
            <a:r>
              <a:rPr lang="ro-RO" sz="2400" b="1" i="0" noProof="0" dirty="0" err="1">
                <a:solidFill>
                  <a:srgbClr val="CCCCCC"/>
                </a:solidFill>
                <a:effectLst/>
                <a:latin typeface="Courier New" panose="02070309020205020404" pitchFamily="49" charset="0"/>
              </a:rPr>
              <a:t>result</a:t>
            </a:r>
            <a:r>
              <a:rPr lang="ro-RO" sz="2400" b="1" i="0" noProof="0" dirty="0">
                <a:solidFill>
                  <a:srgbClr val="CCCCCC"/>
                </a:solidFill>
                <a:effectLst/>
                <a:latin typeface="Courier New" panose="02070309020205020404" pitchFamily="49" charset="0"/>
              </a:rPr>
              <a:t>)) { </a:t>
            </a:r>
          </a:p>
          <a:p>
            <a:pPr marL="34290" indent="0" algn="just">
              <a:buNone/>
            </a:pPr>
            <a:r>
              <a:rPr lang="ro-RO" sz="2400" b="1" noProof="0" dirty="0">
                <a:solidFill>
                  <a:srgbClr val="CCCCCC"/>
                </a:solidFill>
                <a:latin typeface="Courier New" panose="02070309020205020404" pitchFamily="49" charset="0"/>
              </a:rPr>
              <a:t>	  </a:t>
            </a:r>
            <a:r>
              <a:rPr lang="ro-RO" sz="2400" b="1" i="0" noProof="0" dirty="0" err="1">
                <a:solidFill>
                  <a:srgbClr val="CCCCCC"/>
                </a:solidFill>
                <a:effectLst/>
                <a:latin typeface="Courier New" panose="02070309020205020404" pitchFamily="49" charset="0"/>
              </a:rPr>
              <a:t>Console.</a:t>
            </a:r>
            <a:r>
              <a:rPr lang="ro-RO" sz="2400" b="1" i="0" noProof="0" dirty="0" err="1">
                <a:solidFill>
                  <a:srgbClr val="F08D49"/>
                </a:solidFill>
                <a:effectLst/>
                <a:latin typeface="Courier New" panose="02070309020205020404" pitchFamily="49" charset="0"/>
              </a:rPr>
              <a:t>WriteLine</a:t>
            </a:r>
            <a:r>
              <a:rPr lang="ro-RO" sz="2400" b="1" i="0" noProof="0" dirty="0">
                <a:solidFill>
                  <a:srgbClr val="CCCCCC"/>
                </a:solidFill>
                <a:effectLst/>
                <a:latin typeface="Courier New" panose="02070309020205020404" pitchFamily="49" charset="0"/>
              </a:rPr>
              <a:t>(</a:t>
            </a:r>
            <a:r>
              <a:rPr lang="ro-RO" sz="2400" b="1" i="0" noProof="0" dirty="0" err="1">
                <a:solidFill>
                  <a:srgbClr val="CCCCCC"/>
                </a:solidFill>
                <a:effectLst/>
                <a:latin typeface="Courier New" panose="02070309020205020404" pitchFamily="49" charset="0"/>
              </a:rPr>
              <a:t>result</a:t>
            </a:r>
            <a:r>
              <a:rPr lang="ro-RO" sz="2400" b="1" i="0" noProof="0" dirty="0">
                <a:solidFill>
                  <a:srgbClr val="CCCCCC"/>
                </a:solidFill>
                <a:effectLst/>
                <a:latin typeface="Courier New" panose="02070309020205020404" pitchFamily="49" charset="0"/>
              </a:rPr>
              <a:t>);</a:t>
            </a:r>
          </a:p>
          <a:p>
            <a:pPr marL="34290" indent="0" algn="just">
              <a:buNone/>
            </a:pPr>
            <a:r>
              <a:rPr lang="ro-RO" sz="2400" b="1" noProof="0" dirty="0">
                <a:solidFill>
                  <a:srgbClr val="CCCCCC"/>
                </a:solidFill>
                <a:latin typeface="Courier New" panose="02070309020205020404" pitchFamily="49" charset="0"/>
              </a:rPr>
              <a:t>	</a:t>
            </a:r>
            <a:r>
              <a:rPr lang="ro-RO" sz="2400" b="1" i="0" noProof="0" dirty="0">
                <a:solidFill>
                  <a:srgbClr val="CCCCCC"/>
                </a:solidFill>
                <a:effectLst/>
                <a:latin typeface="Courier New" panose="02070309020205020404" pitchFamily="49" charset="0"/>
              </a:rPr>
              <a:t>} </a:t>
            </a:r>
            <a:r>
              <a:rPr lang="ro-RO" sz="2400" b="1" i="0" noProof="0" dirty="0" err="1">
                <a:solidFill>
                  <a:srgbClr val="CC99CD"/>
                </a:solidFill>
                <a:effectLst/>
                <a:latin typeface="Courier New" panose="02070309020205020404" pitchFamily="49" charset="0"/>
              </a:rPr>
              <a:t>else</a:t>
            </a:r>
            <a:r>
              <a:rPr lang="ro-RO" sz="2400" b="1" i="0" noProof="0" dirty="0">
                <a:solidFill>
                  <a:srgbClr val="CCCCCC"/>
                </a:solidFill>
                <a:effectLst/>
                <a:latin typeface="Courier New" panose="02070309020205020404" pitchFamily="49" charset="0"/>
              </a:rPr>
              <a:t> { 									  </a:t>
            </a:r>
            <a:r>
              <a:rPr lang="ro-RO" sz="2400" b="1" i="0" noProof="0" dirty="0" err="1">
                <a:solidFill>
                  <a:srgbClr val="CCCCCC"/>
                </a:solidFill>
                <a:effectLst/>
                <a:latin typeface="Courier New" panose="02070309020205020404" pitchFamily="49" charset="0"/>
              </a:rPr>
              <a:t>Console.</a:t>
            </a:r>
            <a:r>
              <a:rPr lang="ro-RO" sz="2400" b="1" i="0" noProof="0" dirty="0" err="1">
                <a:solidFill>
                  <a:srgbClr val="F08D49"/>
                </a:solidFill>
                <a:effectLst/>
                <a:latin typeface="Courier New" panose="02070309020205020404" pitchFamily="49" charset="0"/>
              </a:rPr>
              <a:t>WriteLine</a:t>
            </a:r>
            <a:r>
              <a:rPr lang="ro-RO" sz="2400" b="1" i="0" noProof="0" dirty="0">
                <a:solidFill>
                  <a:srgbClr val="CCCCCC"/>
                </a:solidFill>
                <a:effectLst/>
                <a:latin typeface="Courier New" panose="02070309020205020404" pitchFamily="49" charset="0"/>
              </a:rPr>
              <a:t>(</a:t>
            </a:r>
            <a:r>
              <a:rPr lang="ro-RO" sz="2400" b="1" i="0" noProof="0" dirty="0">
                <a:solidFill>
                  <a:srgbClr val="7EC699"/>
                </a:solidFill>
                <a:effectLst/>
                <a:latin typeface="Courier New" panose="02070309020205020404" pitchFamily="49" charset="0"/>
              </a:rPr>
              <a:t>"</a:t>
            </a:r>
            <a:r>
              <a:rPr lang="ro-RO" sz="2400" b="1" i="0" noProof="0" dirty="0" err="1">
                <a:solidFill>
                  <a:srgbClr val="7EC699"/>
                </a:solidFill>
                <a:effectLst/>
                <a:latin typeface="Courier New" panose="02070309020205020404" pitchFamily="49" charset="0"/>
              </a:rPr>
              <a:t>Conversionfailed</a:t>
            </a:r>
            <a:r>
              <a:rPr lang="ro-RO" sz="2400" b="1" i="0" noProof="0" dirty="0">
                <a:solidFill>
                  <a:srgbClr val="7EC699"/>
                </a:solidFill>
                <a:effectLst/>
                <a:latin typeface="Courier New" panose="02070309020205020404" pitchFamily="49" charset="0"/>
              </a:rPr>
              <a:t>"</a:t>
            </a:r>
            <a:r>
              <a:rPr lang="ro-RO" sz="2400" b="1" i="0" noProof="0" dirty="0">
                <a:solidFill>
                  <a:srgbClr val="CCCCCC"/>
                </a:solidFill>
                <a:effectLst/>
                <a:latin typeface="Courier New" panose="02070309020205020404" pitchFamily="49" charset="0"/>
              </a:rPr>
              <a:t>); </a:t>
            </a:r>
          </a:p>
          <a:p>
            <a:pPr marL="34290" indent="0" algn="just">
              <a:buNone/>
            </a:pPr>
            <a:r>
              <a:rPr lang="ro-RO" sz="2400" b="1" noProof="0" dirty="0">
                <a:solidFill>
                  <a:srgbClr val="CCCCCC"/>
                </a:solidFill>
                <a:latin typeface="Courier New" panose="02070309020205020404" pitchFamily="49" charset="0"/>
              </a:rPr>
              <a:t>	</a:t>
            </a:r>
            <a:r>
              <a:rPr lang="ro-RO" sz="2400" b="1" i="0" noProof="0" dirty="0">
                <a:solidFill>
                  <a:srgbClr val="CCCCCC"/>
                </a:solidFill>
                <a:effectLst/>
                <a:latin typeface="Courier New" panose="02070309020205020404" pitchFamily="49" charset="0"/>
              </a:rPr>
              <a:t>} </a:t>
            </a:r>
          </a:p>
          <a:p>
            <a:pPr marL="34290" indent="0" algn="just">
              <a:buNone/>
            </a:pPr>
            <a:r>
              <a:rPr lang="ro-RO" sz="2400" b="1" noProof="0" dirty="0">
                <a:solidFill>
                  <a:srgbClr val="CCCCCC"/>
                </a:solidFill>
                <a:latin typeface="Courier New" panose="02070309020205020404" pitchFamily="49" charset="0"/>
              </a:rPr>
              <a:t>  </a:t>
            </a:r>
            <a:r>
              <a:rPr lang="ro-RO" sz="2400" b="1" i="0" noProof="0" dirty="0">
                <a:solidFill>
                  <a:srgbClr val="CCCCCC"/>
                </a:solidFill>
                <a:effectLst/>
                <a:latin typeface="Courier New" panose="02070309020205020404" pitchFamily="49" charset="0"/>
              </a:rPr>
              <a:t>}</a:t>
            </a:r>
          </a:p>
          <a:p>
            <a:pPr marL="34290" indent="0" algn="just">
              <a:buNone/>
            </a:pPr>
            <a:r>
              <a:rPr lang="ro-RO" sz="2400" b="1" i="0" noProof="0" dirty="0">
                <a:solidFill>
                  <a:srgbClr val="CCCCCC"/>
                </a:solidFill>
                <a:effectLst/>
                <a:latin typeface="Courier New" panose="02070309020205020404" pitchFamily="49" charset="0"/>
              </a:rPr>
              <a:t>}</a:t>
            </a:r>
          </a:p>
          <a:p>
            <a:pPr marL="34290" indent="0" algn="just">
              <a:buNone/>
            </a:pPr>
            <a:r>
              <a:rPr lang="ro-RO" sz="2400" b="1" i="0" noProof="0" dirty="0">
                <a:solidFill>
                  <a:srgbClr val="CCCCCC"/>
                </a:solidFill>
                <a:effectLst/>
                <a:latin typeface="Courier New" panose="02070309020205020404" pitchFamily="49" charset="0"/>
              </a:rPr>
              <a:t>}</a:t>
            </a:r>
            <a:endParaRPr lang="ro-RO" sz="2400" b="1" noProof="0" dirty="0">
              <a:solidFill>
                <a:srgbClr val="00B0F0"/>
              </a:solidFill>
            </a:endParaRPr>
          </a:p>
        </p:txBody>
      </p:sp>
    </p:spTree>
    <p:extLst>
      <p:ext uri="{BB962C8B-B14F-4D97-AF65-F5344CB8AC3E}">
        <p14:creationId xmlns:p14="http://schemas.microsoft.com/office/powerpoint/2010/main" val="935739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B24687-AED8-5A00-A3C1-7F03E88B4706}"/>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DE365ABB-7112-F8F6-9FAC-A0F4DDBCBA2F}"/>
              </a:ext>
            </a:extLst>
          </p:cNvPr>
          <p:cNvSpPr>
            <a:spLocks noGrp="1"/>
          </p:cNvSpPr>
          <p:nvPr>
            <p:ph type="title"/>
          </p:nvPr>
        </p:nvSpPr>
        <p:spPr>
          <a:xfrm>
            <a:off x="463925" y="582705"/>
            <a:ext cx="7819465" cy="504265"/>
          </a:xfrm>
        </p:spPr>
        <p:txBody>
          <a:bodyPr>
            <a:noAutofit/>
          </a:bodyPr>
          <a:lstStyle/>
          <a:p>
            <a:r>
              <a:rPr lang="ro-RO" sz="3200" noProof="0" dirty="0"/>
              <a:t>C# - Cursul 3</a:t>
            </a:r>
          </a:p>
        </p:txBody>
      </p:sp>
      <p:sp>
        <p:nvSpPr>
          <p:cNvPr id="5" name="Content Placeholder 4">
            <a:extLst>
              <a:ext uri="{FF2B5EF4-FFF2-40B4-BE49-F238E27FC236}">
                <a16:creationId xmlns:a16="http://schemas.microsoft.com/office/drawing/2014/main" id="{8D50D3CC-E784-65B8-2839-73A05A5E2A5C}"/>
              </a:ext>
            </a:extLst>
          </p:cNvPr>
          <p:cNvSpPr>
            <a:spLocks noGrp="1"/>
          </p:cNvSpPr>
          <p:nvPr>
            <p:ph idx="1"/>
          </p:nvPr>
        </p:nvSpPr>
        <p:spPr>
          <a:xfrm>
            <a:off x="463925" y="1281952"/>
            <a:ext cx="8249770" cy="5074024"/>
          </a:xfrm>
        </p:spPr>
        <p:txBody>
          <a:bodyPr>
            <a:noAutofit/>
          </a:bodyPr>
          <a:lstStyle/>
          <a:p>
            <a:pPr marL="34290" indent="0" algn="just">
              <a:buNone/>
            </a:pPr>
            <a:r>
              <a:rPr lang="ro-RO" sz="2800" noProof="0" dirty="0">
                <a:solidFill>
                  <a:srgbClr val="00B0F0"/>
                </a:solidFill>
              </a:rPr>
              <a:t>Metode de conversie a tipurilor C#</a:t>
            </a:r>
          </a:p>
          <a:p>
            <a:pPr marL="34290" indent="0" algn="just">
              <a:buNone/>
            </a:pPr>
            <a:r>
              <a:rPr lang="ro-RO" sz="2800" noProof="0" dirty="0">
                <a:solidFill>
                  <a:srgbClr val="00B0F0"/>
                </a:solidFill>
              </a:rPr>
              <a:t>C# oferă următoarele metode de conversie a tipurilor incorporate:</a:t>
            </a:r>
          </a:p>
          <a:p>
            <a:pPr marL="548640" indent="-514350" algn="just">
              <a:buFont typeface="+mj-lt"/>
              <a:buAutoNum type="arabicPeriod"/>
            </a:pPr>
            <a:r>
              <a:rPr lang="ro-RO" sz="2800" noProof="0" dirty="0" err="1">
                <a:solidFill>
                  <a:srgbClr val="00B0F0"/>
                </a:solidFill>
              </a:rPr>
              <a:t>ToBoolean</a:t>
            </a:r>
            <a:r>
              <a:rPr lang="ro-RO" sz="2800" noProof="0" dirty="0">
                <a:solidFill>
                  <a:srgbClr val="00B0F0"/>
                </a:solidFill>
              </a:rPr>
              <a:t> - Convertește un tip într-o valoare booleană, când este posibil.</a:t>
            </a:r>
          </a:p>
          <a:p>
            <a:pPr marL="548640" indent="-514350" algn="just">
              <a:buFont typeface="+mj-lt"/>
              <a:buAutoNum type="arabicPeriod"/>
            </a:pPr>
            <a:r>
              <a:rPr lang="ro-RO" sz="2800" noProof="0" dirty="0" err="1">
                <a:solidFill>
                  <a:srgbClr val="00B0F0"/>
                </a:solidFill>
              </a:rPr>
              <a:t>ToByte</a:t>
            </a:r>
            <a:r>
              <a:rPr lang="ro-RO" sz="2800" noProof="0" dirty="0">
                <a:solidFill>
                  <a:srgbClr val="00B0F0"/>
                </a:solidFill>
              </a:rPr>
              <a:t> - Convertește un tip într-un octet.</a:t>
            </a:r>
          </a:p>
          <a:p>
            <a:pPr marL="548640" indent="-514350" algn="just">
              <a:buFont typeface="+mj-lt"/>
              <a:buAutoNum type="arabicPeriod"/>
            </a:pPr>
            <a:r>
              <a:rPr lang="ro-RO" sz="2800" noProof="0" dirty="0" err="1">
                <a:solidFill>
                  <a:srgbClr val="00B0F0"/>
                </a:solidFill>
              </a:rPr>
              <a:t>ToChar</a:t>
            </a:r>
            <a:r>
              <a:rPr lang="ro-RO" sz="2800" noProof="0" dirty="0">
                <a:solidFill>
                  <a:srgbClr val="00B0F0"/>
                </a:solidFill>
              </a:rPr>
              <a:t> - Convertește un tip într-un singur caracter </a:t>
            </a:r>
            <a:r>
              <a:rPr lang="ro-RO" sz="2800" noProof="0" dirty="0" err="1">
                <a:solidFill>
                  <a:srgbClr val="00B0F0"/>
                </a:solidFill>
              </a:rPr>
              <a:t>Unicode</a:t>
            </a:r>
            <a:r>
              <a:rPr lang="ro-RO" sz="2800" noProof="0" dirty="0">
                <a:solidFill>
                  <a:srgbClr val="00B0F0"/>
                </a:solidFill>
              </a:rPr>
              <a:t>, când este posibil.</a:t>
            </a:r>
          </a:p>
          <a:p>
            <a:pPr marL="548640" indent="-514350" algn="just">
              <a:buFont typeface="+mj-lt"/>
              <a:buAutoNum type="arabicPeriod"/>
            </a:pPr>
            <a:r>
              <a:rPr lang="ro-RO" sz="2800" noProof="0" dirty="0" err="1">
                <a:solidFill>
                  <a:srgbClr val="00B0F0"/>
                </a:solidFill>
              </a:rPr>
              <a:t>ToDateTime</a:t>
            </a:r>
            <a:r>
              <a:rPr lang="ro-RO" sz="2800" noProof="0" dirty="0">
                <a:solidFill>
                  <a:srgbClr val="00B0F0"/>
                </a:solidFill>
              </a:rPr>
              <a:t> - Convertește un tip (tip întreg sau șir de caractere) în structuri dată-oră.</a:t>
            </a:r>
          </a:p>
        </p:txBody>
      </p:sp>
    </p:spTree>
    <p:extLst>
      <p:ext uri="{BB962C8B-B14F-4D97-AF65-F5344CB8AC3E}">
        <p14:creationId xmlns:p14="http://schemas.microsoft.com/office/powerpoint/2010/main" val="10933707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B19DFA-33B1-31B5-92AA-559757FFCE6E}"/>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CDFB00B7-DF26-0A7D-B835-294D835ED453}"/>
              </a:ext>
            </a:extLst>
          </p:cNvPr>
          <p:cNvSpPr>
            <a:spLocks noGrp="1"/>
          </p:cNvSpPr>
          <p:nvPr>
            <p:ph type="title"/>
          </p:nvPr>
        </p:nvSpPr>
        <p:spPr>
          <a:xfrm>
            <a:off x="463925" y="582705"/>
            <a:ext cx="7819465" cy="504265"/>
          </a:xfrm>
        </p:spPr>
        <p:txBody>
          <a:bodyPr>
            <a:noAutofit/>
          </a:bodyPr>
          <a:lstStyle/>
          <a:p>
            <a:r>
              <a:rPr lang="ro-RO" sz="3200" noProof="0" dirty="0"/>
              <a:t>C# - Cursul 3</a:t>
            </a:r>
          </a:p>
        </p:txBody>
      </p:sp>
      <p:sp>
        <p:nvSpPr>
          <p:cNvPr id="5" name="Content Placeholder 4">
            <a:extLst>
              <a:ext uri="{FF2B5EF4-FFF2-40B4-BE49-F238E27FC236}">
                <a16:creationId xmlns:a16="http://schemas.microsoft.com/office/drawing/2014/main" id="{CB337947-DF1A-8141-64C8-A26F19C2A786}"/>
              </a:ext>
            </a:extLst>
          </p:cNvPr>
          <p:cNvSpPr>
            <a:spLocks noGrp="1"/>
          </p:cNvSpPr>
          <p:nvPr>
            <p:ph idx="1"/>
          </p:nvPr>
        </p:nvSpPr>
        <p:spPr>
          <a:xfrm>
            <a:off x="463925" y="1281952"/>
            <a:ext cx="8249770" cy="5074024"/>
          </a:xfrm>
        </p:spPr>
        <p:txBody>
          <a:bodyPr>
            <a:noAutofit/>
          </a:bodyPr>
          <a:lstStyle/>
          <a:p>
            <a:pPr marL="34290" indent="0" algn="just">
              <a:buNone/>
            </a:pPr>
            <a:r>
              <a:rPr lang="ro-RO" sz="2800" noProof="0" dirty="0">
                <a:solidFill>
                  <a:srgbClr val="00B0F0"/>
                </a:solidFill>
              </a:rPr>
              <a:t>Metode de conversie a tipurilor C#</a:t>
            </a:r>
          </a:p>
          <a:p>
            <a:pPr marL="34290" indent="0" algn="just">
              <a:buNone/>
            </a:pPr>
            <a:r>
              <a:rPr lang="ro-RO" sz="2800" noProof="0" dirty="0">
                <a:solidFill>
                  <a:srgbClr val="00B0F0"/>
                </a:solidFill>
              </a:rPr>
              <a:t>C# oferă următoarele metode de conversie a tipurilor incorporate:</a:t>
            </a:r>
          </a:p>
          <a:p>
            <a:pPr marL="548640" indent="-514350" algn="just">
              <a:buFont typeface="+mj-lt"/>
              <a:buAutoNum type="arabicPeriod" startAt="5"/>
            </a:pPr>
            <a:r>
              <a:rPr lang="ro-RO" sz="2800" noProof="0" dirty="0" err="1">
                <a:solidFill>
                  <a:srgbClr val="00B0F0"/>
                </a:solidFill>
              </a:rPr>
              <a:t>ToDecimal</a:t>
            </a:r>
            <a:r>
              <a:rPr lang="ro-RO" sz="2800" noProof="0" dirty="0">
                <a:solidFill>
                  <a:srgbClr val="00B0F0"/>
                </a:solidFill>
              </a:rPr>
              <a:t> - Convertește un tip cu virgulă mobilă sau întreg într-un tip zecimal.</a:t>
            </a:r>
          </a:p>
          <a:p>
            <a:pPr marL="548640" indent="-514350" algn="just">
              <a:buFont typeface="+mj-lt"/>
              <a:buAutoNum type="arabicPeriod" startAt="5"/>
            </a:pPr>
            <a:r>
              <a:rPr lang="ro-RO" sz="2800" noProof="0" dirty="0" err="1">
                <a:solidFill>
                  <a:srgbClr val="00B0F0"/>
                </a:solidFill>
              </a:rPr>
              <a:t>ToDouble</a:t>
            </a:r>
            <a:r>
              <a:rPr lang="ro-RO" sz="2800" noProof="0" dirty="0">
                <a:solidFill>
                  <a:srgbClr val="00B0F0"/>
                </a:solidFill>
              </a:rPr>
              <a:t> - Convertește un tip într-un tip </a:t>
            </a:r>
            <a:r>
              <a:rPr lang="ro-RO" sz="2800" noProof="0" dirty="0" err="1">
                <a:solidFill>
                  <a:srgbClr val="00B0F0"/>
                </a:solidFill>
              </a:rPr>
              <a:t>double</a:t>
            </a:r>
            <a:r>
              <a:rPr lang="ro-RO" sz="2800" noProof="0" dirty="0">
                <a:solidFill>
                  <a:srgbClr val="00B0F0"/>
                </a:solidFill>
              </a:rPr>
              <a:t>.</a:t>
            </a:r>
          </a:p>
          <a:p>
            <a:pPr marL="548640" indent="-514350" algn="just">
              <a:buFont typeface="+mj-lt"/>
              <a:buAutoNum type="arabicPeriod" startAt="5"/>
            </a:pPr>
            <a:r>
              <a:rPr lang="ro-RO" sz="2800" noProof="0" dirty="0">
                <a:solidFill>
                  <a:srgbClr val="00B0F0"/>
                </a:solidFill>
              </a:rPr>
              <a:t>ToInt16 - Convertește un tip într-un întreg pe 16 biți.</a:t>
            </a:r>
          </a:p>
          <a:p>
            <a:pPr marL="548640" indent="-514350" algn="just">
              <a:buFont typeface="+mj-lt"/>
              <a:buAutoNum type="arabicPeriod" startAt="5"/>
            </a:pPr>
            <a:r>
              <a:rPr lang="ro-RO" sz="2800" noProof="0" dirty="0">
                <a:solidFill>
                  <a:srgbClr val="00B0F0"/>
                </a:solidFill>
              </a:rPr>
              <a:t>ToInt32 - Convertește un tip într-un întreg pe 32 de biți.</a:t>
            </a:r>
          </a:p>
          <a:p>
            <a:pPr marL="34290" indent="0" algn="just">
              <a:buNone/>
            </a:pPr>
            <a:endParaRPr lang="ro-RO" sz="2800" noProof="0" dirty="0">
              <a:solidFill>
                <a:srgbClr val="00B0F0"/>
              </a:solidFill>
            </a:endParaRPr>
          </a:p>
          <a:p>
            <a:pPr marL="34290" indent="0" algn="just">
              <a:buNone/>
            </a:pPr>
            <a:endParaRPr lang="ro-RO" sz="2800" noProof="0" dirty="0">
              <a:solidFill>
                <a:srgbClr val="00B0F0"/>
              </a:solidFill>
            </a:endParaRPr>
          </a:p>
        </p:txBody>
      </p:sp>
    </p:spTree>
    <p:extLst>
      <p:ext uri="{BB962C8B-B14F-4D97-AF65-F5344CB8AC3E}">
        <p14:creationId xmlns:p14="http://schemas.microsoft.com/office/powerpoint/2010/main" val="13848240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5E9EF1-5E3F-898A-C475-782389A0CDC9}"/>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332335E0-2056-8122-2BCC-D4BB9485DDFB}"/>
              </a:ext>
            </a:extLst>
          </p:cNvPr>
          <p:cNvSpPr>
            <a:spLocks noGrp="1"/>
          </p:cNvSpPr>
          <p:nvPr>
            <p:ph type="title"/>
          </p:nvPr>
        </p:nvSpPr>
        <p:spPr>
          <a:xfrm>
            <a:off x="463925" y="582705"/>
            <a:ext cx="7819465" cy="504265"/>
          </a:xfrm>
        </p:spPr>
        <p:txBody>
          <a:bodyPr>
            <a:noAutofit/>
          </a:bodyPr>
          <a:lstStyle/>
          <a:p>
            <a:r>
              <a:rPr lang="ro-RO" sz="3200" noProof="0" dirty="0"/>
              <a:t>C# - Cursul 3</a:t>
            </a:r>
          </a:p>
        </p:txBody>
      </p:sp>
      <p:sp>
        <p:nvSpPr>
          <p:cNvPr id="5" name="Content Placeholder 4">
            <a:extLst>
              <a:ext uri="{FF2B5EF4-FFF2-40B4-BE49-F238E27FC236}">
                <a16:creationId xmlns:a16="http://schemas.microsoft.com/office/drawing/2014/main" id="{AACC6768-74AD-3763-B173-A55D040641A2}"/>
              </a:ext>
            </a:extLst>
          </p:cNvPr>
          <p:cNvSpPr>
            <a:spLocks noGrp="1"/>
          </p:cNvSpPr>
          <p:nvPr>
            <p:ph idx="1"/>
          </p:nvPr>
        </p:nvSpPr>
        <p:spPr>
          <a:xfrm>
            <a:off x="463925" y="1281952"/>
            <a:ext cx="8249770" cy="5074024"/>
          </a:xfrm>
        </p:spPr>
        <p:txBody>
          <a:bodyPr>
            <a:noAutofit/>
          </a:bodyPr>
          <a:lstStyle/>
          <a:p>
            <a:pPr marL="34290" indent="0" algn="just">
              <a:buNone/>
            </a:pPr>
            <a:r>
              <a:rPr lang="ro-RO" sz="2800" noProof="0" dirty="0">
                <a:solidFill>
                  <a:srgbClr val="00B0F0"/>
                </a:solidFill>
              </a:rPr>
              <a:t>Metode de conversie a tipurilor C#</a:t>
            </a:r>
          </a:p>
          <a:p>
            <a:pPr marL="34290" indent="0" algn="just">
              <a:buNone/>
            </a:pPr>
            <a:r>
              <a:rPr lang="ro-RO" sz="2800" noProof="0" dirty="0">
                <a:solidFill>
                  <a:srgbClr val="00B0F0"/>
                </a:solidFill>
              </a:rPr>
              <a:t>C# oferă următoarele metode de conversie a tipurilor incorporate:</a:t>
            </a:r>
          </a:p>
          <a:p>
            <a:pPr marL="548640" indent="-514350" algn="just">
              <a:buFont typeface="+mj-lt"/>
              <a:buAutoNum type="arabicPeriod" startAt="9"/>
            </a:pPr>
            <a:r>
              <a:rPr lang="ro-RO" sz="2800" noProof="0" dirty="0">
                <a:solidFill>
                  <a:srgbClr val="00B0F0"/>
                </a:solidFill>
              </a:rPr>
              <a:t>ToInt64 - Convertește un tip într-un întreg pe 64 de biți.</a:t>
            </a:r>
          </a:p>
          <a:p>
            <a:pPr marL="548640" indent="-514350" algn="just">
              <a:buFont typeface="+mj-lt"/>
              <a:buAutoNum type="arabicPeriod" startAt="9"/>
            </a:pPr>
            <a:r>
              <a:rPr lang="ro-RO" sz="2800" noProof="0" dirty="0" err="1">
                <a:solidFill>
                  <a:srgbClr val="00B0F0"/>
                </a:solidFill>
              </a:rPr>
              <a:t>ToSbyte</a:t>
            </a:r>
            <a:r>
              <a:rPr lang="ro-RO" sz="2800" noProof="0" dirty="0">
                <a:solidFill>
                  <a:srgbClr val="00B0F0"/>
                </a:solidFill>
              </a:rPr>
              <a:t> - Convertește un tip într-un tip de tip octet cu semn.</a:t>
            </a:r>
          </a:p>
          <a:p>
            <a:pPr marL="548640" indent="-514350" algn="just">
              <a:buFont typeface="+mj-lt"/>
              <a:buAutoNum type="arabicPeriod" startAt="9"/>
            </a:pPr>
            <a:r>
              <a:rPr lang="ro-RO" sz="2800" noProof="0" dirty="0" err="1">
                <a:solidFill>
                  <a:srgbClr val="00B0F0"/>
                </a:solidFill>
              </a:rPr>
              <a:t>ToSingle</a:t>
            </a:r>
            <a:r>
              <a:rPr lang="ro-RO" sz="2800" noProof="0" dirty="0">
                <a:solidFill>
                  <a:srgbClr val="00B0F0"/>
                </a:solidFill>
              </a:rPr>
              <a:t> - Convertește un tip într-un număr mic cu virgulă mobilă.</a:t>
            </a:r>
          </a:p>
          <a:p>
            <a:pPr marL="548640" indent="-514350" algn="just">
              <a:buFont typeface="+mj-lt"/>
              <a:buAutoNum type="arabicPeriod" startAt="9"/>
            </a:pPr>
            <a:r>
              <a:rPr lang="ro-RO" sz="2800" noProof="0" dirty="0" err="1">
                <a:solidFill>
                  <a:srgbClr val="00B0F0"/>
                </a:solidFill>
              </a:rPr>
              <a:t>ToString</a:t>
            </a:r>
            <a:r>
              <a:rPr lang="ro-RO" sz="2800" noProof="0" dirty="0">
                <a:solidFill>
                  <a:srgbClr val="00B0F0"/>
                </a:solidFill>
              </a:rPr>
              <a:t> - Convertește un tip într-un șir de caractere.</a:t>
            </a:r>
          </a:p>
          <a:p>
            <a:pPr marL="34290" indent="0" algn="just">
              <a:buNone/>
            </a:pPr>
            <a:endParaRPr lang="ro-RO" sz="2800" noProof="0" dirty="0">
              <a:solidFill>
                <a:srgbClr val="00B0F0"/>
              </a:solidFill>
            </a:endParaRPr>
          </a:p>
          <a:p>
            <a:pPr marL="34290" indent="0" algn="just">
              <a:buNone/>
            </a:pPr>
            <a:endParaRPr lang="ro-RO" sz="2800" noProof="0" dirty="0">
              <a:solidFill>
                <a:srgbClr val="00B0F0"/>
              </a:solidFill>
            </a:endParaRPr>
          </a:p>
        </p:txBody>
      </p:sp>
    </p:spTree>
    <p:extLst>
      <p:ext uri="{BB962C8B-B14F-4D97-AF65-F5344CB8AC3E}">
        <p14:creationId xmlns:p14="http://schemas.microsoft.com/office/powerpoint/2010/main" val="42192111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94C503-DCBA-908E-DBE3-CB96F9580849}"/>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772D5B0B-64B4-5E2E-A96B-AA64E73BC25D}"/>
              </a:ext>
            </a:extLst>
          </p:cNvPr>
          <p:cNvSpPr>
            <a:spLocks noGrp="1"/>
          </p:cNvSpPr>
          <p:nvPr>
            <p:ph type="title"/>
          </p:nvPr>
        </p:nvSpPr>
        <p:spPr>
          <a:xfrm>
            <a:off x="463925" y="582705"/>
            <a:ext cx="7819465" cy="504265"/>
          </a:xfrm>
        </p:spPr>
        <p:txBody>
          <a:bodyPr>
            <a:noAutofit/>
          </a:bodyPr>
          <a:lstStyle/>
          <a:p>
            <a:r>
              <a:rPr lang="ro-RO" sz="3200" noProof="0" dirty="0"/>
              <a:t>C# - Cursul 3</a:t>
            </a:r>
          </a:p>
        </p:txBody>
      </p:sp>
      <p:sp>
        <p:nvSpPr>
          <p:cNvPr id="5" name="Content Placeholder 4">
            <a:extLst>
              <a:ext uri="{FF2B5EF4-FFF2-40B4-BE49-F238E27FC236}">
                <a16:creationId xmlns:a16="http://schemas.microsoft.com/office/drawing/2014/main" id="{899A2304-15EC-B2BE-2812-F6D2BF7EA689}"/>
              </a:ext>
            </a:extLst>
          </p:cNvPr>
          <p:cNvSpPr>
            <a:spLocks noGrp="1"/>
          </p:cNvSpPr>
          <p:nvPr>
            <p:ph idx="1"/>
          </p:nvPr>
        </p:nvSpPr>
        <p:spPr>
          <a:xfrm>
            <a:off x="463925" y="1281952"/>
            <a:ext cx="8249770" cy="5074024"/>
          </a:xfrm>
        </p:spPr>
        <p:txBody>
          <a:bodyPr>
            <a:noAutofit/>
          </a:bodyPr>
          <a:lstStyle/>
          <a:p>
            <a:pPr marL="34290" indent="0" algn="just">
              <a:buNone/>
            </a:pPr>
            <a:r>
              <a:rPr lang="ro-RO" sz="2800" noProof="0" dirty="0">
                <a:solidFill>
                  <a:srgbClr val="00B0F0"/>
                </a:solidFill>
              </a:rPr>
              <a:t>Metode de conversie a tipurilor C#</a:t>
            </a:r>
          </a:p>
          <a:p>
            <a:pPr marL="34290" indent="0" algn="just">
              <a:buNone/>
            </a:pPr>
            <a:r>
              <a:rPr lang="ro-RO" sz="2800" noProof="0" dirty="0">
                <a:solidFill>
                  <a:srgbClr val="00B0F0"/>
                </a:solidFill>
              </a:rPr>
              <a:t>C# oferă următoarele metode de conversie a tipurilor incorporate:</a:t>
            </a:r>
          </a:p>
          <a:p>
            <a:pPr marL="548640" indent="-514350" algn="just">
              <a:buFont typeface="+mj-lt"/>
              <a:buAutoNum type="arabicPeriod" startAt="13"/>
            </a:pPr>
            <a:r>
              <a:rPr lang="ro-RO" sz="2800" noProof="0" dirty="0" err="1">
                <a:solidFill>
                  <a:srgbClr val="00B0F0"/>
                </a:solidFill>
              </a:rPr>
              <a:t>ToType</a:t>
            </a:r>
            <a:r>
              <a:rPr lang="ro-RO" sz="2800" noProof="0" dirty="0">
                <a:solidFill>
                  <a:srgbClr val="00B0F0"/>
                </a:solidFill>
              </a:rPr>
              <a:t> - Convertește un tip într-un tip specificat.</a:t>
            </a:r>
          </a:p>
          <a:p>
            <a:pPr marL="548640" indent="-514350" algn="just">
              <a:buFont typeface="+mj-lt"/>
              <a:buAutoNum type="arabicPeriod" startAt="13"/>
            </a:pPr>
            <a:r>
              <a:rPr lang="ro-RO" sz="2800" noProof="0" dirty="0">
                <a:solidFill>
                  <a:srgbClr val="00B0F0"/>
                </a:solidFill>
              </a:rPr>
              <a:t>ToUInt16 - Convertește un tip într-un tip întreg fără semn.</a:t>
            </a:r>
          </a:p>
          <a:p>
            <a:pPr marL="548640" indent="-514350" algn="just">
              <a:buFont typeface="+mj-lt"/>
              <a:buAutoNum type="arabicPeriod" startAt="13"/>
            </a:pPr>
            <a:r>
              <a:rPr lang="ro-RO" sz="2800" noProof="0" dirty="0">
                <a:solidFill>
                  <a:srgbClr val="00B0F0"/>
                </a:solidFill>
              </a:rPr>
              <a:t>ToUInt32 - Convertește un tip într-un tip lung fără semn.</a:t>
            </a:r>
          </a:p>
          <a:p>
            <a:pPr marL="548640" indent="-514350" algn="just">
              <a:buFont typeface="+mj-lt"/>
              <a:buAutoNum type="arabicPeriod" startAt="13"/>
            </a:pPr>
            <a:r>
              <a:rPr lang="ro-RO" sz="2800" noProof="0" dirty="0">
                <a:solidFill>
                  <a:srgbClr val="00B0F0"/>
                </a:solidFill>
              </a:rPr>
              <a:t>ToUInt64 - Convertește un tip într-un număr întreg mare fără semn.</a:t>
            </a:r>
          </a:p>
          <a:p>
            <a:pPr marL="34290" indent="0" algn="just">
              <a:buNone/>
            </a:pPr>
            <a:endParaRPr lang="ro-RO" sz="2800" noProof="0" dirty="0">
              <a:solidFill>
                <a:srgbClr val="00B0F0"/>
              </a:solidFill>
            </a:endParaRPr>
          </a:p>
        </p:txBody>
      </p:sp>
    </p:spTree>
    <p:extLst>
      <p:ext uri="{BB962C8B-B14F-4D97-AF65-F5344CB8AC3E}">
        <p14:creationId xmlns:p14="http://schemas.microsoft.com/office/powerpoint/2010/main" val="11492549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3DFA49-04E8-8CD7-F25E-0E429941359F}"/>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3C3C6667-4F9A-2085-D942-A562EC14432B}"/>
              </a:ext>
            </a:extLst>
          </p:cNvPr>
          <p:cNvSpPr>
            <a:spLocks noGrp="1"/>
          </p:cNvSpPr>
          <p:nvPr>
            <p:ph type="title"/>
          </p:nvPr>
        </p:nvSpPr>
        <p:spPr>
          <a:xfrm>
            <a:off x="463925" y="582705"/>
            <a:ext cx="7819465" cy="504265"/>
          </a:xfrm>
        </p:spPr>
        <p:txBody>
          <a:bodyPr>
            <a:noAutofit/>
          </a:bodyPr>
          <a:lstStyle/>
          <a:p>
            <a:r>
              <a:rPr lang="ro-RO" sz="3200" noProof="0" dirty="0"/>
              <a:t>C# - Cursul 3</a:t>
            </a:r>
          </a:p>
        </p:txBody>
      </p:sp>
      <p:sp>
        <p:nvSpPr>
          <p:cNvPr id="5" name="Content Placeholder 4">
            <a:extLst>
              <a:ext uri="{FF2B5EF4-FFF2-40B4-BE49-F238E27FC236}">
                <a16:creationId xmlns:a16="http://schemas.microsoft.com/office/drawing/2014/main" id="{B964617A-EDFC-B8EB-CE0C-37A14D41691B}"/>
              </a:ext>
            </a:extLst>
          </p:cNvPr>
          <p:cNvSpPr>
            <a:spLocks noGrp="1"/>
          </p:cNvSpPr>
          <p:nvPr>
            <p:ph idx="1"/>
          </p:nvPr>
        </p:nvSpPr>
        <p:spPr>
          <a:xfrm>
            <a:off x="463925" y="1281952"/>
            <a:ext cx="8249770" cy="5074024"/>
          </a:xfrm>
        </p:spPr>
        <p:txBody>
          <a:bodyPr>
            <a:noAutofit/>
          </a:bodyPr>
          <a:lstStyle/>
          <a:p>
            <a:pPr marL="34290" indent="0" algn="just">
              <a:buNone/>
            </a:pPr>
            <a:r>
              <a:rPr lang="ro-RO" sz="2400" b="1" i="0" noProof="0" dirty="0" err="1">
                <a:solidFill>
                  <a:srgbClr val="CC99CD"/>
                </a:solidFill>
                <a:effectLst/>
                <a:latin typeface="Courier New" panose="02070309020205020404" pitchFamily="49" charset="0"/>
              </a:rPr>
              <a:t>using</a:t>
            </a:r>
            <a:r>
              <a:rPr lang="ro-RO" sz="2400" b="1" i="0" noProof="0" dirty="0">
                <a:solidFill>
                  <a:srgbClr val="CCCCCC"/>
                </a:solidFill>
                <a:effectLst/>
                <a:latin typeface="Courier New" panose="02070309020205020404" pitchFamily="49" charset="0"/>
              </a:rPr>
              <a:t> </a:t>
            </a:r>
            <a:r>
              <a:rPr lang="ro-RO" sz="2400" b="1" i="0" noProof="0" dirty="0" err="1">
                <a:solidFill>
                  <a:srgbClr val="CCCCCC"/>
                </a:solidFill>
                <a:effectLst/>
                <a:latin typeface="Courier New" panose="02070309020205020404" pitchFamily="49" charset="0"/>
              </a:rPr>
              <a:t>System</a:t>
            </a:r>
            <a:r>
              <a:rPr lang="ro-RO" sz="2400" b="1" i="0" noProof="0" dirty="0">
                <a:solidFill>
                  <a:srgbClr val="CCCCCC"/>
                </a:solidFill>
                <a:effectLst/>
                <a:latin typeface="Courier New" panose="02070309020205020404" pitchFamily="49" charset="0"/>
              </a:rPr>
              <a:t>;</a:t>
            </a:r>
          </a:p>
          <a:p>
            <a:pPr marL="34290" indent="0" algn="just">
              <a:buNone/>
            </a:pPr>
            <a:r>
              <a:rPr lang="ro-RO" sz="2400" b="1" i="0" noProof="0" dirty="0" err="1">
                <a:solidFill>
                  <a:srgbClr val="CC99CD"/>
                </a:solidFill>
                <a:effectLst/>
                <a:latin typeface="Courier New" panose="02070309020205020404" pitchFamily="49" charset="0"/>
              </a:rPr>
              <a:t>namespace</a:t>
            </a:r>
            <a:r>
              <a:rPr lang="ro-RO" sz="2400" b="1" i="0" noProof="0" dirty="0">
                <a:solidFill>
                  <a:srgbClr val="CCCCCC"/>
                </a:solidFill>
                <a:effectLst/>
                <a:latin typeface="Courier New" panose="02070309020205020404" pitchFamily="49" charset="0"/>
              </a:rPr>
              <a:t> </a:t>
            </a:r>
            <a:r>
              <a:rPr lang="ro-RO" sz="2400" b="1" i="0" noProof="0" dirty="0" err="1">
                <a:solidFill>
                  <a:srgbClr val="CCCCCC"/>
                </a:solidFill>
                <a:effectLst/>
                <a:latin typeface="Courier New" panose="02070309020205020404" pitchFamily="49" charset="0"/>
              </a:rPr>
              <a:t>TypeConversionApplication</a:t>
            </a:r>
            <a:r>
              <a:rPr lang="ro-RO" sz="2400" b="1" i="0" noProof="0" dirty="0">
                <a:solidFill>
                  <a:srgbClr val="CCCCCC"/>
                </a:solidFill>
                <a:effectLst/>
                <a:latin typeface="Courier New" panose="02070309020205020404" pitchFamily="49" charset="0"/>
              </a:rPr>
              <a:t> {</a:t>
            </a:r>
          </a:p>
          <a:p>
            <a:pPr marL="34290" indent="0" algn="just">
              <a:buNone/>
            </a:pPr>
            <a:r>
              <a:rPr lang="ro-RO" sz="2400" b="1" i="0" noProof="0" dirty="0" err="1">
                <a:solidFill>
                  <a:srgbClr val="CC99CD"/>
                </a:solidFill>
                <a:effectLst/>
                <a:latin typeface="Courier New" panose="02070309020205020404" pitchFamily="49" charset="0"/>
              </a:rPr>
              <a:t>class</a:t>
            </a:r>
            <a:r>
              <a:rPr lang="ro-RO" sz="2400" b="1" i="0" noProof="0" dirty="0">
                <a:solidFill>
                  <a:srgbClr val="CCCCCC"/>
                </a:solidFill>
                <a:effectLst/>
                <a:latin typeface="Courier New" panose="02070309020205020404" pitchFamily="49" charset="0"/>
              </a:rPr>
              <a:t> </a:t>
            </a:r>
            <a:r>
              <a:rPr lang="ro-RO" sz="2400" b="1" i="0" noProof="0" dirty="0" err="1">
                <a:solidFill>
                  <a:srgbClr val="CCCCCC"/>
                </a:solidFill>
                <a:effectLst/>
                <a:latin typeface="Courier New" panose="02070309020205020404" pitchFamily="49" charset="0"/>
              </a:rPr>
              <a:t>StringConversion</a:t>
            </a:r>
            <a:r>
              <a:rPr lang="ro-RO" sz="2400" b="1" i="0" noProof="0" dirty="0">
                <a:solidFill>
                  <a:srgbClr val="CCCCCC"/>
                </a:solidFill>
                <a:effectLst/>
                <a:latin typeface="Courier New" panose="02070309020205020404" pitchFamily="49" charset="0"/>
              </a:rPr>
              <a:t> {</a:t>
            </a:r>
          </a:p>
          <a:p>
            <a:pPr marL="240030" lvl="1" indent="0" algn="just">
              <a:buNone/>
            </a:pPr>
            <a:r>
              <a:rPr lang="ro-RO" sz="2400" b="1" i="0" noProof="0" dirty="0">
                <a:solidFill>
                  <a:srgbClr val="CC99CD"/>
                </a:solidFill>
                <a:effectLst/>
                <a:latin typeface="Courier New" panose="02070309020205020404" pitchFamily="49" charset="0"/>
              </a:rPr>
              <a:t>static</a:t>
            </a:r>
            <a:r>
              <a:rPr lang="ro-RO" sz="2400" b="1" i="0" noProof="0" dirty="0">
                <a:solidFill>
                  <a:srgbClr val="CCCCCC"/>
                </a:solidFill>
                <a:effectLst/>
                <a:latin typeface="Courier New" panose="02070309020205020404" pitchFamily="49" charset="0"/>
              </a:rPr>
              <a:t> </a:t>
            </a:r>
            <a:r>
              <a:rPr lang="ro-RO" sz="2400" b="1" i="0" noProof="0" dirty="0" err="1">
                <a:solidFill>
                  <a:srgbClr val="CC99CD"/>
                </a:solidFill>
                <a:effectLst/>
                <a:latin typeface="Courier New" panose="02070309020205020404" pitchFamily="49" charset="0"/>
              </a:rPr>
              <a:t>void</a:t>
            </a:r>
            <a:r>
              <a:rPr lang="ro-RO" sz="2400" b="1" i="0" noProof="0" dirty="0">
                <a:solidFill>
                  <a:srgbClr val="CCCCCC"/>
                </a:solidFill>
                <a:effectLst/>
                <a:latin typeface="Courier New" panose="02070309020205020404" pitchFamily="49" charset="0"/>
              </a:rPr>
              <a:t> </a:t>
            </a:r>
            <a:r>
              <a:rPr lang="ro-RO" sz="2400" b="1" i="0" noProof="0" dirty="0">
                <a:solidFill>
                  <a:srgbClr val="F08D49"/>
                </a:solidFill>
                <a:effectLst/>
                <a:latin typeface="Courier New" panose="02070309020205020404" pitchFamily="49" charset="0"/>
              </a:rPr>
              <a:t>Main</a:t>
            </a:r>
            <a:r>
              <a:rPr lang="ro-RO" sz="2400" b="1" i="0" noProof="0" dirty="0">
                <a:solidFill>
                  <a:srgbClr val="CCCCCC"/>
                </a:solidFill>
                <a:effectLst/>
                <a:latin typeface="Courier New" panose="02070309020205020404" pitchFamily="49" charset="0"/>
              </a:rPr>
              <a:t>(</a:t>
            </a:r>
            <a:r>
              <a:rPr lang="ro-RO" sz="2400" b="1" i="0" noProof="0" dirty="0" err="1">
                <a:solidFill>
                  <a:srgbClr val="CC99CD"/>
                </a:solidFill>
                <a:effectLst/>
                <a:latin typeface="Courier New" panose="02070309020205020404" pitchFamily="49" charset="0"/>
              </a:rPr>
              <a:t>string</a:t>
            </a:r>
            <a:r>
              <a:rPr lang="ro-RO" sz="2400" b="1" i="0" noProof="0" dirty="0">
                <a:solidFill>
                  <a:srgbClr val="CCCCCC"/>
                </a:solidFill>
                <a:effectLst/>
                <a:latin typeface="Courier New" panose="02070309020205020404" pitchFamily="49" charset="0"/>
              </a:rPr>
              <a:t>[] </a:t>
            </a:r>
            <a:r>
              <a:rPr lang="ro-RO" sz="2400" b="1" i="0" noProof="0" dirty="0" err="1">
                <a:solidFill>
                  <a:srgbClr val="CCCCCC"/>
                </a:solidFill>
                <a:effectLst/>
                <a:latin typeface="Courier New" panose="02070309020205020404" pitchFamily="49" charset="0"/>
              </a:rPr>
              <a:t>args</a:t>
            </a:r>
            <a:r>
              <a:rPr lang="ro-RO" sz="2400" b="1" i="0" noProof="0" dirty="0">
                <a:solidFill>
                  <a:srgbClr val="CCCCCC"/>
                </a:solidFill>
                <a:effectLst/>
                <a:latin typeface="Courier New" panose="02070309020205020404" pitchFamily="49" charset="0"/>
              </a:rPr>
              <a:t>) {</a:t>
            </a:r>
          </a:p>
          <a:p>
            <a:pPr marL="240030" lvl="1" indent="0" algn="just">
              <a:buNone/>
            </a:pPr>
            <a:r>
              <a:rPr lang="ro-RO" sz="2400" b="1" noProof="0" dirty="0">
                <a:solidFill>
                  <a:srgbClr val="CCCCCC"/>
                </a:solidFill>
                <a:latin typeface="Courier New" panose="02070309020205020404" pitchFamily="49" charset="0"/>
              </a:rPr>
              <a:t>	</a:t>
            </a:r>
            <a:r>
              <a:rPr lang="ro-RO" sz="2400" b="1" i="0" noProof="0" dirty="0" err="1">
                <a:solidFill>
                  <a:srgbClr val="CC99CD"/>
                </a:solidFill>
                <a:effectLst/>
                <a:latin typeface="Courier New" panose="02070309020205020404" pitchFamily="49" charset="0"/>
              </a:rPr>
              <a:t>int</a:t>
            </a:r>
            <a:r>
              <a:rPr lang="ro-RO" sz="2400" b="1" i="0" noProof="0" dirty="0">
                <a:solidFill>
                  <a:srgbClr val="CCCCCC"/>
                </a:solidFill>
                <a:effectLst/>
                <a:latin typeface="Courier New" panose="02070309020205020404" pitchFamily="49" charset="0"/>
              </a:rPr>
              <a:t> i </a:t>
            </a:r>
            <a:r>
              <a:rPr lang="ro-RO" sz="2400" b="1" i="0" noProof="0" dirty="0">
                <a:solidFill>
                  <a:srgbClr val="67CDCC"/>
                </a:solidFill>
                <a:effectLst/>
                <a:latin typeface="Courier New" panose="02070309020205020404" pitchFamily="49" charset="0"/>
              </a:rPr>
              <a:t>=</a:t>
            </a:r>
            <a:r>
              <a:rPr lang="ro-RO" sz="2400" b="1" i="0" noProof="0" dirty="0">
                <a:solidFill>
                  <a:srgbClr val="CCCCCC"/>
                </a:solidFill>
                <a:effectLst/>
                <a:latin typeface="Courier New" panose="02070309020205020404" pitchFamily="49" charset="0"/>
              </a:rPr>
              <a:t> </a:t>
            </a:r>
            <a:r>
              <a:rPr lang="ro-RO" sz="2400" b="1" i="0" noProof="0" dirty="0">
                <a:solidFill>
                  <a:srgbClr val="F08D49"/>
                </a:solidFill>
                <a:effectLst/>
                <a:latin typeface="Courier New" panose="02070309020205020404" pitchFamily="49" charset="0"/>
              </a:rPr>
              <a:t>75</a:t>
            </a:r>
            <a:r>
              <a:rPr lang="ro-RO" sz="2400" b="1" i="0" noProof="0" dirty="0">
                <a:solidFill>
                  <a:srgbClr val="CCCCCC"/>
                </a:solidFill>
                <a:effectLst/>
                <a:latin typeface="Courier New" panose="02070309020205020404" pitchFamily="49" charset="0"/>
              </a:rPr>
              <a:t>;</a:t>
            </a:r>
          </a:p>
          <a:p>
            <a:pPr marL="240030" lvl="1" indent="0" algn="just">
              <a:buNone/>
            </a:pPr>
            <a:r>
              <a:rPr lang="ro-RO" sz="2400" b="1" noProof="0" dirty="0">
                <a:solidFill>
                  <a:srgbClr val="CCCCCC"/>
                </a:solidFill>
                <a:latin typeface="Courier New" panose="02070309020205020404" pitchFamily="49" charset="0"/>
              </a:rPr>
              <a:t>	</a:t>
            </a:r>
            <a:r>
              <a:rPr lang="ro-RO" sz="2400" b="1" i="0" noProof="0" dirty="0" err="1">
                <a:solidFill>
                  <a:srgbClr val="CC99CD"/>
                </a:solidFill>
                <a:effectLst/>
                <a:latin typeface="Courier New" panose="02070309020205020404" pitchFamily="49" charset="0"/>
              </a:rPr>
              <a:t>float</a:t>
            </a:r>
            <a:r>
              <a:rPr lang="ro-RO" sz="2400" b="1" i="0" noProof="0" dirty="0">
                <a:solidFill>
                  <a:srgbClr val="CCCCCC"/>
                </a:solidFill>
                <a:effectLst/>
                <a:latin typeface="Courier New" panose="02070309020205020404" pitchFamily="49" charset="0"/>
              </a:rPr>
              <a:t> f </a:t>
            </a:r>
            <a:r>
              <a:rPr lang="ro-RO" sz="2400" b="1" i="0" noProof="0" dirty="0">
                <a:solidFill>
                  <a:srgbClr val="67CDCC"/>
                </a:solidFill>
                <a:effectLst/>
                <a:latin typeface="Courier New" panose="02070309020205020404" pitchFamily="49" charset="0"/>
              </a:rPr>
              <a:t>=</a:t>
            </a:r>
            <a:r>
              <a:rPr lang="ro-RO" sz="2400" b="1" i="0" noProof="0" dirty="0">
                <a:solidFill>
                  <a:srgbClr val="CCCCCC"/>
                </a:solidFill>
                <a:effectLst/>
                <a:latin typeface="Courier New" panose="02070309020205020404" pitchFamily="49" charset="0"/>
              </a:rPr>
              <a:t> </a:t>
            </a:r>
            <a:r>
              <a:rPr lang="ro-RO" sz="2400" b="1" i="0" noProof="0" dirty="0">
                <a:solidFill>
                  <a:srgbClr val="F08D49"/>
                </a:solidFill>
                <a:effectLst/>
                <a:latin typeface="Courier New" panose="02070309020205020404" pitchFamily="49" charset="0"/>
              </a:rPr>
              <a:t>53.005f</a:t>
            </a:r>
            <a:r>
              <a:rPr lang="ro-RO" sz="2400" b="1" i="0" noProof="0" dirty="0">
                <a:solidFill>
                  <a:srgbClr val="CCCCCC"/>
                </a:solidFill>
                <a:effectLst/>
                <a:latin typeface="Courier New" panose="02070309020205020404" pitchFamily="49" charset="0"/>
              </a:rPr>
              <a:t>;</a:t>
            </a:r>
          </a:p>
          <a:p>
            <a:pPr marL="240030" lvl="1" indent="0" algn="just">
              <a:buNone/>
            </a:pPr>
            <a:r>
              <a:rPr lang="ro-RO" sz="2400" b="1" noProof="0" dirty="0">
                <a:solidFill>
                  <a:srgbClr val="CCCCCC"/>
                </a:solidFill>
                <a:latin typeface="Courier New" panose="02070309020205020404" pitchFamily="49" charset="0"/>
              </a:rPr>
              <a:t>	</a:t>
            </a:r>
            <a:r>
              <a:rPr lang="ro-RO" sz="2400" b="1" i="0" noProof="0" dirty="0" err="1">
                <a:solidFill>
                  <a:srgbClr val="CC99CD"/>
                </a:solidFill>
                <a:effectLst/>
                <a:latin typeface="Courier New" panose="02070309020205020404" pitchFamily="49" charset="0"/>
              </a:rPr>
              <a:t>double</a:t>
            </a:r>
            <a:r>
              <a:rPr lang="ro-RO" sz="2400" b="1" i="0" noProof="0" dirty="0">
                <a:solidFill>
                  <a:srgbClr val="CCCCCC"/>
                </a:solidFill>
                <a:effectLst/>
                <a:latin typeface="Courier New" panose="02070309020205020404" pitchFamily="49" charset="0"/>
              </a:rPr>
              <a:t> d </a:t>
            </a:r>
            <a:r>
              <a:rPr lang="ro-RO" sz="2400" b="1" i="0" noProof="0" dirty="0">
                <a:solidFill>
                  <a:srgbClr val="67CDCC"/>
                </a:solidFill>
                <a:effectLst/>
                <a:latin typeface="Courier New" panose="02070309020205020404" pitchFamily="49" charset="0"/>
              </a:rPr>
              <a:t>=</a:t>
            </a:r>
            <a:r>
              <a:rPr lang="ro-RO" sz="2400" b="1" i="0" noProof="0" dirty="0">
                <a:solidFill>
                  <a:srgbClr val="CCCCCC"/>
                </a:solidFill>
                <a:effectLst/>
                <a:latin typeface="Courier New" panose="02070309020205020404" pitchFamily="49" charset="0"/>
              </a:rPr>
              <a:t> </a:t>
            </a:r>
            <a:r>
              <a:rPr lang="ro-RO" sz="2400" b="1" i="0" noProof="0" dirty="0">
                <a:solidFill>
                  <a:srgbClr val="F08D49"/>
                </a:solidFill>
                <a:effectLst/>
                <a:latin typeface="Courier New" panose="02070309020205020404" pitchFamily="49" charset="0"/>
              </a:rPr>
              <a:t>2345.7652</a:t>
            </a:r>
            <a:r>
              <a:rPr lang="ro-RO" sz="2400" b="1" i="0" noProof="0" dirty="0">
                <a:solidFill>
                  <a:srgbClr val="CCCCCC"/>
                </a:solidFill>
                <a:effectLst/>
                <a:latin typeface="Courier New" panose="02070309020205020404" pitchFamily="49" charset="0"/>
              </a:rPr>
              <a:t>;</a:t>
            </a:r>
          </a:p>
          <a:p>
            <a:pPr marL="240030" lvl="1" indent="0">
              <a:buNone/>
            </a:pPr>
            <a:r>
              <a:rPr lang="ro-RO" sz="2400" b="1" noProof="0" dirty="0">
                <a:solidFill>
                  <a:srgbClr val="CCCCCC"/>
                </a:solidFill>
                <a:latin typeface="Courier New" panose="02070309020205020404" pitchFamily="49" charset="0"/>
              </a:rPr>
              <a:t>	</a:t>
            </a:r>
            <a:r>
              <a:rPr lang="ro-RO" sz="2400" b="1" i="0" noProof="0" dirty="0" err="1">
                <a:solidFill>
                  <a:srgbClr val="CC99CD"/>
                </a:solidFill>
                <a:effectLst/>
                <a:latin typeface="Courier New" panose="02070309020205020404" pitchFamily="49" charset="0"/>
              </a:rPr>
              <a:t>bool</a:t>
            </a:r>
            <a:r>
              <a:rPr lang="ro-RO" sz="2400" b="1" i="0" noProof="0" dirty="0">
                <a:solidFill>
                  <a:srgbClr val="CCCCCC"/>
                </a:solidFill>
                <a:effectLst/>
                <a:latin typeface="Courier New" panose="02070309020205020404" pitchFamily="49" charset="0"/>
              </a:rPr>
              <a:t> b </a:t>
            </a:r>
            <a:r>
              <a:rPr lang="ro-RO" sz="2400" b="1" i="0" noProof="0" dirty="0">
                <a:solidFill>
                  <a:srgbClr val="67CDCC"/>
                </a:solidFill>
                <a:effectLst/>
                <a:latin typeface="Courier New" panose="02070309020205020404" pitchFamily="49" charset="0"/>
              </a:rPr>
              <a:t>=</a:t>
            </a:r>
            <a:r>
              <a:rPr lang="ro-RO" sz="2400" b="1" i="0" noProof="0" dirty="0">
                <a:solidFill>
                  <a:srgbClr val="CCCCCC"/>
                </a:solidFill>
                <a:effectLst/>
                <a:latin typeface="Courier New" panose="02070309020205020404" pitchFamily="49" charset="0"/>
              </a:rPr>
              <a:t> </a:t>
            </a:r>
            <a:r>
              <a:rPr lang="ro-RO" sz="2400" b="1" i="0" noProof="0" dirty="0" err="1">
                <a:solidFill>
                  <a:srgbClr val="F08D49"/>
                </a:solidFill>
                <a:effectLst/>
                <a:latin typeface="Courier New" panose="02070309020205020404" pitchFamily="49" charset="0"/>
              </a:rPr>
              <a:t>true</a:t>
            </a:r>
            <a:r>
              <a:rPr lang="ro-RO" sz="2400" b="1" i="0" noProof="0" dirty="0">
                <a:solidFill>
                  <a:srgbClr val="CCCCCC"/>
                </a:solidFill>
                <a:effectLst/>
                <a:latin typeface="Courier New" panose="02070309020205020404" pitchFamily="49" charset="0"/>
              </a:rPr>
              <a:t>; 	</a:t>
            </a:r>
            <a:r>
              <a:rPr lang="ro-RO" sz="2400" b="1" i="0" noProof="0" dirty="0" err="1">
                <a:solidFill>
                  <a:srgbClr val="CCCCCC"/>
                </a:solidFill>
                <a:effectLst/>
                <a:latin typeface="Courier New" panose="02070309020205020404" pitchFamily="49" charset="0"/>
              </a:rPr>
              <a:t>Console.</a:t>
            </a:r>
            <a:r>
              <a:rPr lang="ro-RO" sz="2400" b="1" i="0" noProof="0" dirty="0" err="1">
                <a:solidFill>
                  <a:srgbClr val="F08D49"/>
                </a:solidFill>
                <a:effectLst/>
                <a:latin typeface="Courier New" panose="02070309020205020404" pitchFamily="49" charset="0"/>
              </a:rPr>
              <a:t>WriteLine</a:t>
            </a:r>
            <a:r>
              <a:rPr lang="ro-RO" sz="2400" b="1" i="0" noProof="0" dirty="0">
                <a:solidFill>
                  <a:srgbClr val="CCCCCC"/>
                </a:solidFill>
                <a:effectLst/>
                <a:latin typeface="Courier New" panose="02070309020205020404" pitchFamily="49" charset="0"/>
              </a:rPr>
              <a:t>(</a:t>
            </a:r>
            <a:r>
              <a:rPr lang="ro-RO" sz="2400" b="1" i="0" noProof="0" dirty="0" err="1">
                <a:solidFill>
                  <a:srgbClr val="CCCCCC"/>
                </a:solidFill>
                <a:effectLst/>
                <a:latin typeface="Courier New" panose="02070309020205020404" pitchFamily="49" charset="0"/>
              </a:rPr>
              <a:t>i.</a:t>
            </a:r>
            <a:r>
              <a:rPr lang="ro-RO" sz="2400" b="1" i="0" noProof="0" dirty="0" err="1">
                <a:solidFill>
                  <a:srgbClr val="F08D49"/>
                </a:solidFill>
                <a:effectLst/>
                <a:latin typeface="Courier New" panose="02070309020205020404" pitchFamily="49" charset="0"/>
              </a:rPr>
              <a:t>ToString</a:t>
            </a:r>
            <a:r>
              <a:rPr lang="ro-RO" sz="2400" b="1" i="0" noProof="0" dirty="0">
                <a:solidFill>
                  <a:srgbClr val="CCCCCC"/>
                </a:solidFill>
                <a:effectLst/>
                <a:latin typeface="Courier New" panose="02070309020205020404" pitchFamily="49" charset="0"/>
              </a:rPr>
              <a:t>()); 	</a:t>
            </a:r>
            <a:r>
              <a:rPr lang="ro-RO" sz="2400" b="1" i="0" noProof="0" dirty="0" err="1">
                <a:solidFill>
                  <a:srgbClr val="CCCCCC"/>
                </a:solidFill>
                <a:effectLst/>
                <a:latin typeface="Courier New" panose="02070309020205020404" pitchFamily="49" charset="0"/>
              </a:rPr>
              <a:t>Console.</a:t>
            </a:r>
            <a:r>
              <a:rPr lang="ro-RO" sz="2400" b="1" i="0" noProof="0" dirty="0" err="1">
                <a:solidFill>
                  <a:srgbClr val="F08D49"/>
                </a:solidFill>
                <a:effectLst/>
                <a:latin typeface="Courier New" panose="02070309020205020404" pitchFamily="49" charset="0"/>
              </a:rPr>
              <a:t>WriteLine</a:t>
            </a:r>
            <a:r>
              <a:rPr lang="ro-RO" sz="2400" b="1" i="0" noProof="0" dirty="0">
                <a:solidFill>
                  <a:srgbClr val="CCCCCC"/>
                </a:solidFill>
                <a:effectLst/>
                <a:latin typeface="Courier New" panose="02070309020205020404" pitchFamily="49" charset="0"/>
              </a:rPr>
              <a:t>(</a:t>
            </a:r>
            <a:r>
              <a:rPr lang="ro-RO" sz="2400" b="1" i="0" noProof="0" dirty="0" err="1">
                <a:solidFill>
                  <a:srgbClr val="CCCCCC"/>
                </a:solidFill>
                <a:effectLst/>
                <a:latin typeface="Courier New" panose="02070309020205020404" pitchFamily="49" charset="0"/>
              </a:rPr>
              <a:t>f.</a:t>
            </a:r>
            <a:r>
              <a:rPr lang="ro-RO" sz="2400" b="1" i="0" noProof="0" dirty="0" err="1">
                <a:solidFill>
                  <a:srgbClr val="F08D49"/>
                </a:solidFill>
                <a:effectLst/>
                <a:latin typeface="Courier New" panose="02070309020205020404" pitchFamily="49" charset="0"/>
              </a:rPr>
              <a:t>ToString</a:t>
            </a:r>
            <a:r>
              <a:rPr lang="ro-RO" sz="2400" b="1" i="0" noProof="0" dirty="0">
                <a:solidFill>
                  <a:srgbClr val="CCCCCC"/>
                </a:solidFill>
                <a:effectLst/>
                <a:latin typeface="Courier New" panose="02070309020205020404" pitchFamily="49" charset="0"/>
              </a:rPr>
              <a:t>()); 	</a:t>
            </a:r>
            <a:r>
              <a:rPr lang="ro-RO" sz="2400" b="1" i="0" noProof="0" dirty="0" err="1">
                <a:solidFill>
                  <a:srgbClr val="CCCCCC"/>
                </a:solidFill>
                <a:effectLst/>
                <a:latin typeface="Courier New" panose="02070309020205020404" pitchFamily="49" charset="0"/>
              </a:rPr>
              <a:t>Console.</a:t>
            </a:r>
            <a:r>
              <a:rPr lang="ro-RO" sz="2400" b="1" i="0" noProof="0" dirty="0" err="1">
                <a:solidFill>
                  <a:srgbClr val="F08D49"/>
                </a:solidFill>
                <a:effectLst/>
                <a:latin typeface="Courier New" panose="02070309020205020404" pitchFamily="49" charset="0"/>
              </a:rPr>
              <a:t>WriteLine</a:t>
            </a:r>
            <a:r>
              <a:rPr lang="ro-RO" sz="2400" b="1" i="0" noProof="0" dirty="0">
                <a:solidFill>
                  <a:srgbClr val="CCCCCC"/>
                </a:solidFill>
                <a:effectLst/>
                <a:latin typeface="Courier New" panose="02070309020205020404" pitchFamily="49" charset="0"/>
              </a:rPr>
              <a:t>(</a:t>
            </a:r>
            <a:r>
              <a:rPr lang="ro-RO" sz="2400" b="1" i="0" noProof="0" dirty="0" err="1">
                <a:solidFill>
                  <a:srgbClr val="CCCCCC"/>
                </a:solidFill>
                <a:effectLst/>
                <a:latin typeface="Courier New" panose="02070309020205020404" pitchFamily="49" charset="0"/>
              </a:rPr>
              <a:t>d.</a:t>
            </a:r>
            <a:r>
              <a:rPr lang="ro-RO" sz="2400" b="1" i="0" noProof="0" dirty="0" err="1">
                <a:solidFill>
                  <a:srgbClr val="F08D49"/>
                </a:solidFill>
                <a:effectLst/>
                <a:latin typeface="Courier New" panose="02070309020205020404" pitchFamily="49" charset="0"/>
              </a:rPr>
              <a:t>ToString</a:t>
            </a:r>
            <a:r>
              <a:rPr lang="ro-RO" sz="2400" b="1" i="0" noProof="0" dirty="0">
                <a:solidFill>
                  <a:srgbClr val="CCCCCC"/>
                </a:solidFill>
                <a:effectLst/>
                <a:latin typeface="Courier New" panose="02070309020205020404" pitchFamily="49" charset="0"/>
              </a:rPr>
              <a:t>()); 	</a:t>
            </a:r>
            <a:r>
              <a:rPr lang="ro-RO" sz="2400" b="1" i="0" noProof="0" dirty="0" err="1">
                <a:solidFill>
                  <a:srgbClr val="CCCCCC"/>
                </a:solidFill>
                <a:effectLst/>
                <a:latin typeface="Courier New" panose="02070309020205020404" pitchFamily="49" charset="0"/>
              </a:rPr>
              <a:t>Console.</a:t>
            </a:r>
            <a:r>
              <a:rPr lang="ro-RO" sz="2400" b="1" i="0" noProof="0" dirty="0" err="1">
                <a:solidFill>
                  <a:srgbClr val="F08D49"/>
                </a:solidFill>
                <a:effectLst/>
                <a:latin typeface="Courier New" panose="02070309020205020404" pitchFamily="49" charset="0"/>
              </a:rPr>
              <a:t>WriteLine</a:t>
            </a:r>
            <a:r>
              <a:rPr lang="ro-RO" sz="2400" b="1" i="0" noProof="0" dirty="0">
                <a:solidFill>
                  <a:srgbClr val="CCCCCC"/>
                </a:solidFill>
                <a:effectLst/>
                <a:latin typeface="Courier New" panose="02070309020205020404" pitchFamily="49" charset="0"/>
              </a:rPr>
              <a:t>(</a:t>
            </a:r>
            <a:r>
              <a:rPr lang="ro-RO" sz="2400" b="1" i="0" noProof="0" dirty="0" err="1">
                <a:solidFill>
                  <a:srgbClr val="CCCCCC"/>
                </a:solidFill>
                <a:effectLst/>
                <a:latin typeface="Courier New" panose="02070309020205020404" pitchFamily="49" charset="0"/>
              </a:rPr>
              <a:t>b.</a:t>
            </a:r>
            <a:r>
              <a:rPr lang="ro-RO" sz="2400" b="1" i="0" noProof="0" dirty="0" err="1">
                <a:solidFill>
                  <a:srgbClr val="F08D49"/>
                </a:solidFill>
                <a:effectLst/>
                <a:latin typeface="Courier New" panose="02070309020205020404" pitchFamily="49" charset="0"/>
              </a:rPr>
              <a:t>ToString</a:t>
            </a:r>
            <a:r>
              <a:rPr lang="ro-RO" sz="2400" b="1" i="0" noProof="0" dirty="0">
                <a:solidFill>
                  <a:srgbClr val="CCCCCC"/>
                </a:solidFill>
                <a:effectLst/>
                <a:latin typeface="Courier New" panose="02070309020205020404" pitchFamily="49" charset="0"/>
              </a:rPr>
              <a:t>()); 	</a:t>
            </a:r>
          </a:p>
          <a:p>
            <a:pPr marL="240030" lvl="1" indent="0">
              <a:buNone/>
            </a:pPr>
            <a:r>
              <a:rPr lang="ro-RO" sz="2400" b="1" i="0" noProof="0" dirty="0">
                <a:solidFill>
                  <a:srgbClr val="CCCCCC"/>
                </a:solidFill>
                <a:effectLst/>
                <a:latin typeface="Courier New" panose="02070309020205020404" pitchFamily="49" charset="0"/>
              </a:rPr>
              <a:t>}</a:t>
            </a:r>
          </a:p>
          <a:p>
            <a:pPr marL="34290" indent="0" algn="just">
              <a:buNone/>
            </a:pPr>
            <a:r>
              <a:rPr lang="ro-RO" sz="2400" b="1" i="0" noProof="0" dirty="0">
                <a:solidFill>
                  <a:srgbClr val="CCCCCC"/>
                </a:solidFill>
                <a:effectLst/>
                <a:latin typeface="Courier New" panose="02070309020205020404" pitchFamily="49" charset="0"/>
              </a:rPr>
              <a:t>}</a:t>
            </a:r>
          </a:p>
          <a:p>
            <a:pPr marL="34290" indent="0" algn="just">
              <a:buNone/>
            </a:pPr>
            <a:r>
              <a:rPr lang="ro-RO" sz="2400" b="1" i="0" noProof="0" dirty="0">
                <a:solidFill>
                  <a:srgbClr val="CCCCCC"/>
                </a:solidFill>
                <a:effectLst/>
                <a:latin typeface="Courier New" panose="02070309020205020404" pitchFamily="49" charset="0"/>
              </a:rPr>
              <a:t>}</a:t>
            </a:r>
            <a:endParaRPr lang="ro-RO" sz="2400" b="1" noProof="0" dirty="0">
              <a:solidFill>
                <a:srgbClr val="00B0F0"/>
              </a:solidFill>
            </a:endParaRPr>
          </a:p>
        </p:txBody>
      </p:sp>
    </p:spTree>
    <p:extLst>
      <p:ext uri="{BB962C8B-B14F-4D97-AF65-F5344CB8AC3E}">
        <p14:creationId xmlns:p14="http://schemas.microsoft.com/office/powerpoint/2010/main" val="41006181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AB55B5-F2C7-E7E5-65C5-2B81FCDAC89D}"/>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0C65AC2A-0B20-D0D6-3251-AF4F5BFF4D8C}"/>
              </a:ext>
            </a:extLst>
          </p:cNvPr>
          <p:cNvSpPr>
            <a:spLocks noGrp="1"/>
          </p:cNvSpPr>
          <p:nvPr>
            <p:ph type="title"/>
          </p:nvPr>
        </p:nvSpPr>
        <p:spPr>
          <a:xfrm>
            <a:off x="463925" y="582705"/>
            <a:ext cx="7819465" cy="504265"/>
          </a:xfrm>
        </p:spPr>
        <p:txBody>
          <a:bodyPr>
            <a:noAutofit/>
          </a:bodyPr>
          <a:lstStyle/>
          <a:p>
            <a:r>
              <a:rPr lang="ro-RO" sz="3200" noProof="0" dirty="0"/>
              <a:t>C# - Cursul 3</a:t>
            </a:r>
          </a:p>
        </p:txBody>
      </p:sp>
      <p:sp>
        <p:nvSpPr>
          <p:cNvPr id="5" name="Content Placeholder 4">
            <a:extLst>
              <a:ext uri="{FF2B5EF4-FFF2-40B4-BE49-F238E27FC236}">
                <a16:creationId xmlns:a16="http://schemas.microsoft.com/office/drawing/2014/main" id="{D557072E-917A-824E-1BC1-CEFCC45E876F}"/>
              </a:ext>
            </a:extLst>
          </p:cNvPr>
          <p:cNvSpPr>
            <a:spLocks noGrp="1"/>
          </p:cNvSpPr>
          <p:nvPr>
            <p:ph idx="1"/>
          </p:nvPr>
        </p:nvSpPr>
        <p:spPr>
          <a:xfrm>
            <a:off x="463925" y="1281952"/>
            <a:ext cx="8249770" cy="5074024"/>
          </a:xfrm>
        </p:spPr>
        <p:txBody>
          <a:bodyPr>
            <a:noAutofit/>
          </a:bodyPr>
          <a:lstStyle/>
          <a:p>
            <a:pPr marL="34290" indent="0" algn="just">
              <a:buNone/>
            </a:pPr>
            <a:r>
              <a:rPr lang="ro-RO" sz="2800" noProof="0" dirty="0">
                <a:solidFill>
                  <a:srgbClr val="00B0F0"/>
                </a:solidFill>
              </a:rPr>
              <a:t>Variabile C#</a:t>
            </a:r>
          </a:p>
          <a:p>
            <a:pPr marL="34290" indent="0" algn="just">
              <a:buNone/>
            </a:pPr>
            <a:r>
              <a:rPr lang="ro-RO" sz="2800" noProof="0" dirty="0">
                <a:solidFill>
                  <a:srgbClr val="00B0F0"/>
                </a:solidFill>
              </a:rPr>
              <a:t>Variabilele C# sunt elemente fundamentale în orice program C# și sunt utilizate pentru stocarea datelor. Puteți atribui, accesa și manipula datele cu </a:t>
            </a:r>
          </a:p>
          <a:p>
            <a:pPr marL="34290" indent="0" algn="just">
              <a:buNone/>
            </a:pPr>
            <a:r>
              <a:rPr lang="ro-RO" sz="2800" noProof="0" dirty="0">
                <a:solidFill>
                  <a:srgbClr val="00B0F0"/>
                </a:solidFill>
              </a:rPr>
              <a:t>Variabilele C# sunt containerele pentru stocarea datelor și vă ajută să accesați și să manipulați datele în timpul execuției programului. O variabilă trebuie declarată utilizând un anumit tip de date care poate stoca acel tip de valoare.</a:t>
            </a:r>
          </a:p>
        </p:txBody>
      </p:sp>
    </p:spTree>
    <p:extLst>
      <p:ext uri="{BB962C8B-B14F-4D97-AF65-F5344CB8AC3E}">
        <p14:creationId xmlns:p14="http://schemas.microsoft.com/office/powerpoint/2010/main" val="32968627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F0F8A8-CA5F-100C-3FA5-0D3B72E18E26}"/>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BD8D8443-82F7-4231-18A4-EA8CD04B32E8}"/>
              </a:ext>
            </a:extLst>
          </p:cNvPr>
          <p:cNvSpPr>
            <a:spLocks noGrp="1"/>
          </p:cNvSpPr>
          <p:nvPr>
            <p:ph type="title"/>
          </p:nvPr>
        </p:nvSpPr>
        <p:spPr>
          <a:xfrm>
            <a:off x="463925" y="582705"/>
            <a:ext cx="7819465" cy="504265"/>
          </a:xfrm>
        </p:spPr>
        <p:txBody>
          <a:bodyPr>
            <a:noAutofit/>
          </a:bodyPr>
          <a:lstStyle/>
          <a:p>
            <a:r>
              <a:rPr lang="ro-RO" sz="3200" noProof="0" dirty="0"/>
              <a:t>C# - Cursul 3</a:t>
            </a:r>
          </a:p>
        </p:txBody>
      </p:sp>
      <p:sp>
        <p:nvSpPr>
          <p:cNvPr id="5" name="Content Placeholder 4">
            <a:extLst>
              <a:ext uri="{FF2B5EF4-FFF2-40B4-BE49-F238E27FC236}">
                <a16:creationId xmlns:a16="http://schemas.microsoft.com/office/drawing/2014/main" id="{E3C2B048-AFB6-56C6-9453-9E9F631970F5}"/>
              </a:ext>
            </a:extLst>
          </p:cNvPr>
          <p:cNvSpPr>
            <a:spLocks noGrp="1"/>
          </p:cNvSpPr>
          <p:nvPr>
            <p:ph idx="1"/>
          </p:nvPr>
        </p:nvSpPr>
        <p:spPr>
          <a:xfrm>
            <a:off x="463925" y="1281952"/>
            <a:ext cx="8249770" cy="5074024"/>
          </a:xfrm>
        </p:spPr>
        <p:txBody>
          <a:bodyPr>
            <a:noAutofit/>
          </a:bodyPr>
          <a:lstStyle/>
          <a:p>
            <a:pPr marL="34290" indent="0" algn="just">
              <a:buNone/>
            </a:pPr>
            <a:r>
              <a:rPr lang="ro-RO" sz="2800" noProof="0" dirty="0">
                <a:solidFill>
                  <a:srgbClr val="00B0F0"/>
                </a:solidFill>
              </a:rPr>
              <a:t>De ce sunt importante variabilele în C#?</a:t>
            </a:r>
          </a:p>
          <a:p>
            <a:pPr algn="just"/>
            <a:r>
              <a:rPr lang="ro-RO" sz="2800" noProof="0" dirty="0">
                <a:solidFill>
                  <a:srgbClr val="00B0F0"/>
                </a:solidFill>
              </a:rPr>
              <a:t>Stocarea datelor: Variabilele vă permit să stocați date precum numere, text și multe altele.</a:t>
            </a:r>
          </a:p>
          <a:p>
            <a:pPr algn="just"/>
            <a:r>
              <a:rPr lang="ro-RO" sz="2800" noProof="0" dirty="0">
                <a:solidFill>
                  <a:srgbClr val="00B0F0"/>
                </a:solidFill>
              </a:rPr>
              <a:t>Manipularea datelor: Puteți manipula datele din variabile pentru a efectua calcule, transformări sau afișa rezultate.</a:t>
            </a:r>
          </a:p>
          <a:p>
            <a:pPr algn="just"/>
            <a:r>
              <a:rPr lang="ro-RO" sz="2800" noProof="0" dirty="0">
                <a:solidFill>
                  <a:srgbClr val="00B0F0"/>
                </a:solidFill>
              </a:rPr>
              <a:t>Controlul fluxului de program: Variabilele ajută la gestionarea și controlul modului în care datele circulă prin program.</a:t>
            </a:r>
          </a:p>
        </p:txBody>
      </p:sp>
    </p:spTree>
    <p:extLst>
      <p:ext uri="{BB962C8B-B14F-4D97-AF65-F5344CB8AC3E}">
        <p14:creationId xmlns:p14="http://schemas.microsoft.com/office/powerpoint/2010/main" val="27884563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55DB9B-9E97-997E-00C8-A8E670BC20EA}"/>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2212F9F5-5FD0-BE2C-B5A9-F801A5912FEA}"/>
              </a:ext>
            </a:extLst>
          </p:cNvPr>
          <p:cNvSpPr>
            <a:spLocks noGrp="1"/>
          </p:cNvSpPr>
          <p:nvPr>
            <p:ph type="title"/>
          </p:nvPr>
        </p:nvSpPr>
        <p:spPr>
          <a:xfrm>
            <a:off x="463925" y="582705"/>
            <a:ext cx="7819465" cy="504265"/>
          </a:xfrm>
        </p:spPr>
        <p:txBody>
          <a:bodyPr>
            <a:noAutofit/>
          </a:bodyPr>
          <a:lstStyle/>
          <a:p>
            <a:r>
              <a:rPr lang="ro-RO" sz="3200" noProof="0" dirty="0"/>
              <a:t>C# - Cursul 3</a:t>
            </a:r>
          </a:p>
        </p:txBody>
      </p:sp>
      <p:sp>
        <p:nvSpPr>
          <p:cNvPr id="5" name="Content Placeholder 4">
            <a:extLst>
              <a:ext uri="{FF2B5EF4-FFF2-40B4-BE49-F238E27FC236}">
                <a16:creationId xmlns:a16="http://schemas.microsoft.com/office/drawing/2014/main" id="{28B90E5B-A06C-297E-FF7E-91138F92D917}"/>
              </a:ext>
            </a:extLst>
          </p:cNvPr>
          <p:cNvSpPr>
            <a:spLocks noGrp="1"/>
          </p:cNvSpPr>
          <p:nvPr>
            <p:ph idx="1"/>
          </p:nvPr>
        </p:nvSpPr>
        <p:spPr>
          <a:xfrm>
            <a:off x="463925" y="1281952"/>
            <a:ext cx="8249770" cy="5074024"/>
          </a:xfrm>
        </p:spPr>
        <p:txBody>
          <a:bodyPr>
            <a:noAutofit/>
          </a:bodyPr>
          <a:lstStyle/>
          <a:p>
            <a:pPr marL="34290" indent="0" algn="just">
              <a:buNone/>
            </a:pPr>
            <a:r>
              <a:rPr lang="ro-RO" sz="2800" noProof="0" dirty="0">
                <a:solidFill>
                  <a:srgbClr val="00B0F0"/>
                </a:solidFill>
              </a:rPr>
              <a:t>Conversia implicită de tip</a:t>
            </a:r>
          </a:p>
          <a:p>
            <a:pPr marL="34290" indent="0" algn="just">
              <a:buNone/>
            </a:pPr>
            <a:endParaRPr lang="ro-RO" sz="2800" noProof="0" dirty="0">
              <a:solidFill>
                <a:srgbClr val="00B0F0"/>
              </a:solidFill>
            </a:endParaRPr>
          </a:p>
          <a:p>
            <a:pPr marL="34290" indent="0" algn="just">
              <a:buNone/>
            </a:pPr>
            <a:r>
              <a:rPr lang="ro-RO" sz="2800" noProof="0" dirty="0">
                <a:solidFill>
                  <a:srgbClr val="00B0F0"/>
                </a:solidFill>
              </a:rPr>
              <a:t>Conversiile implicite sunt efectuate de compilatorul C# într-o manieră sigură din punct de vedere al tipurilor. De exemplu, o valoare poate fi convertită dintr-un tip de date în altul fără a fi necesară o conversie explicită, de la tipuri întregi mai mici la tipuri întregi mai mari sau de la clase derivate la clase de bază.</a:t>
            </a:r>
          </a:p>
        </p:txBody>
      </p:sp>
    </p:spTree>
    <p:extLst>
      <p:ext uri="{BB962C8B-B14F-4D97-AF65-F5344CB8AC3E}">
        <p14:creationId xmlns:p14="http://schemas.microsoft.com/office/powerpoint/2010/main" val="298528425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B948D1-2F58-E27B-CB38-0F6383BA33EC}"/>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B5FFE350-FC7C-20DF-6FC1-568FB1778090}"/>
              </a:ext>
            </a:extLst>
          </p:cNvPr>
          <p:cNvSpPr>
            <a:spLocks noGrp="1"/>
          </p:cNvSpPr>
          <p:nvPr>
            <p:ph type="title"/>
          </p:nvPr>
        </p:nvSpPr>
        <p:spPr>
          <a:xfrm>
            <a:off x="463925" y="582705"/>
            <a:ext cx="7819465" cy="504265"/>
          </a:xfrm>
        </p:spPr>
        <p:txBody>
          <a:bodyPr>
            <a:noAutofit/>
          </a:bodyPr>
          <a:lstStyle/>
          <a:p>
            <a:r>
              <a:rPr lang="ro-RO" sz="3200" noProof="0" dirty="0"/>
              <a:t>C# - Cursul 3</a:t>
            </a:r>
          </a:p>
        </p:txBody>
      </p:sp>
      <p:sp>
        <p:nvSpPr>
          <p:cNvPr id="5" name="Content Placeholder 4">
            <a:extLst>
              <a:ext uri="{FF2B5EF4-FFF2-40B4-BE49-F238E27FC236}">
                <a16:creationId xmlns:a16="http://schemas.microsoft.com/office/drawing/2014/main" id="{F4373050-FC07-399F-AFD7-9AC3C714F606}"/>
              </a:ext>
            </a:extLst>
          </p:cNvPr>
          <p:cNvSpPr>
            <a:spLocks noGrp="1"/>
          </p:cNvSpPr>
          <p:nvPr>
            <p:ph idx="1"/>
          </p:nvPr>
        </p:nvSpPr>
        <p:spPr>
          <a:xfrm>
            <a:off x="463925" y="1281952"/>
            <a:ext cx="8249770" cy="5074024"/>
          </a:xfrm>
        </p:spPr>
        <p:txBody>
          <a:bodyPr>
            <a:noAutofit/>
          </a:bodyPr>
          <a:lstStyle/>
          <a:p>
            <a:pPr marL="34290" indent="0" algn="just">
              <a:buNone/>
            </a:pPr>
            <a:r>
              <a:rPr lang="ro-RO" sz="2800" noProof="0" dirty="0">
                <a:solidFill>
                  <a:srgbClr val="00B0F0"/>
                </a:solidFill>
              </a:rPr>
              <a:t>Declararea variabilelor în C#</a:t>
            </a:r>
          </a:p>
          <a:p>
            <a:pPr marL="34290" indent="0" algn="just">
              <a:buNone/>
            </a:pPr>
            <a:r>
              <a:rPr lang="ro-RO" sz="2800" noProof="0" dirty="0">
                <a:solidFill>
                  <a:srgbClr val="00B0F0"/>
                </a:solidFill>
              </a:rPr>
              <a:t>In C# declararea unei variabile se face specificând tipul de date și un nume de variabilă.</a:t>
            </a:r>
          </a:p>
          <a:p>
            <a:pPr marL="34290" indent="0" algn="just">
              <a:buNone/>
            </a:pPr>
            <a:endParaRPr lang="ro-RO" sz="2800" noProof="0" dirty="0">
              <a:solidFill>
                <a:srgbClr val="00B0F0"/>
              </a:solidFill>
            </a:endParaRPr>
          </a:p>
          <a:p>
            <a:pPr marL="34290" indent="0" algn="just">
              <a:buNone/>
            </a:pPr>
            <a:r>
              <a:rPr lang="ro-RO" sz="2800" noProof="0" dirty="0">
                <a:solidFill>
                  <a:srgbClr val="00B0F0"/>
                </a:solidFill>
              </a:rPr>
              <a:t>Sintaxa:</a:t>
            </a:r>
          </a:p>
          <a:p>
            <a:pPr marL="34290" indent="0" algn="just">
              <a:buNone/>
            </a:pPr>
            <a:r>
              <a:rPr lang="ro-RO" sz="2400" b="1" i="0" noProof="0" dirty="0">
                <a:solidFill>
                  <a:srgbClr val="67CDCC"/>
                </a:solidFill>
                <a:effectLst/>
                <a:latin typeface="Courier New" panose="02070309020205020404" pitchFamily="49" charset="0"/>
              </a:rPr>
              <a:t>&lt;</a:t>
            </a:r>
            <a:r>
              <a:rPr lang="ro-RO" sz="2400" b="1" i="0" noProof="0" dirty="0" err="1">
                <a:solidFill>
                  <a:srgbClr val="CCCCCC"/>
                </a:solidFill>
                <a:effectLst/>
                <a:latin typeface="Courier New" panose="02070309020205020404" pitchFamily="49" charset="0"/>
              </a:rPr>
              <a:t>data_type</a:t>
            </a:r>
            <a:r>
              <a:rPr lang="ro-RO" sz="2400" b="1" i="0" noProof="0" dirty="0">
                <a:solidFill>
                  <a:srgbClr val="67CDCC"/>
                </a:solidFill>
                <a:effectLst/>
                <a:latin typeface="Courier New" panose="02070309020205020404" pitchFamily="49" charset="0"/>
              </a:rPr>
              <a:t>&gt;</a:t>
            </a:r>
            <a:r>
              <a:rPr lang="ro-RO" sz="2400" b="1" i="0" noProof="0" dirty="0">
                <a:solidFill>
                  <a:srgbClr val="CCCCCC"/>
                </a:solidFill>
                <a:effectLst/>
                <a:latin typeface="Courier New" panose="02070309020205020404" pitchFamily="49" charset="0"/>
              </a:rPr>
              <a:t> </a:t>
            </a:r>
            <a:r>
              <a:rPr lang="ro-RO" sz="2400" b="1" i="0" noProof="0" dirty="0">
                <a:solidFill>
                  <a:srgbClr val="67CDCC"/>
                </a:solidFill>
                <a:effectLst/>
                <a:latin typeface="Courier New" panose="02070309020205020404" pitchFamily="49" charset="0"/>
              </a:rPr>
              <a:t>&lt;</a:t>
            </a:r>
            <a:r>
              <a:rPr lang="ro-RO" sz="2400" b="1" i="0" noProof="0" dirty="0" err="1">
                <a:solidFill>
                  <a:srgbClr val="CCCCCC"/>
                </a:solidFill>
                <a:effectLst/>
                <a:latin typeface="Courier New" panose="02070309020205020404" pitchFamily="49" charset="0"/>
              </a:rPr>
              <a:t>variable_name</a:t>
            </a:r>
            <a:r>
              <a:rPr lang="ro-RO" sz="2400" b="1" i="0" noProof="0" dirty="0">
                <a:solidFill>
                  <a:srgbClr val="67CDCC"/>
                </a:solidFill>
                <a:effectLst/>
                <a:latin typeface="Courier New" panose="02070309020205020404" pitchFamily="49" charset="0"/>
              </a:rPr>
              <a:t>&gt;</a:t>
            </a:r>
            <a:r>
              <a:rPr lang="ro-RO" sz="2400" b="1" i="0" noProof="0" dirty="0">
                <a:solidFill>
                  <a:srgbClr val="CCCCCC"/>
                </a:solidFill>
                <a:effectLst/>
                <a:latin typeface="Courier New" panose="02070309020205020404" pitchFamily="49" charset="0"/>
              </a:rPr>
              <a:t>;</a:t>
            </a:r>
          </a:p>
          <a:p>
            <a:pPr marL="34290" indent="0" algn="just">
              <a:buNone/>
            </a:pPr>
            <a:endParaRPr lang="ro-RO" sz="2400" b="1" noProof="0" dirty="0">
              <a:solidFill>
                <a:srgbClr val="CCCCCC"/>
              </a:solidFill>
              <a:latin typeface="Courier New" panose="02070309020205020404" pitchFamily="49" charset="0"/>
            </a:endParaRPr>
          </a:p>
          <a:p>
            <a:pPr marL="34290" indent="0" algn="just">
              <a:buNone/>
            </a:pPr>
            <a:r>
              <a:rPr lang="ro-RO" sz="2800" noProof="0" dirty="0">
                <a:solidFill>
                  <a:srgbClr val="00B0F0"/>
                </a:solidFill>
              </a:rPr>
              <a:t>Exemplu</a:t>
            </a:r>
            <a:r>
              <a:rPr lang="ro-RO" sz="2400" noProof="0" dirty="0">
                <a:solidFill>
                  <a:srgbClr val="00B0F0"/>
                </a:solidFill>
              </a:rPr>
              <a:t>:</a:t>
            </a:r>
          </a:p>
          <a:p>
            <a:pPr marL="34290" indent="0" algn="just">
              <a:buNone/>
            </a:pPr>
            <a:r>
              <a:rPr lang="ro-RO" sz="2400" b="1" i="0" noProof="0" dirty="0" err="1">
                <a:solidFill>
                  <a:srgbClr val="CC99CD"/>
                </a:solidFill>
                <a:effectLst/>
                <a:latin typeface="Courier New" panose="02070309020205020404" pitchFamily="49" charset="0"/>
              </a:rPr>
              <a:t>int</a:t>
            </a:r>
            <a:r>
              <a:rPr lang="ro-RO" sz="2400" b="1" i="0" noProof="0" dirty="0">
                <a:solidFill>
                  <a:srgbClr val="CCCCCC"/>
                </a:solidFill>
                <a:effectLst/>
                <a:latin typeface="Courier New" panose="02070309020205020404" pitchFamily="49" charset="0"/>
              </a:rPr>
              <a:t> </a:t>
            </a:r>
            <a:r>
              <a:rPr lang="ro-RO" sz="2400" b="1" i="0" noProof="0" dirty="0" err="1">
                <a:solidFill>
                  <a:srgbClr val="CCCCCC"/>
                </a:solidFill>
                <a:effectLst/>
                <a:latin typeface="Courier New" panose="02070309020205020404" pitchFamily="49" charset="0"/>
              </a:rPr>
              <a:t>age</a:t>
            </a:r>
            <a:r>
              <a:rPr lang="ro-RO" sz="2400" b="1" i="0" noProof="0" dirty="0">
                <a:solidFill>
                  <a:srgbClr val="CCCCCC"/>
                </a:solidFill>
                <a:effectLst/>
                <a:latin typeface="Courier New" panose="02070309020205020404" pitchFamily="49" charset="0"/>
              </a:rPr>
              <a:t>;</a:t>
            </a:r>
          </a:p>
          <a:p>
            <a:pPr marL="34290" indent="0" algn="just">
              <a:buNone/>
            </a:pPr>
            <a:r>
              <a:rPr lang="ro-RO" sz="2400" b="1" i="0" noProof="0" dirty="0" err="1">
                <a:solidFill>
                  <a:srgbClr val="CC99CD"/>
                </a:solidFill>
                <a:effectLst/>
                <a:latin typeface="Courier New" panose="02070309020205020404" pitchFamily="49" charset="0"/>
              </a:rPr>
              <a:t>string</a:t>
            </a:r>
            <a:r>
              <a:rPr lang="ro-RO" sz="2400" b="1" i="0" noProof="0" dirty="0">
                <a:solidFill>
                  <a:srgbClr val="CCCCCC"/>
                </a:solidFill>
                <a:effectLst/>
                <a:latin typeface="Courier New" panose="02070309020205020404" pitchFamily="49" charset="0"/>
              </a:rPr>
              <a:t> </a:t>
            </a:r>
            <a:r>
              <a:rPr lang="ro-RO" sz="2400" b="1" i="0" noProof="0" dirty="0" err="1">
                <a:solidFill>
                  <a:srgbClr val="CCCCCC"/>
                </a:solidFill>
                <a:effectLst/>
                <a:latin typeface="Courier New" panose="02070309020205020404" pitchFamily="49" charset="0"/>
              </a:rPr>
              <a:t>name</a:t>
            </a:r>
            <a:r>
              <a:rPr lang="ro-RO" sz="2400" b="1" i="0" noProof="0" dirty="0">
                <a:solidFill>
                  <a:srgbClr val="CCCCCC"/>
                </a:solidFill>
                <a:effectLst/>
                <a:latin typeface="Courier New" panose="02070309020205020404" pitchFamily="49" charset="0"/>
              </a:rPr>
              <a:t>;</a:t>
            </a:r>
            <a:endParaRPr lang="ro-RO" sz="2400" b="1" noProof="0" dirty="0">
              <a:solidFill>
                <a:srgbClr val="00B0F0"/>
              </a:solidFill>
            </a:endParaRPr>
          </a:p>
        </p:txBody>
      </p:sp>
    </p:spTree>
    <p:extLst>
      <p:ext uri="{BB962C8B-B14F-4D97-AF65-F5344CB8AC3E}">
        <p14:creationId xmlns:p14="http://schemas.microsoft.com/office/powerpoint/2010/main" val="1152970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C98FCA-C418-60A3-3C49-2A69848D805A}"/>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74F9A409-80D3-90C1-1527-5507D7C0D7F5}"/>
              </a:ext>
            </a:extLst>
          </p:cNvPr>
          <p:cNvSpPr>
            <a:spLocks noGrp="1"/>
          </p:cNvSpPr>
          <p:nvPr>
            <p:ph type="title"/>
          </p:nvPr>
        </p:nvSpPr>
        <p:spPr>
          <a:xfrm>
            <a:off x="463925" y="582705"/>
            <a:ext cx="7819465" cy="504265"/>
          </a:xfrm>
        </p:spPr>
        <p:txBody>
          <a:bodyPr>
            <a:noAutofit/>
          </a:bodyPr>
          <a:lstStyle/>
          <a:p>
            <a:r>
              <a:rPr lang="ro-RO" sz="3200" noProof="0" dirty="0"/>
              <a:t>C# - Cursul 3</a:t>
            </a:r>
          </a:p>
        </p:txBody>
      </p:sp>
      <p:sp>
        <p:nvSpPr>
          <p:cNvPr id="5" name="Content Placeholder 4">
            <a:extLst>
              <a:ext uri="{FF2B5EF4-FFF2-40B4-BE49-F238E27FC236}">
                <a16:creationId xmlns:a16="http://schemas.microsoft.com/office/drawing/2014/main" id="{7B9A1CA2-854D-1C77-EAAD-374D53216782}"/>
              </a:ext>
            </a:extLst>
          </p:cNvPr>
          <p:cNvSpPr>
            <a:spLocks noGrp="1"/>
          </p:cNvSpPr>
          <p:nvPr>
            <p:ph idx="1"/>
          </p:nvPr>
        </p:nvSpPr>
        <p:spPr>
          <a:xfrm>
            <a:off x="463925" y="1281952"/>
            <a:ext cx="8249770" cy="5074024"/>
          </a:xfrm>
        </p:spPr>
        <p:txBody>
          <a:bodyPr>
            <a:noAutofit/>
          </a:bodyPr>
          <a:lstStyle/>
          <a:p>
            <a:pPr marL="34290" indent="0" algn="just">
              <a:buNone/>
            </a:pPr>
            <a:r>
              <a:rPr lang="ro-RO" sz="2800" noProof="0" dirty="0">
                <a:solidFill>
                  <a:srgbClr val="00B0F0"/>
                </a:solidFill>
              </a:rPr>
              <a:t>Inițializarea variabilelor C#</a:t>
            </a:r>
          </a:p>
          <a:p>
            <a:pPr marL="34290" indent="0" algn="just">
              <a:buNone/>
            </a:pPr>
            <a:r>
              <a:rPr lang="ro-RO" sz="2800" noProof="0" dirty="0">
                <a:solidFill>
                  <a:srgbClr val="00B0F0"/>
                </a:solidFill>
              </a:rPr>
              <a:t>După declararea unei variabile, acesta poate fi inițializată cu o valoare.</a:t>
            </a:r>
          </a:p>
          <a:p>
            <a:pPr marL="34290" indent="0" algn="just">
              <a:buNone/>
            </a:pPr>
            <a:r>
              <a:rPr lang="ro-RO" sz="2800" noProof="0" dirty="0">
                <a:solidFill>
                  <a:srgbClr val="00B0F0"/>
                </a:solidFill>
              </a:rPr>
              <a:t>Exemplu:</a:t>
            </a:r>
          </a:p>
          <a:p>
            <a:pPr marL="34290" indent="0" algn="just">
              <a:buNone/>
            </a:pPr>
            <a:r>
              <a:rPr lang="ro-RO" sz="2400" b="1" i="0" noProof="0" dirty="0" err="1">
                <a:solidFill>
                  <a:srgbClr val="CC99CD"/>
                </a:solidFill>
                <a:effectLst/>
                <a:latin typeface="Courier New" panose="02070309020205020404" pitchFamily="49" charset="0"/>
                <a:cs typeface="Courier New" panose="02070309020205020404" pitchFamily="49" charset="0"/>
              </a:rPr>
              <a:t>int</a:t>
            </a:r>
            <a:r>
              <a:rPr lang="ro-RO" sz="2400" b="1" i="0" noProof="0" dirty="0">
                <a:solidFill>
                  <a:srgbClr val="CCCCCC"/>
                </a:solidFill>
                <a:effectLst/>
                <a:latin typeface="Courier New" panose="02070309020205020404" pitchFamily="49" charset="0"/>
                <a:cs typeface="Courier New" panose="02070309020205020404" pitchFamily="49" charset="0"/>
              </a:rPr>
              <a:t> </a:t>
            </a:r>
            <a:r>
              <a:rPr lang="ro-RO" sz="2400" b="1" i="0" noProof="0" dirty="0" err="1">
                <a:solidFill>
                  <a:srgbClr val="CCCCCC"/>
                </a:solidFill>
                <a:effectLst/>
                <a:latin typeface="Courier New" panose="02070309020205020404" pitchFamily="49" charset="0"/>
                <a:cs typeface="Courier New" panose="02070309020205020404" pitchFamily="49" charset="0"/>
              </a:rPr>
              <a:t>age</a:t>
            </a:r>
            <a:r>
              <a:rPr lang="ro-RO" sz="2400" b="1" i="0" noProof="0" dirty="0">
                <a:solidFill>
                  <a:srgbClr val="CCCCCC"/>
                </a:solidFill>
                <a:effectLst/>
                <a:latin typeface="Courier New" panose="02070309020205020404" pitchFamily="49" charset="0"/>
                <a:cs typeface="Courier New" panose="02070309020205020404" pitchFamily="49" charset="0"/>
              </a:rPr>
              <a:t> </a:t>
            </a:r>
            <a:r>
              <a:rPr lang="ro-RO" sz="2400" b="1" i="0" noProof="0" dirty="0">
                <a:solidFill>
                  <a:srgbClr val="67CDCC"/>
                </a:solidFill>
                <a:effectLst/>
                <a:latin typeface="Courier New" panose="02070309020205020404" pitchFamily="49" charset="0"/>
                <a:cs typeface="Courier New" panose="02070309020205020404" pitchFamily="49" charset="0"/>
              </a:rPr>
              <a:t>=</a:t>
            </a:r>
            <a:r>
              <a:rPr lang="ro-RO" sz="2400" b="1" i="0" noProof="0" dirty="0">
                <a:solidFill>
                  <a:srgbClr val="CCCCCC"/>
                </a:solidFill>
                <a:effectLst/>
                <a:latin typeface="Courier New" panose="02070309020205020404" pitchFamily="49" charset="0"/>
                <a:cs typeface="Courier New" panose="02070309020205020404" pitchFamily="49" charset="0"/>
              </a:rPr>
              <a:t> </a:t>
            </a:r>
            <a:r>
              <a:rPr lang="ro-RO" sz="2400" b="1" i="0" noProof="0" dirty="0">
                <a:solidFill>
                  <a:srgbClr val="F08D49"/>
                </a:solidFill>
                <a:effectLst/>
                <a:latin typeface="Courier New" panose="02070309020205020404" pitchFamily="49" charset="0"/>
                <a:cs typeface="Courier New" panose="02070309020205020404" pitchFamily="49" charset="0"/>
              </a:rPr>
              <a:t>21</a:t>
            </a:r>
            <a:r>
              <a:rPr lang="ro-RO" sz="2400" b="1" i="0" noProof="0" dirty="0">
                <a:solidFill>
                  <a:srgbClr val="CCCCCC"/>
                </a:solidFill>
                <a:effectLst/>
                <a:latin typeface="Courier New" panose="02070309020205020404" pitchFamily="49" charset="0"/>
                <a:cs typeface="Courier New" panose="02070309020205020404" pitchFamily="49" charset="0"/>
              </a:rPr>
              <a:t>;</a:t>
            </a:r>
          </a:p>
          <a:p>
            <a:pPr marL="34290" indent="0" algn="just">
              <a:buNone/>
            </a:pPr>
            <a:r>
              <a:rPr lang="ro-RO" sz="2400" b="1" i="0" noProof="0" dirty="0" err="1">
                <a:solidFill>
                  <a:srgbClr val="CC99CD"/>
                </a:solidFill>
                <a:effectLst/>
                <a:latin typeface="Courier New" panose="02070309020205020404" pitchFamily="49" charset="0"/>
                <a:cs typeface="Courier New" panose="02070309020205020404" pitchFamily="49" charset="0"/>
              </a:rPr>
              <a:t>string</a:t>
            </a:r>
            <a:r>
              <a:rPr lang="ro-RO" sz="2400" b="1" i="0" noProof="0" dirty="0">
                <a:solidFill>
                  <a:srgbClr val="CCCCCC"/>
                </a:solidFill>
                <a:effectLst/>
                <a:latin typeface="Courier New" panose="02070309020205020404" pitchFamily="49" charset="0"/>
                <a:cs typeface="Courier New" panose="02070309020205020404" pitchFamily="49" charset="0"/>
              </a:rPr>
              <a:t> </a:t>
            </a:r>
            <a:r>
              <a:rPr lang="ro-RO" sz="2400" b="1" i="0" noProof="0" dirty="0" err="1">
                <a:solidFill>
                  <a:srgbClr val="CCCCCC"/>
                </a:solidFill>
                <a:effectLst/>
                <a:latin typeface="Courier New" panose="02070309020205020404" pitchFamily="49" charset="0"/>
                <a:cs typeface="Courier New" panose="02070309020205020404" pitchFamily="49" charset="0"/>
              </a:rPr>
              <a:t>name</a:t>
            </a:r>
            <a:r>
              <a:rPr lang="ro-RO" sz="2400" b="1" i="0" noProof="0" dirty="0">
                <a:solidFill>
                  <a:srgbClr val="CCCCCC"/>
                </a:solidFill>
                <a:effectLst/>
                <a:latin typeface="Courier New" panose="02070309020205020404" pitchFamily="49" charset="0"/>
                <a:cs typeface="Courier New" panose="02070309020205020404" pitchFamily="49" charset="0"/>
              </a:rPr>
              <a:t> </a:t>
            </a:r>
            <a:r>
              <a:rPr lang="ro-RO" sz="2400" b="1" i="0" noProof="0" dirty="0">
                <a:solidFill>
                  <a:srgbClr val="67CDCC"/>
                </a:solidFill>
                <a:effectLst/>
                <a:latin typeface="Courier New" panose="02070309020205020404" pitchFamily="49" charset="0"/>
                <a:cs typeface="Courier New" panose="02070309020205020404" pitchFamily="49" charset="0"/>
              </a:rPr>
              <a:t>=</a:t>
            </a:r>
            <a:r>
              <a:rPr lang="ro-RO" sz="2400" b="1" i="0" noProof="0" dirty="0">
                <a:solidFill>
                  <a:srgbClr val="CCCCCC"/>
                </a:solidFill>
                <a:effectLst/>
                <a:latin typeface="Courier New" panose="02070309020205020404" pitchFamily="49" charset="0"/>
                <a:cs typeface="Courier New" panose="02070309020205020404" pitchFamily="49" charset="0"/>
              </a:rPr>
              <a:t> </a:t>
            </a:r>
            <a:r>
              <a:rPr lang="ro-RO" sz="2400" b="1" i="0" noProof="0" dirty="0">
                <a:solidFill>
                  <a:srgbClr val="7EC699"/>
                </a:solidFill>
                <a:effectLst/>
                <a:latin typeface="Courier New" panose="02070309020205020404" pitchFamily="49" charset="0"/>
                <a:cs typeface="Courier New" panose="02070309020205020404" pitchFamily="49" charset="0"/>
              </a:rPr>
              <a:t>"</a:t>
            </a:r>
            <a:r>
              <a:rPr lang="ro-RO" sz="2400" b="1" i="0" noProof="0" dirty="0" err="1">
                <a:solidFill>
                  <a:srgbClr val="7EC699"/>
                </a:solidFill>
                <a:effectLst/>
                <a:latin typeface="Courier New" panose="02070309020205020404" pitchFamily="49" charset="0"/>
                <a:cs typeface="Courier New" panose="02070309020205020404" pitchFamily="49" charset="0"/>
              </a:rPr>
              <a:t>Zoya</a:t>
            </a:r>
            <a:r>
              <a:rPr lang="ro-RO" sz="2400" b="1" i="0" noProof="0" dirty="0">
                <a:solidFill>
                  <a:srgbClr val="7EC699"/>
                </a:solidFill>
                <a:effectLst/>
                <a:latin typeface="Courier New" panose="02070309020205020404" pitchFamily="49" charset="0"/>
                <a:cs typeface="Courier New" panose="02070309020205020404" pitchFamily="49" charset="0"/>
              </a:rPr>
              <a:t>"</a:t>
            </a:r>
            <a:r>
              <a:rPr lang="ro-RO" sz="2400" b="1" i="0" noProof="0" dirty="0">
                <a:solidFill>
                  <a:srgbClr val="CCCCCC"/>
                </a:solidFill>
                <a:effectLst/>
                <a:latin typeface="Courier New" panose="02070309020205020404" pitchFamily="49" charset="0"/>
                <a:cs typeface="Courier New" panose="02070309020205020404" pitchFamily="49" charset="0"/>
              </a:rPr>
              <a:t>;</a:t>
            </a:r>
          </a:p>
          <a:p>
            <a:pPr marL="34290" indent="0" algn="just">
              <a:buNone/>
            </a:pPr>
            <a:r>
              <a:rPr lang="ro-RO" sz="2400" b="1" i="0" noProof="0" dirty="0" err="1">
                <a:solidFill>
                  <a:srgbClr val="CC99CD"/>
                </a:solidFill>
                <a:effectLst/>
                <a:latin typeface="Courier New" panose="02070309020205020404" pitchFamily="49" charset="0"/>
                <a:cs typeface="Courier New" panose="02070309020205020404" pitchFamily="49" charset="0"/>
              </a:rPr>
              <a:t>bool</a:t>
            </a:r>
            <a:r>
              <a:rPr lang="ro-RO" sz="2400" b="1" i="0" noProof="0" dirty="0">
                <a:solidFill>
                  <a:srgbClr val="CCCCCC"/>
                </a:solidFill>
                <a:effectLst/>
                <a:latin typeface="Courier New" panose="02070309020205020404" pitchFamily="49" charset="0"/>
                <a:cs typeface="Courier New" panose="02070309020205020404" pitchFamily="49" charset="0"/>
              </a:rPr>
              <a:t> </a:t>
            </a:r>
            <a:r>
              <a:rPr lang="ro-RO" sz="2400" b="1" i="0" noProof="0" dirty="0" err="1">
                <a:solidFill>
                  <a:srgbClr val="CCCCCC"/>
                </a:solidFill>
                <a:effectLst/>
                <a:latin typeface="Courier New" panose="02070309020205020404" pitchFamily="49" charset="0"/>
                <a:cs typeface="Courier New" panose="02070309020205020404" pitchFamily="49" charset="0"/>
              </a:rPr>
              <a:t>isActive</a:t>
            </a:r>
            <a:r>
              <a:rPr lang="ro-RO" sz="2400" b="1" i="0" noProof="0" dirty="0">
                <a:solidFill>
                  <a:srgbClr val="CCCCCC"/>
                </a:solidFill>
                <a:effectLst/>
                <a:latin typeface="Courier New" panose="02070309020205020404" pitchFamily="49" charset="0"/>
                <a:cs typeface="Courier New" panose="02070309020205020404" pitchFamily="49" charset="0"/>
              </a:rPr>
              <a:t> </a:t>
            </a:r>
            <a:r>
              <a:rPr lang="ro-RO" sz="2400" b="1" i="0" noProof="0" dirty="0">
                <a:solidFill>
                  <a:srgbClr val="67CDCC"/>
                </a:solidFill>
                <a:effectLst/>
                <a:latin typeface="Courier New" panose="02070309020205020404" pitchFamily="49" charset="0"/>
                <a:cs typeface="Courier New" panose="02070309020205020404" pitchFamily="49" charset="0"/>
              </a:rPr>
              <a:t>=</a:t>
            </a:r>
            <a:r>
              <a:rPr lang="ro-RO" sz="2400" b="1" i="0" noProof="0" dirty="0">
                <a:solidFill>
                  <a:srgbClr val="CCCCCC"/>
                </a:solidFill>
                <a:effectLst/>
                <a:latin typeface="Courier New" panose="02070309020205020404" pitchFamily="49" charset="0"/>
                <a:cs typeface="Courier New" panose="02070309020205020404" pitchFamily="49" charset="0"/>
              </a:rPr>
              <a:t> </a:t>
            </a:r>
            <a:r>
              <a:rPr lang="ro-RO" sz="2400" b="1" i="0" noProof="0" dirty="0" err="1">
                <a:solidFill>
                  <a:srgbClr val="F08D49"/>
                </a:solidFill>
                <a:effectLst/>
                <a:latin typeface="Courier New" panose="02070309020205020404" pitchFamily="49" charset="0"/>
                <a:cs typeface="Courier New" panose="02070309020205020404" pitchFamily="49" charset="0"/>
              </a:rPr>
              <a:t>true</a:t>
            </a:r>
            <a:r>
              <a:rPr lang="ro-RO" sz="2400" b="1" i="0" noProof="0" dirty="0">
                <a:solidFill>
                  <a:srgbClr val="CCCCCC"/>
                </a:solidFill>
                <a:effectLst/>
                <a:latin typeface="Courier New" panose="02070309020205020404" pitchFamily="49" charset="0"/>
                <a:cs typeface="Courier New" panose="02070309020205020404" pitchFamily="49" charset="0"/>
              </a:rPr>
              <a:t>;</a:t>
            </a:r>
          </a:p>
          <a:p>
            <a:pPr marL="34290" indent="0" algn="just">
              <a:buNone/>
            </a:pPr>
            <a:r>
              <a:rPr lang="ro-RO" sz="2400" noProof="0" dirty="0">
                <a:solidFill>
                  <a:srgbClr val="00B0F0"/>
                </a:solidFill>
                <a:cs typeface="Courier New" panose="02070309020205020404" pitchFamily="49" charset="0"/>
              </a:rPr>
              <a:t>Sau</a:t>
            </a:r>
          </a:p>
          <a:p>
            <a:pPr marL="34290" indent="0" algn="just">
              <a:buNone/>
            </a:pPr>
            <a:r>
              <a:rPr lang="ro-RO" sz="2400" b="1" i="0" noProof="0" dirty="0" err="1">
                <a:solidFill>
                  <a:srgbClr val="CC99CD"/>
                </a:solidFill>
                <a:effectLst/>
                <a:latin typeface="Courier New" panose="02070309020205020404" pitchFamily="49" charset="0"/>
              </a:rPr>
              <a:t>int</a:t>
            </a:r>
            <a:r>
              <a:rPr lang="ro-RO" sz="2400" b="1" i="0" noProof="0" dirty="0">
                <a:solidFill>
                  <a:srgbClr val="CCCCCC"/>
                </a:solidFill>
                <a:effectLst/>
                <a:latin typeface="Courier New" panose="02070309020205020404" pitchFamily="49" charset="0"/>
              </a:rPr>
              <a:t> </a:t>
            </a:r>
            <a:r>
              <a:rPr lang="ro-RO" sz="2400" b="1" i="0" noProof="0" dirty="0" err="1">
                <a:solidFill>
                  <a:srgbClr val="CCCCCC"/>
                </a:solidFill>
                <a:effectLst/>
                <a:latin typeface="Courier New" panose="02070309020205020404" pitchFamily="49" charset="0"/>
              </a:rPr>
              <a:t>age</a:t>
            </a:r>
            <a:r>
              <a:rPr lang="ro-RO" sz="2400" b="1" i="0" noProof="0" dirty="0">
                <a:solidFill>
                  <a:srgbClr val="CCCCCC"/>
                </a:solidFill>
                <a:effectLst/>
                <a:latin typeface="Courier New" panose="02070309020205020404" pitchFamily="49" charset="0"/>
              </a:rPr>
              <a:t>;</a:t>
            </a:r>
          </a:p>
          <a:p>
            <a:pPr marL="34290" indent="0" algn="just">
              <a:buNone/>
            </a:pPr>
            <a:r>
              <a:rPr lang="ro-RO" sz="2400" b="1" i="0" noProof="0" dirty="0" err="1">
                <a:solidFill>
                  <a:srgbClr val="CCCCCC"/>
                </a:solidFill>
                <a:effectLst/>
                <a:latin typeface="Courier New" panose="02070309020205020404" pitchFamily="49" charset="0"/>
              </a:rPr>
              <a:t>age</a:t>
            </a:r>
            <a:r>
              <a:rPr lang="ro-RO" sz="2400" b="1" i="0" noProof="0" dirty="0">
                <a:solidFill>
                  <a:srgbClr val="CCCCCC"/>
                </a:solidFill>
                <a:effectLst/>
                <a:latin typeface="Courier New" panose="02070309020205020404" pitchFamily="49" charset="0"/>
              </a:rPr>
              <a:t> </a:t>
            </a:r>
            <a:r>
              <a:rPr lang="ro-RO" sz="2400" b="1" i="0" noProof="0" dirty="0">
                <a:solidFill>
                  <a:srgbClr val="67CDCC"/>
                </a:solidFill>
                <a:effectLst/>
                <a:latin typeface="Courier New" panose="02070309020205020404" pitchFamily="49" charset="0"/>
              </a:rPr>
              <a:t>=</a:t>
            </a:r>
            <a:r>
              <a:rPr lang="ro-RO" sz="2400" b="1" i="0" noProof="0" dirty="0">
                <a:solidFill>
                  <a:srgbClr val="CCCCCC"/>
                </a:solidFill>
                <a:effectLst/>
                <a:latin typeface="Courier New" panose="02070309020205020404" pitchFamily="49" charset="0"/>
              </a:rPr>
              <a:t> </a:t>
            </a:r>
            <a:r>
              <a:rPr lang="ro-RO" sz="2400" b="1" i="0" noProof="0" dirty="0">
                <a:solidFill>
                  <a:srgbClr val="F08D49"/>
                </a:solidFill>
                <a:effectLst/>
                <a:latin typeface="Courier New" panose="02070309020205020404" pitchFamily="49" charset="0"/>
              </a:rPr>
              <a:t>25</a:t>
            </a:r>
            <a:r>
              <a:rPr lang="ro-RO" sz="2400" b="1" i="0" noProof="0" dirty="0">
                <a:solidFill>
                  <a:srgbClr val="CCCCCC"/>
                </a:solidFill>
                <a:effectLst/>
                <a:latin typeface="Courier New" panose="02070309020205020404" pitchFamily="49" charset="0"/>
              </a:rPr>
              <a:t>;</a:t>
            </a:r>
            <a:endParaRPr lang="ro-RO" sz="2400" b="1" noProof="0" dirty="0">
              <a:solidFill>
                <a:srgbClr val="00B0F0"/>
              </a:solidFill>
              <a:latin typeface="Courier New" panose="02070309020205020404" pitchFamily="49" charset="0"/>
              <a:cs typeface="Courier New" panose="02070309020205020404" pitchFamily="49" charset="0"/>
            </a:endParaRPr>
          </a:p>
          <a:p>
            <a:pPr marL="34290" indent="0" algn="just">
              <a:buNone/>
            </a:pPr>
            <a:endParaRPr lang="ro-RO" sz="2800" noProof="0" dirty="0">
              <a:solidFill>
                <a:srgbClr val="00B0F0"/>
              </a:solidFill>
            </a:endParaRPr>
          </a:p>
        </p:txBody>
      </p:sp>
    </p:spTree>
    <p:extLst>
      <p:ext uri="{BB962C8B-B14F-4D97-AF65-F5344CB8AC3E}">
        <p14:creationId xmlns:p14="http://schemas.microsoft.com/office/powerpoint/2010/main" val="40885408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CD4391-ADC4-FF3A-5016-5E03D5EB1437}"/>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48FA99D1-87FE-5296-435C-C9BE337C95D1}"/>
              </a:ext>
            </a:extLst>
          </p:cNvPr>
          <p:cNvSpPr>
            <a:spLocks noGrp="1"/>
          </p:cNvSpPr>
          <p:nvPr>
            <p:ph type="title"/>
          </p:nvPr>
        </p:nvSpPr>
        <p:spPr>
          <a:xfrm>
            <a:off x="463925" y="582705"/>
            <a:ext cx="7819465" cy="504265"/>
          </a:xfrm>
        </p:spPr>
        <p:txBody>
          <a:bodyPr>
            <a:noAutofit/>
          </a:bodyPr>
          <a:lstStyle/>
          <a:p>
            <a:r>
              <a:rPr lang="ro-RO" sz="3200" noProof="0" dirty="0"/>
              <a:t>C# - Cursul 3</a:t>
            </a:r>
          </a:p>
        </p:txBody>
      </p:sp>
      <p:sp>
        <p:nvSpPr>
          <p:cNvPr id="5" name="Content Placeholder 4">
            <a:extLst>
              <a:ext uri="{FF2B5EF4-FFF2-40B4-BE49-F238E27FC236}">
                <a16:creationId xmlns:a16="http://schemas.microsoft.com/office/drawing/2014/main" id="{1A3485F3-6E00-FABE-9B47-1AD5DACE763A}"/>
              </a:ext>
            </a:extLst>
          </p:cNvPr>
          <p:cNvSpPr>
            <a:spLocks noGrp="1"/>
          </p:cNvSpPr>
          <p:nvPr>
            <p:ph idx="1"/>
          </p:nvPr>
        </p:nvSpPr>
        <p:spPr>
          <a:xfrm>
            <a:off x="463925" y="1281952"/>
            <a:ext cx="8249770" cy="5074024"/>
          </a:xfrm>
        </p:spPr>
        <p:txBody>
          <a:bodyPr>
            <a:noAutofit/>
          </a:bodyPr>
          <a:lstStyle/>
          <a:p>
            <a:pPr marL="34290" indent="0" algn="just">
              <a:buNone/>
            </a:pPr>
            <a:r>
              <a:rPr lang="ro-RO" sz="2800" noProof="0" dirty="0">
                <a:solidFill>
                  <a:srgbClr val="00B0F0"/>
                </a:solidFill>
              </a:rPr>
              <a:t>Inițializarea variabilelor C#</a:t>
            </a:r>
          </a:p>
          <a:p>
            <a:pPr marL="34290" indent="0" algn="just">
              <a:buNone/>
            </a:pPr>
            <a:endParaRPr lang="ro-RO" sz="2400" b="1" i="0" noProof="0" dirty="0">
              <a:solidFill>
                <a:srgbClr val="CC99CD"/>
              </a:solidFill>
              <a:effectLst/>
              <a:latin typeface="Courier New" panose="02070309020205020404" pitchFamily="49" charset="0"/>
            </a:endParaRPr>
          </a:p>
          <a:p>
            <a:pPr marL="34290" indent="0" algn="just">
              <a:buNone/>
            </a:pPr>
            <a:r>
              <a:rPr lang="ro-RO" sz="2400" b="1" i="0" noProof="0" dirty="0" err="1">
                <a:solidFill>
                  <a:srgbClr val="CC99CD"/>
                </a:solidFill>
                <a:effectLst/>
                <a:latin typeface="Courier New" panose="02070309020205020404" pitchFamily="49" charset="0"/>
              </a:rPr>
              <a:t>string</a:t>
            </a:r>
            <a:r>
              <a:rPr lang="ro-RO" sz="2400" b="1" i="0" noProof="0" dirty="0">
                <a:solidFill>
                  <a:srgbClr val="CCCCCC"/>
                </a:solidFill>
                <a:effectLst/>
                <a:latin typeface="Courier New" panose="02070309020205020404" pitchFamily="49" charset="0"/>
              </a:rPr>
              <a:t> </a:t>
            </a:r>
            <a:r>
              <a:rPr lang="ro-RO" sz="2400" b="1" i="0" noProof="0" dirty="0" err="1">
                <a:solidFill>
                  <a:srgbClr val="CCCCCC"/>
                </a:solidFill>
                <a:effectLst/>
                <a:latin typeface="Courier New" panose="02070309020205020404" pitchFamily="49" charset="0"/>
              </a:rPr>
              <a:t>name</a:t>
            </a:r>
            <a:r>
              <a:rPr lang="ro-RO" sz="2400" b="1" i="0" noProof="0" dirty="0">
                <a:solidFill>
                  <a:srgbClr val="CCCCCC"/>
                </a:solidFill>
                <a:effectLst/>
                <a:latin typeface="Courier New" panose="02070309020205020404" pitchFamily="49" charset="0"/>
              </a:rPr>
              <a:t> </a:t>
            </a:r>
            <a:r>
              <a:rPr lang="ro-RO" sz="2400" b="1" i="0" noProof="0" dirty="0">
                <a:solidFill>
                  <a:srgbClr val="67CDCC"/>
                </a:solidFill>
                <a:effectLst/>
                <a:latin typeface="Courier New" panose="02070309020205020404" pitchFamily="49" charset="0"/>
              </a:rPr>
              <a:t>=</a:t>
            </a:r>
            <a:r>
              <a:rPr lang="ro-RO" sz="2400" b="1" i="0" noProof="0" dirty="0">
                <a:solidFill>
                  <a:srgbClr val="CCCCCC"/>
                </a:solidFill>
                <a:effectLst/>
                <a:latin typeface="Courier New" panose="02070309020205020404" pitchFamily="49" charset="0"/>
              </a:rPr>
              <a:t> </a:t>
            </a:r>
            <a:r>
              <a:rPr lang="ro-RO" sz="2400" b="1" i="0" noProof="0" dirty="0">
                <a:solidFill>
                  <a:srgbClr val="7EC699"/>
                </a:solidFill>
                <a:effectLst/>
                <a:latin typeface="Courier New" panose="02070309020205020404" pitchFamily="49" charset="0"/>
              </a:rPr>
              <a:t>"Alice"</a:t>
            </a:r>
            <a:r>
              <a:rPr lang="ro-RO" sz="2400" b="1" i="0" noProof="0" dirty="0">
                <a:solidFill>
                  <a:srgbClr val="CCCCCC"/>
                </a:solidFill>
                <a:effectLst/>
                <a:latin typeface="Courier New" panose="02070309020205020404" pitchFamily="49" charset="0"/>
              </a:rPr>
              <a:t>;</a:t>
            </a:r>
          </a:p>
          <a:p>
            <a:pPr marL="34290" indent="0" algn="just">
              <a:buNone/>
            </a:pPr>
            <a:r>
              <a:rPr lang="ro-RO" sz="2400" b="1" i="0" noProof="0" dirty="0" err="1">
                <a:solidFill>
                  <a:srgbClr val="CC99CD"/>
                </a:solidFill>
                <a:effectLst/>
                <a:latin typeface="Courier New" panose="02070309020205020404" pitchFamily="49" charset="0"/>
              </a:rPr>
              <a:t>int</a:t>
            </a:r>
            <a:r>
              <a:rPr lang="ro-RO" sz="2400" b="1" i="0" noProof="0" dirty="0">
                <a:solidFill>
                  <a:srgbClr val="CCCCCC"/>
                </a:solidFill>
                <a:effectLst/>
                <a:latin typeface="Courier New" panose="02070309020205020404" pitchFamily="49" charset="0"/>
              </a:rPr>
              <a:t>[] </a:t>
            </a:r>
            <a:r>
              <a:rPr lang="ro-RO" sz="2400" b="1" i="0" noProof="0" dirty="0" err="1">
                <a:solidFill>
                  <a:srgbClr val="CCCCCC"/>
                </a:solidFill>
                <a:effectLst/>
                <a:latin typeface="Courier New" panose="02070309020205020404" pitchFamily="49" charset="0"/>
              </a:rPr>
              <a:t>numbers</a:t>
            </a:r>
            <a:r>
              <a:rPr lang="ro-RO" sz="2400" b="1" i="0" noProof="0" dirty="0">
                <a:solidFill>
                  <a:srgbClr val="CCCCCC"/>
                </a:solidFill>
                <a:effectLst/>
                <a:latin typeface="Courier New" panose="02070309020205020404" pitchFamily="49" charset="0"/>
              </a:rPr>
              <a:t> </a:t>
            </a:r>
            <a:r>
              <a:rPr lang="ro-RO" sz="2400" b="1" i="0" noProof="0" dirty="0">
                <a:solidFill>
                  <a:srgbClr val="67CDCC"/>
                </a:solidFill>
                <a:effectLst/>
                <a:latin typeface="Courier New" panose="02070309020205020404" pitchFamily="49" charset="0"/>
              </a:rPr>
              <a:t>=</a:t>
            </a:r>
            <a:r>
              <a:rPr lang="ro-RO" sz="2400" b="1" i="0" noProof="0" dirty="0">
                <a:solidFill>
                  <a:srgbClr val="CCCCCC"/>
                </a:solidFill>
                <a:effectLst/>
                <a:latin typeface="Courier New" panose="02070309020205020404" pitchFamily="49" charset="0"/>
              </a:rPr>
              <a:t> </a:t>
            </a:r>
            <a:r>
              <a:rPr lang="ro-RO" sz="2400" b="1" i="0" noProof="0" dirty="0" err="1">
                <a:solidFill>
                  <a:srgbClr val="CC99CD"/>
                </a:solidFill>
                <a:effectLst/>
                <a:latin typeface="Courier New" panose="02070309020205020404" pitchFamily="49" charset="0"/>
              </a:rPr>
              <a:t>new</a:t>
            </a:r>
            <a:r>
              <a:rPr lang="ro-RO" sz="2400" b="1" i="0" noProof="0" dirty="0">
                <a:solidFill>
                  <a:srgbClr val="CCCCCC"/>
                </a:solidFill>
                <a:effectLst/>
                <a:latin typeface="Courier New" panose="02070309020205020404" pitchFamily="49" charset="0"/>
              </a:rPr>
              <a:t> </a:t>
            </a:r>
            <a:r>
              <a:rPr lang="ro-RO" sz="2400" b="1" i="0" noProof="0" dirty="0" err="1">
                <a:solidFill>
                  <a:srgbClr val="CC99CD"/>
                </a:solidFill>
                <a:effectLst/>
                <a:latin typeface="Courier New" panose="02070309020205020404" pitchFamily="49" charset="0"/>
              </a:rPr>
              <a:t>int</a:t>
            </a:r>
            <a:r>
              <a:rPr lang="ro-RO" sz="2400" b="1" i="0" noProof="0" dirty="0">
                <a:solidFill>
                  <a:srgbClr val="CCCCCC"/>
                </a:solidFill>
                <a:effectLst/>
                <a:latin typeface="Courier New" panose="02070309020205020404" pitchFamily="49" charset="0"/>
              </a:rPr>
              <a:t>[] { </a:t>
            </a:r>
            <a:r>
              <a:rPr lang="ro-RO" sz="2400" b="1" i="0" noProof="0" dirty="0">
                <a:solidFill>
                  <a:srgbClr val="F08D49"/>
                </a:solidFill>
                <a:effectLst/>
                <a:latin typeface="Courier New" panose="02070309020205020404" pitchFamily="49" charset="0"/>
              </a:rPr>
              <a:t>1</a:t>
            </a:r>
            <a:r>
              <a:rPr lang="ro-RO" sz="2400" b="1" i="0" noProof="0" dirty="0">
                <a:solidFill>
                  <a:srgbClr val="CCCCCC"/>
                </a:solidFill>
                <a:effectLst/>
                <a:latin typeface="Courier New" panose="02070309020205020404" pitchFamily="49" charset="0"/>
              </a:rPr>
              <a:t>, </a:t>
            </a:r>
            <a:r>
              <a:rPr lang="ro-RO" sz="2400" b="1" i="0" noProof="0" dirty="0">
                <a:solidFill>
                  <a:srgbClr val="F08D49"/>
                </a:solidFill>
                <a:effectLst/>
                <a:latin typeface="Courier New" panose="02070309020205020404" pitchFamily="49" charset="0"/>
              </a:rPr>
              <a:t>2</a:t>
            </a:r>
            <a:r>
              <a:rPr lang="ro-RO" sz="2400" b="1" i="0" noProof="0" dirty="0">
                <a:solidFill>
                  <a:srgbClr val="CCCCCC"/>
                </a:solidFill>
                <a:effectLst/>
                <a:latin typeface="Courier New" panose="02070309020205020404" pitchFamily="49" charset="0"/>
              </a:rPr>
              <a:t>, </a:t>
            </a:r>
            <a:r>
              <a:rPr lang="ro-RO" sz="2400" b="1" i="0" noProof="0" dirty="0">
                <a:solidFill>
                  <a:srgbClr val="F08D49"/>
                </a:solidFill>
                <a:effectLst/>
                <a:latin typeface="Courier New" panose="02070309020205020404" pitchFamily="49" charset="0"/>
              </a:rPr>
              <a:t>3</a:t>
            </a:r>
            <a:r>
              <a:rPr lang="ro-RO" sz="2400" b="1" i="0" noProof="0" dirty="0">
                <a:solidFill>
                  <a:srgbClr val="CCCCCC"/>
                </a:solidFill>
                <a:effectLst/>
                <a:latin typeface="Courier New" panose="02070309020205020404" pitchFamily="49" charset="0"/>
              </a:rPr>
              <a:t> };</a:t>
            </a:r>
          </a:p>
          <a:p>
            <a:pPr marL="34290" indent="0" algn="just">
              <a:buNone/>
            </a:pPr>
            <a:endParaRPr lang="ro-RO" sz="2400" b="1" noProof="0" dirty="0">
              <a:solidFill>
                <a:srgbClr val="CCCCCC"/>
              </a:solidFill>
              <a:latin typeface="Courier New" panose="02070309020205020404" pitchFamily="49" charset="0"/>
            </a:endParaRPr>
          </a:p>
          <a:p>
            <a:pPr marL="34290" indent="0" algn="just">
              <a:buNone/>
            </a:pPr>
            <a:r>
              <a:rPr lang="ro-RO" sz="2800" noProof="0" dirty="0">
                <a:solidFill>
                  <a:srgbClr val="00B0F0"/>
                </a:solidFill>
              </a:rPr>
              <a:t>Variabile care acceptă valori NULL</a:t>
            </a:r>
          </a:p>
          <a:p>
            <a:pPr marL="34290" indent="0" algn="just">
              <a:buNone/>
            </a:pPr>
            <a:r>
              <a:rPr lang="ro-RO" sz="2800" noProof="0" dirty="0">
                <a:solidFill>
                  <a:srgbClr val="00B0F0"/>
                </a:solidFill>
              </a:rPr>
              <a:t>Variabilele care acceptă valori NULL pot conține o valoare NULL.</a:t>
            </a:r>
          </a:p>
          <a:p>
            <a:pPr marL="34290" indent="0" algn="just">
              <a:buNone/>
            </a:pPr>
            <a:endParaRPr lang="ro-RO" sz="2800" noProof="0" dirty="0">
              <a:solidFill>
                <a:srgbClr val="00B0F0"/>
              </a:solidFill>
            </a:endParaRPr>
          </a:p>
          <a:p>
            <a:pPr marL="34290" indent="0" algn="just">
              <a:buNone/>
            </a:pPr>
            <a:r>
              <a:rPr lang="ro-RO" sz="2400" b="1" i="0" noProof="0" dirty="0" err="1">
                <a:solidFill>
                  <a:srgbClr val="CC99CD"/>
                </a:solidFill>
                <a:effectLst/>
                <a:latin typeface="Courier New" panose="02070309020205020404" pitchFamily="49" charset="0"/>
              </a:rPr>
              <a:t>int</a:t>
            </a:r>
            <a:r>
              <a:rPr lang="ro-RO" sz="2400" b="1" i="0" noProof="0" dirty="0">
                <a:solidFill>
                  <a:srgbClr val="CCCCCC"/>
                </a:solidFill>
                <a:effectLst/>
                <a:latin typeface="Courier New" panose="02070309020205020404" pitchFamily="49" charset="0"/>
              </a:rPr>
              <a:t>? </a:t>
            </a:r>
            <a:r>
              <a:rPr lang="ro-RO" sz="2400" b="1" i="0" noProof="0" dirty="0" err="1">
                <a:solidFill>
                  <a:srgbClr val="CCCCCC"/>
                </a:solidFill>
                <a:effectLst/>
                <a:latin typeface="Courier New" panose="02070309020205020404" pitchFamily="49" charset="0"/>
              </a:rPr>
              <a:t>age</a:t>
            </a:r>
            <a:r>
              <a:rPr lang="ro-RO" sz="2400" b="1" i="0" noProof="0" dirty="0">
                <a:solidFill>
                  <a:srgbClr val="CCCCCC"/>
                </a:solidFill>
                <a:effectLst/>
                <a:latin typeface="Courier New" panose="02070309020205020404" pitchFamily="49" charset="0"/>
              </a:rPr>
              <a:t> </a:t>
            </a:r>
            <a:r>
              <a:rPr lang="ro-RO" sz="2400" b="1" i="0" noProof="0" dirty="0">
                <a:solidFill>
                  <a:srgbClr val="67CDCC"/>
                </a:solidFill>
                <a:effectLst/>
                <a:latin typeface="Courier New" panose="02070309020205020404" pitchFamily="49" charset="0"/>
              </a:rPr>
              <a:t>=</a:t>
            </a:r>
            <a:r>
              <a:rPr lang="ro-RO" sz="2400" b="1" i="0" noProof="0" dirty="0">
                <a:solidFill>
                  <a:srgbClr val="CCCCCC"/>
                </a:solidFill>
                <a:effectLst/>
                <a:latin typeface="Courier New" panose="02070309020205020404" pitchFamily="49" charset="0"/>
              </a:rPr>
              <a:t> </a:t>
            </a:r>
            <a:r>
              <a:rPr lang="ro-RO" sz="2400" b="1" i="0" noProof="0" dirty="0" err="1">
                <a:solidFill>
                  <a:srgbClr val="CC99CD"/>
                </a:solidFill>
                <a:effectLst/>
                <a:latin typeface="Courier New" panose="02070309020205020404" pitchFamily="49" charset="0"/>
              </a:rPr>
              <a:t>null</a:t>
            </a:r>
            <a:r>
              <a:rPr lang="ro-RO" sz="2400" b="1" i="0" noProof="0" dirty="0">
                <a:solidFill>
                  <a:srgbClr val="CCCCCC"/>
                </a:solidFill>
                <a:effectLst/>
                <a:latin typeface="Courier New" panose="02070309020205020404" pitchFamily="49" charset="0"/>
              </a:rPr>
              <a:t>;</a:t>
            </a:r>
            <a:endParaRPr lang="ro-RO" sz="2400" b="1" noProof="0" dirty="0">
              <a:solidFill>
                <a:srgbClr val="00B0F0"/>
              </a:solidFill>
            </a:endParaRPr>
          </a:p>
        </p:txBody>
      </p:sp>
    </p:spTree>
    <p:extLst>
      <p:ext uri="{BB962C8B-B14F-4D97-AF65-F5344CB8AC3E}">
        <p14:creationId xmlns:p14="http://schemas.microsoft.com/office/powerpoint/2010/main" val="3777245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EF623C-F7DE-02C6-8659-8A39AE0D8DF7}"/>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7D3316D3-6FA6-FC6C-3463-1625AEA0DCA6}"/>
              </a:ext>
            </a:extLst>
          </p:cNvPr>
          <p:cNvSpPr>
            <a:spLocks noGrp="1"/>
          </p:cNvSpPr>
          <p:nvPr>
            <p:ph type="title"/>
          </p:nvPr>
        </p:nvSpPr>
        <p:spPr>
          <a:xfrm>
            <a:off x="463925" y="582705"/>
            <a:ext cx="7819465" cy="504265"/>
          </a:xfrm>
        </p:spPr>
        <p:txBody>
          <a:bodyPr>
            <a:noAutofit/>
          </a:bodyPr>
          <a:lstStyle/>
          <a:p>
            <a:r>
              <a:rPr lang="ro-RO" sz="3200" noProof="0" dirty="0"/>
              <a:t>C# - Cursul 3</a:t>
            </a:r>
          </a:p>
        </p:txBody>
      </p:sp>
      <p:sp>
        <p:nvSpPr>
          <p:cNvPr id="5" name="Content Placeholder 4">
            <a:extLst>
              <a:ext uri="{FF2B5EF4-FFF2-40B4-BE49-F238E27FC236}">
                <a16:creationId xmlns:a16="http://schemas.microsoft.com/office/drawing/2014/main" id="{2E306081-99E0-9D47-F967-C57AF2C90A5B}"/>
              </a:ext>
            </a:extLst>
          </p:cNvPr>
          <p:cNvSpPr>
            <a:spLocks noGrp="1"/>
          </p:cNvSpPr>
          <p:nvPr>
            <p:ph idx="1"/>
          </p:nvPr>
        </p:nvSpPr>
        <p:spPr>
          <a:xfrm>
            <a:off x="463925" y="1281952"/>
            <a:ext cx="8249770" cy="5074024"/>
          </a:xfrm>
        </p:spPr>
        <p:txBody>
          <a:bodyPr>
            <a:noAutofit/>
          </a:bodyPr>
          <a:lstStyle/>
          <a:p>
            <a:pPr marL="34290" indent="0" algn="just">
              <a:buNone/>
            </a:pPr>
            <a:r>
              <a:rPr lang="ro-RO" sz="2800" noProof="0" dirty="0">
                <a:solidFill>
                  <a:srgbClr val="00B0F0"/>
                </a:solidFill>
              </a:rPr>
              <a:t>Cele mai bune practici pentru utilizarea variabilelor în C#</a:t>
            </a:r>
          </a:p>
          <a:p>
            <a:pPr marL="34290" indent="0" algn="just">
              <a:buNone/>
            </a:pPr>
            <a:endParaRPr lang="ro-RO" sz="2800" noProof="0" dirty="0">
              <a:solidFill>
                <a:srgbClr val="00B0F0"/>
              </a:solidFill>
            </a:endParaRPr>
          </a:p>
          <a:p>
            <a:pPr algn="just"/>
            <a:r>
              <a:rPr lang="ro-RO" sz="2800" noProof="0" dirty="0">
                <a:solidFill>
                  <a:schemeClr val="tx2"/>
                </a:solidFill>
              </a:rPr>
              <a:t>Utilizați nume descriptive</a:t>
            </a:r>
            <a:r>
              <a:rPr lang="ro-RO" sz="2800" noProof="0" dirty="0">
                <a:solidFill>
                  <a:srgbClr val="00B0F0"/>
                </a:solidFill>
              </a:rPr>
              <a:t>: Atunci când declarați variabile, alegeți întotdeauna nume de variabile semnificative care descriu scopul variabilelor care vor fi utilizate. De exemplu, utilizați </a:t>
            </a:r>
            <a:r>
              <a:rPr lang="ro-RO" sz="2800" noProof="0" dirty="0" err="1">
                <a:solidFill>
                  <a:srgbClr val="00B0F0"/>
                </a:solidFill>
              </a:rPr>
              <a:t>studentAge</a:t>
            </a:r>
            <a:r>
              <a:rPr lang="ro-RO" sz="2800" noProof="0" dirty="0">
                <a:solidFill>
                  <a:srgbClr val="00B0F0"/>
                </a:solidFill>
              </a:rPr>
              <a:t> pentru a stoca vârsta unui student în loc de x.</a:t>
            </a:r>
          </a:p>
        </p:txBody>
      </p:sp>
    </p:spTree>
    <p:extLst>
      <p:ext uri="{BB962C8B-B14F-4D97-AF65-F5344CB8AC3E}">
        <p14:creationId xmlns:p14="http://schemas.microsoft.com/office/powerpoint/2010/main" val="32390069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607EFA-B850-D5ED-FA33-7C2CC9A53D69}"/>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BD759554-AFA4-FA16-F03B-B557750594C5}"/>
              </a:ext>
            </a:extLst>
          </p:cNvPr>
          <p:cNvSpPr>
            <a:spLocks noGrp="1"/>
          </p:cNvSpPr>
          <p:nvPr>
            <p:ph type="title"/>
          </p:nvPr>
        </p:nvSpPr>
        <p:spPr>
          <a:xfrm>
            <a:off x="463925" y="582705"/>
            <a:ext cx="7819465" cy="504265"/>
          </a:xfrm>
        </p:spPr>
        <p:txBody>
          <a:bodyPr>
            <a:noAutofit/>
          </a:bodyPr>
          <a:lstStyle/>
          <a:p>
            <a:r>
              <a:rPr lang="ro-RO" sz="3200" noProof="0" dirty="0"/>
              <a:t>C# - Cursul 3</a:t>
            </a:r>
          </a:p>
        </p:txBody>
      </p:sp>
      <p:sp>
        <p:nvSpPr>
          <p:cNvPr id="5" name="Content Placeholder 4">
            <a:extLst>
              <a:ext uri="{FF2B5EF4-FFF2-40B4-BE49-F238E27FC236}">
                <a16:creationId xmlns:a16="http://schemas.microsoft.com/office/drawing/2014/main" id="{CE257918-8AEC-0EB2-A7B2-353E4BDE57AD}"/>
              </a:ext>
            </a:extLst>
          </p:cNvPr>
          <p:cNvSpPr>
            <a:spLocks noGrp="1"/>
          </p:cNvSpPr>
          <p:nvPr>
            <p:ph idx="1"/>
          </p:nvPr>
        </p:nvSpPr>
        <p:spPr>
          <a:xfrm>
            <a:off x="463925" y="1281952"/>
            <a:ext cx="8249770" cy="5074024"/>
          </a:xfrm>
        </p:spPr>
        <p:txBody>
          <a:bodyPr>
            <a:noAutofit/>
          </a:bodyPr>
          <a:lstStyle/>
          <a:p>
            <a:pPr marL="34290" indent="0" algn="just">
              <a:buNone/>
            </a:pPr>
            <a:r>
              <a:rPr lang="ro-RO" sz="2800" noProof="0" dirty="0">
                <a:solidFill>
                  <a:srgbClr val="00B0F0"/>
                </a:solidFill>
              </a:rPr>
              <a:t>Cele mai bune practici pentru utilizarea variabilelor în C#</a:t>
            </a:r>
          </a:p>
          <a:p>
            <a:pPr algn="just"/>
            <a:r>
              <a:rPr lang="ro-RO" sz="2800" noProof="0" dirty="0">
                <a:solidFill>
                  <a:schemeClr val="tx2"/>
                </a:solidFill>
              </a:rPr>
              <a:t>Respectați convențiile de denumire</a:t>
            </a:r>
            <a:r>
              <a:rPr lang="ro-RO" sz="2800" noProof="0" dirty="0">
                <a:solidFill>
                  <a:srgbClr val="00B0F0"/>
                </a:solidFill>
              </a:rPr>
              <a:t>: Trebuie să respectați convențiile de denumire atunci când declarați variabilele. C# recomandă utilizarea </a:t>
            </a:r>
            <a:r>
              <a:rPr lang="ro-RO" sz="2800" noProof="0" dirty="0" err="1">
                <a:solidFill>
                  <a:srgbClr val="00B0F0"/>
                </a:solidFill>
              </a:rPr>
              <a:t>camelCase</a:t>
            </a:r>
            <a:r>
              <a:rPr lang="ro-RO" sz="2800" noProof="0" dirty="0">
                <a:solidFill>
                  <a:srgbClr val="00B0F0"/>
                </a:solidFill>
              </a:rPr>
              <a:t> pentru variabilele locale și </a:t>
            </a:r>
            <a:r>
              <a:rPr lang="ro-RO" sz="2800" noProof="0" dirty="0" err="1">
                <a:solidFill>
                  <a:srgbClr val="00B0F0"/>
                </a:solidFill>
              </a:rPr>
              <a:t>PascalCase</a:t>
            </a:r>
            <a:r>
              <a:rPr lang="ro-RO" sz="2800" noProof="0" dirty="0">
                <a:solidFill>
                  <a:srgbClr val="00B0F0"/>
                </a:solidFill>
              </a:rPr>
              <a:t> pentru variabilele la nivel de clasă.</a:t>
            </a:r>
          </a:p>
          <a:p>
            <a:pPr algn="just"/>
            <a:endParaRPr lang="ro-RO" sz="2800" noProof="0" dirty="0">
              <a:solidFill>
                <a:srgbClr val="00B0F0"/>
              </a:solidFill>
            </a:endParaRPr>
          </a:p>
          <a:p>
            <a:pPr marL="34290" indent="0" algn="just">
              <a:buNone/>
            </a:pPr>
            <a:r>
              <a:rPr lang="ro-RO" sz="2400" b="1" i="0" noProof="0" dirty="0" err="1">
                <a:solidFill>
                  <a:srgbClr val="CC99CD"/>
                </a:solidFill>
                <a:effectLst/>
                <a:latin typeface="Courier New" panose="02070309020205020404" pitchFamily="49" charset="0"/>
              </a:rPr>
              <a:t>int</a:t>
            </a:r>
            <a:r>
              <a:rPr lang="ro-RO" sz="2400" b="1" i="0" noProof="0" dirty="0">
                <a:solidFill>
                  <a:srgbClr val="CCCCCC"/>
                </a:solidFill>
                <a:effectLst/>
                <a:latin typeface="Courier New" panose="02070309020205020404" pitchFamily="49" charset="0"/>
              </a:rPr>
              <a:t> </a:t>
            </a:r>
            <a:r>
              <a:rPr lang="ro-RO" sz="2400" b="1" i="0" noProof="0" dirty="0" err="1">
                <a:solidFill>
                  <a:srgbClr val="CCCCCC"/>
                </a:solidFill>
                <a:effectLst/>
                <a:latin typeface="Courier New" panose="02070309020205020404" pitchFamily="49" charset="0"/>
              </a:rPr>
              <a:t>studentAge</a:t>
            </a:r>
            <a:r>
              <a:rPr lang="ro-RO" sz="2400" b="1" i="0" noProof="0" dirty="0">
                <a:solidFill>
                  <a:srgbClr val="CCCCCC"/>
                </a:solidFill>
                <a:effectLst/>
                <a:latin typeface="Courier New" panose="02070309020205020404" pitchFamily="49" charset="0"/>
              </a:rPr>
              <a:t>; </a:t>
            </a:r>
            <a:r>
              <a:rPr lang="ro-RO" sz="2400" b="1" i="0" noProof="0" dirty="0">
                <a:solidFill>
                  <a:srgbClr val="999999"/>
                </a:solidFill>
                <a:effectLst/>
                <a:latin typeface="Courier New" panose="02070309020205020404" pitchFamily="49" charset="0"/>
              </a:rPr>
              <a:t>// </a:t>
            </a:r>
            <a:r>
              <a:rPr lang="ro-RO" sz="2400" b="1" i="0" noProof="0" dirty="0" err="1">
                <a:solidFill>
                  <a:srgbClr val="999999"/>
                </a:solidFill>
                <a:effectLst/>
                <a:latin typeface="Courier New" panose="02070309020205020404" pitchFamily="49" charset="0"/>
              </a:rPr>
              <a:t>CamelCase</a:t>
            </a:r>
            <a:r>
              <a:rPr lang="ro-RO" sz="2400" b="1" i="0" noProof="0" dirty="0">
                <a:solidFill>
                  <a:srgbClr val="999999"/>
                </a:solidFill>
                <a:effectLst/>
                <a:latin typeface="Courier New" panose="02070309020205020404" pitchFamily="49" charset="0"/>
              </a:rPr>
              <a:t> for local </a:t>
            </a:r>
            <a:r>
              <a:rPr lang="ro-RO" sz="2400" b="1" i="0" noProof="0" dirty="0" err="1">
                <a:solidFill>
                  <a:srgbClr val="999999"/>
                </a:solidFill>
                <a:effectLst/>
                <a:latin typeface="Courier New" panose="02070309020205020404" pitchFamily="49" charset="0"/>
              </a:rPr>
              <a:t>variable</a:t>
            </a:r>
            <a:endParaRPr lang="ro-RO" sz="2400" b="1" noProof="0" dirty="0">
              <a:solidFill>
                <a:srgbClr val="CCCCCC"/>
              </a:solidFill>
              <a:latin typeface="Courier New" panose="02070309020205020404" pitchFamily="49" charset="0"/>
            </a:endParaRPr>
          </a:p>
          <a:p>
            <a:pPr marL="34290" indent="0" algn="just">
              <a:buNone/>
            </a:pPr>
            <a:r>
              <a:rPr lang="ro-RO" sz="2400" b="1" i="0" noProof="0" dirty="0">
                <a:solidFill>
                  <a:srgbClr val="CC99CD"/>
                </a:solidFill>
                <a:effectLst/>
                <a:latin typeface="Courier New" panose="02070309020205020404" pitchFamily="49" charset="0"/>
              </a:rPr>
              <a:t>public</a:t>
            </a:r>
            <a:r>
              <a:rPr lang="ro-RO" sz="2400" b="1" i="0" noProof="0" dirty="0">
                <a:solidFill>
                  <a:srgbClr val="CCCCCC"/>
                </a:solidFill>
                <a:effectLst/>
                <a:latin typeface="Courier New" panose="02070309020205020404" pitchFamily="49" charset="0"/>
              </a:rPr>
              <a:t> </a:t>
            </a:r>
            <a:r>
              <a:rPr lang="ro-RO" sz="2400" b="1" i="0" noProof="0" dirty="0" err="1">
                <a:solidFill>
                  <a:srgbClr val="CC99CD"/>
                </a:solidFill>
                <a:effectLst/>
                <a:latin typeface="Courier New" panose="02070309020205020404" pitchFamily="49" charset="0"/>
              </a:rPr>
              <a:t>string</a:t>
            </a:r>
            <a:r>
              <a:rPr lang="ro-RO" sz="2400" b="1" i="0" noProof="0" dirty="0">
                <a:solidFill>
                  <a:srgbClr val="CCCCCC"/>
                </a:solidFill>
                <a:effectLst/>
                <a:latin typeface="Courier New" panose="02070309020205020404" pitchFamily="49" charset="0"/>
              </a:rPr>
              <a:t> </a:t>
            </a:r>
            <a:r>
              <a:rPr lang="ro-RO" sz="2400" b="1" i="0" noProof="0" dirty="0" err="1">
                <a:solidFill>
                  <a:srgbClr val="CCCCCC"/>
                </a:solidFill>
                <a:effectLst/>
                <a:latin typeface="Courier New" panose="02070309020205020404" pitchFamily="49" charset="0"/>
              </a:rPr>
              <a:t>StudentName</a:t>
            </a:r>
            <a:r>
              <a:rPr lang="ro-RO" sz="2400" b="1" i="0" noProof="0" dirty="0">
                <a:solidFill>
                  <a:srgbClr val="CCCCCC"/>
                </a:solidFill>
                <a:effectLst/>
                <a:latin typeface="Courier New" panose="02070309020205020404" pitchFamily="49" charset="0"/>
              </a:rPr>
              <a:t>; </a:t>
            </a:r>
            <a:r>
              <a:rPr lang="ro-RO" sz="2400" b="1" i="0" noProof="0" dirty="0">
                <a:solidFill>
                  <a:srgbClr val="999999"/>
                </a:solidFill>
                <a:effectLst/>
                <a:latin typeface="Courier New" panose="02070309020205020404" pitchFamily="49" charset="0"/>
              </a:rPr>
              <a:t>// </a:t>
            </a:r>
            <a:r>
              <a:rPr lang="ro-RO" sz="2400" b="1" i="0" noProof="0" dirty="0" err="1">
                <a:solidFill>
                  <a:srgbClr val="999999"/>
                </a:solidFill>
                <a:effectLst/>
                <a:latin typeface="Courier New" panose="02070309020205020404" pitchFamily="49" charset="0"/>
              </a:rPr>
              <a:t>PascalCase</a:t>
            </a:r>
            <a:r>
              <a:rPr lang="ro-RO" sz="2400" b="1" i="0" noProof="0" dirty="0">
                <a:solidFill>
                  <a:srgbClr val="999999"/>
                </a:solidFill>
                <a:effectLst/>
                <a:latin typeface="Courier New" panose="02070309020205020404" pitchFamily="49" charset="0"/>
              </a:rPr>
              <a:t> for </a:t>
            </a:r>
            <a:r>
              <a:rPr lang="ro-RO" sz="2400" b="1" i="0" noProof="0" dirty="0" err="1">
                <a:solidFill>
                  <a:srgbClr val="999999"/>
                </a:solidFill>
                <a:effectLst/>
                <a:latin typeface="Courier New" panose="02070309020205020404" pitchFamily="49" charset="0"/>
              </a:rPr>
              <a:t>class-level</a:t>
            </a:r>
            <a:r>
              <a:rPr lang="ro-RO" sz="2400" b="1" i="0" noProof="0" dirty="0">
                <a:solidFill>
                  <a:srgbClr val="999999"/>
                </a:solidFill>
                <a:effectLst/>
                <a:latin typeface="Courier New" panose="02070309020205020404" pitchFamily="49" charset="0"/>
              </a:rPr>
              <a:t> </a:t>
            </a:r>
            <a:r>
              <a:rPr lang="ro-RO" sz="2400" b="1" i="0" noProof="0" dirty="0" err="1">
                <a:solidFill>
                  <a:srgbClr val="999999"/>
                </a:solidFill>
                <a:effectLst/>
                <a:latin typeface="Courier New" panose="02070309020205020404" pitchFamily="49" charset="0"/>
              </a:rPr>
              <a:t>variable</a:t>
            </a:r>
            <a:endParaRPr lang="ro-RO" sz="2400" b="1" noProof="0" dirty="0">
              <a:solidFill>
                <a:srgbClr val="00B0F0"/>
              </a:solidFill>
            </a:endParaRPr>
          </a:p>
        </p:txBody>
      </p:sp>
    </p:spTree>
    <p:extLst>
      <p:ext uri="{BB962C8B-B14F-4D97-AF65-F5344CB8AC3E}">
        <p14:creationId xmlns:p14="http://schemas.microsoft.com/office/powerpoint/2010/main" val="132689584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1FF7D3-2111-97FE-A5E8-7169B56028D5}"/>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39168E9F-BF37-E968-C2E0-514C56706596}"/>
              </a:ext>
            </a:extLst>
          </p:cNvPr>
          <p:cNvSpPr>
            <a:spLocks noGrp="1"/>
          </p:cNvSpPr>
          <p:nvPr>
            <p:ph type="title"/>
          </p:nvPr>
        </p:nvSpPr>
        <p:spPr>
          <a:xfrm>
            <a:off x="463925" y="582705"/>
            <a:ext cx="7819465" cy="504265"/>
          </a:xfrm>
        </p:spPr>
        <p:txBody>
          <a:bodyPr>
            <a:noAutofit/>
          </a:bodyPr>
          <a:lstStyle/>
          <a:p>
            <a:r>
              <a:rPr lang="ro-RO" sz="3200" noProof="0" dirty="0"/>
              <a:t>C# - Cursul 3</a:t>
            </a:r>
          </a:p>
        </p:txBody>
      </p:sp>
      <p:sp>
        <p:nvSpPr>
          <p:cNvPr id="5" name="Content Placeholder 4">
            <a:extLst>
              <a:ext uri="{FF2B5EF4-FFF2-40B4-BE49-F238E27FC236}">
                <a16:creationId xmlns:a16="http://schemas.microsoft.com/office/drawing/2014/main" id="{3FE64049-409D-89B3-BF80-F49D766023D6}"/>
              </a:ext>
            </a:extLst>
          </p:cNvPr>
          <p:cNvSpPr>
            <a:spLocks noGrp="1"/>
          </p:cNvSpPr>
          <p:nvPr>
            <p:ph idx="1"/>
          </p:nvPr>
        </p:nvSpPr>
        <p:spPr>
          <a:xfrm>
            <a:off x="463925" y="1281952"/>
            <a:ext cx="8249770" cy="5074024"/>
          </a:xfrm>
        </p:spPr>
        <p:txBody>
          <a:bodyPr>
            <a:noAutofit/>
          </a:bodyPr>
          <a:lstStyle/>
          <a:p>
            <a:pPr marL="34290" indent="0" algn="just">
              <a:buNone/>
            </a:pPr>
            <a:r>
              <a:rPr lang="ro-RO" sz="2800" noProof="0" dirty="0">
                <a:solidFill>
                  <a:srgbClr val="00B0F0"/>
                </a:solidFill>
              </a:rPr>
              <a:t>Cele mai bune practici pentru utilizarea variabilelor în C#</a:t>
            </a:r>
          </a:p>
          <a:p>
            <a:pPr algn="just"/>
            <a:r>
              <a:rPr lang="ro-RO" sz="2800" noProof="0" dirty="0">
                <a:solidFill>
                  <a:schemeClr val="tx2"/>
                </a:solidFill>
              </a:rPr>
              <a:t>Inițializarea variabilelor</a:t>
            </a:r>
            <a:r>
              <a:rPr lang="ro-RO" sz="2800" noProof="0" dirty="0">
                <a:solidFill>
                  <a:srgbClr val="00B0F0"/>
                </a:solidFill>
              </a:rPr>
              <a:t>: Variabilele ar trebui inițializate înainte de a fi utilizate pentru a evita rezultate neașteptate sau erori.</a:t>
            </a:r>
          </a:p>
          <a:p>
            <a:pPr algn="just"/>
            <a:r>
              <a:rPr lang="ro-RO" sz="2800" noProof="0" dirty="0">
                <a:solidFill>
                  <a:schemeClr val="tx2"/>
                </a:solidFill>
              </a:rPr>
              <a:t>Limitarea domeniului de aplicare al variabilelor</a:t>
            </a:r>
            <a:r>
              <a:rPr lang="ro-RO" sz="2800" noProof="0" dirty="0">
                <a:solidFill>
                  <a:srgbClr val="00B0F0"/>
                </a:solidFill>
              </a:rPr>
              <a:t>: Domeniul de aplicare al variabilelor ar trebui definit într-un mod corespunzător pentru a îmbunătăți lizibilitatea și </a:t>
            </a:r>
            <a:r>
              <a:rPr lang="ro-RO" sz="2800" noProof="0" dirty="0" err="1">
                <a:solidFill>
                  <a:srgbClr val="00B0F0"/>
                </a:solidFill>
              </a:rPr>
              <a:t>mentenabilitatea</a:t>
            </a:r>
            <a:r>
              <a:rPr lang="ro-RO" sz="2800" noProof="0" dirty="0">
                <a:solidFill>
                  <a:srgbClr val="00B0F0"/>
                </a:solidFill>
              </a:rPr>
              <a:t>. Declarați variabilele în cel mai mic domeniu de aplicare posibil.</a:t>
            </a:r>
          </a:p>
        </p:txBody>
      </p:sp>
    </p:spTree>
    <p:extLst>
      <p:ext uri="{BB962C8B-B14F-4D97-AF65-F5344CB8AC3E}">
        <p14:creationId xmlns:p14="http://schemas.microsoft.com/office/powerpoint/2010/main" val="35240313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54E26A-74E7-DD9A-1D80-9D3A42D484E5}"/>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8FC59CED-EFB3-76F1-794F-03AF6D7AE3AF}"/>
              </a:ext>
            </a:extLst>
          </p:cNvPr>
          <p:cNvSpPr>
            <a:spLocks noGrp="1"/>
          </p:cNvSpPr>
          <p:nvPr>
            <p:ph type="title"/>
          </p:nvPr>
        </p:nvSpPr>
        <p:spPr>
          <a:xfrm>
            <a:off x="463925" y="582705"/>
            <a:ext cx="7819465" cy="504265"/>
          </a:xfrm>
        </p:spPr>
        <p:txBody>
          <a:bodyPr>
            <a:noAutofit/>
          </a:bodyPr>
          <a:lstStyle/>
          <a:p>
            <a:r>
              <a:rPr lang="ro-RO" sz="3200" noProof="0" dirty="0"/>
              <a:t>C# - Cursul 3</a:t>
            </a:r>
          </a:p>
        </p:txBody>
      </p:sp>
      <p:sp>
        <p:nvSpPr>
          <p:cNvPr id="5" name="Content Placeholder 4">
            <a:extLst>
              <a:ext uri="{FF2B5EF4-FFF2-40B4-BE49-F238E27FC236}">
                <a16:creationId xmlns:a16="http://schemas.microsoft.com/office/drawing/2014/main" id="{788E6CEE-2D3D-893B-CC98-0648C8A1D518}"/>
              </a:ext>
            </a:extLst>
          </p:cNvPr>
          <p:cNvSpPr>
            <a:spLocks noGrp="1"/>
          </p:cNvSpPr>
          <p:nvPr>
            <p:ph idx="1"/>
          </p:nvPr>
        </p:nvSpPr>
        <p:spPr>
          <a:xfrm>
            <a:off x="463925" y="1281952"/>
            <a:ext cx="8249770" cy="5074024"/>
          </a:xfrm>
        </p:spPr>
        <p:txBody>
          <a:bodyPr>
            <a:noAutofit/>
          </a:bodyPr>
          <a:lstStyle/>
          <a:p>
            <a:pPr marL="34290" indent="0" algn="just">
              <a:buNone/>
            </a:pPr>
            <a:r>
              <a:rPr lang="ro-RO" sz="2800" noProof="0" dirty="0">
                <a:solidFill>
                  <a:srgbClr val="00B0F0"/>
                </a:solidFill>
              </a:rPr>
              <a:t>Cele mai bune practici pentru utilizarea variabilelor în C#</a:t>
            </a:r>
          </a:p>
          <a:p>
            <a:pPr marL="34290" indent="0" algn="just">
              <a:buNone/>
            </a:pPr>
            <a:endParaRPr lang="ro-RO" sz="2800" noProof="0" dirty="0">
              <a:solidFill>
                <a:srgbClr val="00B0F0"/>
              </a:solidFill>
            </a:endParaRPr>
          </a:p>
          <a:p>
            <a:pPr algn="just"/>
            <a:r>
              <a:rPr lang="ro-RO" sz="2800" noProof="0" dirty="0">
                <a:solidFill>
                  <a:schemeClr val="tx2"/>
                </a:solidFill>
              </a:rPr>
              <a:t>Utilizați constante pentru valori fixe</a:t>
            </a:r>
            <a:r>
              <a:rPr lang="ro-RO" sz="2800" noProof="0" dirty="0">
                <a:solidFill>
                  <a:srgbClr val="00B0F0"/>
                </a:solidFill>
              </a:rPr>
              <a:t>: Valorile care nu se vor modifica în timpul execuției programului, ar trebui să le păstrați folosind constante. Acest lucru îmbunătățește claritatea și performanța codului.</a:t>
            </a:r>
          </a:p>
          <a:p>
            <a:pPr marL="34290" indent="0" algn="just">
              <a:buNone/>
            </a:pPr>
            <a:endParaRPr lang="ro-RO" sz="2800" noProof="0" dirty="0">
              <a:solidFill>
                <a:srgbClr val="00B0F0"/>
              </a:solidFill>
            </a:endParaRPr>
          </a:p>
        </p:txBody>
      </p:sp>
    </p:spTree>
    <p:extLst>
      <p:ext uri="{BB962C8B-B14F-4D97-AF65-F5344CB8AC3E}">
        <p14:creationId xmlns:p14="http://schemas.microsoft.com/office/powerpoint/2010/main" val="40533304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5CBF93-C386-CFFD-4EB4-CE6602D3EC48}"/>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993D5330-7962-7535-536B-0F664D60CF8C}"/>
              </a:ext>
            </a:extLst>
          </p:cNvPr>
          <p:cNvSpPr>
            <a:spLocks noGrp="1"/>
          </p:cNvSpPr>
          <p:nvPr>
            <p:ph type="title"/>
          </p:nvPr>
        </p:nvSpPr>
        <p:spPr>
          <a:xfrm>
            <a:off x="463925" y="582705"/>
            <a:ext cx="7819465" cy="504265"/>
          </a:xfrm>
        </p:spPr>
        <p:txBody>
          <a:bodyPr>
            <a:noAutofit/>
          </a:bodyPr>
          <a:lstStyle/>
          <a:p>
            <a:r>
              <a:rPr lang="ro-RO" sz="3200" noProof="0" dirty="0"/>
              <a:t>C# - Cursul 3</a:t>
            </a:r>
          </a:p>
        </p:txBody>
      </p:sp>
      <p:sp>
        <p:nvSpPr>
          <p:cNvPr id="5" name="Content Placeholder 4">
            <a:extLst>
              <a:ext uri="{FF2B5EF4-FFF2-40B4-BE49-F238E27FC236}">
                <a16:creationId xmlns:a16="http://schemas.microsoft.com/office/drawing/2014/main" id="{FFC91EF5-1BDA-52FA-9E7D-2DAE960E09E5}"/>
              </a:ext>
            </a:extLst>
          </p:cNvPr>
          <p:cNvSpPr>
            <a:spLocks noGrp="1"/>
          </p:cNvSpPr>
          <p:nvPr>
            <p:ph idx="1"/>
          </p:nvPr>
        </p:nvSpPr>
        <p:spPr>
          <a:xfrm>
            <a:off x="463925" y="1281952"/>
            <a:ext cx="8249770" cy="5074024"/>
          </a:xfrm>
        </p:spPr>
        <p:txBody>
          <a:bodyPr>
            <a:noAutofit/>
          </a:bodyPr>
          <a:lstStyle/>
          <a:p>
            <a:pPr marL="34290" indent="0" algn="just">
              <a:buNone/>
            </a:pPr>
            <a:r>
              <a:rPr lang="ro-RO" sz="2400" b="1" i="0" noProof="0" dirty="0" err="1">
                <a:solidFill>
                  <a:srgbClr val="CC99CD"/>
                </a:solidFill>
                <a:effectLst/>
                <a:latin typeface="Courier New" panose="02070309020205020404" pitchFamily="49" charset="0"/>
              </a:rPr>
              <a:t>using</a:t>
            </a:r>
            <a:r>
              <a:rPr lang="ro-RO" sz="2400" b="1" i="0" noProof="0" dirty="0">
                <a:solidFill>
                  <a:srgbClr val="CCCCCC"/>
                </a:solidFill>
                <a:effectLst/>
                <a:latin typeface="Courier New" panose="02070309020205020404" pitchFamily="49" charset="0"/>
              </a:rPr>
              <a:t> </a:t>
            </a:r>
            <a:r>
              <a:rPr lang="ro-RO" sz="2400" b="1" i="0" noProof="0" dirty="0" err="1">
                <a:solidFill>
                  <a:srgbClr val="CCCCCC"/>
                </a:solidFill>
                <a:effectLst/>
                <a:latin typeface="Courier New" panose="02070309020205020404" pitchFamily="49" charset="0"/>
              </a:rPr>
              <a:t>System</a:t>
            </a:r>
            <a:r>
              <a:rPr lang="ro-RO" sz="2400" b="1" i="0" noProof="0" dirty="0">
                <a:solidFill>
                  <a:srgbClr val="CCCCCC"/>
                </a:solidFill>
                <a:effectLst/>
                <a:latin typeface="Courier New" panose="02070309020205020404" pitchFamily="49" charset="0"/>
              </a:rPr>
              <a:t>; </a:t>
            </a:r>
          </a:p>
          <a:p>
            <a:pPr marL="34290" indent="0" algn="just">
              <a:buNone/>
            </a:pPr>
            <a:r>
              <a:rPr lang="ro-RO" sz="2400" b="1" i="0" noProof="0" dirty="0" err="1">
                <a:solidFill>
                  <a:srgbClr val="CC99CD"/>
                </a:solidFill>
                <a:effectLst/>
                <a:latin typeface="Courier New" panose="02070309020205020404" pitchFamily="49" charset="0"/>
              </a:rPr>
              <a:t>class</a:t>
            </a:r>
            <a:r>
              <a:rPr lang="ro-RO" sz="2400" b="1" i="0" noProof="0" dirty="0">
                <a:solidFill>
                  <a:srgbClr val="CCCCCC"/>
                </a:solidFill>
                <a:effectLst/>
                <a:latin typeface="Courier New" panose="02070309020205020404" pitchFamily="49" charset="0"/>
              </a:rPr>
              <a:t> Program { </a:t>
            </a:r>
          </a:p>
          <a:p>
            <a:pPr marL="34290" indent="0" algn="just">
              <a:buNone/>
            </a:pPr>
            <a:r>
              <a:rPr lang="ro-RO" sz="2400" b="1" noProof="0" dirty="0">
                <a:solidFill>
                  <a:srgbClr val="CCCCCC"/>
                </a:solidFill>
                <a:latin typeface="Courier New" panose="02070309020205020404" pitchFamily="49" charset="0"/>
              </a:rPr>
              <a:t>	</a:t>
            </a:r>
            <a:r>
              <a:rPr lang="ro-RO" sz="2400" b="1" i="0" noProof="0" dirty="0">
                <a:solidFill>
                  <a:srgbClr val="CC99CD"/>
                </a:solidFill>
                <a:effectLst/>
                <a:latin typeface="Courier New" panose="02070309020205020404" pitchFamily="49" charset="0"/>
              </a:rPr>
              <a:t>static</a:t>
            </a:r>
            <a:r>
              <a:rPr lang="ro-RO" sz="2400" b="1" i="0" noProof="0" dirty="0">
                <a:solidFill>
                  <a:srgbClr val="CCCCCC"/>
                </a:solidFill>
                <a:effectLst/>
                <a:latin typeface="Courier New" panose="02070309020205020404" pitchFamily="49" charset="0"/>
              </a:rPr>
              <a:t> </a:t>
            </a:r>
            <a:r>
              <a:rPr lang="ro-RO" sz="2400" b="1" i="0" noProof="0" dirty="0" err="1">
                <a:solidFill>
                  <a:srgbClr val="CC99CD"/>
                </a:solidFill>
                <a:effectLst/>
                <a:latin typeface="Courier New" panose="02070309020205020404" pitchFamily="49" charset="0"/>
              </a:rPr>
              <a:t>void</a:t>
            </a:r>
            <a:r>
              <a:rPr lang="ro-RO" sz="2400" b="1" i="0" noProof="0" dirty="0">
                <a:solidFill>
                  <a:srgbClr val="CCCCCC"/>
                </a:solidFill>
                <a:effectLst/>
                <a:latin typeface="Courier New" panose="02070309020205020404" pitchFamily="49" charset="0"/>
              </a:rPr>
              <a:t> </a:t>
            </a:r>
            <a:r>
              <a:rPr lang="ro-RO" sz="2400" b="1" i="0" noProof="0" dirty="0">
                <a:solidFill>
                  <a:srgbClr val="F08D49"/>
                </a:solidFill>
                <a:effectLst/>
                <a:latin typeface="Courier New" panose="02070309020205020404" pitchFamily="49" charset="0"/>
              </a:rPr>
              <a:t>Main</a:t>
            </a:r>
            <a:r>
              <a:rPr lang="ro-RO" sz="2400" b="1" i="0" noProof="0" dirty="0">
                <a:solidFill>
                  <a:srgbClr val="CCCCCC"/>
                </a:solidFill>
                <a:effectLst/>
                <a:latin typeface="Courier New" panose="02070309020205020404" pitchFamily="49" charset="0"/>
              </a:rPr>
              <a:t>() { </a:t>
            </a:r>
          </a:p>
          <a:p>
            <a:pPr marL="34290" indent="0" algn="just">
              <a:buNone/>
            </a:pPr>
            <a:r>
              <a:rPr lang="ro-RO" sz="2400" b="1" noProof="0" dirty="0">
                <a:solidFill>
                  <a:srgbClr val="CCCCCC"/>
                </a:solidFill>
                <a:latin typeface="Courier New" panose="02070309020205020404" pitchFamily="49" charset="0"/>
              </a:rPr>
              <a:t>		</a:t>
            </a:r>
            <a:r>
              <a:rPr lang="ro-RO" sz="2400" b="1" i="0" noProof="0" dirty="0" err="1">
                <a:solidFill>
                  <a:srgbClr val="CC99CD"/>
                </a:solidFill>
                <a:effectLst/>
                <a:latin typeface="Courier New" panose="02070309020205020404" pitchFamily="49" charset="0"/>
              </a:rPr>
              <a:t>string</a:t>
            </a:r>
            <a:r>
              <a:rPr lang="ro-RO" sz="2400" b="1" i="0" noProof="0" dirty="0">
                <a:solidFill>
                  <a:srgbClr val="CCCCCC"/>
                </a:solidFill>
                <a:effectLst/>
                <a:latin typeface="Courier New" panose="02070309020205020404" pitchFamily="49" charset="0"/>
              </a:rPr>
              <a:t> </a:t>
            </a:r>
            <a:r>
              <a:rPr lang="ro-RO" sz="2400" b="1" i="0" noProof="0" dirty="0" err="1">
                <a:solidFill>
                  <a:srgbClr val="CCCCCC"/>
                </a:solidFill>
                <a:effectLst/>
                <a:latin typeface="Courier New" panose="02070309020205020404" pitchFamily="49" charset="0"/>
              </a:rPr>
              <a:t>firstName</a:t>
            </a:r>
            <a:r>
              <a:rPr lang="ro-RO" sz="2400" b="1" i="0" noProof="0" dirty="0">
                <a:solidFill>
                  <a:srgbClr val="CCCCCC"/>
                </a:solidFill>
                <a:effectLst/>
                <a:latin typeface="Courier New" panose="02070309020205020404" pitchFamily="49" charset="0"/>
              </a:rPr>
              <a:t> </a:t>
            </a:r>
            <a:r>
              <a:rPr lang="ro-RO" sz="2400" b="1" i="0" noProof="0" dirty="0">
                <a:solidFill>
                  <a:srgbClr val="67CDCC"/>
                </a:solidFill>
                <a:effectLst/>
                <a:latin typeface="Courier New" panose="02070309020205020404" pitchFamily="49" charset="0"/>
              </a:rPr>
              <a:t>=</a:t>
            </a:r>
            <a:r>
              <a:rPr lang="ro-RO" sz="2400" b="1" i="0" noProof="0" dirty="0">
                <a:solidFill>
                  <a:srgbClr val="CCCCCC"/>
                </a:solidFill>
                <a:effectLst/>
                <a:latin typeface="Courier New" panose="02070309020205020404" pitchFamily="49" charset="0"/>
              </a:rPr>
              <a:t> </a:t>
            </a:r>
            <a:r>
              <a:rPr lang="ro-RO" sz="2400" b="1" i="0" noProof="0" dirty="0">
                <a:solidFill>
                  <a:srgbClr val="7EC699"/>
                </a:solidFill>
                <a:effectLst/>
                <a:latin typeface="Courier New" panose="02070309020205020404" pitchFamily="49" charset="0"/>
              </a:rPr>
              <a:t>"</a:t>
            </a:r>
            <a:r>
              <a:rPr lang="ro-RO" sz="2400" b="1" i="0" noProof="0" dirty="0" err="1">
                <a:solidFill>
                  <a:srgbClr val="7EC699"/>
                </a:solidFill>
                <a:effectLst/>
                <a:latin typeface="Courier New" panose="02070309020205020404" pitchFamily="49" charset="0"/>
              </a:rPr>
              <a:t>Sudhir</a:t>
            </a:r>
            <a:r>
              <a:rPr lang="ro-RO" sz="2400" b="1" i="0" noProof="0" dirty="0">
                <a:solidFill>
                  <a:srgbClr val="7EC699"/>
                </a:solidFill>
                <a:effectLst/>
                <a:latin typeface="Courier New" panose="02070309020205020404" pitchFamily="49" charset="0"/>
              </a:rPr>
              <a:t>"</a:t>
            </a:r>
            <a:r>
              <a:rPr lang="ro-RO" sz="2400" b="1" i="0" noProof="0" dirty="0">
                <a:solidFill>
                  <a:srgbClr val="CCCCCC"/>
                </a:solidFill>
                <a:effectLst/>
                <a:latin typeface="Courier New" panose="02070309020205020404" pitchFamily="49" charset="0"/>
              </a:rPr>
              <a:t>;</a:t>
            </a:r>
          </a:p>
          <a:p>
            <a:pPr marL="34290" indent="0" algn="just">
              <a:buNone/>
            </a:pPr>
            <a:r>
              <a:rPr lang="ro-RO" sz="2400" b="1" noProof="0" dirty="0">
                <a:solidFill>
                  <a:srgbClr val="CCCCCC"/>
                </a:solidFill>
                <a:latin typeface="Courier New" panose="02070309020205020404" pitchFamily="49" charset="0"/>
              </a:rPr>
              <a:t>		</a:t>
            </a:r>
            <a:r>
              <a:rPr lang="ro-RO" sz="2400" b="1" i="0" noProof="0" dirty="0" err="1">
                <a:solidFill>
                  <a:srgbClr val="CC99CD"/>
                </a:solidFill>
                <a:effectLst/>
                <a:latin typeface="Courier New" panose="02070309020205020404" pitchFamily="49" charset="0"/>
              </a:rPr>
              <a:t>string</a:t>
            </a:r>
            <a:r>
              <a:rPr lang="ro-RO" sz="2400" b="1" i="0" noProof="0" dirty="0">
                <a:solidFill>
                  <a:srgbClr val="CCCCCC"/>
                </a:solidFill>
                <a:effectLst/>
                <a:latin typeface="Courier New" panose="02070309020205020404" pitchFamily="49" charset="0"/>
              </a:rPr>
              <a:t> </a:t>
            </a:r>
            <a:r>
              <a:rPr lang="ro-RO" sz="2400" b="1" i="0" noProof="0" dirty="0" err="1">
                <a:solidFill>
                  <a:srgbClr val="CCCCCC"/>
                </a:solidFill>
                <a:effectLst/>
                <a:latin typeface="Courier New" panose="02070309020205020404" pitchFamily="49" charset="0"/>
              </a:rPr>
              <a:t>lastName</a:t>
            </a:r>
            <a:r>
              <a:rPr lang="ro-RO" sz="2400" b="1" i="0" noProof="0" dirty="0">
                <a:solidFill>
                  <a:srgbClr val="CCCCCC"/>
                </a:solidFill>
                <a:effectLst/>
                <a:latin typeface="Courier New" panose="02070309020205020404" pitchFamily="49" charset="0"/>
              </a:rPr>
              <a:t> </a:t>
            </a:r>
            <a:r>
              <a:rPr lang="ro-RO" sz="2400" b="1" i="0" noProof="0" dirty="0">
                <a:solidFill>
                  <a:srgbClr val="67CDCC"/>
                </a:solidFill>
                <a:effectLst/>
                <a:latin typeface="Courier New" panose="02070309020205020404" pitchFamily="49" charset="0"/>
              </a:rPr>
              <a:t>=</a:t>
            </a:r>
            <a:r>
              <a:rPr lang="ro-RO" sz="2400" b="1" i="0" noProof="0" dirty="0">
                <a:solidFill>
                  <a:srgbClr val="CCCCCC"/>
                </a:solidFill>
                <a:effectLst/>
                <a:latin typeface="Courier New" panose="02070309020205020404" pitchFamily="49" charset="0"/>
              </a:rPr>
              <a:t> </a:t>
            </a:r>
            <a:r>
              <a:rPr lang="ro-RO" sz="2400" b="1" i="0" noProof="0" dirty="0">
                <a:solidFill>
                  <a:srgbClr val="7EC699"/>
                </a:solidFill>
                <a:effectLst/>
                <a:latin typeface="Courier New" panose="02070309020205020404" pitchFamily="49" charset="0"/>
              </a:rPr>
              <a:t>"</a:t>
            </a:r>
            <a:r>
              <a:rPr lang="ro-RO" sz="2400" b="1" i="0" noProof="0" dirty="0" err="1">
                <a:solidFill>
                  <a:srgbClr val="7EC699"/>
                </a:solidFill>
                <a:effectLst/>
                <a:latin typeface="Courier New" panose="02070309020205020404" pitchFamily="49" charset="0"/>
              </a:rPr>
              <a:t>Sharma</a:t>
            </a:r>
            <a:r>
              <a:rPr lang="ro-RO" sz="2400" b="1" i="0" noProof="0" dirty="0">
                <a:solidFill>
                  <a:srgbClr val="7EC699"/>
                </a:solidFill>
                <a:effectLst/>
                <a:latin typeface="Courier New" panose="02070309020205020404" pitchFamily="49" charset="0"/>
              </a:rPr>
              <a:t>"</a:t>
            </a:r>
            <a:r>
              <a:rPr lang="ro-RO" sz="2400" b="1" i="0" noProof="0" dirty="0">
                <a:solidFill>
                  <a:srgbClr val="CCCCCC"/>
                </a:solidFill>
                <a:effectLst/>
                <a:latin typeface="Courier New" panose="02070309020205020404" pitchFamily="49" charset="0"/>
              </a:rPr>
              <a:t>;</a:t>
            </a:r>
          </a:p>
          <a:p>
            <a:pPr marL="34290" indent="0" algn="just">
              <a:buNone/>
            </a:pPr>
            <a:r>
              <a:rPr lang="ro-RO" sz="2400" b="1" noProof="0" dirty="0">
                <a:solidFill>
                  <a:srgbClr val="CCCCCC"/>
                </a:solidFill>
                <a:latin typeface="Courier New" panose="02070309020205020404" pitchFamily="49" charset="0"/>
              </a:rPr>
              <a:t>		</a:t>
            </a:r>
            <a:r>
              <a:rPr lang="ro-RO" sz="2400" b="1" i="0" noProof="0" dirty="0" err="1">
                <a:solidFill>
                  <a:srgbClr val="CC99CD"/>
                </a:solidFill>
                <a:effectLst/>
                <a:latin typeface="Courier New" panose="02070309020205020404" pitchFamily="49" charset="0"/>
              </a:rPr>
              <a:t>int</a:t>
            </a:r>
            <a:r>
              <a:rPr lang="ro-RO" sz="2400" b="1" i="0" noProof="0" dirty="0">
                <a:solidFill>
                  <a:srgbClr val="CCCCCC"/>
                </a:solidFill>
                <a:effectLst/>
                <a:latin typeface="Courier New" panose="02070309020205020404" pitchFamily="49" charset="0"/>
              </a:rPr>
              <a:t> </a:t>
            </a:r>
            <a:r>
              <a:rPr lang="ro-RO" sz="2400" b="1" i="0" noProof="0" dirty="0" err="1">
                <a:solidFill>
                  <a:srgbClr val="CCCCCC"/>
                </a:solidFill>
                <a:effectLst/>
                <a:latin typeface="Courier New" panose="02070309020205020404" pitchFamily="49" charset="0"/>
              </a:rPr>
              <a:t>userAge</a:t>
            </a:r>
            <a:r>
              <a:rPr lang="ro-RO" sz="2400" b="1" i="0" noProof="0" dirty="0">
                <a:solidFill>
                  <a:srgbClr val="CCCCCC"/>
                </a:solidFill>
                <a:effectLst/>
                <a:latin typeface="Courier New" panose="02070309020205020404" pitchFamily="49" charset="0"/>
              </a:rPr>
              <a:t> </a:t>
            </a:r>
            <a:r>
              <a:rPr lang="ro-RO" sz="2400" b="1" i="0" noProof="0" dirty="0">
                <a:solidFill>
                  <a:srgbClr val="67CDCC"/>
                </a:solidFill>
                <a:effectLst/>
                <a:latin typeface="Courier New" panose="02070309020205020404" pitchFamily="49" charset="0"/>
              </a:rPr>
              <a:t>=</a:t>
            </a:r>
            <a:r>
              <a:rPr lang="ro-RO" sz="2400" b="1" i="0" noProof="0" dirty="0">
                <a:solidFill>
                  <a:srgbClr val="CCCCCC"/>
                </a:solidFill>
                <a:effectLst/>
                <a:latin typeface="Courier New" panose="02070309020205020404" pitchFamily="49" charset="0"/>
              </a:rPr>
              <a:t> </a:t>
            </a:r>
            <a:r>
              <a:rPr lang="ro-RO" sz="2400" b="1" i="0" noProof="0" dirty="0">
                <a:solidFill>
                  <a:srgbClr val="F08D49"/>
                </a:solidFill>
                <a:effectLst/>
                <a:latin typeface="Courier New" panose="02070309020205020404" pitchFamily="49" charset="0"/>
              </a:rPr>
              <a:t>28</a:t>
            </a:r>
            <a:r>
              <a:rPr lang="ro-RO" sz="2400" b="1" i="0" noProof="0" dirty="0">
                <a:solidFill>
                  <a:srgbClr val="CCCCCC"/>
                </a:solidFill>
                <a:effectLst/>
                <a:latin typeface="Courier New" panose="02070309020205020404" pitchFamily="49" charset="0"/>
              </a:rPr>
              <a:t>; 							</a:t>
            </a:r>
            <a:r>
              <a:rPr lang="ro-RO" sz="2400" b="1" i="0" noProof="0" dirty="0" err="1">
                <a:solidFill>
                  <a:srgbClr val="CCCCCC"/>
                </a:solidFill>
                <a:effectLst/>
                <a:latin typeface="Courier New" panose="02070309020205020404" pitchFamily="49" charset="0"/>
              </a:rPr>
              <a:t>Console.</a:t>
            </a:r>
            <a:r>
              <a:rPr lang="ro-RO" sz="2400" b="1" i="0" noProof="0" dirty="0" err="1">
                <a:solidFill>
                  <a:srgbClr val="F08D49"/>
                </a:solidFill>
                <a:effectLst/>
                <a:latin typeface="Courier New" panose="02070309020205020404" pitchFamily="49" charset="0"/>
              </a:rPr>
              <a:t>WriteLine</a:t>
            </a:r>
            <a:r>
              <a:rPr lang="ro-RO" sz="2400" b="1" i="0" noProof="0" dirty="0">
                <a:solidFill>
                  <a:srgbClr val="CCCCCC"/>
                </a:solidFill>
                <a:effectLst/>
                <a:latin typeface="Courier New" panose="02070309020205020404" pitchFamily="49" charset="0"/>
              </a:rPr>
              <a:t>(</a:t>
            </a:r>
            <a:r>
              <a:rPr lang="ro-RO" sz="2400" b="1" i="0" noProof="0" dirty="0">
                <a:solidFill>
                  <a:srgbClr val="7EC699"/>
                </a:solidFill>
                <a:effectLst/>
                <a:latin typeface="Courier New" panose="02070309020205020404" pitchFamily="49" charset="0"/>
              </a:rPr>
              <a:t>"</a:t>
            </a:r>
            <a:r>
              <a:rPr lang="ro-RO" sz="2400" b="1" i="0" noProof="0" dirty="0" err="1">
                <a:solidFill>
                  <a:srgbClr val="7EC699"/>
                </a:solidFill>
                <a:effectLst/>
                <a:latin typeface="Courier New" panose="02070309020205020404" pitchFamily="49" charset="0"/>
              </a:rPr>
              <a:t>User</a:t>
            </a:r>
            <a:r>
              <a:rPr lang="ro-RO" sz="2400" b="1" i="0" noProof="0" dirty="0">
                <a:solidFill>
                  <a:srgbClr val="7EC699"/>
                </a:solidFill>
                <a:effectLst/>
                <a:latin typeface="Courier New" panose="02070309020205020404" pitchFamily="49" charset="0"/>
              </a:rPr>
              <a:t>: "</a:t>
            </a:r>
            <a:r>
              <a:rPr lang="ro-RO" sz="2400" b="1" i="0" noProof="0" dirty="0">
                <a:solidFill>
                  <a:srgbClr val="CCCCCC"/>
                </a:solidFill>
                <a:effectLst/>
                <a:latin typeface="Courier New" panose="02070309020205020404" pitchFamily="49" charset="0"/>
              </a:rPr>
              <a:t> </a:t>
            </a:r>
            <a:r>
              <a:rPr lang="ro-RO" sz="2400" b="1" i="0" noProof="0" dirty="0">
                <a:solidFill>
                  <a:srgbClr val="67CDCC"/>
                </a:solidFill>
                <a:effectLst/>
                <a:latin typeface="Courier New" panose="02070309020205020404" pitchFamily="49" charset="0"/>
              </a:rPr>
              <a:t>+</a:t>
            </a:r>
            <a:r>
              <a:rPr lang="ro-RO" sz="2400" b="1" i="0" noProof="0" dirty="0">
                <a:solidFill>
                  <a:srgbClr val="CCCCCC"/>
                </a:solidFill>
                <a:effectLst/>
                <a:latin typeface="Courier New" panose="02070309020205020404" pitchFamily="49" charset="0"/>
              </a:rPr>
              <a:t> 				</a:t>
            </a:r>
            <a:r>
              <a:rPr lang="ro-RO" sz="2400" b="1" i="0" noProof="0" dirty="0" err="1">
                <a:solidFill>
                  <a:srgbClr val="CCCCCC"/>
                </a:solidFill>
                <a:effectLst/>
                <a:latin typeface="Courier New" panose="02070309020205020404" pitchFamily="49" charset="0"/>
              </a:rPr>
              <a:t>firstName</a:t>
            </a:r>
            <a:r>
              <a:rPr lang="ro-RO" sz="2400" b="1" i="0" noProof="0" dirty="0">
                <a:solidFill>
                  <a:srgbClr val="CCCCCC"/>
                </a:solidFill>
                <a:effectLst/>
                <a:latin typeface="Courier New" panose="02070309020205020404" pitchFamily="49" charset="0"/>
              </a:rPr>
              <a:t> </a:t>
            </a:r>
            <a:r>
              <a:rPr lang="ro-RO" sz="2400" b="1" i="0" noProof="0" dirty="0">
                <a:solidFill>
                  <a:srgbClr val="67CDCC"/>
                </a:solidFill>
                <a:effectLst/>
                <a:latin typeface="Courier New" panose="02070309020205020404" pitchFamily="49" charset="0"/>
              </a:rPr>
              <a:t>+</a:t>
            </a:r>
            <a:r>
              <a:rPr lang="ro-RO" sz="2400" b="1" i="0" noProof="0" dirty="0">
                <a:solidFill>
                  <a:srgbClr val="CCCCCC"/>
                </a:solidFill>
                <a:effectLst/>
                <a:latin typeface="Courier New" panose="02070309020205020404" pitchFamily="49" charset="0"/>
              </a:rPr>
              <a:t> </a:t>
            </a:r>
            <a:r>
              <a:rPr lang="ro-RO" sz="2400" b="1" i="0" noProof="0" dirty="0">
                <a:solidFill>
                  <a:srgbClr val="7EC699"/>
                </a:solidFill>
                <a:effectLst/>
                <a:latin typeface="Courier New" panose="02070309020205020404" pitchFamily="49" charset="0"/>
              </a:rPr>
              <a:t>" "</a:t>
            </a:r>
            <a:r>
              <a:rPr lang="ro-RO" sz="2400" b="1" i="0" noProof="0" dirty="0">
                <a:solidFill>
                  <a:srgbClr val="CCCCCC"/>
                </a:solidFill>
                <a:effectLst/>
                <a:latin typeface="Courier New" panose="02070309020205020404" pitchFamily="49" charset="0"/>
              </a:rPr>
              <a:t> </a:t>
            </a:r>
            <a:r>
              <a:rPr lang="ro-RO" sz="2400" b="1" i="0" noProof="0" dirty="0">
                <a:solidFill>
                  <a:srgbClr val="67CDCC"/>
                </a:solidFill>
                <a:effectLst/>
                <a:latin typeface="Courier New" panose="02070309020205020404" pitchFamily="49" charset="0"/>
              </a:rPr>
              <a:t>+</a:t>
            </a:r>
            <a:r>
              <a:rPr lang="ro-RO" sz="2400" b="1" i="0" noProof="0" dirty="0">
                <a:solidFill>
                  <a:srgbClr val="CCCCCC"/>
                </a:solidFill>
                <a:effectLst/>
                <a:latin typeface="Courier New" panose="02070309020205020404" pitchFamily="49" charset="0"/>
              </a:rPr>
              <a:t> </a:t>
            </a:r>
            <a:r>
              <a:rPr lang="ro-RO" sz="2400" b="1" i="0" noProof="0" dirty="0" err="1">
                <a:solidFill>
                  <a:srgbClr val="CCCCCC"/>
                </a:solidFill>
                <a:effectLst/>
                <a:latin typeface="Courier New" panose="02070309020205020404" pitchFamily="49" charset="0"/>
              </a:rPr>
              <a:t>lastName</a:t>
            </a:r>
            <a:r>
              <a:rPr lang="ro-RO" sz="2400" b="1" i="0" noProof="0" dirty="0">
                <a:solidFill>
                  <a:srgbClr val="CCCCCC"/>
                </a:solidFill>
                <a:effectLst/>
                <a:latin typeface="Courier New" panose="02070309020205020404" pitchFamily="49" charset="0"/>
              </a:rPr>
              <a:t>); 				</a:t>
            </a:r>
            <a:r>
              <a:rPr lang="ro-RO" sz="2400" b="1" i="0" noProof="0" dirty="0" err="1">
                <a:solidFill>
                  <a:srgbClr val="CCCCCC"/>
                </a:solidFill>
                <a:effectLst/>
                <a:latin typeface="Courier New" panose="02070309020205020404" pitchFamily="49" charset="0"/>
              </a:rPr>
              <a:t>Console.</a:t>
            </a:r>
            <a:r>
              <a:rPr lang="ro-RO" sz="2400" b="1" i="0" noProof="0" dirty="0" err="1">
                <a:solidFill>
                  <a:srgbClr val="F08D49"/>
                </a:solidFill>
                <a:effectLst/>
                <a:latin typeface="Courier New" panose="02070309020205020404" pitchFamily="49" charset="0"/>
              </a:rPr>
              <a:t>WriteLine</a:t>
            </a:r>
            <a:r>
              <a:rPr lang="ro-RO" sz="2400" b="1" i="0" noProof="0" dirty="0">
                <a:solidFill>
                  <a:srgbClr val="CCCCCC"/>
                </a:solidFill>
                <a:effectLst/>
                <a:latin typeface="Courier New" panose="02070309020205020404" pitchFamily="49" charset="0"/>
              </a:rPr>
              <a:t>(</a:t>
            </a:r>
            <a:r>
              <a:rPr lang="ro-RO" sz="2400" b="1" i="0" noProof="0" dirty="0">
                <a:solidFill>
                  <a:srgbClr val="7EC699"/>
                </a:solidFill>
                <a:effectLst/>
                <a:latin typeface="Courier New" panose="02070309020205020404" pitchFamily="49" charset="0"/>
              </a:rPr>
              <a:t>"</a:t>
            </a:r>
            <a:r>
              <a:rPr lang="ro-RO" sz="2400" b="1" i="0" noProof="0" dirty="0" err="1">
                <a:solidFill>
                  <a:srgbClr val="7EC699"/>
                </a:solidFill>
                <a:effectLst/>
                <a:latin typeface="Courier New" panose="02070309020205020404" pitchFamily="49" charset="0"/>
              </a:rPr>
              <a:t>Age</a:t>
            </a:r>
            <a:r>
              <a:rPr lang="ro-RO" sz="2400" b="1" i="0" noProof="0" dirty="0">
                <a:solidFill>
                  <a:srgbClr val="7EC699"/>
                </a:solidFill>
                <a:effectLst/>
                <a:latin typeface="Courier New" panose="02070309020205020404" pitchFamily="49" charset="0"/>
              </a:rPr>
              <a:t>: "</a:t>
            </a:r>
            <a:r>
              <a:rPr lang="ro-RO" sz="2400" b="1" i="0" noProof="0" dirty="0">
                <a:solidFill>
                  <a:srgbClr val="CCCCCC"/>
                </a:solidFill>
                <a:effectLst/>
                <a:latin typeface="Courier New" panose="02070309020205020404" pitchFamily="49" charset="0"/>
              </a:rPr>
              <a:t> </a:t>
            </a:r>
            <a:r>
              <a:rPr lang="ro-RO" sz="2400" b="1" i="0" noProof="0" dirty="0">
                <a:solidFill>
                  <a:srgbClr val="67CDCC"/>
                </a:solidFill>
                <a:effectLst/>
                <a:latin typeface="Courier New" panose="02070309020205020404" pitchFamily="49" charset="0"/>
              </a:rPr>
              <a:t>+</a:t>
            </a:r>
            <a:r>
              <a:rPr lang="ro-RO" sz="2400" b="1" i="0" noProof="0" dirty="0">
                <a:solidFill>
                  <a:srgbClr val="CCCCCC"/>
                </a:solidFill>
                <a:effectLst/>
                <a:latin typeface="Courier New" panose="02070309020205020404" pitchFamily="49" charset="0"/>
              </a:rPr>
              <a:t> 				</a:t>
            </a:r>
            <a:r>
              <a:rPr lang="ro-RO" sz="2400" b="1" i="0" noProof="0" dirty="0" err="1">
                <a:solidFill>
                  <a:srgbClr val="CCCCCC"/>
                </a:solidFill>
                <a:effectLst/>
                <a:latin typeface="Courier New" panose="02070309020205020404" pitchFamily="49" charset="0"/>
              </a:rPr>
              <a:t>userAge</a:t>
            </a:r>
            <a:r>
              <a:rPr lang="ro-RO" sz="2400" b="1" i="0" noProof="0" dirty="0">
                <a:solidFill>
                  <a:srgbClr val="CCCCCC"/>
                </a:solidFill>
                <a:effectLst/>
                <a:latin typeface="Courier New" panose="02070309020205020404" pitchFamily="49" charset="0"/>
              </a:rPr>
              <a:t>);</a:t>
            </a:r>
          </a:p>
          <a:p>
            <a:pPr marL="34290" indent="0" algn="just">
              <a:buNone/>
            </a:pPr>
            <a:r>
              <a:rPr lang="ro-RO" sz="2400" b="1" noProof="0" dirty="0">
                <a:solidFill>
                  <a:srgbClr val="CCCCCC"/>
                </a:solidFill>
                <a:latin typeface="Courier New" panose="02070309020205020404" pitchFamily="49" charset="0"/>
              </a:rPr>
              <a:t>	</a:t>
            </a:r>
            <a:r>
              <a:rPr lang="ro-RO" sz="2400" b="1" i="0" noProof="0" dirty="0">
                <a:solidFill>
                  <a:srgbClr val="CCCCCC"/>
                </a:solidFill>
                <a:effectLst/>
                <a:latin typeface="Courier New" panose="02070309020205020404" pitchFamily="49" charset="0"/>
              </a:rPr>
              <a:t>}</a:t>
            </a:r>
          </a:p>
          <a:p>
            <a:pPr marL="34290" indent="0" algn="just">
              <a:buNone/>
            </a:pPr>
            <a:r>
              <a:rPr lang="ro-RO" sz="2400" b="1" i="0" noProof="0" dirty="0">
                <a:solidFill>
                  <a:srgbClr val="CCCCCC"/>
                </a:solidFill>
                <a:effectLst/>
                <a:latin typeface="Courier New" panose="02070309020205020404" pitchFamily="49" charset="0"/>
              </a:rPr>
              <a:t>}</a:t>
            </a:r>
            <a:endParaRPr lang="ro-RO" sz="2400" b="1" noProof="0" dirty="0">
              <a:solidFill>
                <a:srgbClr val="00B0F0"/>
              </a:solidFill>
            </a:endParaRPr>
          </a:p>
        </p:txBody>
      </p:sp>
    </p:spTree>
    <p:extLst>
      <p:ext uri="{BB962C8B-B14F-4D97-AF65-F5344CB8AC3E}">
        <p14:creationId xmlns:p14="http://schemas.microsoft.com/office/powerpoint/2010/main" val="15858029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76C236-F4B2-F639-FD2B-BCDAF601D49A}"/>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59FDFB87-5EC1-71B8-E490-EE5A2EF273A8}"/>
              </a:ext>
            </a:extLst>
          </p:cNvPr>
          <p:cNvSpPr>
            <a:spLocks noGrp="1"/>
          </p:cNvSpPr>
          <p:nvPr>
            <p:ph type="title"/>
          </p:nvPr>
        </p:nvSpPr>
        <p:spPr>
          <a:xfrm>
            <a:off x="463925" y="582705"/>
            <a:ext cx="7819465" cy="504265"/>
          </a:xfrm>
        </p:spPr>
        <p:txBody>
          <a:bodyPr>
            <a:noAutofit/>
          </a:bodyPr>
          <a:lstStyle/>
          <a:p>
            <a:r>
              <a:rPr lang="ro-RO" sz="3200" noProof="0" dirty="0"/>
              <a:t>C# - Cursul 3</a:t>
            </a:r>
          </a:p>
        </p:txBody>
      </p:sp>
      <p:sp>
        <p:nvSpPr>
          <p:cNvPr id="5" name="Content Placeholder 4">
            <a:extLst>
              <a:ext uri="{FF2B5EF4-FFF2-40B4-BE49-F238E27FC236}">
                <a16:creationId xmlns:a16="http://schemas.microsoft.com/office/drawing/2014/main" id="{F62FD589-EC55-E1C2-DD83-A96DD549A7AB}"/>
              </a:ext>
            </a:extLst>
          </p:cNvPr>
          <p:cNvSpPr>
            <a:spLocks noGrp="1"/>
          </p:cNvSpPr>
          <p:nvPr>
            <p:ph idx="1"/>
          </p:nvPr>
        </p:nvSpPr>
        <p:spPr>
          <a:xfrm>
            <a:off x="463925" y="1281952"/>
            <a:ext cx="8249770" cy="5074024"/>
          </a:xfrm>
        </p:spPr>
        <p:txBody>
          <a:bodyPr>
            <a:noAutofit/>
          </a:bodyPr>
          <a:lstStyle/>
          <a:p>
            <a:pPr marL="34290" indent="0" algn="just">
              <a:buNone/>
            </a:pPr>
            <a:r>
              <a:rPr lang="ro-RO" sz="2400" b="1" i="0" noProof="0" dirty="0" err="1">
                <a:solidFill>
                  <a:srgbClr val="CC99CD"/>
                </a:solidFill>
                <a:effectLst/>
                <a:latin typeface="Courier New" panose="02070309020205020404" pitchFamily="49" charset="0"/>
              </a:rPr>
              <a:t>using</a:t>
            </a:r>
            <a:r>
              <a:rPr lang="ro-RO" sz="2400" b="1" i="0" noProof="0" dirty="0">
                <a:solidFill>
                  <a:srgbClr val="CCCCCC"/>
                </a:solidFill>
                <a:effectLst/>
                <a:latin typeface="Courier New" panose="02070309020205020404" pitchFamily="49" charset="0"/>
              </a:rPr>
              <a:t> </a:t>
            </a:r>
            <a:r>
              <a:rPr lang="ro-RO" sz="2400" b="1" i="0" noProof="0" dirty="0" err="1">
                <a:solidFill>
                  <a:srgbClr val="CCCCCC"/>
                </a:solidFill>
                <a:effectLst/>
                <a:latin typeface="Courier New" panose="02070309020205020404" pitchFamily="49" charset="0"/>
              </a:rPr>
              <a:t>System</a:t>
            </a:r>
            <a:r>
              <a:rPr lang="ro-RO" sz="2400" b="1" i="0" noProof="0" dirty="0">
                <a:solidFill>
                  <a:srgbClr val="CCCCCC"/>
                </a:solidFill>
                <a:effectLst/>
                <a:latin typeface="Courier New" panose="02070309020205020404" pitchFamily="49" charset="0"/>
              </a:rPr>
              <a:t>;</a:t>
            </a:r>
          </a:p>
          <a:p>
            <a:pPr marL="34290" indent="0" algn="just">
              <a:buNone/>
            </a:pPr>
            <a:r>
              <a:rPr lang="ro-RO" sz="2400" b="1" i="0" noProof="0" dirty="0" err="1">
                <a:solidFill>
                  <a:srgbClr val="CC99CD"/>
                </a:solidFill>
                <a:effectLst/>
                <a:latin typeface="Courier New" panose="02070309020205020404" pitchFamily="49" charset="0"/>
              </a:rPr>
              <a:t>class</a:t>
            </a:r>
            <a:r>
              <a:rPr lang="ro-RO" sz="2400" b="1" i="0" noProof="0" dirty="0">
                <a:solidFill>
                  <a:srgbClr val="CCCCCC"/>
                </a:solidFill>
                <a:effectLst/>
                <a:latin typeface="Courier New" panose="02070309020205020404" pitchFamily="49" charset="0"/>
              </a:rPr>
              <a:t> Program {</a:t>
            </a:r>
          </a:p>
          <a:p>
            <a:pPr marL="34290" indent="0" algn="just">
              <a:buNone/>
            </a:pPr>
            <a:r>
              <a:rPr lang="ro-RO" sz="2400" b="1" i="0" noProof="0" dirty="0">
                <a:solidFill>
                  <a:srgbClr val="CCCCCC"/>
                </a:solidFill>
                <a:effectLst/>
                <a:latin typeface="Courier New" panose="02070309020205020404" pitchFamily="49" charset="0"/>
              </a:rPr>
              <a:t>	</a:t>
            </a:r>
            <a:r>
              <a:rPr lang="ro-RO" sz="2400" b="1" i="0" noProof="0" dirty="0">
                <a:solidFill>
                  <a:srgbClr val="CC99CD"/>
                </a:solidFill>
                <a:effectLst/>
                <a:latin typeface="Courier New" panose="02070309020205020404" pitchFamily="49" charset="0"/>
              </a:rPr>
              <a:t>static</a:t>
            </a:r>
            <a:r>
              <a:rPr lang="ro-RO" sz="2400" b="1" i="0" noProof="0" dirty="0">
                <a:solidFill>
                  <a:srgbClr val="CCCCCC"/>
                </a:solidFill>
                <a:effectLst/>
                <a:latin typeface="Courier New" panose="02070309020205020404" pitchFamily="49" charset="0"/>
              </a:rPr>
              <a:t> </a:t>
            </a:r>
            <a:r>
              <a:rPr lang="ro-RO" sz="2400" b="1" i="0" noProof="0" dirty="0" err="1">
                <a:solidFill>
                  <a:srgbClr val="CC99CD"/>
                </a:solidFill>
                <a:effectLst/>
                <a:latin typeface="Courier New" panose="02070309020205020404" pitchFamily="49" charset="0"/>
              </a:rPr>
              <a:t>void</a:t>
            </a:r>
            <a:r>
              <a:rPr lang="ro-RO" sz="2400" b="1" i="0" noProof="0" dirty="0">
                <a:solidFill>
                  <a:srgbClr val="CCCCCC"/>
                </a:solidFill>
                <a:effectLst/>
                <a:latin typeface="Courier New" panose="02070309020205020404" pitchFamily="49" charset="0"/>
              </a:rPr>
              <a:t> </a:t>
            </a:r>
            <a:r>
              <a:rPr lang="ro-RO" sz="2400" b="1" i="0" noProof="0" dirty="0">
                <a:solidFill>
                  <a:srgbClr val="F08D49"/>
                </a:solidFill>
                <a:effectLst/>
                <a:latin typeface="Courier New" panose="02070309020205020404" pitchFamily="49" charset="0"/>
              </a:rPr>
              <a:t>Main</a:t>
            </a:r>
            <a:r>
              <a:rPr lang="ro-RO" sz="2400" b="1" i="0" noProof="0" dirty="0">
                <a:solidFill>
                  <a:srgbClr val="CCCCCC"/>
                </a:solidFill>
                <a:effectLst/>
                <a:latin typeface="Courier New" panose="02070309020205020404" pitchFamily="49" charset="0"/>
              </a:rPr>
              <a:t>() {</a:t>
            </a:r>
          </a:p>
          <a:p>
            <a:pPr marL="34290" indent="0" algn="just">
              <a:buNone/>
            </a:pPr>
            <a:r>
              <a:rPr lang="ro-RO" sz="2400" b="1" noProof="0" dirty="0">
                <a:solidFill>
                  <a:srgbClr val="CCCCCC"/>
                </a:solidFill>
                <a:latin typeface="Courier New" panose="02070309020205020404" pitchFamily="49" charset="0"/>
              </a:rPr>
              <a:t>		</a:t>
            </a:r>
            <a:r>
              <a:rPr lang="ro-RO" sz="2400" b="1" i="0" noProof="0" dirty="0" err="1">
                <a:solidFill>
                  <a:srgbClr val="CC99CD"/>
                </a:solidFill>
                <a:effectLst/>
                <a:latin typeface="Courier New" panose="02070309020205020404" pitchFamily="49" charset="0"/>
              </a:rPr>
              <a:t>int</a:t>
            </a:r>
            <a:r>
              <a:rPr lang="ro-RO" sz="2400" b="1" i="0" noProof="0" dirty="0">
                <a:solidFill>
                  <a:srgbClr val="CCCCCC"/>
                </a:solidFill>
                <a:effectLst/>
                <a:latin typeface="Courier New" panose="02070309020205020404" pitchFamily="49" charset="0"/>
              </a:rPr>
              <a:t> </a:t>
            </a:r>
            <a:r>
              <a:rPr lang="ro-RO" sz="2400" b="1" i="0" noProof="0" dirty="0" err="1">
                <a:solidFill>
                  <a:srgbClr val="CCCCCC"/>
                </a:solidFill>
                <a:effectLst/>
                <a:latin typeface="Courier New" panose="02070309020205020404" pitchFamily="49" charset="0"/>
              </a:rPr>
              <a:t>shirts</a:t>
            </a:r>
            <a:r>
              <a:rPr lang="ro-RO" sz="2400" b="1" i="0" noProof="0" dirty="0">
                <a:solidFill>
                  <a:srgbClr val="CCCCCC"/>
                </a:solidFill>
                <a:effectLst/>
                <a:latin typeface="Courier New" panose="02070309020205020404" pitchFamily="49" charset="0"/>
              </a:rPr>
              <a:t> </a:t>
            </a:r>
            <a:r>
              <a:rPr lang="ro-RO" sz="2400" b="1" i="0" noProof="0" dirty="0">
                <a:solidFill>
                  <a:srgbClr val="67CDCC"/>
                </a:solidFill>
                <a:effectLst/>
                <a:latin typeface="Courier New" panose="02070309020205020404" pitchFamily="49" charset="0"/>
              </a:rPr>
              <a:t>=</a:t>
            </a:r>
            <a:r>
              <a:rPr lang="ro-RO" sz="2400" b="1" i="0" noProof="0" dirty="0">
                <a:solidFill>
                  <a:srgbClr val="CCCCCC"/>
                </a:solidFill>
                <a:effectLst/>
                <a:latin typeface="Courier New" panose="02070309020205020404" pitchFamily="49" charset="0"/>
              </a:rPr>
              <a:t> </a:t>
            </a:r>
            <a:r>
              <a:rPr lang="ro-RO" sz="2400" b="1" i="0" noProof="0" dirty="0">
                <a:solidFill>
                  <a:srgbClr val="F08D49"/>
                </a:solidFill>
                <a:effectLst/>
                <a:latin typeface="Courier New" panose="02070309020205020404" pitchFamily="49" charset="0"/>
              </a:rPr>
              <a:t>12</a:t>
            </a:r>
            <a:r>
              <a:rPr lang="ro-RO" sz="2400" b="1" i="0" noProof="0" dirty="0">
                <a:solidFill>
                  <a:srgbClr val="CCCCCC"/>
                </a:solidFill>
                <a:effectLst/>
                <a:latin typeface="Courier New" panose="02070309020205020404" pitchFamily="49" charset="0"/>
              </a:rPr>
              <a:t>; </a:t>
            </a:r>
          </a:p>
          <a:p>
            <a:pPr marL="34290" indent="0" algn="just">
              <a:buNone/>
            </a:pPr>
            <a:r>
              <a:rPr lang="ro-RO" sz="2400" b="1" noProof="0" dirty="0">
                <a:solidFill>
                  <a:srgbClr val="CCCCCC"/>
                </a:solidFill>
                <a:latin typeface="Courier New" panose="02070309020205020404" pitchFamily="49" charset="0"/>
              </a:rPr>
              <a:t>		</a:t>
            </a:r>
            <a:r>
              <a:rPr lang="ro-RO" sz="2400" b="1" i="0" noProof="0" dirty="0" err="1">
                <a:solidFill>
                  <a:srgbClr val="CC99CD"/>
                </a:solidFill>
                <a:effectLst/>
                <a:latin typeface="Courier New" panose="02070309020205020404" pitchFamily="49" charset="0"/>
              </a:rPr>
              <a:t>int</a:t>
            </a:r>
            <a:r>
              <a:rPr lang="ro-RO" sz="2400" b="1" i="0" noProof="0" dirty="0">
                <a:solidFill>
                  <a:srgbClr val="CCCCCC"/>
                </a:solidFill>
                <a:effectLst/>
                <a:latin typeface="Courier New" panose="02070309020205020404" pitchFamily="49" charset="0"/>
              </a:rPr>
              <a:t> </a:t>
            </a:r>
            <a:r>
              <a:rPr lang="ro-RO" sz="2400" b="1" i="0" noProof="0" dirty="0" err="1">
                <a:solidFill>
                  <a:srgbClr val="CCCCCC"/>
                </a:solidFill>
                <a:effectLst/>
                <a:latin typeface="Courier New" panose="02070309020205020404" pitchFamily="49" charset="0"/>
              </a:rPr>
              <a:t>trousers</a:t>
            </a:r>
            <a:r>
              <a:rPr lang="ro-RO" sz="2400" b="1" i="0" noProof="0" dirty="0">
                <a:solidFill>
                  <a:srgbClr val="CCCCCC"/>
                </a:solidFill>
                <a:effectLst/>
                <a:latin typeface="Courier New" panose="02070309020205020404" pitchFamily="49" charset="0"/>
              </a:rPr>
              <a:t> </a:t>
            </a:r>
            <a:r>
              <a:rPr lang="ro-RO" sz="2400" b="1" i="0" noProof="0" dirty="0">
                <a:solidFill>
                  <a:srgbClr val="67CDCC"/>
                </a:solidFill>
                <a:effectLst/>
                <a:latin typeface="Courier New" panose="02070309020205020404" pitchFamily="49" charset="0"/>
              </a:rPr>
              <a:t>=</a:t>
            </a:r>
            <a:r>
              <a:rPr lang="ro-RO" sz="2400" b="1" i="0" noProof="0" dirty="0">
                <a:solidFill>
                  <a:srgbClr val="CCCCCC"/>
                </a:solidFill>
                <a:effectLst/>
                <a:latin typeface="Courier New" panose="02070309020205020404" pitchFamily="49" charset="0"/>
              </a:rPr>
              <a:t> </a:t>
            </a:r>
            <a:r>
              <a:rPr lang="ro-RO" sz="2400" b="1" i="0" noProof="0" dirty="0">
                <a:solidFill>
                  <a:srgbClr val="F08D49"/>
                </a:solidFill>
                <a:effectLst/>
                <a:latin typeface="Courier New" panose="02070309020205020404" pitchFamily="49" charset="0"/>
              </a:rPr>
              <a:t>8</a:t>
            </a:r>
            <a:r>
              <a:rPr lang="ro-RO" sz="2400" b="1" i="0" noProof="0" dirty="0">
                <a:solidFill>
                  <a:srgbClr val="CCCCCC"/>
                </a:solidFill>
                <a:effectLst/>
                <a:latin typeface="Courier New" panose="02070309020205020404" pitchFamily="49" charset="0"/>
              </a:rPr>
              <a:t>; </a:t>
            </a:r>
          </a:p>
          <a:p>
            <a:pPr marL="34290" indent="0" algn="just">
              <a:buNone/>
            </a:pPr>
            <a:r>
              <a:rPr lang="ro-RO" sz="2400" b="1" noProof="0" dirty="0">
                <a:solidFill>
                  <a:srgbClr val="CCCCCC"/>
                </a:solidFill>
                <a:latin typeface="Courier New" panose="02070309020205020404" pitchFamily="49" charset="0"/>
              </a:rPr>
              <a:t>		</a:t>
            </a:r>
            <a:r>
              <a:rPr lang="ro-RO" sz="2400" b="1" i="0" noProof="0" dirty="0" err="1">
                <a:solidFill>
                  <a:srgbClr val="CC99CD"/>
                </a:solidFill>
                <a:effectLst/>
                <a:latin typeface="Courier New" panose="02070309020205020404" pitchFamily="49" charset="0"/>
              </a:rPr>
              <a:t>int</a:t>
            </a:r>
            <a:r>
              <a:rPr lang="ro-RO" sz="2400" b="1" i="0" noProof="0" dirty="0">
                <a:solidFill>
                  <a:srgbClr val="CCCCCC"/>
                </a:solidFill>
                <a:effectLst/>
                <a:latin typeface="Courier New" panose="02070309020205020404" pitchFamily="49" charset="0"/>
              </a:rPr>
              <a:t> </a:t>
            </a:r>
            <a:r>
              <a:rPr lang="ro-RO" sz="2400" b="1" i="0" noProof="0" dirty="0" err="1">
                <a:solidFill>
                  <a:srgbClr val="CCCCCC"/>
                </a:solidFill>
                <a:effectLst/>
                <a:latin typeface="Courier New" panose="02070309020205020404" pitchFamily="49" charset="0"/>
              </a:rPr>
              <a:t>totalClothes</a:t>
            </a:r>
            <a:r>
              <a:rPr lang="ro-RO" sz="2400" b="1" i="0" noProof="0" dirty="0">
                <a:solidFill>
                  <a:srgbClr val="CCCCCC"/>
                </a:solidFill>
                <a:effectLst/>
                <a:latin typeface="Courier New" panose="02070309020205020404" pitchFamily="49" charset="0"/>
              </a:rPr>
              <a:t> </a:t>
            </a:r>
            <a:r>
              <a:rPr lang="ro-RO" sz="2400" b="1" i="0" noProof="0" dirty="0">
                <a:solidFill>
                  <a:srgbClr val="67CDCC"/>
                </a:solidFill>
                <a:effectLst/>
                <a:latin typeface="Courier New" panose="02070309020205020404" pitchFamily="49" charset="0"/>
              </a:rPr>
              <a:t>=</a:t>
            </a:r>
            <a:r>
              <a:rPr lang="ro-RO" sz="2400" b="1" i="0" noProof="0" dirty="0">
                <a:solidFill>
                  <a:srgbClr val="CCCCCC"/>
                </a:solidFill>
                <a:effectLst/>
                <a:latin typeface="Courier New" panose="02070309020205020404" pitchFamily="49" charset="0"/>
              </a:rPr>
              <a:t> </a:t>
            </a:r>
            <a:r>
              <a:rPr lang="ro-RO" sz="2400" b="1" i="0" noProof="0" dirty="0" err="1">
                <a:solidFill>
                  <a:srgbClr val="CCCCCC"/>
                </a:solidFill>
                <a:effectLst/>
                <a:latin typeface="Courier New" panose="02070309020205020404" pitchFamily="49" charset="0"/>
              </a:rPr>
              <a:t>shirts</a:t>
            </a:r>
            <a:r>
              <a:rPr lang="ro-RO" sz="2400" b="1" i="0" noProof="0" dirty="0">
                <a:solidFill>
                  <a:srgbClr val="CCCCCC"/>
                </a:solidFill>
                <a:effectLst/>
                <a:latin typeface="Courier New" panose="02070309020205020404" pitchFamily="49" charset="0"/>
              </a:rPr>
              <a:t> </a:t>
            </a:r>
            <a:r>
              <a:rPr lang="ro-RO" sz="2400" b="1" i="0" noProof="0" dirty="0">
                <a:solidFill>
                  <a:srgbClr val="67CDCC"/>
                </a:solidFill>
                <a:effectLst/>
                <a:latin typeface="Courier New" panose="02070309020205020404" pitchFamily="49" charset="0"/>
              </a:rPr>
              <a:t>+</a:t>
            </a:r>
            <a:r>
              <a:rPr lang="ro-RO" sz="2400" b="1" i="0" noProof="0" dirty="0">
                <a:solidFill>
                  <a:srgbClr val="CCCCCC"/>
                </a:solidFill>
                <a:effectLst/>
                <a:latin typeface="Courier New" panose="02070309020205020404" pitchFamily="49" charset="0"/>
              </a:rPr>
              <a:t> 				</a:t>
            </a:r>
            <a:r>
              <a:rPr lang="ro-RO" sz="2400" b="1" i="0" noProof="0" dirty="0" err="1">
                <a:solidFill>
                  <a:srgbClr val="CCCCCC"/>
                </a:solidFill>
                <a:effectLst/>
                <a:latin typeface="Courier New" panose="02070309020205020404" pitchFamily="49" charset="0"/>
              </a:rPr>
              <a:t>trousers</a:t>
            </a:r>
            <a:r>
              <a:rPr lang="ro-RO" sz="2400" b="1" i="0" noProof="0" dirty="0">
                <a:solidFill>
                  <a:srgbClr val="CCCCCC"/>
                </a:solidFill>
                <a:effectLst/>
                <a:latin typeface="Courier New" panose="02070309020205020404" pitchFamily="49" charset="0"/>
              </a:rPr>
              <a:t>;</a:t>
            </a:r>
          </a:p>
          <a:p>
            <a:pPr marL="34290" indent="0" algn="just">
              <a:buNone/>
            </a:pPr>
            <a:r>
              <a:rPr lang="ro-RO" sz="2400" b="1" i="0" noProof="0" dirty="0">
                <a:solidFill>
                  <a:srgbClr val="CCCCCC"/>
                </a:solidFill>
                <a:effectLst/>
                <a:latin typeface="Courier New" panose="02070309020205020404" pitchFamily="49" charset="0"/>
              </a:rPr>
              <a:t>		</a:t>
            </a:r>
            <a:r>
              <a:rPr lang="ro-RO" sz="2400" b="1" i="0" noProof="0" dirty="0" err="1">
                <a:solidFill>
                  <a:srgbClr val="CCCCCC"/>
                </a:solidFill>
                <a:effectLst/>
                <a:latin typeface="Courier New" panose="02070309020205020404" pitchFamily="49" charset="0"/>
              </a:rPr>
              <a:t>Console.</a:t>
            </a:r>
            <a:r>
              <a:rPr lang="ro-RO" sz="2400" b="1" i="0" noProof="0" dirty="0" err="1">
                <a:solidFill>
                  <a:srgbClr val="F08D49"/>
                </a:solidFill>
                <a:effectLst/>
                <a:latin typeface="Courier New" panose="02070309020205020404" pitchFamily="49" charset="0"/>
              </a:rPr>
              <a:t>WriteLine</a:t>
            </a:r>
            <a:r>
              <a:rPr lang="ro-RO" sz="2400" b="1" i="0" noProof="0" dirty="0">
                <a:solidFill>
                  <a:srgbClr val="CCCCCC"/>
                </a:solidFill>
                <a:effectLst/>
                <a:latin typeface="Courier New" panose="02070309020205020404" pitchFamily="49" charset="0"/>
              </a:rPr>
              <a:t>(</a:t>
            </a:r>
            <a:r>
              <a:rPr lang="ro-RO" sz="2400" b="1" i="0" noProof="0" dirty="0">
                <a:solidFill>
                  <a:srgbClr val="7EC699"/>
                </a:solidFill>
                <a:effectLst/>
                <a:latin typeface="Courier New" panose="02070309020205020404" pitchFamily="49" charset="0"/>
              </a:rPr>
              <a:t>"Total </a:t>
            </a:r>
            <a:r>
              <a:rPr lang="ro-RO" sz="2400" b="1" i="0" noProof="0" dirty="0" err="1">
                <a:solidFill>
                  <a:srgbClr val="7EC699"/>
                </a:solidFill>
                <a:effectLst/>
                <a:latin typeface="Courier New" panose="02070309020205020404" pitchFamily="49" charset="0"/>
              </a:rPr>
              <a:t>number</a:t>
            </a:r>
            <a:r>
              <a:rPr lang="ro-RO" sz="2400" b="1" i="0" noProof="0" dirty="0">
                <a:solidFill>
                  <a:srgbClr val="7EC699"/>
                </a:solidFill>
                <a:effectLst/>
                <a:latin typeface="Courier New" panose="02070309020205020404" pitchFamily="49" charset="0"/>
              </a:rPr>
              <a:t> of 		</a:t>
            </a:r>
            <a:r>
              <a:rPr lang="ro-RO" sz="2400" b="1" i="0" noProof="0" dirty="0" err="1">
                <a:solidFill>
                  <a:srgbClr val="7EC699"/>
                </a:solidFill>
                <a:effectLst/>
                <a:latin typeface="Courier New" panose="02070309020205020404" pitchFamily="49" charset="0"/>
              </a:rPr>
              <a:t>clothes</a:t>
            </a:r>
            <a:r>
              <a:rPr lang="ro-RO" sz="2400" b="1" i="0" noProof="0" dirty="0">
                <a:solidFill>
                  <a:srgbClr val="7EC699"/>
                </a:solidFill>
                <a:effectLst/>
                <a:latin typeface="Courier New" panose="02070309020205020404" pitchFamily="49" charset="0"/>
              </a:rPr>
              <a:t>: "</a:t>
            </a:r>
            <a:r>
              <a:rPr lang="ro-RO" sz="2400" b="1" i="0" noProof="0" dirty="0">
                <a:solidFill>
                  <a:srgbClr val="CCCCCC"/>
                </a:solidFill>
                <a:effectLst/>
                <a:latin typeface="Courier New" panose="02070309020205020404" pitchFamily="49" charset="0"/>
              </a:rPr>
              <a:t> </a:t>
            </a:r>
            <a:r>
              <a:rPr lang="ro-RO" sz="2400" b="1" i="0" noProof="0" dirty="0">
                <a:solidFill>
                  <a:srgbClr val="67CDCC"/>
                </a:solidFill>
                <a:effectLst/>
                <a:latin typeface="Courier New" panose="02070309020205020404" pitchFamily="49" charset="0"/>
              </a:rPr>
              <a:t>+</a:t>
            </a:r>
            <a:r>
              <a:rPr lang="ro-RO" sz="2400" b="1" i="0" noProof="0" dirty="0">
                <a:solidFill>
                  <a:srgbClr val="CCCCCC"/>
                </a:solidFill>
                <a:effectLst/>
                <a:latin typeface="Courier New" panose="02070309020205020404" pitchFamily="49" charset="0"/>
              </a:rPr>
              <a:t> </a:t>
            </a:r>
            <a:r>
              <a:rPr lang="ro-RO" sz="2400" b="1" i="0" noProof="0" dirty="0" err="1">
                <a:solidFill>
                  <a:srgbClr val="CCCCCC"/>
                </a:solidFill>
                <a:effectLst/>
                <a:latin typeface="Courier New" panose="02070309020205020404" pitchFamily="49" charset="0"/>
              </a:rPr>
              <a:t>totalClothes</a:t>
            </a:r>
            <a:r>
              <a:rPr lang="ro-RO" sz="2400" b="1" i="0" noProof="0" dirty="0">
                <a:solidFill>
                  <a:srgbClr val="CCCCCC"/>
                </a:solidFill>
                <a:effectLst/>
                <a:latin typeface="Courier New" panose="02070309020205020404" pitchFamily="49" charset="0"/>
              </a:rPr>
              <a:t>);</a:t>
            </a:r>
          </a:p>
          <a:p>
            <a:pPr marL="34290" indent="0" algn="just">
              <a:buNone/>
            </a:pPr>
            <a:r>
              <a:rPr lang="ro-RO" sz="2400" b="1" noProof="0" dirty="0">
                <a:solidFill>
                  <a:srgbClr val="CCCCCC"/>
                </a:solidFill>
                <a:latin typeface="Courier New" panose="02070309020205020404" pitchFamily="49" charset="0"/>
              </a:rPr>
              <a:t>	</a:t>
            </a:r>
            <a:r>
              <a:rPr lang="ro-RO" sz="2400" b="1" i="0" noProof="0" dirty="0">
                <a:solidFill>
                  <a:srgbClr val="CCCCCC"/>
                </a:solidFill>
                <a:effectLst/>
                <a:latin typeface="Courier New" panose="02070309020205020404" pitchFamily="49" charset="0"/>
              </a:rPr>
              <a:t>}</a:t>
            </a:r>
          </a:p>
          <a:p>
            <a:pPr marL="34290" indent="0" algn="just">
              <a:buNone/>
            </a:pPr>
            <a:r>
              <a:rPr lang="ro-RO" sz="2400" b="1" i="0" noProof="0" dirty="0">
                <a:solidFill>
                  <a:srgbClr val="CCCCCC"/>
                </a:solidFill>
                <a:effectLst/>
                <a:latin typeface="Courier New" panose="02070309020205020404" pitchFamily="49" charset="0"/>
              </a:rPr>
              <a:t>}</a:t>
            </a:r>
            <a:endParaRPr lang="ro-RO" sz="2400" b="1" noProof="0" dirty="0">
              <a:solidFill>
                <a:srgbClr val="00B0F0"/>
              </a:solidFill>
            </a:endParaRPr>
          </a:p>
        </p:txBody>
      </p:sp>
    </p:spTree>
    <p:extLst>
      <p:ext uri="{BB962C8B-B14F-4D97-AF65-F5344CB8AC3E}">
        <p14:creationId xmlns:p14="http://schemas.microsoft.com/office/powerpoint/2010/main" val="22513141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3E9885-54BB-C4C1-E2E4-04D974B0AE15}"/>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FBDE5B0B-04CD-EE62-B633-CC3AF3E269BC}"/>
              </a:ext>
            </a:extLst>
          </p:cNvPr>
          <p:cNvSpPr>
            <a:spLocks noGrp="1"/>
          </p:cNvSpPr>
          <p:nvPr>
            <p:ph type="title"/>
          </p:nvPr>
        </p:nvSpPr>
        <p:spPr>
          <a:xfrm>
            <a:off x="463925" y="582705"/>
            <a:ext cx="7819465" cy="504265"/>
          </a:xfrm>
        </p:spPr>
        <p:txBody>
          <a:bodyPr>
            <a:noAutofit/>
          </a:bodyPr>
          <a:lstStyle/>
          <a:p>
            <a:r>
              <a:rPr lang="ro-RO" sz="3200" noProof="0" dirty="0"/>
              <a:t>C# - Cursul 3</a:t>
            </a:r>
          </a:p>
        </p:txBody>
      </p:sp>
      <p:sp>
        <p:nvSpPr>
          <p:cNvPr id="5" name="Content Placeholder 4">
            <a:extLst>
              <a:ext uri="{FF2B5EF4-FFF2-40B4-BE49-F238E27FC236}">
                <a16:creationId xmlns:a16="http://schemas.microsoft.com/office/drawing/2014/main" id="{A964DFC2-8D95-AE84-1269-DE7F0DAADF04}"/>
              </a:ext>
            </a:extLst>
          </p:cNvPr>
          <p:cNvSpPr>
            <a:spLocks noGrp="1"/>
          </p:cNvSpPr>
          <p:nvPr>
            <p:ph idx="1"/>
          </p:nvPr>
        </p:nvSpPr>
        <p:spPr>
          <a:xfrm>
            <a:off x="463925" y="1281952"/>
            <a:ext cx="8249770" cy="5074024"/>
          </a:xfrm>
        </p:spPr>
        <p:txBody>
          <a:bodyPr>
            <a:noAutofit/>
          </a:bodyPr>
          <a:lstStyle/>
          <a:p>
            <a:pPr marL="34290" indent="0" algn="just">
              <a:buNone/>
            </a:pPr>
            <a:r>
              <a:rPr lang="ro-RO" sz="2400" b="1" i="0" noProof="0" dirty="0" err="1">
                <a:solidFill>
                  <a:srgbClr val="CC99CD"/>
                </a:solidFill>
                <a:effectLst/>
                <a:latin typeface="Courier New" panose="02070309020205020404" pitchFamily="49" charset="0"/>
              </a:rPr>
              <a:t>using</a:t>
            </a:r>
            <a:r>
              <a:rPr lang="ro-RO" sz="2400" b="1" i="0" noProof="0" dirty="0">
                <a:solidFill>
                  <a:srgbClr val="CCCCCC"/>
                </a:solidFill>
                <a:effectLst/>
                <a:latin typeface="Courier New" panose="02070309020205020404" pitchFamily="49" charset="0"/>
              </a:rPr>
              <a:t> </a:t>
            </a:r>
            <a:r>
              <a:rPr lang="ro-RO" sz="2400" b="1" i="0" noProof="0" dirty="0" err="1">
                <a:solidFill>
                  <a:srgbClr val="CCCCCC"/>
                </a:solidFill>
                <a:effectLst/>
                <a:latin typeface="Courier New" panose="02070309020205020404" pitchFamily="49" charset="0"/>
              </a:rPr>
              <a:t>System</a:t>
            </a:r>
            <a:r>
              <a:rPr lang="ro-RO" sz="2400" b="1" i="0" noProof="0" dirty="0">
                <a:solidFill>
                  <a:srgbClr val="CCCCCC"/>
                </a:solidFill>
                <a:effectLst/>
                <a:latin typeface="Courier New" panose="02070309020205020404" pitchFamily="49" charset="0"/>
              </a:rPr>
              <a:t>;</a:t>
            </a:r>
          </a:p>
          <a:p>
            <a:pPr marL="34290" indent="0" algn="just">
              <a:buNone/>
            </a:pPr>
            <a:r>
              <a:rPr lang="ro-RO" sz="2400" b="1" i="0" noProof="0" dirty="0" err="1">
                <a:solidFill>
                  <a:srgbClr val="CC99CD"/>
                </a:solidFill>
                <a:effectLst/>
                <a:latin typeface="Courier New" panose="02070309020205020404" pitchFamily="49" charset="0"/>
              </a:rPr>
              <a:t>class</a:t>
            </a:r>
            <a:r>
              <a:rPr lang="ro-RO" sz="2400" b="1" i="0" noProof="0" dirty="0">
                <a:solidFill>
                  <a:srgbClr val="CCCCCC"/>
                </a:solidFill>
                <a:effectLst/>
                <a:latin typeface="Courier New" panose="02070309020205020404" pitchFamily="49" charset="0"/>
              </a:rPr>
              <a:t> Program {</a:t>
            </a:r>
          </a:p>
          <a:p>
            <a:pPr marL="34290" indent="0" algn="just">
              <a:buNone/>
            </a:pPr>
            <a:r>
              <a:rPr lang="ro-RO" sz="2400" b="1" noProof="0" dirty="0">
                <a:solidFill>
                  <a:srgbClr val="CCCCCC"/>
                </a:solidFill>
                <a:latin typeface="Courier New" panose="02070309020205020404" pitchFamily="49" charset="0"/>
              </a:rPr>
              <a:t>	</a:t>
            </a:r>
            <a:r>
              <a:rPr lang="ro-RO" sz="2400" b="1" i="0" noProof="0" dirty="0">
                <a:solidFill>
                  <a:srgbClr val="CC99CD"/>
                </a:solidFill>
                <a:effectLst/>
                <a:latin typeface="Courier New" panose="02070309020205020404" pitchFamily="49" charset="0"/>
              </a:rPr>
              <a:t>static</a:t>
            </a:r>
            <a:r>
              <a:rPr lang="ro-RO" sz="2400" b="1" i="0" noProof="0" dirty="0">
                <a:solidFill>
                  <a:srgbClr val="CCCCCC"/>
                </a:solidFill>
                <a:effectLst/>
                <a:latin typeface="Courier New" panose="02070309020205020404" pitchFamily="49" charset="0"/>
              </a:rPr>
              <a:t> </a:t>
            </a:r>
            <a:r>
              <a:rPr lang="ro-RO" sz="2400" b="1" i="0" noProof="0" dirty="0" err="1">
                <a:solidFill>
                  <a:srgbClr val="CC99CD"/>
                </a:solidFill>
                <a:effectLst/>
                <a:latin typeface="Courier New" panose="02070309020205020404" pitchFamily="49" charset="0"/>
              </a:rPr>
              <a:t>void</a:t>
            </a:r>
            <a:r>
              <a:rPr lang="ro-RO" sz="2400" b="1" i="0" noProof="0" dirty="0">
                <a:solidFill>
                  <a:srgbClr val="CCCCCC"/>
                </a:solidFill>
                <a:effectLst/>
                <a:latin typeface="Courier New" panose="02070309020205020404" pitchFamily="49" charset="0"/>
              </a:rPr>
              <a:t> </a:t>
            </a:r>
            <a:r>
              <a:rPr lang="ro-RO" sz="2400" b="1" i="0" noProof="0" dirty="0">
                <a:solidFill>
                  <a:srgbClr val="F08D49"/>
                </a:solidFill>
                <a:effectLst/>
                <a:latin typeface="Courier New" panose="02070309020205020404" pitchFamily="49" charset="0"/>
              </a:rPr>
              <a:t>Main</a:t>
            </a:r>
            <a:r>
              <a:rPr lang="ro-RO" sz="2400" b="1" i="0" noProof="0" dirty="0">
                <a:solidFill>
                  <a:srgbClr val="CCCCCC"/>
                </a:solidFill>
                <a:effectLst/>
                <a:latin typeface="Courier New" panose="02070309020205020404" pitchFamily="49" charset="0"/>
              </a:rPr>
              <a:t>() { </a:t>
            </a:r>
          </a:p>
          <a:p>
            <a:pPr marL="34290" indent="0" algn="just">
              <a:buNone/>
            </a:pPr>
            <a:r>
              <a:rPr lang="ro-RO" sz="2400" b="1" noProof="0" dirty="0">
                <a:solidFill>
                  <a:srgbClr val="CCCCCC"/>
                </a:solidFill>
                <a:latin typeface="Courier New" panose="02070309020205020404" pitchFamily="49" charset="0"/>
              </a:rPr>
              <a:t>		</a:t>
            </a:r>
            <a:r>
              <a:rPr lang="ro-RO" sz="2400" b="1" i="0" noProof="0" dirty="0" err="1">
                <a:solidFill>
                  <a:srgbClr val="CC99CD"/>
                </a:solidFill>
                <a:effectLst/>
                <a:latin typeface="Courier New" panose="02070309020205020404" pitchFamily="49" charset="0"/>
              </a:rPr>
              <a:t>bool</a:t>
            </a:r>
            <a:r>
              <a:rPr lang="ro-RO" sz="2400" b="1" i="0" noProof="0" dirty="0">
                <a:solidFill>
                  <a:srgbClr val="CCCCCC"/>
                </a:solidFill>
                <a:effectLst/>
                <a:latin typeface="Courier New" panose="02070309020205020404" pitchFamily="49" charset="0"/>
              </a:rPr>
              <a:t> </a:t>
            </a:r>
            <a:r>
              <a:rPr lang="ro-RO" sz="2400" b="1" i="0" noProof="0" dirty="0" err="1">
                <a:solidFill>
                  <a:srgbClr val="CCCCCC"/>
                </a:solidFill>
                <a:effectLst/>
                <a:latin typeface="Courier New" panose="02070309020205020404" pitchFamily="49" charset="0"/>
              </a:rPr>
              <a:t>isMember</a:t>
            </a:r>
            <a:r>
              <a:rPr lang="ro-RO" sz="2400" b="1" i="0" noProof="0" dirty="0">
                <a:solidFill>
                  <a:srgbClr val="CCCCCC"/>
                </a:solidFill>
                <a:effectLst/>
                <a:latin typeface="Courier New" panose="02070309020205020404" pitchFamily="49" charset="0"/>
              </a:rPr>
              <a:t> </a:t>
            </a:r>
            <a:r>
              <a:rPr lang="ro-RO" sz="2400" b="1" i="0" noProof="0" dirty="0">
                <a:solidFill>
                  <a:srgbClr val="67CDCC"/>
                </a:solidFill>
                <a:effectLst/>
                <a:latin typeface="Courier New" panose="02070309020205020404" pitchFamily="49" charset="0"/>
              </a:rPr>
              <a:t>=</a:t>
            </a:r>
            <a:r>
              <a:rPr lang="ro-RO" sz="2400" b="1" i="0" noProof="0" dirty="0">
                <a:solidFill>
                  <a:srgbClr val="CCCCCC"/>
                </a:solidFill>
                <a:effectLst/>
                <a:latin typeface="Courier New" panose="02070309020205020404" pitchFamily="49" charset="0"/>
              </a:rPr>
              <a:t> </a:t>
            </a:r>
            <a:r>
              <a:rPr lang="ro-RO" sz="2400" b="1" i="0" noProof="0" dirty="0" err="1">
                <a:solidFill>
                  <a:srgbClr val="F08D49"/>
                </a:solidFill>
                <a:effectLst/>
                <a:latin typeface="Courier New" panose="02070309020205020404" pitchFamily="49" charset="0"/>
              </a:rPr>
              <a:t>true</a:t>
            </a:r>
            <a:r>
              <a:rPr lang="ro-RO" sz="2400" b="1" i="0" noProof="0" dirty="0">
                <a:solidFill>
                  <a:srgbClr val="CCCCCC"/>
                </a:solidFill>
                <a:effectLst/>
                <a:latin typeface="Courier New" panose="02070309020205020404" pitchFamily="49" charset="0"/>
              </a:rPr>
              <a:t>;</a:t>
            </a:r>
          </a:p>
          <a:p>
            <a:pPr marL="34290" indent="0" algn="just">
              <a:buNone/>
            </a:pPr>
            <a:r>
              <a:rPr lang="ro-RO" sz="2400" b="1" noProof="0" dirty="0">
                <a:solidFill>
                  <a:srgbClr val="CCCCCC"/>
                </a:solidFill>
                <a:latin typeface="Courier New" panose="02070309020205020404" pitchFamily="49" charset="0"/>
              </a:rPr>
              <a:t>		</a:t>
            </a:r>
            <a:r>
              <a:rPr lang="ro-RO" sz="2400" b="1" i="0" noProof="0" dirty="0" err="1">
                <a:solidFill>
                  <a:srgbClr val="CC99CD"/>
                </a:solidFill>
                <a:effectLst/>
                <a:latin typeface="Courier New" panose="02070309020205020404" pitchFamily="49" charset="0"/>
              </a:rPr>
              <a:t>if</a:t>
            </a:r>
            <a:r>
              <a:rPr lang="ro-RO" sz="2400" b="1" i="0" noProof="0" dirty="0">
                <a:solidFill>
                  <a:srgbClr val="CCCCCC"/>
                </a:solidFill>
                <a:effectLst/>
                <a:latin typeface="Courier New" panose="02070309020205020404" pitchFamily="49" charset="0"/>
              </a:rPr>
              <a:t> (</a:t>
            </a:r>
            <a:r>
              <a:rPr lang="ro-RO" sz="2400" b="1" i="0" noProof="0" dirty="0" err="1">
                <a:solidFill>
                  <a:srgbClr val="CCCCCC"/>
                </a:solidFill>
                <a:effectLst/>
                <a:latin typeface="Courier New" panose="02070309020205020404" pitchFamily="49" charset="0"/>
              </a:rPr>
              <a:t>isMember</a:t>
            </a:r>
            <a:r>
              <a:rPr lang="ro-RO" sz="2400" b="1" i="0" noProof="0" dirty="0">
                <a:solidFill>
                  <a:srgbClr val="CCCCCC"/>
                </a:solidFill>
                <a:effectLst/>
                <a:latin typeface="Courier New" panose="02070309020205020404" pitchFamily="49" charset="0"/>
              </a:rPr>
              <a:t>) { 								</a:t>
            </a:r>
            <a:r>
              <a:rPr lang="ro-RO" sz="2400" b="1" i="0" noProof="0" dirty="0" err="1">
                <a:solidFill>
                  <a:srgbClr val="CCCCCC"/>
                </a:solidFill>
                <a:effectLst/>
                <a:latin typeface="Courier New" panose="02070309020205020404" pitchFamily="49" charset="0"/>
              </a:rPr>
              <a:t>Console.</a:t>
            </a:r>
            <a:r>
              <a:rPr lang="ro-RO" sz="2400" b="1" i="0" noProof="0" dirty="0" err="1">
                <a:solidFill>
                  <a:srgbClr val="F08D49"/>
                </a:solidFill>
                <a:effectLst/>
                <a:latin typeface="Courier New" panose="02070309020205020404" pitchFamily="49" charset="0"/>
              </a:rPr>
              <a:t>WriteLine</a:t>
            </a:r>
            <a:r>
              <a:rPr lang="ro-RO" sz="2400" b="1" i="0" noProof="0" dirty="0">
                <a:solidFill>
                  <a:srgbClr val="CCCCCC"/>
                </a:solidFill>
                <a:effectLst/>
                <a:latin typeface="Courier New" panose="02070309020205020404" pitchFamily="49" charset="0"/>
              </a:rPr>
              <a:t>(</a:t>
            </a:r>
            <a:r>
              <a:rPr lang="ro-RO" sz="2400" b="1" i="0" noProof="0" dirty="0">
                <a:solidFill>
                  <a:srgbClr val="7EC699"/>
                </a:solidFill>
                <a:effectLst/>
                <a:latin typeface="Courier New" panose="02070309020205020404" pitchFamily="49" charset="0"/>
              </a:rPr>
              <a:t>"Welcome, 				</a:t>
            </a:r>
            <a:r>
              <a:rPr lang="ro-RO" sz="2400" b="1" i="0" noProof="0" dirty="0" err="1">
                <a:solidFill>
                  <a:srgbClr val="7EC699"/>
                </a:solidFill>
                <a:effectLst/>
                <a:latin typeface="Courier New" panose="02070309020205020404" pitchFamily="49" charset="0"/>
              </a:rPr>
              <a:t>valued</a:t>
            </a:r>
            <a:r>
              <a:rPr lang="ro-RO" sz="2400" b="1" i="0" noProof="0" dirty="0">
                <a:solidFill>
                  <a:srgbClr val="7EC699"/>
                </a:solidFill>
                <a:effectLst/>
                <a:latin typeface="Courier New" panose="02070309020205020404" pitchFamily="49" charset="0"/>
              </a:rPr>
              <a:t> </a:t>
            </a:r>
            <a:r>
              <a:rPr lang="ro-RO" sz="2400" b="1" i="0" noProof="0" dirty="0" err="1">
                <a:solidFill>
                  <a:srgbClr val="7EC699"/>
                </a:solidFill>
                <a:effectLst/>
                <a:latin typeface="Courier New" panose="02070309020205020404" pitchFamily="49" charset="0"/>
              </a:rPr>
              <a:t>member</a:t>
            </a:r>
            <a:r>
              <a:rPr lang="ro-RO" sz="2400" b="1" i="0" noProof="0" dirty="0">
                <a:solidFill>
                  <a:srgbClr val="7EC699"/>
                </a:solidFill>
                <a:effectLst/>
                <a:latin typeface="Courier New" panose="02070309020205020404" pitchFamily="49" charset="0"/>
              </a:rPr>
              <a:t>!"</a:t>
            </a:r>
            <a:r>
              <a:rPr lang="ro-RO" sz="2400" b="1" i="0" noProof="0" dirty="0">
                <a:solidFill>
                  <a:srgbClr val="CCCCCC"/>
                </a:solidFill>
                <a:effectLst/>
                <a:latin typeface="Courier New" panose="02070309020205020404" pitchFamily="49" charset="0"/>
              </a:rPr>
              <a:t>); </a:t>
            </a:r>
          </a:p>
          <a:p>
            <a:pPr marL="34290" indent="0" algn="just">
              <a:buNone/>
            </a:pPr>
            <a:r>
              <a:rPr lang="ro-RO" sz="2400" b="1" noProof="0" dirty="0">
                <a:solidFill>
                  <a:srgbClr val="CCCCCC"/>
                </a:solidFill>
                <a:latin typeface="Courier New" panose="02070309020205020404" pitchFamily="49" charset="0"/>
              </a:rPr>
              <a:t>		</a:t>
            </a:r>
            <a:r>
              <a:rPr lang="ro-RO" sz="2400" b="1" i="0" noProof="0" dirty="0">
                <a:solidFill>
                  <a:srgbClr val="CCCCCC"/>
                </a:solidFill>
                <a:effectLst/>
                <a:latin typeface="Courier New" panose="02070309020205020404" pitchFamily="49" charset="0"/>
              </a:rPr>
              <a:t>} </a:t>
            </a:r>
            <a:r>
              <a:rPr lang="ro-RO" sz="2400" b="1" i="0" noProof="0" dirty="0" err="1">
                <a:solidFill>
                  <a:srgbClr val="CC99CD"/>
                </a:solidFill>
                <a:effectLst/>
                <a:latin typeface="Courier New" panose="02070309020205020404" pitchFamily="49" charset="0"/>
              </a:rPr>
              <a:t>else</a:t>
            </a:r>
            <a:r>
              <a:rPr lang="ro-RO" sz="2400" b="1" i="0" noProof="0" dirty="0">
                <a:solidFill>
                  <a:srgbClr val="CCCCCC"/>
                </a:solidFill>
                <a:effectLst/>
                <a:latin typeface="Courier New" panose="02070309020205020404" pitchFamily="49" charset="0"/>
              </a:rPr>
              <a:t> { </a:t>
            </a:r>
          </a:p>
          <a:p>
            <a:pPr marL="34290" indent="0" algn="just">
              <a:buNone/>
            </a:pPr>
            <a:r>
              <a:rPr lang="ro-RO" sz="2400" b="1" noProof="0" dirty="0">
                <a:solidFill>
                  <a:srgbClr val="CCCCCC"/>
                </a:solidFill>
                <a:latin typeface="Courier New" panose="02070309020205020404" pitchFamily="49" charset="0"/>
              </a:rPr>
              <a:t>			</a:t>
            </a:r>
            <a:r>
              <a:rPr lang="ro-RO" sz="2400" b="1" i="0" noProof="0" dirty="0" err="1">
                <a:solidFill>
                  <a:srgbClr val="CCCCCC"/>
                </a:solidFill>
                <a:effectLst/>
                <a:latin typeface="Courier New" panose="02070309020205020404" pitchFamily="49" charset="0"/>
              </a:rPr>
              <a:t>Console.</a:t>
            </a:r>
            <a:r>
              <a:rPr lang="ro-RO" sz="2400" b="1" i="0" noProof="0" dirty="0" err="1">
                <a:solidFill>
                  <a:srgbClr val="F08D49"/>
                </a:solidFill>
                <a:effectLst/>
                <a:latin typeface="Courier New" panose="02070309020205020404" pitchFamily="49" charset="0"/>
              </a:rPr>
              <a:t>WriteLine</a:t>
            </a:r>
            <a:r>
              <a:rPr lang="ro-RO" sz="2400" b="1" i="0" noProof="0" dirty="0">
                <a:solidFill>
                  <a:srgbClr val="CCCCCC"/>
                </a:solidFill>
                <a:effectLst/>
                <a:latin typeface="Courier New" panose="02070309020205020404" pitchFamily="49" charset="0"/>
              </a:rPr>
              <a:t>(</a:t>
            </a:r>
            <a:r>
              <a:rPr lang="ro-RO" sz="2400" b="1" i="0" noProof="0" dirty="0">
                <a:solidFill>
                  <a:srgbClr val="7EC699"/>
                </a:solidFill>
                <a:effectLst/>
                <a:latin typeface="Courier New" panose="02070309020205020404" pitchFamily="49" charset="0"/>
              </a:rPr>
              <a:t>"</a:t>
            </a:r>
            <a:r>
              <a:rPr lang="ro-RO" sz="2400" b="1" i="0" noProof="0" dirty="0" err="1">
                <a:solidFill>
                  <a:srgbClr val="7EC699"/>
                </a:solidFill>
                <a:effectLst/>
                <a:latin typeface="Courier New" panose="02070309020205020404" pitchFamily="49" charset="0"/>
              </a:rPr>
              <a:t>Please</a:t>
            </a:r>
            <a:r>
              <a:rPr lang="ro-RO" sz="2400" b="1" i="0" noProof="0" dirty="0">
                <a:solidFill>
                  <a:srgbClr val="7EC699"/>
                </a:solidFill>
                <a:effectLst/>
                <a:latin typeface="Courier New" panose="02070309020205020404" pitchFamily="49" charset="0"/>
              </a:rPr>
              <a:t> </a:t>
            </a:r>
            <a:r>
              <a:rPr lang="ro-RO" sz="2400" b="1" i="0" noProof="0" dirty="0" err="1">
                <a:solidFill>
                  <a:srgbClr val="7EC699"/>
                </a:solidFill>
                <a:effectLst/>
                <a:latin typeface="Courier New" panose="02070309020205020404" pitchFamily="49" charset="0"/>
              </a:rPr>
              <a:t>sign</a:t>
            </a:r>
            <a:r>
              <a:rPr lang="ro-RO" sz="2400" b="1" i="0" noProof="0" dirty="0">
                <a:solidFill>
                  <a:srgbClr val="7EC699"/>
                </a:solidFill>
                <a:effectLst/>
                <a:latin typeface="Courier New" panose="02070309020205020404" pitchFamily="49" charset="0"/>
              </a:rPr>
              <a:t> 			</a:t>
            </a:r>
            <a:r>
              <a:rPr lang="ro-RO" sz="2400" b="1" i="0" noProof="0" dirty="0" err="1">
                <a:solidFill>
                  <a:srgbClr val="7EC699"/>
                </a:solidFill>
                <a:effectLst/>
                <a:latin typeface="Courier New" panose="02070309020205020404" pitchFamily="49" charset="0"/>
              </a:rPr>
              <a:t>up</a:t>
            </a:r>
            <a:r>
              <a:rPr lang="ro-RO" sz="2400" b="1" i="0" noProof="0" dirty="0">
                <a:solidFill>
                  <a:srgbClr val="7EC699"/>
                </a:solidFill>
                <a:effectLst/>
                <a:latin typeface="Courier New" panose="02070309020205020404" pitchFamily="49" charset="0"/>
              </a:rPr>
              <a:t> for a </a:t>
            </a:r>
            <a:r>
              <a:rPr lang="ro-RO" sz="2400" b="1" i="0" noProof="0" dirty="0" err="1">
                <a:solidFill>
                  <a:srgbClr val="7EC699"/>
                </a:solidFill>
                <a:effectLst/>
                <a:latin typeface="Courier New" panose="02070309020205020404" pitchFamily="49" charset="0"/>
              </a:rPr>
              <a:t>membership</a:t>
            </a:r>
            <a:r>
              <a:rPr lang="ro-RO" sz="2400" b="1" i="0" noProof="0" dirty="0">
                <a:solidFill>
                  <a:srgbClr val="7EC699"/>
                </a:solidFill>
                <a:effectLst/>
                <a:latin typeface="Courier New" panose="02070309020205020404" pitchFamily="49" charset="0"/>
              </a:rPr>
              <a:t>."</a:t>
            </a:r>
            <a:r>
              <a:rPr lang="ro-RO" sz="2400" b="1" i="0" noProof="0" dirty="0">
                <a:solidFill>
                  <a:srgbClr val="CCCCCC"/>
                </a:solidFill>
                <a:effectLst/>
                <a:latin typeface="Courier New" panose="02070309020205020404" pitchFamily="49" charset="0"/>
              </a:rPr>
              <a:t>); </a:t>
            </a:r>
          </a:p>
          <a:p>
            <a:pPr marL="34290" indent="0" algn="just">
              <a:buNone/>
            </a:pPr>
            <a:r>
              <a:rPr lang="ro-RO" sz="2400" b="1" noProof="0" dirty="0">
                <a:solidFill>
                  <a:srgbClr val="CCCCCC"/>
                </a:solidFill>
                <a:latin typeface="Courier New" panose="02070309020205020404" pitchFamily="49" charset="0"/>
              </a:rPr>
              <a:t>		</a:t>
            </a:r>
            <a:r>
              <a:rPr lang="ro-RO" sz="2400" b="1" i="0" noProof="0" dirty="0">
                <a:solidFill>
                  <a:srgbClr val="CCCCCC"/>
                </a:solidFill>
                <a:effectLst/>
                <a:latin typeface="Courier New" panose="02070309020205020404" pitchFamily="49" charset="0"/>
              </a:rPr>
              <a:t>}</a:t>
            </a:r>
          </a:p>
          <a:p>
            <a:pPr marL="34290" indent="0" algn="just">
              <a:buNone/>
            </a:pPr>
            <a:r>
              <a:rPr lang="ro-RO" sz="2400" b="1" noProof="0" dirty="0">
                <a:solidFill>
                  <a:srgbClr val="CCCCCC"/>
                </a:solidFill>
                <a:latin typeface="Courier New" panose="02070309020205020404" pitchFamily="49" charset="0"/>
              </a:rPr>
              <a:t>	</a:t>
            </a:r>
            <a:r>
              <a:rPr lang="ro-RO" sz="2400" b="1" i="0" noProof="0" dirty="0">
                <a:solidFill>
                  <a:srgbClr val="CCCCCC"/>
                </a:solidFill>
                <a:effectLst/>
                <a:latin typeface="Courier New" panose="02070309020205020404" pitchFamily="49" charset="0"/>
              </a:rPr>
              <a:t>}</a:t>
            </a:r>
          </a:p>
          <a:p>
            <a:pPr marL="34290" indent="0" algn="just">
              <a:buNone/>
            </a:pPr>
            <a:r>
              <a:rPr lang="ro-RO" sz="2400" b="1" i="0" noProof="0" dirty="0">
                <a:solidFill>
                  <a:srgbClr val="CCCCCC"/>
                </a:solidFill>
                <a:effectLst/>
                <a:latin typeface="Courier New" panose="02070309020205020404" pitchFamily="49" charset="0"/>
              </a:rPr>
              <a:t>}</a:t>
            </a:r>
            <a:endParaRPr lang="ro-RO" sz="2400" b="1" noProof="0" dirty="0">
              <a:solidFill>
                <a:srgbClr val="00B0F0"/>
              </a:solidFill>
            </a:endParaRPr>
          </a:p>
        </p:txBody>
      </p:sp>
    </p:spTree>
    <p:extLst>
      <p:ext uri="{BB962C8B-B14F-4D97-AF65-F5344CB8AC3E}">
        <p14:creationId xmlns:p14="http://schemas.microsoft.com/office/powerpoint/2010/main" val="12194634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E20531-018C-D9C9-33BD-4FAD6EF87B7C}"/>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A7CE4A17-E12C-FB61-7B8A-7BB3A7A61A1A}"/>
              </a:ext>
            </a:extLst>
          </p:cNvPr>
          <p:cNvSpPr>
            <a:spLocks noGrp="1"/>
          </p:cNvSpPr>
          <p:nvPr>
            <p:ph type="title"/>
          </p:nvPr>
        </p:nvSpPr>
        <p:spPr>
          <a:xfrm>
            <a:off x="463925" y="582705"/>
            <a:ext cx="7819465" cy="504265"/>
          </a:xfrm>
        </p:spPr>
        <p:txBody>
          <a:bodyPr>
            <a:noAutofit/>
          </a:bodyPr>
          <a:lstStyle/>
          <a:p>
            <a:r>
              <a:rPr lang="ro-RO" sz="3200" noProof="0" dirty="0"/>
              <a:t>C# - Cursul 3</a:t>
            </a:r>
          </a:p>
        </p:txBody>
      </p:sp>
      <p:sp>
        <p:nvSpPr>
          <p:cNvPr id="5" name="Content Placeholder 4">
            <a:extLst>
              <a:ext uri="{FF2B5EF4-FFF2-40B4-BE49-F238E27FC236}">
                <a16:creationId xmlns:a16="http://schemas.microsoft.com/office/drawing/2014/main" id="{AAAE0CD4-5981-9A6D-3238-FF7AEFBD7137}"/>
              </a:ext>
            </a:extLst>
          </p:cNvPr>
          <p:cNvSpPr>
            <a:spLocks noGrp="1"/>
          </p:cNvSpPr>
          <p:nvPr>
            <p:ph idx="1"/>
          </p:nvPr>
        </p:nvSpPr>
        <p:spPr>
          <a:xfrm>
            <a:off x="463925" y="1281952"/>
            <a:ext cx="8249770" cy="5074024"/>
          </a:xfrm>
        </p:spPr>
        <p:txBody>
          <a:bodyPr>
            <a:noAutofit/>
          </a:bodyPr>
          <a:lstStyle/>
          <a:p>
            <a:pPr marL="34290" indent="0" algn="just">
              <a:buNone/>
            </a:pPr>
            <a:r>
              <a:rPr lang="ro-RO" sz="2400" b="1" i="0" noProof="0" dirty="0" err="1">
                <a:solidFill>
                  <a:srgbClr val="CC99CD"/>
                </a:solidFill>
                <a:effectLst/>
                <a:latin typeface="Courier New" panose="02070309020205020404" pitchFamily="49" charset="0"/>
              </a:rPr>
              <a:t>using</a:t>
            </a:r>
            <a:r>
              <a:rPr lang="ro-RO" sz="2400" b="1" i="0" noProof="0" dirty="0">
                <a:solidFill>
                  <a:srgbClr val="CCCCCC"/>
                </a:solidFill>
                <a:effectLst/>
                <a:latin typeface="Courier New" panose="02070309020205020404" pitchFamily="49" charset="0"/>
              </a:rPr>
              <a:t> </a:t>
            </a:r>
            <a:r>
              <a:rPr lang="ro-RO" sz="2400" b="1" i="0" noProof="0" dirty="0" err="1">
                <a:solidFill>
                  <a:srgbClr val="CCCCCC"/>
                </a:solidFill>
                <a:effectLst/>
                <a:latin typeface="Courier New" panose="02070309020205020404" pitchFamily="49" charset="0"/>
              </a:rPr>
              <a:t>System</a:t>
            </a:r>
            <a:r>
              <a:rPr lang="ro-RO" sz="2400" b="1" i="0" noProof="0" dirty="0">
                <a:solidFill>
                  <a:srgbClr val="CCCCCC"/>
                </a:solidFill>
                <a:effectLst/>
                <a:latin typeface="Courier New" panose="02070309020205020404" pitchFamily="49" charset="0"/>
              </a:rPr>
              <a:t>;</a:t>
            </a:r>
          </a:p>
          <a:p>
            <a:pPr marL="34290" indent="0" algn="just">
              <a:buNone/>
            </a:pPr>
            <a:r>
              <a:rPr lang="ro-RO" sz="2400" b="1" i="0" noProof="0" dirty="0" err="1">
                <a:solidFill>
                  <a:srgbClr val="CC99CD"/>
                </a:solidFill>
                <a:effectLst/>
                <a:latin typeface="Courier New" panose="02070309020205020404" pitchFamily="49" charset="0"/>
              </a:rPr>
              <a:t>namespace</a:t>
            </a:r>
            <a:r>
              <a:rPr lang="ro-RO" sz="2400" b="1" i="0" noProof="0" dirty="0">
                <a:solidFill>
                  <a:srgbClr val="CCCCCC"/>
                </a:solidFill>
                <a:effectLst/>
                <a:latin typeface="Courier New" panose="02070309020205020404" pitchFamily="49" charset="0"/>
              </a:rPr>
              <a:t> </a:t>
            </a:r>
            <a:r>
              <a:rPr lang="ro-RO" sz="2400" b="1" i="0" noProof="0" dirty="0" err="1">
                <a:solidFill>
                  <a:srgbClr val="CCCCCC"/>
                </a:solidFill>
                <a:effectLst/>
                <a:latin typeface="Courier New" panose="02070309020205020404" pitchFamily="49" charset="0"/>
              </a:rPr>
              <a:t>MyExample</a:t>
            </a:r>
            <a:r>
              <a:rPr lang="ro-RO" sz="2400" b="1" i="0" noProof="0" dirty="0">
                <a:solidFill>
                  <a:srgbClr val="CCCCCC"/>
                </a:solidFill>
                <a:effectLst/>
                <a:latin typeface="Courier New" panose="02070309020205020404" pitchFamily="49" charset="0"/>
              </a:rPr>
              <a:t> { </a:t>
            </a:r>
          </a:p>
          <a:p>
            <a:pPr marL="34290" indent="0" algn="just">
              <a:buNone/>
            </a:pPr>
            <a:r>
              <a:rPr lang="ro-RO" sz="2400" b="1" i="0" noProof="0" dirty="0" err="1">
                <a:solidFill>
                  <a:srgbClr val="CC99CD"/>
                </a:solidFill>
                <a:effectLst/>
                <a:latin typeface="Courier New" panose="02070309020205020404" pitchFamily="49" charset="0"/>
              </a:rPr>
              <a:t>class</a:t>
            </a:r>
            <a:r>
              <a:rPr lang="ro-RO" sz="2400" b="1" i="0" noProof="0" dirty="0">
                <a:solidFill>
                  <a:srgbClr val="CCCCCC"/>
                </a:solidFill>
                <a:effectLst/>
                <a:latin typeface="Courier New" panose="02070309020205020404" pitchFamily="49" charset="0"/>
              </a:rPr>
              <a:t> </a:t>
            </a:r>
            <a:r>
              <a:rPr lang="ro-RO" sz="2400" b="1" i="0" noProof="0" dirty="0" err="1">
                <a:solidFill>
                  <a:srgbClr val="CCCCCC"/>
                </a:solidFill>
                <a:effectLst/>
                <a:latin typeface="Courier New" panose="02070309020205020404" pitchFamily="49" charset="0"/>
              </a:rPr>
              <a:t>Example</a:t>
            </a:r>
            <a:r>
              <a:rPr lang="ro-RO" sz="2400" b="1" i="0" noProof="0" dirty="0">
                <a:solidFill>
                  <a:srgbClr val="CCCCCC"/>
                </a:solidFill>
                <a:effectLst/>
                <a:latin typeface="Courier New" panose="02070309020205020404" pitchFamily="49" charset="0"/>
              </a:rPr>
              <a:t> { </a:t>
            </a:r>
          </a:p>
          <a:p>
            <a:pPr marL="34290" indent="0" algn="just">
              <a:buNone/>
            </a:pPr>
            <a:r>
              <a:rPr lang="ro-RO" sz="2400" b="1" noProof="0" dirty="0">
                <a:solidFill>
                  <a:srgbClr val="CCCCCC"/>
                </a:solidFill>
                <a:latin typeface="Courier New" panose="02070309020205020404" pitchFamily="49" charset="0"/>
              </a:rPr>
              <a:t>	</a:t>
            </a:r>
            <a:r>
              <a:rPr lang="ro-RO" sz="2400" b="1" i="0" noProof="0" dirty="0">
                <a:solidFill>
                  <a:srgbClr val="CC99CD"/>
                </a:solidFill>
                <a:effectLst/>
                <a:latin typeface="Courier New" panose="02070309020205020404" pitchFamily="49" charset="0"/>
              </a:rPr>
              <a:t>static</a:t>
            </a:r>
            <a:r>
              <a:rPr lang="ro-RO" sz="2400" b="1" i="0" noProof="0" dirty="0">
                <a:solidFill>
                  <a:srgbClr val="CCCCCC"/>
                </a:solidFill>
                <a:effectLst/>
                <a:latin typeface="Courier New" panose="02070309020205020404" pitchFamily="49" charset="0"/>
              </a:rPr>
              <a:t> </a:t>
            </a:r>
            <a:r>
              <a:rPr lang="ro-RO" sz="2400" b="1" i="0" noProof="0" dirty="0" err="1">
                <a:solidFill>
                  <a:srgbClr val="CC99CD"/>
                </a:solidFill>
                <a:effectLst/>
                <a:latin typeface="Courier New" panose="02070309020205020404" pitchFamily="49" charset="0"/>
              </a:rPr>
              <a:t>void</a:t>
            </a:r>
            <a:r>
              <a:rPr lang="ro-RO" sz="2400" b="1" i="0" noProof="0" dirty="0">
                <a:solidFill>
                  <a:srgbClr val="CCCCCC"/>
                </a:solidFill>
                <a:effectLst/>
                <a:latin typeface="Courier New" panose="02070309020205020404" pitchFamily="49" charset="0"/>
              </a:rPr>
              <a:t> </a:t>
            </a:r>
            <a:r>
              <a:rPr lang="ro-RO" sz="2400" b="1" i="0" noProof="0" dirty="0">
                <a:solidFill>
                  <a:srgbClr val="F08D49"/>
                </a:solidFill>
                <a:effectLst/>
                <a:latin typeface="Courier New" panose="02070309020205020404" pitchFamily="49" charset="0"/>
              </a:rPr>
              <a:t>Main</a:t>
            </a:r>
            <a:r>
              <a:rPr lang="ro-RO" sz="2400" b="1" i="0" noProof="0" dirty="0">
                <a:solidFill>
                  <a:srgbClr val="CCCCCC"/>
                </a:solidFill>
                <a:effectLst/>
                <a:latin typeface="Courier New" panose="02070309020205020404" pitchFamily="49" charset="0"/>
              </a:rPr>
              <a:t>(</a:t>
            </a:r>
            <a:r>
              <a:rPr lang="ro-RO" sz="2400" b="1" i="0" noProof="0" dirty="0" err="1">
                <a:solidFill>
                  <a:srgbClr val="CC99CD"/>
                </a:solidFill>
                <a:effectLst/>
                <a:latin typeface="Courier New" panose="02070309020205020404" pitchFamily="49" charset="0"/>
              </a:rPr>
              <a:t>string</a:t>
            </a:r>
            <a:r>
              <a:rPr lang="ro-RO" sz="2400" b="1" i="0" noProof="0" dirty="0">
                <a:solidFill>
                  <a:srgbClr val="CCCCCC"/>
                </a:solidFill>
                <a:effectLst/>
                <a:latin typeface="Courier New" panose="02070309020205020404" pitchFamily="49" charset="0"/>
              </a:rPr>
              <a:t>[] </a:t>
            </a:r>
            <a:r>
              <a:rPr lang="ro-RO" sz="2400" b="1" i="0" noProof="0" dirty="0" err="1">
                <a:solidFill>
                  <a:srgbClr val="CCCCCC"/>
                </a:solidFill>
                <a:effectLst/>
                <a:latin typeface="Courier New" panose="02070309020205020404" pitchFamily="49" charset="0"/>
              </a:rPr>
              <a:t>args</a:t>
            </a:r>
            <a:r>
              <a:rPr lang="ro-RO" sz="2400" b="1" i="0" noProof="0" dirty="0">
                <a:solidFill>
                  <a:srgbClr val="CCCCCC"/>
                </a:solidFill>
                <a:effectLst/>
                <a:latin typeface="Courier New" panose="02070309020205020404" pitchFamily="49" charset="0"/>
              </a:rPr>
              <a:t>) { </a:t>
            </a:r>
          </a:p>
          <a:p>
            <a:pPr marL="34290" indent="0" algn="just">
              <a:buNone/>
            </a:pPr>
            <a:r>
              <a:rPr lang="ro-RO" sz="2400" b="1" noProof="0" dirty="0">
                <a:solidFill>
                  <a:srgbClr val="CCCCCC"/>
                </a:solidFill>
                <a:latin typeface="Courier New" panose="02070309020205020404" pitchFamily="49" charset="0"/>
              </a:rPr>
              <a:t>		</a:t>
            </a:r>
            <a:r>
              <a:rPr lang="ro-RO" sz="2400" b="1" i="0" noProof="0" dirty="0" err="1">
                <a:solidFill>
                  <a:srgbClr val="CC99CD"/>
                </a:solidFill>
                <a:effectLst/>
                <a:latin typeface="Courier New" panose="02070309020205020404" pitchFamily="49" charset="0"/>
              </a:rPr>
              <a:t>int</a:t>
            </a:r>
            <a:r>
              <a:rPr lang="ro-RO" sz="2400" b="1" i="0" noProof="0" dirty="0">
                <a:solidFill>
                  <a:srgbClr val="CCCCCC"/>
                </a:solidFill>
                <a:effectLst/>
                <a:latin typeface="Courier New" panose="02070309020205020404" pitchFamily="49" charset="0"/>
              </a:rPr>
              <a:t> </a:t>
            </a:r>
            <a:r>
              <a:rPr lang="ro-RO" sz="2400" b="1" i="0" noProof="0" dirty="0" err="1">
                <a:solidFill>
                  <a:srgbClr val="CCCCCC"/>
                </a:solidFill>
                <a:effectLst/>
                <a:latin typeface="Courier New" panose="02070309020205020404" pitchFamily="49" charset="0"/>
              </a:rPr>
              <a:t>myInt</a:t>
            </a:r>
            <a:r>
              <a:rPr lang="ro-RO" sz="2400" b="1" i="0" noProof="0" dirty="0">
                <a:solidFill>
                  <a:srgbClr val="CCCCCC"/>
                </a:solidFill>
                <a:effectLst/>
                <a:latin typeface="Courier New" panose="02070309020205020404" pitchFamily="49" charset="0"/>
              </a:rPr>
              <a:t> </a:t>
            </a:r>
            <a:r>
              <a:rPr lang="ro-RO" sz="2400" b="1" i="0" noProof="0" dirty="0">
                <a:solidFill>
                  <a:srgbClr val="67CDCC"/>
                </a:solidFill>
                <a:effectLst/>
                <a:latin typeface="Courier New" panose="02070309020205020404" pitchFamily="49" charset="0"/>
              </a:rPr>
              <a:t>=</a:t>
            </a:r>
            <a:r>
              <a:rPr lang="ro-RO" sz="2400" b="1" i="0" noProof="0" dirty="0">
                <a:solidFill>
                  <a:srgbClr val="CCCCCC"/>
                </a:solidFill>
                <a:effectLst/>
                <a:latin typeface="Courier New" panose="02070309020205020404" pitchFamily="49" charset="0"/>
              </a:rPr>
              <a:t> </a:t>
            </a:r>
            <a:r>
              <a:rPr lang="ro-RO" sz="2400" b="1" i="0" noProof="0" dirty="0">
                <a:solidFill>
                  <a:srgbClr val="F08D49"/>
                </a:solidFill>
                <a:effectLst/>
                <a:latin typeface="Courier New" panose="02070309020205020404" pitchFamily="49" charset="0"/>
              </a:rPr>
              <a:t>9</a:t>
            </a:r>
            <a:r>
              <a:rPr lang="ro-RO" sz="2400" b="1" i="0" noProof="0" dirty="0">
                <a:solidFill>
                  <a:srgbClr val="CCCCCC"/>
                </a:solidFill>
                <a:effectLst/>
                <a:latin typeface="Courier New" panose="02070309020205020404" pitchFamily="49" charset="0"/>
              </a:rPr>
              <a:t>; </a:t>
            </a:r>
          </a:p>
          <a:p>
            <a:pPr marL="34290" indent="0" algn="just">
              <a:buNone/>
            </a:pPr>
            <a:r>
              <a:rPr lang="ro-RO" sz="2400" b="1" i="0" noProof="0" dirty="0">
                <a:solidFill>
                  <a:srgbClr val="999999"/>
                </a:solidFill>
                <a:effectLst/>
                <a:latin typeface="Courier New" panose="02070309020205020404" pitchFamily="49" charset="0"/>
              </a:rPr>
              <a:t>		//conversie automată de la </a:t>
            </a:r>
            <a:r>
              <a:rPr lang="ro-RO" sz="2400" b="1" i="0" noProof="0" dirty="0" err="1">
                <a:solidFill>
                  <a:srgbClr val="999999"/>
                </a:solidFill>
                <a:effectLst/>
                <a:latin typeface="Courier New" panose="02070309020205020404" pitchFamily="49" charset="0"/>
              </a:rPr>
              <a:t>int</a:t>
            </a:r>
            <a:r>
              <a:rPr lang="ro-RO" sz="2400" b="1" i="0" noProof="0" dirty="0">
                <a:solidFill>
                  <a:srgbClr val="999999"/>
                </a:solidFill>
                <a:effectLst/>
                <a:latin typeface="Courier New" panose="02070309020205020404" pitchFamily="49" charset="0"/>
              </a:rPr>
              <a:t> la </a:t>
            </a:r>
            <a:r>
              <a:rPr lang="ro-RO" sz="2400" b="1" i="0" noProof="0" dirty="0" err="1">
                <a:solidFill>
                  <a:srgbClr val="999999"/>
                </a:solidFill>
                <a:effectLst/>
                <a:latin typeface="Courier New" panose="02070309020205020404" pitchFamily="49" charset="0"/>
              </a:rPr>
              <a:t>double</a:t>
            </a:r>
            <a:r>
              <a:rPr lang="ro-RO" sz="2400" b="1" i="0" noProof="0" dirty="0">
                <a:solidFill>
                  <a:srgbClr val="CCCCCC"/>
                </a:solidFill>
                <a:effectLst/>
                <a:latin typeface="Courier New" panose="02070309020205020404" pitchFamily="49" charset="0"/>
              </a:rPr>
              <a:t> </a:t>
            </a:r>
          </a:p>
          <a:p>
            <a:pPr marL="34290" indent="0" algn="just">
              <a:buNone/>
            </a:pPr>
            <a:r>
              <a:rPr lang="ro-RO" sz="2400" b="1" noProof="0" dirty="0">
                <a:solidFill>
                  <a:srgbClr val="CCCCCC"/>
                </a:solidFill>
                <a:latin typeface="Courier New" panose="02070309020205020404" pitchFamily="49" charset="0"/>
              </a:rPr>
              <a:t>		</a:t>
            </a:r>
            <a:r>
              <a:rPr lang="ro-RO" sz="2400" b="1" i="0" noProof="0" dirty="0" err="1">
                <a:solidFill>
                  <a:srgbClr val="CC99CD"/>
                </a:solidFill>
                <a:effectLst/>
                <a:latin typeface="Courier New" panose="02070309020205020404" pitchFamily="49" charset="0"/>
              </a:rPr>
              <a:t>double</a:t>
            </a:r>
            <a:r>
              <a:rPr lang="ro-RO" sz="2400" b="1" i="0" noProof="0" dirty="0">
                <a:solidFill>
                  <a:srgbClr val="CCCCCC"/>
                </a:solidFill>
                <a:effectLst/>
                <a:latin typeface="Courier New" panose="02070309020205020404" pitchFamily="49" charset="0"/>
              </a:rPr>
              <a:t> </a:t>
            </a:r>
            <a:r>
              <a:rPr lang="ro-RO" sz="2400" b="1" i="0" noProof="0" dirty="0" err="1">
                <a:solidFill>
                  <a:srgbClr val="CCCCCC"/>
                </a:solidFill>
                <a:effectLst/>
                <a:latin typeface="Courier New" panose="02070309020205020404" pitchFamily="49" charset="0"/>
              </a:rPr>
              <a:t>myDouble</a:t>
            </a:r>
            <a:r>
              <a:rPr lang="ro-RO" sz="2400" b="1" i="0" noProof="0" dirty="0">
                <a:solidFill>
                  <a:srgbClr val="CCCCCC"/>
                </a:solidFill>
                <a:effectLst/>
                <a:latin typeface="Courier New" panose="02070309020205020404" pitchFamily="49" charset="0"/>
              </a:rPr>
              <a:t> </a:t>
            </a:r>
            <a:r>
              <a:rPr lang="ro-RO" sz="2400" b="1" i="0" noProof="0" dirty="0">
                <a:solidFill>
                  <a:srgbClr val="67CDCC"/>
                </a:solidFill>
                <a:effectLst/>
                <a:latin typeface="Courier New" panose="02070309020205020404" pitchFamily="49" charset="0"/>
              </a:rPr>
              <a:t>=</a:t>
            </a:r>
            <a:r>
              <a:rPr lang="ro-RO" sz="2400" b="1" i="0" noProof="0" dirty="0">
                <a:solidFill>
                  <a:srgbClr val="CCCCCC"/>
                </a:solidFill>
                <a:effectLst/>
                <a:latin typeface="Courier New" panose="02070309020205020404" pitchFamily="49" charset="0"/>
              </a:rPr>
              <a:t> </a:t>
            </a:r>
            <a:r>
              <a:rPr lang="ro-RO" sz="2400" b="1" i="0" noProof="0" dirty="0" err="1">
                <a:solidFill>
                  <a:srgbClr val="CCCCCC"/>
                </a:solidFill>
                <a:effectLst/>
                <a:latin typeface="Courier New" panose="02070309020205020404" pitchFamily="49" charset="0"/>
              </a:rPr>
              <a:t>myInt</a:t>
            </a:r>
            <a:r>
              <a:rPr lang="ro-RO" sz="2400" b="1" i="0" noProof="0" dirty="0">
                <a:solidFill>
                  <a:srgbClr val="CCCCCC"/>
                </a:solidFill>
                <a:effectLst/>
                <a:latin typeface="Courier New" panose="02070309020205020404" pitchFamily="49" charset="0"/>
              </a:rPr>
              <a:t>; 					</a:t>
            </a:r>
            <a:r>
              <a:rPr lang="ro-RO" sz="2400" b="1" i="0" noProof="0" dirty="0" err="1">
                <a:solidFill>
                  <a:srgbClr val="CCCCCC"/>
                </a:solidFill>
                <a:effectLst/>
                <a:latin typeface="Courier New" panose="02070309020205020404" pitchFamily="49" charset="0"/>
              </a:rPr>
              <a:t>Console.</a:t>
            </a:r>
            <a:r>
              <a:rPr lang="ro-RO" sz="2400" b="1" i="0" noProof="0" dirty="0" err="1">
                <a:solidFill>
                  <a:srgbClr val="F08D49"/>
                </a:solidFill>
                <a:effectLst/>
                <a:latin typeface="Courier New" panose="02070309020205020404" pitchFamily="49" charset="0"/>
              </a:rPr>
              <a:t>WriteLine</a:t>
            </a:r>
            <a:r>
              <a:rPr lang="ro-RO" sz="2400" b="1" i="0" noProof="0" dirty="0">
                <a:solidFill>
                  <a:srgbClr val="CCCCCC"/>
                </a:solidFill>
                <a:effectLst/>
                <a:latin typeface="Courier New" panose="02070309020205020404" pitchFamily="49" charset="0"/>
              </a:rPr>
              <a:t>(</a:t>
            </a:r>
            <a:r>
              <a:rPr lang="ro-RO" sz="2400" b="1" i="0" noProof="0" dirty="0" err="1">
                <a:solidFill>
                  <a:srgbClr val="CCCCCC"/>
                </a:solidFill>
                <a:effectLst/>
                <a:latin typeface="Courier New" panose="02070309020205020404" pitchFamily="49" charset="0"/>
              </a:rPr>
              <a:t>myInt</a:t>
            </a:r>
            <a:r>
              <a:rPr lang="ro-RO" sz="2400" b="1" i="0" noProof="0" dirty="0">
                <a:solidFill>
                  <a:srgbClr val="CCCCCC"/>
                </a:solidFill>
                <a:effectLst/>
                <a:latin typeface="Courier New" panose="02070309020205020404" pitchFamily="49" charset="0"/>
              </a:rPr>
              <a:t>); 					</a:t>
            </a:r>
            <a:r>
              <a:rPr lang="ro-RO" sz="2400" b="1" i="0" noProof="0" dirty="0" err="1">
                <a:solidFill>
                  <a:srgbClr val="CCCCCC"/>
                </a:solidFill>
                <a:effectLst/>
                <a:latin typeface="Courier New" panose="02070309020205020404" pitchFamily="49" charset="0"/>
              </a:rPr>
              <a:t>Console.</a:t>
            </a:r>
            <a:r>
              <a:rPr lang="ro-RO" sz="2400" b="1" i="0" noProof="0" dirty="0" err="1">
                <a:solidFill>
                  <a:srgbClr val="F08D49"/>
                </a:solidFill>
                <a:effectLst/>
                <a:latin typeface="Courier New" panose="02070309020205020404" pitchFamily="49" charset="0"/>
              </a:rPr>
              <a:t>WriteLine</a:t>
            </a:r>
            <a:r>
              <a:rPr lang="ro-RO" sz="2400" b="1" i="0" noProof="0" dirty="0">
                <a:solidFill>
                  <a:srgbClr val="CCCCCC"/>
                </a:solidFill>
                <a:effectLst/>
                <a:latin typeface="Courier New" panose="02070309020205020404" pitchFamily="49" charset="0"/>
              </a:rPr>
              <a:t>(</a:t>
            </a:r>
            <a:r>
              <a:rPr lang="ro-RO" sz="2400" b="1" i="0" noProof="0" dirty="0" err="1">
                <a:solidFill>
                  <a:srgbClr val="CCCCCC"/>
                </a:solidFill>
                <a:effectLst/>
                <a:latin typeface="Courier New" panose="02070309020205020404" pitchFamily="49" charset="0"/>
              </a:rPr>
              <a:t>myDouble</a:t>
            </a:r>
            <a:r>
              <a:rPr lang="ro-RO" sz="2400" b="1" i="0" noProof="0" dirty="0">
                <a:solidFill>
                  <a:srgbClr val="CCCCCC"/>
                </a:solidFill>
                <a:effectLst/>
                <a:latin typeface="Courier New" panose="02070309020205020404" pitchFamily="49" charset="0"/>
              </a:rPr>
              <a:t>); </a:t>
            </a:r>
          </a:p>
          <a:p>
            <a:pPr marL="34290" indent="0" algn="just">
              <a:buNone/>
            </a:pPr>
            <a:r>
              <a:rPr lang="ro-RO" sz="2400" b="1" noProof="0" dirty="0">
                <a:solidFill>
                  <a:srgbClr val="CCCCCC"/>
                </a:solidFill>
                <a:latin typeface="Courier New" panose="02070309020205020404" pitchFamily="49" charset="0"/>
              </a:rPr>
              <a:t>	</a:t>
            </a:r>
            <a:r>
              <a:rPr lang="ro-RO" sz="2400" b="1" i="0" noProof="0" dirty="0">
                <a:solidFill>
                  <a:srgbClr val="CCCCCC"/>
                </a:solidFill>
                <a:effectLst/>
                <a:latin typeface="Courier New" panose="02070309020205020404" pitchFamily="49" charset="0"/>
              </a:rPr>
              <a:t>} </a:t>
            </a:r>
          </a:p>
          <a:p>
            <a:pPr marL="34290" indent="0" algn="just">
              <a:buNone/>
            </a:pPr>
            <a:r>
              <a:rPr lang="ro-RO" sz="2400" b="1" i="0" noProof="0" dirty="0">
                <a:solidFill>
                  <a:srgbClr val="CCCCCC"/>
                </a:solidFill>
                <a:effectLst/>
                <a:latin typeface="Courier New" panose="02070309020205020404" pitchFamily="49" charset="0"/>
              </a:rPr>
              <a:t>}</a:t>
            </a:r>
          </a:p>
          <a:p>
            <a:pPr marL="34290" indent="0" algn="just">
              <a:buNone/>
            </a:pPr>
            <a:r>
              <a:rPr lang="ro-RO" sz="2400" b="1" i="0" noProof="0" dirty="0">
                <a:solidFill>
                  <a:srgbClr val="CCCCCC"/>
                </a:solidFill>
                <a:effectLst/>
                <a:latin typeface="Courier New" panose="02070309020205020404" pitchFamily="49" charset="0"/>
              </a:rPr>
              <a:t>}</a:t>
            </a:r>
            <a:endParaRPr lang="ro-RO" sz="2400" b="1" noProof="0" dirty="0">
              <a:solidFill>
                <a:srgbClr val="00B0F0"/>
              </a:solidFill>
            </a:endParaRPr>
          </a:p>
        </p:txBody>
      </p:sp>
    </p:spTree>
    <p:extLst>
      <p:ext uri="{BB962C8B-B14F-4D97-AF65-F5344CB8AC3E}">
        <p14:creationId xmlns:p14="http://schemas.microsoft.com/office/powerpoint/2010/main" val="20461568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30808F-C555-91F0-0618-EC8C9011AB59}"/>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C397EA12-91D7-A2E9-943D-88DBE5FF0086}"/>
              </a:ext>
            </a:extLst>
          </p:cNvPr>
          <p:cNvSpPr>
            <a:spLocks noGrp="1"/>
          </p:cNvSpPr>
          <p:nvPr>
            <p:ph type="title"/>
          </p:nvPr>
        </p:nvSpPr>
        <p:spPr>
          <a:xfrm>
            <a:off x="463925" y="582705"/>
            <a:ext cx="7819465" cy="504265"/>
          </a:xfrm>
        </p:spPr>
        <p:txBody>
          <a:bodyPr>
            <a:noAutofit/>
          </a:bodyPr>
          <a:lstStyle/>
          <a:p>
            <a:r>
              <a:rPr lang="ro-RO" sz="3200" noProof="0" dirty="0"/>
              <a:t>C# - Cursul 3</a:t>
            </a:r>
          </a:p>
        </p:txBody>
      </p:sp>
      <p:sp>
        <p:nvSpPr>
          <p:cNvPr id="5" name="Content Placeholder 4">
            <a:extLst>
              <a:ext uri="{FF2B5EF4-FFF2-40B4-BE49-F238E27FC236}">
                <a16:creationId xmlns:a16="http://schemas.microsoft.com/office/drawing/2014/main" id="{83B07F7A-2812-B547-973C-0D6DF4C2C9CE}"/>
              </a:ext>
            </a:extLst>
          </p:cNvPr>
          <p:cNvSpPr>
            <a:spLocks noGrp="1"/>
          </p:cNvSpPr>
          <p:nvPr>
            <p:ph idx="1"/>
          </p:nvPr>
        </p:nvSpPr>
        <p:spPr>
          <a:xfrm>
            <a:off x="463925" y="1281952"/>
            <a:ext cx="8249770" cy="5074024"/>
          </a:xfrm>
        </p:spPr>
        <p:txBody>
          <a:bodyPr>
            <a:noAutofit/>
          </a:bodyPr>
          <a:lstStyle/>
          <a:p>
            <a:pPr marL="34290" indent="0" algn="just">
              <a:buNone/>
            </a:pPr>
            <a:r>
              <a:rPr lang="ro-RO" sz="2800" noProof="0" dirty="0">
                <a:solidFill>
                  <a:srgbClr val="00B0F0"/>
                </a:solidFill>
              </a:rPr>
              <a:t>Constante si literali in C#</a:t>
            </a:r>
          </a:p>
          <a:p>
            <a:pPr marL="34290" indent="0" algn="just">
              <a:buNone/>
            </a:pPr>
            <a:endParaRPr lang="ro-RO" sz="2800" noProof="0" dirty="0">
              <a:solidFill>
                <a:srgbClr val="00B0F0"/>
              </a:solidFill>
            </a:endParaRPr>
          </a:p>
          <a:p>
            <a:pPr marL="34290" indent="0" algn="just">
              <a:buNone/>
            </a:pPr>
            <a:r>
              <a:rPr lang="ro-RO" sz="2800" noProof="0" dirty="0">
                <a:solidFill>
                  <a:srgbClr val="00B0F0"/>
                </a:solidFill>
              </a:rPr>
              <a:t>Constantele se referă la valori fixe pe care programul nu le poate modifica în timpul execuției sale. Aceste valori fixe sunt numite și literali. Constantele pot fi de oricare dintre tipurile de date de bază, cum ar fi o constantă întreagă, o constantă in virgulă mobilă, o constantă de tip caracter sau un literal de tip șir de caractere. Există, de asemenea, constante de enumerare.</a:t>
            </a:r>
          </a:p>
        </p:txBody>
      </p:sp>
    </p:spTree>
    <p:extLst>
      <p:ext uri="{BB962C8B-B14F-4D97-AF65-F5344CB8AC3E}">
        <p14:creationId xmlns:p14="http://schemas.microsoft.com/office/powerpoint/2010/main" val="980782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F19886-A26E-E946-45E4-624F7A521521}"/>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832DEFD0-63EE-CFE9-016A-3B52D844EEEE}"/>
              </a:ext>
            </a:extLst>
          </p:cNvPr>
          <p:cNvSpPr>
            <a:spLocks noGrp="1"/>
          </p:cNvSpPr>
          <p:nvPr>
            <p:ph type="title"/>
          </p:nvPr>
        </p:nvSpPr>
        <p:spPr>
          <a:xfrm>
            <a:off x="463925" y="582705"/>
            <a:ext cx="7819465" cy="504265"/>
          </a:xfrm>
        </p:spPr>
        <p:txBody>
          <a:bodyPr>
            <a:noAutofit/>
          </a:bodyPr>
          <a:lstStyle/>
          <a:p>
            <a:r>
              <a:rPr lang="ro-RO" sz="3200" noProof="0" dirty="0"/>
              <a:t>C# - Cursul 3</a:t>
            </a:r>
          </a:p>
        </p:txBody>
      </p:sp>
      <p:sp>
        <p:nvSpPr>
          <p:cNvPr id="5" name="Content Placeholder 4">
            <a:extLst>
              <a:ext uri="{FF2B5EF4-FFF2-40B4-BE49-F238E27FC236}">
                <a16:creationId xmlns:a16="http://schemas.microsoft.com/office/drawing/2014/main" id="{942B9A3D-CCA7-860B-E3CB-CD2419445C98}"/>
              </a:ext>
            </a:extLst>
          </p:cNvPr>
          <p:cNvSpPr>
            <a:spLocks noGrp="1"/>
          </p:cNvSpPr>
          <p:nvPr>
            <p:ph idx="1"/>
          </p:nvPr>
        </p:nvSpPr>
        <p:spPr>
          <a:xfrm>
            <a:off x="463925" y="1281952"/>
            <a:ext cx="8249770" cy="5074024"/>
          </a:xfrm>
        </p:spPr>
        <p:txBody>
          <a:bodyPr>
            <a:noAutofit/>
          </a:bodyPr>
          <a:lstStyle/>
          <a:p>
            <a:pPr marL="34290" indent="0" algn="just">
              <a:buNone/>
            </a:pPr>
            <a:r>
              <a:rPr lang="ro-RO" sz="2800" noProof="0" dirty="0">
                <a:solidFill>
                  <a:srgbClr val="00B0F0"/>
                </a:solidFill>
              </a:rPr>
              <a:t>Constante si literali in C#</a:t>
            </a:r>
          </a:p>
          <a:p>
            <a:pPr marL="34290" indent="0" algn="just">
              <a:buNone/>
            </a:pPr>
            <a:endParaRPr lang="ro-RO" sz="2800" noProof="0" dirty="0">
              <a:solidFill>
                <a:srgbClr val="00B0F0"/>
              </a:solidFill>
            </a:endParaRPr>
          </a:p>
          <a:p>
            <a:pPr marL="34290" indent="0" algn="just">
              <a:buNone/>
            </a:pPr>
            <a:r>
              <a:rPr lang="ro-RO" sz="2800" noProof="0" dirty="0">
                <a:solidFill>
                  <a:srgbClr val="00B0F0"/>
                </a:solidFill>
              </a:rPr>
              <a:t>Constantele sunt tratate la fel ca variabilele obișnuite, cu excepția faptului că valorile lor nu pot fi modificate după definirea lor.</a:t>
            </a:r>
          </a:p>
          <a:p>
            <a:pPr marL="34290" indent="0" algn="just">
              <a:buNone/>
            </a:pPr>
            <a:endParaRPr lang="ro-RO" sz="2400" b="1" noProof="0" dirty="0">
              <a:solidFill>
                <a:srgbClr val="00B0F0"/>
              </a:solidFill>
            </a:endParaRPr>
          </a:p>
        </p:txBody>
      </p:sp>
    </p:spTree>
    <p:extLst>
      <p:ext uri="{BB962C8B-B14F-4D97-AF65-F5344CB8AC3E}">
        <p14:creationId xmlns:p14="http://schemas.microsoft.com/office/powerpoint/2010/main" val="5879120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23F12D-D250-5F7B-A7DA-079357BB2891}"/>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74015AAA-FB65-F01E-D09A-C66D8E64DF19}"/>
              </a:ext>
            </a:extLst>
          </p:cNvPr>
          <p:cNvSpPr>
            <a:spLocks noGrp="1"/>
          </p:cNvSpPr>
          <p:nvPr>
            <p:ph type="title"/>
          </p:nvPr>
        </p:nvSpPr>
        <p:spPr>
          <a:xfrm>
            <a:off x="463925" y="582705"/>
            <a:ext cx="7819465" cy="504265"/>
          </a:xfrm>
        </p:spPr>
        <p:txBody>
          <a:bodyPr>
            <a:noAutofit/>
          </a:bodyPr>
          <a:lstStyle/>
          <a:p>
            <a:r>
              <a:rPr lang="ro-RO" sz="3200" noProof="0" dirty="0"/>
              <a:t>C# - Cursul 3</a:t>
            </a:r>
          </a:p>
        </p:txBody>
      </p:sp>
      <p:sp>
        <p:nvSpPr>
          <p:cNvPr id="5" name="Content Placeholder 4">
            <a:extLst>
              <a:ext uri="{FF2B5EF4-FFF2-40B4-BE49-F238E27FC236}">
                <a16:creationId xmlns:a16="http://schemas.microsoft.com/office/drawing/2014/main" id="{1137A16A-A201-1842-5F26-1F6AE0E0E912}"/>
              </a:ext>
            </a:extLst>
          </p:cNvPr>
          <p:cNvSpPr>
            <a:spLocks noGrp="1"/>
          </p:cNvSpPr>
          <p:nvPr>
            <p:ph idx="1"/>
          </p:nvPr>
        </p:nvSpPr>
        <p:spPr>
          <a:xfrm>
            <a:off x="463925" y="1281952"/>
            <a:ext cx="8249770" cy="5074024"/>
          </a:xfrm>
        </p:spPr>
        <p:txBody>
          <a:bodyPr>
            <a:noAutofit/>
          </a:bodyPr>
          <a:lstStyle/>
          <a:p>
            <a:pPr marL="34290" indent="0" algn="just">
              <a:buNone/>
            </a:pPr>
            <a:r>
              <a:rPr lang="ro-RO" sz="2800" noProof="0" dirty="0">
                <a:solidFill>
                  <a:srgbClr val="00B0F0"/>
                </a:solidFill>
              </a:rPr>
              <a:t>Constante si literali in C#</a:t>
            </a:r>
          </a:p>
          <a:p>
            <a:pPr marL="34290" indent="0" algn="just">
              <a:buNone/>
            </a:pPr>
            <a:r>
              <a:rPr lang="ro-RO" sz="2800" noProof="0" dirty="0">
                <a:solidFill>
                  <a:srgbClr val="00B0F0"/>
                </a:solidFill>
              </a:rPr>
              <a:t>Literali întregi</a:t>
            </a:r>
          </a:p>
          <a:p>
            <a:pPr marL="34290" indent="0" algn="just">
              <a:buNone/>
            </a:pPr>
            <a:r>
              <a:rPr lang="ro-RO" sz="2800" noProof="0" dirty="0">
                <a:solidFill>
                  <a:srgbClr val="00B0F0"/>
                </a:solidFill>
              </a:rPr>
              <a:t>Un literal întreg poate fi o constantă zecimală sau hexazecimală. Un prefix specifică baza sau rădăcina: 0x sau 0X pentru hexazecimal și nu există un ID de prefix pentru zecimal.</a:t>
            </a:r>
          </a:p>
          <a:p>
            <a:pPr marL="34290" indent="0" algn="just">
              <a:buNone/>
            </a:pPr>
            <a:endParaRPr lang="ro-RO" sz="2800" noProof="0" dirty="0">
              <a:solidFill>
                <a:srgbClr val="00B0F0"/>
              </a:solidFill>
            </a:endParaRPr>
          </a:p>
          <a:p>
            <a:pPr marL="34290" indent="0" algn="just">
              <a:buNone/>
            </a:pPr>
            <a:r>
              <a:rPr lang="ro-RO" sz="2800" noProof="0" dirty="0">
                <a:solidFill>
                  <a:srgbClr val="00B0F0"/>
                </a:solidFill>
              </a:rPr>
              <a:t>Un literal întreg poate avea și un sufix care este o combinație de U și L, pentru fără semn și respectiv lung. Sufixul poate fi litera mare sau mica și poate fi în orice ordine.</a:t>
            </a:r>
          </a:p>
        </p:txBody>
      </p:sp>
    </p:spTree>
    <p:extLst>
      <p:ext uri="{BB962C8B-B14F-4D97-AF65-F5344CB8AC3E}">
        <p14:creationId xmlns:p14="http://schemas.microsoft.com/office/powerpoint/2010/main" val="42351617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5BC5A4-57AF-F0BF-0393-BD8A319140A4}"/>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B26CA74E-5B95-8C77-595C-0D9E96AD5D2B}"/>
              </a:ext>
            </a:extLst>
          </p:cNvPr>
          <p:cNvSpPr>
            <a:spLocks noGrp="1"/>
          </p:cNvSpPr>
          <p:nvPr>
            <p:ph type="title"/>
          </p:nvPr>
        </p:nvSpPr>
        <p:spPr>
          <a:xfrm>
            <a:off x="463925" y="582705"/>
            <a:ext cx="7819465" cy="504265"/>
          </a:xfrm>
        </p:spPr>
        <p:txBody>
          <a:bodyPr>
            <a:noAutofit/>
          </a:bodyPr>
          <a:lstStyle/>
          <a:p>
            <a:r>
              <a:rPr lang="ro-RO" sz="3200" noProof="0" dirty="0"/>
              <a:t>C# - Cursul 3</a:t>
            </a:r>
          </a:p>
        </p:txBody>
      </p:sp>
      <p:sp>
        <p:nvSpPr>
          <p:cNvPr id="5" name="Content Placeholder 4">
            <a:extLst>
              <a:ext uri="{FF2B5EF4-FFF2-40B4-BE49-F238E27FC236}">
                <a16:creationId xmlns:a16="http://schemas.microsoft.com/office/drawing/2014/main" id="{8E324F1B-96F9-3120-77B5-5C4D9760B40B}"/>
              </a:ext>
            </a:extLst>
          </p:cNvPr>
          <p:cNvSpPr>
            <a:spLocks noGrp="1"/>
          </p:cNvSpPr>
          <p:nvPr>
            <p:ph idx="1"/>
          </p:nvPr>
        </p:nvSpPr>
        <p:spPr>
          <a:xfrm>
            <a:off x="463925" y="1281952"/>
            <a:ext cx="8249770" cy="5074024"/>
          </a:xfrm>
        </p:spPr>
        <p:txBody>
          <a:bodyPr>
            <a:noAutofit/>
          </a:bodyPr>
          <a:lstStyle/>
          <a:p>
            <a:pPr marL="34290" indent="0" algn="just">
              <a:buNone/>
            </a:pPr>
            <a:r>
              <a:rPr lang="ro-RO" sz="2800" noProof="0" dirty="0">
                <a:solidFill>
                  <a:srgbClr val="00B0F0"/>
                </a:solidFill>
              </a:rPr>
              <a:t>Constante si literali in C#</a:t>
            </a:r>
          </a:p>
          <a:p>
            <a:pPr marL="34290" indent="0" algn="just">
              <a:buNone/>
            </a:pPr>
            <a:r>
              <a:rPr lang="ro-RO" sz="2800" noProof="0" dirty="0">
                <a:solidFill>
                  <a:srgbClr val="00B0F0"/>
                </a:solidFill>
              </a:rPr>
              <a:t>Literali întregi - Exemple</a:t>
            </a:r>
          </a:p>
          <a:p>
            <a:pPr marL="34290" indent="0" algn="just">
              <a:buNone/>
            </a:pPr>
            <a:r>
              <a:rPr lang="ro-RO" sz="2400" b="1" i="0" noProof="0" dirty="0">
                <a:solidFill>
                  <a:srgbClr val="F08D49"/>
                </a:solidFill>
                <a:effectLst/>
                <a:latin typeface="Courier New" panose="02070309020205020404" pitchFamily="49" charset="0"/>
              </a:rPr>
              <a:t>212</a:t>
            </a:r>
            <a:r>
              <a:rPr lang="ro-RO" sz="2400" b="1" i="0" noProof="0" dirty="0">
                <a:solidFill>
                  <a:srgbClr val="CCCCCC"/>
                </a:solidFill>
                <a:effectLst/>
                <a:latin typeface="Courier New" panose="02070309020205020404" pitchFamily="49" charset="0"/>
              </a:rPr>
              <a:t> </a:t>
            </a:r>
            <a:r>
              <a:rPr lang="ro-RO" sz="2400" b="1" i="0" noProof="0" dirty="0">
                <a:solidFill>
                  <a:srgbClr val="999999"/>
                </a:solidFill>
                <a:effectLst/>
                <a:latin typeface="Courier New" panose="02070309020205020404" pitchFamily="49" charset="0"/>
              </a:rPr>
              <a:t>/* Legal */</a:t>
            </a:r>
            <a:endParaRPr lang="ro-RO" sz="2400" b="1" noProof="0" dirty="0">
              <a:solidFill>
                <a:srgbClr val="CCCCCC"/>
              </a:solidFill>
              <a:latin typeface="Courier New" panose="02070309020205020404" pitchFamily="49" charset="0"/>
            </a:endParaRPr>
          </a:p>
          <a:p>
            <a:pPr marL="34290" indent="0" algn="just">
              <a:buNone/>
            </a:pPr>
            <a:r>
              <a:rPr lang="ro-RO" sz="2400" b="1" i="0" noProof="0" dirty="0">
                <a:solidFill>
                  <a:srgbClr val="F08D49"/>
                </a:solidFill>
                <a:effectLst/>
                <a:latin typeface="Courier New" panose="02070309020205020404" pitchFamily="49" charset="0"/>
              </a:rPr>
              <a:t>215u</a:t>
            </a:r>
            <a:r>
              <a:rPr lang="ro-RO" sz="2400" b="1" i="0" noProof="0" dirty="0">
                <a:solidFill>
                  <a:srgbClr val="CCCCCC"/>
                </a:solidFill>
                <a:effectLst/>
                <a:latin typeface="Courier New" panose="02070309020205020404" pitchFamily="49" charset="0"/>
              </a:rPr>
              <a:t> </a:t>
            </a:r>
            <a:r>
              <a:rPr lang="ro-RO" sz="2400" b="1" i="0" noProof="0" dirty="0">
                <a:solidFill>
                  <a:srgbClr val="999999"/>
                </a:solidFill>
                <a:effectLst/>
                <a:latin typeface="Courier New" panose="02070309020205020404" pitchFamily="49" charset="0"/>
              </a:rPr>
              <a:t>/* Legal */</a:t>
            </a:r>
            <a:r>
              <a:rPr lang="ro-RO" sz="2400" b="1" i="0" noProof="0" dirty="0">
                <a:solidFill>
                  <a:srgbClr val="CCCCCC"/>
                </a:solidFill>
                <a:effectLst/>
                <a:latin typeface="Courier New" panose="02070309020205020404" pitchFamily="49" charset="0"/>
              </a:rPr>
              <a:t> </a:t>
            </a:r>
          </a:p>
          <a:p>
            <a:pPr marL="34290" indent="0" algn="just">
              <a:buNone/>
            </a:pPr>
            <a:r>
              <a:rPr lang="ro-RO" sz="2400" b="1" i="0" noProof="0" dirty="0">
                <a:solidFill>
                  <a:srgbClr val="F08D49"/>
                </a:solidFill>
                <a:effectLst/>
                <a:latin typeface="Courier New" panose="02070309020205020404" pitchFamily="49" charset="0"/>
              </a:rPr>
              <a:t>0xFeeL</a:t>
            </a:r>
            <a:r>
              <a:rPr lang="ro-RO" sz="2400" b="1" i="0" noProof="0" dirty="0">
                <a:solidFill>
                  <a:srgbClr val="CCCCCC"/>
                </a:solidFill>
                <a:effectLst/>
                <a:latin typeface="Courier New" panose="02070309020205020404" pitchFamily="49" charset="0"/>
              </a:rPr>
              <a:t> </a:t>
            </a:r>
            <a:r>
              <a:rPr lang="ro-RO" sz="2400" b="1" i="0" noProof="0" dirty="0">
                <a:solidFill>
                  <a:srgbClr val="999999"/>
                </a:solidFill>
                <a:effectLst/>
                <a:latin typeface="Courier New" panose="02070309020205020404" pitchFamily="49" charset="0"/>
              </a:rPr>
              <a:t>/* Legal */ </a:t>
            </a:r>
          </a:p>
          <a:p>
            <a:pPr marL="34290" indent="0" algn="just">
              <a:buNone/>
            </a:pPr>
            <a:r>
              <a:rPr lang="ro-RO" sz="2400" b="1" i="0" noProof="0" dirty="0">
                <a:solidFill>
                  <a:srgbClr val="F08D49"/>
                </a:solidFill>
                <a:effectLst/>
                <a:latin typeface="Courier New" panose="02070309020205020404" pitchFamily="49" charset="0"/>
              </a:rPr>
              <a:t>85</a:t>
            </a:r>
            <a:r>
              <a:rPr lang="ro-RO" sz="2400" b="1" i="0" noProof="0" dirty="0">
                <a:solidFill>
                  <a:srgbClr val="CCCCCC"/>
                </a:solidFill>
                <a:effectLst/>
                <a:latin typeface="Courier New" panose="02070309020205020404" pitchFamily="49" charset="0"/>
              </a:rPr>
              <a:t> </a:t>
            </a:r>
            <a:r>
              <a:rPr lang="ro-RO" sz="2400" b="1" i="0" noProof="0" dirty="0">
                <a:solidFill>
                  <a:srgbClr val="999999"/>
                </a:solidFill>
                <a:effectLst/>
                <a:latin typeface="Courier New" panose="02070309020205020404" pitchFamily="49" charset="0"/>
              </a:rPr>
              <a:t>/* decimal */</a:t>
            </a:r>
            <a:r>
              <a:rPr lang="ro-RO" sz="2400" b="1" i="0" noProof="0" dirty="0">
                <a:solidFill>
                  <a:srgbClr val="CCCCCC"/>
                </a:solidFill>
                <a:effectLst/>
                <a:latin typeface="Courier New" panose="02070309020205020404" pitchFamily="49" charset="0"/>
              </a:rPr>
              <a:t> </a:t>
            </a:r>
          </a:p>
          <a:p>
            <a:pPr marL="34290" indent="0" algn="just">
              <a:buNone/>
            </a:pPr>
            <a:r>
              <a:rPr lang="ro-RO" sz="2400" b="1" i="0" noProof="0" dirty="0">
                <a:solidFill>
                  <a:srgbClr val="F08D49"/>
                </a:solidFill>
                <a:effectLst/>
                <a:latin typeface="Courier New" panose="02070309020205020404" pitchFamily="49" charset="0"/>
              </a:rPr>
              <a:t>0x4b</a:t>
            </a:r>
            <a:r>
              <a:rPr lang="ro-RO" sz="2400" b="1" i="0" noProof="0" dirty="0">
                <a:solidFill>
                  <a:srgbClr val="CCCCCC"/>
                </a:solidFill>
                <a:effectLst/>
                <a:latin typeface="Courier New" panose="02070309020205020404" pitchFamily="49" charset="0"/>
              </a:rPr>
              <a:t> </a:t>
            </a:r>
            <a:r>
              <a:rPr lang="ro-RO" sz="2400" b="1" i="0" noProof="0" dirty="0">
                <a:solidFill>
                  <a:srgbClr val="999999"/>
                </a:solidFill>
                <a:effectLst/>
                <a:latin typeface="Courier New" panose="02070309020205020404" pitchFamily="49" charset="0"/>
              </a:rPr>
              <a:t>/* </a:t>
            </a:r>
            <a:r>
              <a:rPr lang="ro-RO" sz="2400" b="1" i="0" noProof="0" dirty="0" err="1">
                <a:solidFill>
                  <a:srgbClr val="999999"/>
                </a:solidFill>
                <a:effectLst/>
                <a:latin typeface="Courier New" panose="02070309020205020404" pitchFamily="49" charset="0"/>
              </a:rPr>
              <a:t>hexadecimal</a:t>
            </a:r>
            <a:r>
              <a:rPr lang="ro-RO" sz="2400" b="1" i="0" noProof="0" dirty="0">
                <a:solidFill>
                  <a:srgbClr val="999999"/>
                </a:solidFill>
                <a:effectLst/>
                <a:latin typeface="Courier New" panose="02070309020205020404" pitchFamily="49" charset="0"/>
              </a:rPr>
              <a:t> */</a:t>
            </a:r>
          </a:p>
          <a:p>
            <a:pPr marL="34290" indent="0" algn="just">
              <a:buNone/>
            </a:pPr>
            <a:r>
              <a:rPr lang="ro-RO" sz="2400" b="1" i="0" noProof="0" dirty="0">
                <a:solidFill>
                  <a:srgbClr val="F08D49"/>
                </a:solidFill>
                <a:effectLst/>
                <a:latin typeface="Courier New" panose="02070309020205020404" pitchFamily="49" charset="0"/>
              </a:rPr>
              <a:t>30</a:t>
            </a:r>
            <a:r>
              <a:rPr lang="ro-RO" sz="2400" b="1" i="0" noProof="0" dirty="0">
                <a:solidFill>
                  <a:srgbClr val="CCCCCC"/>
                </a:solidFill>
                <a:effectLst/>
                <a:latin typeface="Courier New" panose="02070309020205020404" pitchFamily="49" charset="0"/>
              </a:rPr>
              <a:t> </a:t>
            </a:r>
            <a:r>
              <a:rPr lang="ro-RO" sz="2400" b="1" i="0" noProof="0" dirty="0">
                <a:solidFill>
                  <a:srgbClr val="999999"/>
                </a:solidFill>
                <a:effectLst/>
                <a:latin typeface="Courier New" panose="02070309020205020404" pitchFamily="49" charset="0"/>
              </a:rPr>
              <a:t>/* </a:t>
            </a:r>
            <a:r>
              <a:rPr lang="ro-RO" sz="2400" b="1" i="0" noProof="0" dirty="0" err="1">
                <a:solidFill>
                  <a:srgbClr val="999999"/>
                </a:solidFill>
                <a:effectLst/>
                <a:latin typeface="Courier New" panose="02070309020205020404" pitchFamily="49" charset="0"/>
              </a:rPr>
              <a:t>int</a:t>
            </a:r>
            <a:r>
              <a:rPr lang="ro-RO" sz="2400" b="1" i="0" noProof="0" dirty="0">
                <a:solidFill>
                  <a:srgbClr val="999999"/>
                </a:solidFill>
                <a:effectLst/>
                <a:latin typeface="Courier New" panose="02070309020205020404" pitchFamily="49" charset="0"/>
              </a:rPr>
              <a:t> */</a:t>
            </a:r>
            <a:r>
              <a:rPr lang="ro-RO" sz="2400" b="1" i="0" noProof="0" dirty="0">
                <a:solidFill>
                  <a:srgbClr val="CCCCCC"/>
                </a:solidFill>
                <a:effectLst/>
                <a:latin typeface="Courier New" panose="02070309020205020404" pitchFamily="49" charset="0"/>
              </a:rPr>
              <a:t> </a:t>
            </a:r>
          </a:p>
          <a:p>
            <a:pPr marL="34290" indent="0" algn="just">
              <a:buNone/>
            </a:pPr>
            <a:r>
              <a:rPr lang="ro-RO" sz="2400" b="1" i="0" noProof="0" dirty="0">
                <a:solidFill>
                  <a:srgbClr val="F08D49"/>
                </a:solidFill>
                <a:effectLst/>
                <a:latin typeface="Courier New" panose="02070309020205020404" pitchFamily="49" charset="0"/>
              </a:rPr>
              <a:t>30u</a:t>
            </a:r>
            <a:r>
              <a:rPr lang="ro-RO" sz="2400" b="1" i="0" noProof="0" dirty="0">
                <a:solidFill>
                  <a:srgbClr val="CCCCCC"/>
                </a:solidFill>
                <a:effectLst/>
                <a:latin typeface="Courier New" panose="02070309020205020404" pitchFamily="49" charset="0"/>
              </a:rPr>
              <a:t> </a:t>
            </a:r>
            <a:r>
              <a:rPr lang="ro-RO" sz="2400" b="1" i="0" noProof="0" dirty="0">
                <a:solidFill>
                  <a:srgbClr val="999999"/>
                </a:solidFill>
                <a:effectLst/>
                <a:latin typeface="Courier New" panose="02070309020205020404" pitchFamily="49" charset="0"/>
              </a:rPr>
              <a:t>/* </a:t>
            </a:r>
            <a:r>
              <a:rPr lang="ro-RO" sz="2400" b="1" i="0" noProof="0" dirty="0" err="1">
                <a:solidFill>
                  <a:srgbClr val="999999"/>
                </a:solidFill>
                <a:effectLst/>
                <a:latin typeface="Courier New" panose="02070309020205020404" pitchFamily="49" charset="0"/>
              </a:rPr>
              <a:t>unsigned</a:t>
            </a:r>
            <a:r>
              <a:rPr lang="ro-RO" sz="2400" b="1" i="0" noProof="0" dirty="0">
                <a:solidFill>
                  <a:srgbClr val="999999"/>
                </a:solidFill>
                <a:effectLst/>
                <a:latin typeface="Courier New" panose="02070309020205020404" pitchFamily="49" charset="0"/>
              </a:rPr>
              <a:t> </a:t>
            </a:r>
            <a:r>
              <a:rPr lang="ro-RO" sz="2400" b="1" i="0" noProof="0" dirty="0" err="1">
                <a:solidFill>
                  <a:srgbClr val="999999"/>
                </a:solidFill>
                <a:effectLst/>
                <a:latin typeface="Courier New" panose="02070309020205020404" pitchFamily="49" charset="0"/>
              </a:rPr>
              <a:t>int</a:t>
            </a:r>
            <a:r>
              <a:rPr lang="ro-RO" sz="2400" b="1" i="0" noProof="0" dirty="0">
                <a:solidFill>
                  <a:srgbClr val="999999"/>
                </a:solidFill>
                <a:effectLst/>
                <a:latin typeface="Courier New" panose="02070309020205020404" pitchFamily="49" charset="0"/>
              </a:rPr>
              <a:t> */</a:t>
            </a:r>
            <a:r>
              <a:rPr lang="ro-RO" sz="2400" b="1" i="0" noProof="0" dirty="0">
                <a:solidFill>
                  <a:srgbClr val="CCCCCC"/>
                </a:solidFill>
                <a:effectLst/>
                <a:latin typeface="Courier New" panose="02070309020205020404" pitchFamily="49" charset="0"/>
              </a:rPr>
              <a:t> </a:t>
            </a:r>
          </a:p>
          <a:p>
            <a:pPr marL="34290" indent="0" algn="just">
              <a:buNone/>
            </a:pPr>
            <a:r>
              <a:rPr lang="ro-RO" sz="2400" b="1" i="0" noProof="0" dirty="0">
                <a:solidFill>
                  <a:srgbClr val="F08D49"/>
                </a:solidFill>
                <a:effectLst/>
                <a:latin typeface="Courier New" panose="02070309020205020404" pitchFamily="49" charset="0"/>
              </a:rPr>
              <a:t>30l</a:t>
            </a:r>
            <a:r>
              <a:rPr lang="ro-RO" sz="2400" b="1" i="0" noProof="0" dirty="0">
                <a:solidFill>
                  <a:srgbClr val="CCCCCC"/>
                </a:solidFill>
                <a:effectLst/>
                <a:latin typeface="Courier New" panose="02070309020205020404" pitchFamily="49" charset="0"/>
              </a:rPr>
              <a:t> </a:t>
            </a:r>
            <a:r>
              <a:rPr lang="ro-RO" sz="2400" b="1" i="0" noProof="0" dirty="0">
                <a:solidFill>
                  <a:srgbClr val="999999"/>
                </a:solidFill>
                <a:effectLst/>
                <a:latin typeface="Courier New" panose="02070309020205020404" pitchFamily="49" charset="0"/>
              </a:rPr>
              <a:t>/* </a:t>
            </a:r>
            <a:r>
              <a:rPr lang="ro-RO" sz="2400" b="1" i="0" noProof="0" dirty="0" err="1">
                <a:solidFill>
                  <a:srgbClr val="999999"/>
                </a:solidFill>
                <a:effectLst/>
                <a:latin typeface="Courier New" panose="02070309020205020404" pitchFamily="49" charset="0"/>
              </a:rPr>
              <a:t>long</a:t>
            </a:r>
            <a:r>
              <a:rPr lang="ro-RO" sz="2400" b="1" i="0" noProof="0" dirty="0">
                <a:solidFill>
                  <a:srgbClr val="999999"/>
                </a:solidFill>
                <a:effectLst/>
                <a:latin typeface="Courier New" panose="02070309020205020404" pitchFamily="49" charset="0"/>
              </a:rPr>
              <a:t> */</a:t>
            </a:r>
            <a:r>
              <a:rPr lang="ro-RO" sz="2400" b="1" i="0" noProof="0" dirty="0">
                <a:solidFill>
                  <a:srgbClr val="CCCCCC"/>
                </a:solidFill>
                <a:effectLst/>
                <a:latin typeface="Courier New" panose="02070309020205020404" pitchFamily="49" charset="0"/>
              </a:rPr>
              <a:t> </a:t>
            </a:r>
          </a:p>
          <a:p>
            <a:pPr marL="34290" indent="0" algn="just">
              <a:buNone/>
            </a:pPr>
            <a:r>
              <a:rPr lang="ro-RO" sz="2400" b="1" i="0" noProof="0" dirty="0">
                <a:solidFill>
                  <a:srgbClr val="F08D49"/>
                </a:solidFill>
                <a:effectLst/>
                <a:latin typeface="Courier New" panose="02070309020205020404" pitchFamily="49" charset="0"/>
              </a:rPr>
              <a:t>30ul</a:t>
            </a:r>
            <a:r>
              <a:rPr lang="ro-RO" sz="2400" b="1" i="0" noProof="0" dirty="0">
                <a:solidFill>
                  <a:srgbClr val="CCCCCC"/>
                </a:solidFill>
                <a:effectLst/>
                <a:latin typeface="Courier New" panose="02070309020205020404" pitchFamily="49" charset="0"/>
              </a:rPr>
              <a:t> </a:t>
            </a:r>
            <a:r>
              <a:rPr lang="ro-RO" sz="2400" b="1" i="0" noProof="0" dirty="0">
                <a:solidFill>
                  <a:srgbClr val="999999"/>
                </a:solidFill>
                <a:effectLst/>
                <a:latin typeface="Courier New" panose="02070309020205020404" pitchFamily="49" charset="0"/>
              </a:rPr>
              <a:t>/* </a:t>
            </a:r>
            <a:r>
              <a:rPr lang="ro-RO" sz="2400" b="1" i="0" noProof="0" dirty="0" err="1">
                <a:solidFill>
                  <a:srgbClr val="999999"/>
                </a:solidFill>
                <a:effectLst/>
                <a:latin typeface="Courier New" panose="02070309020205020404" pitchFamily="49" charset="0"/>
              </a:rPr>
              <a:t>unsigned</a:t>
            </a:r>
            <a:r>
              <a:rPr lang="ro-RO" sz="2400" b="1" i="0" noProof="0" dirty="0">
                <a:solidFill>
                  <a:srgbClr val="999999"/>
                </a:solidFill>
                <a:effectLst/>
                <a:latin typeface="Courier New" panose="02070309020205020404" pitchFamily="49" charset="0"/>
              </a:rPr>
              <a:t> </a:t>
            </a:r>
            <a:r>
              <a:rPr lang="ro-RO" sz="2400" b="1" i="0" noProof="0" dirty="0" err="1">
                <a:solidFill>
                  <a:srgbClr val="999999"/>
                </a:solidFill>
                <a:effectLst/>
                <a:latin typeface="Courier New" panose="02070309020205020404" pitchFamily="49" charset="0"/>
              </a:rPr>
              <a:t>long</a:t>
            </a:r>
            <a:r>
              <a:rPr lang="ro-RO" sz="2400" b="1" i="0" noProof="0" dirty="0">
                <a:solidFill>
                  <a:srgbClr val="999999"/>
                </a:solidFill>
                <a:effectLst/>
                <a:latin typeface="Courier New" panose="02070309020205020404" pitchFamily="49" charset="0"/>
              </a:rPr>
              <a:t> */</a:t>
            </a:r>
            <a:endParaRPr lang="ro-RO" sz="2400" b="1" noProof="0" dirty="0">
              <a:solidFill>
                <a:srgbClr val="00B0F0"/>
              </a:solidFill>
            </a:endParaRPr>
          </a:p>
        </p:txBody>
      </p:sp>
    </p:spTree>
    <p:extLst>
      <p:ext uri="{BB962C8B-B14F-4D97-AF65-F5344CB8AC3E}">
        <p14:creationId xmlns:p14="http://schemas.microsoft.com/office/powerpoint/2010/main" val="1039969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30AEAB-760E-CA78-3218-FB558FBD7397}"/>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FD3B7F45-42DF-99EA-5755-B944F453E61A}"/>
              </a:ext>
            </a:extLst>
          </p:cNvPr>
          <p:cNvSpPr>
            <a:spLocks noGrp="1"/>
          </p:cNvSpPr>
          <p:nvPr>
            <p:ph type="title"/>
          </p:nvPr>
        </p:nvSpPr>
        <p:spPr>
          <a:xfrm>
            <a:off x="463925" y="582705"/>
            <a:ext cx="7819465" cy="504265"/>
          </a:xfrm>
        </p:spPr>
        <p:txBody>
          <a:bodyPr>
            <a:noAutofit/>
          </a:bodyPr>
          <a:lstStyle/>
          <a:p>
            <a:r>
              <a:rPr lang="ro-RO" sz="3200" noProof="0" dirty="0"/>
              <a:t>C# - Cursul 3</a:t>
            </a:r>
          </a:p>
        </p:txBody>
      </p:sp>
      <p:sp>
        <p:nvSpPr>
          <p:cNvPr id="5" name="Content Placeholder 4">
            <a:extLst>
              <a:ext uri="{FF2B5EF4-FFF2-40B4-BE49-F238E27FC236}">
                <a16:creationId xmlns:a16="http://schemas.microsoft.com/office/drawing/2014/main" id="{1F215378-DA3E-5852-D196-73180A95976A}"/>
              </a:ext>
            </a:extLst>
          </p:cNvPr>
          <p:cNvSpPr>
            <a:spLocks noGrp="1"/>
          </p:cNvSpPr>
          <p:nvPr>
            <p:ph idx="1"/>
          </p:nvPr>
        </p:nvSpPr>
        <p:spPr>
          <a:xfrm>
            <a:off x="463925" y="1281952"/>
            <a:ext cx="8249770" cy="5074024"/>
          </a:xfrm>
        </p:spPr>
        <p:txBody>
          <a:bodyPr>
            <a:noAutofit/>
          </a:bodyPr>
          <a:lstStyle/>
          <a:p>
            <a:pPr marL="34290" indent="0" algn="just">
              <a:buNone/>
            </a:pPr>
            <a:r>
              <a:rPr lang="ro-RO" sz="2800" noProof="0" dirty="0">
                <a:solidFill>
                  <a:srgbClr val="00B0F0"/>
                </a:solidFill>
              </a:rPr>
              <a:t>Constante si literali in C#</a:t>
            </a:r>
          </a:p>
          <a:p>
            <a:pPr marL="34290" indent="0" algn="just">
              <a:buNone/>
            </a:pPr>
            <a:r>
              <a:rPr lang="ro-RO" sz="2800" noProof="0" dirty="0">
                <a:solidFill>
                  <a:srgbClr val="00B0F0"/>
                </a:solidFill>
              </a:rPr>
              <a:t>Literali în virgula mobila</a:t>
            </a:r>
          </a:p>
          <a:p>
            <a:pPr marL="34290" indent="0" algn="just">
              <a:buNone/>
            </a:pPr>
            <a:endParaRPr lang="ro-RO" sz="2800" noProof="0" dirty="0">
              <a:solidFill>
                <a:srgbClr val="00B0F0"/>
              </a:solidFill>
            </a:endParaRPr>
          </a:p>
          <a:p>
            <a:pPr marL="34290" indent="0" algn="just">
              <a:buNone/>
            </a:pPr>
            <a:r>
              <a:rPr lang="ro-RO" sz="2800" noProof="0" dirty="0">
                <a:solidFill>
                  <a:srgbClr val="00B0F0"/>
                </a:solidFill>
              </a:rPr>
              <a:t>Un literal in virgulă mobilă are o parte întreagă, o virgulă zecimală, o parte fracționară și o parte exponențială. Literalii in virgulă mobilă pot fi reprezentați fie sub formă zecimală, fie sub formă exponențială.</a:t>
            </a:r>
          </a:p>
          <a:p>
            <a:pPr marL="34290" indent="0" algn="just">
              <a:buNone/>
            </a:pPr>
            <a:endParaRPr lang="ro-RO" sz="2800" noProof="0" dirty="0">
              <a:solidFill>
                <a:srgbClr val="00B0F0"/>
              </a:solidFill>
            </a:endParaRPr>
          </a:p>
        </p:txBody>
      </p:sp>
    </p:spTree>
    <p:extLst>
      <p:ext uri="{BB962C8B-B14F-4D97-AF65-F5344CB8AC3E}">
        <p14:creationId xmlns:p14="http://schemas.microsoft.com/office/powerpoint/2010/main" val="24980883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85734B-721E-35D8-8683-165AD3A330F8}"/>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FA71E7EE-1EAD-0445-6A14-16AF0E1C011D}"/>
              </a:ext>
            </a:extLst>
          </p:cNvPr>
          <p:cNvSpPr>
            <a:spLocks noGrp="1"/>
          </p:cNvSpPr>
          <p:nvPr>
            <p:ph type="title"/>
          </p:nvPr>
        </p:nvSpPr>
        <p:spPr>
          <a:xfrm>
            <a:off x="463925" y="582705"/>
            <a:ext cx="7819465" cy="504265"/>
          </a:xfrm>
        </p:spPr>
        <p:txBody>
          <a:bodyPr>
            <a:noAutofit/>
          </a:bodyPr>
          <a:lstStyle/>
          <a:p>
            <a:r>
              <a:rPr lang="ro-RO" sz="3200" noProof="0" dirty="0"/>
              <a:t>C# - Cursul 3</a:t>
            </a:r>
          </a:p>
        </p:txBody>
      </p:sp>
      <p:sp>
        <p:nvSpPr>
          <p:cNvPr id="5" name="Content Placeholder 4">
            <a:extLst>
              <a:ext uri="{FF2B5EF4-FFF2-40B4-BE49-F238E27FC236}">
                <a16:creationId xmlns:a16="http://schemas.microsoft.com/office/drawing/2014/main" id="{33C721F1-635D-775D-7378-B7829B216455}"/>
              </a:ext>
            </a:extLst>
          </p:cNvPr>
          <p:cNvSpPr>
            <a:spLocks noGrp="1"/>
          </p:cNvSpPr>
          <p:nvPr>
            <p:ph idx="1"/>
          </p:nvPr>
        </p:nvSpPr>
        <p:spPr>
          <a:xfrm>
            <a:off x="463925" y="1281952"/>
            <a:ext cx="8249770" cy="5074024"/>
          </a:xfrm>
        </p:spPr>
        <p:txBody>
          <a:bodyPr>
            <a:noAutofit/>
          </a:bodyPr>
          <a:lstStyle/>
          <a:p>
            <a:pPr marL="34290" indent="0" algn="just">
              <a:buNone/>
            </a:pPr>
            <a:r>
              <a:rPr lang="ro-RO" sz="2800" noProof="0" dirty="0">
                <a:solidFill>
                  <a:srgbClr val="00B0F0"/>
                </a:solidFill>
              </a:rPr>
              <a:t>Constante si literali in C#</a:t>
            </a:r>
          </a:p>
          <a:p>
            <a:pPr marL="34290" indent="0" algn="just">
              <a:buNone/>
            </a:pPr>
            <a:r>
              <a:rPr lang="ro-RO" sz="2800" noProof="0" dirty="0">
                <a:solidFill>
                  <a:srgbClr val="00B0F0"/>
                </a:solidFill>
              </a:rPr>
              <a:t>Literali în virgula mobila – Exemple</a:t>
            </a:r>
          </a:p>
          <a:p>
            <a:pPr marL="34290" indent="0" algn="just">
              <a:buNone/>
            </a:pPr>
            <a:endParaRPr lang="ro-RO" sz="2800" noProof="0" dirty="0">
              <a:solidFill>
                <a:srgbClr val="00B0F0"/>
              </a:solidFill>
            </a:endParaRPr>
          </a:p>
          <a:p>
            <a:pPr marL="34290" indent="0" algn="just">
              <a:buNone/>
            </a:pPr>
            <a:r>
              <a:rPr lang="ro-RO" sz="2400" b="1" i="0" noProof="0" dirty="0">
                <a:solidFill>
                  <a:srgbClr val="F08D49"/>
                </a:solidFill>
                <a:effectLst/>
                <a:latin typeface="Courier New" panose="02070309020205020404" pitchFamily="49" charset="0"/>
              </a:rPr>
              <a:t>3.14159</a:t>
            </a:r>
            <a:r>
              <a:rPr lang="ro-RO" sz="2400" b="1" i="0" noProof="0" dirty="0">
                <a:solidFill>
                  <a:srgbClr val="CCCCCC"/>
                </a:solidFill>
                <a:effectLst/>
                <a:latin typeface="Courier New" panose="02070309020205020404" pitchFamily="49" charset="0"/>
              </a:rPr>
              <a:t> </a:t>
            </a:r>
            <a:r>
              <a:rPr lang="ro-RO" sz="2400" b="1" i="0" noProof="0" dirty="0">
                <a:solidFill>
                  <a:srgbClr val="999999"/>
                </a:solidFill>
                <a:effectLst/>
                <a:latin typeface="Courier New" panose="02070309020205020404" pitchFamily="49" charset="0"/>
              </a:rPr>
              <a:t>/* Legal */</a:t>
            </a:r>
            <a:r>
              <a:rPr lang="ro-RO" sz="2400" b="1" i="0" noProof="0" dirty="0">
                <a:solidFill>
                  <a:srgbClr val="CCCCCC"/>
                </a:solidFill>
                <a:effectLst/>
                <a:latin typeface="Courier New" panose="02070309020205020404" pitchFamily="49" charset="0"/>
              </a:rPr>
              <a:t> </a:t>
            </a:r>
          </a:p>
          <a:p>
            <a:pPr marL="34290" indent="0" algn="just">
              <a:buNone/>
            </a:pPr>
            <a:r>
              <a:rPr lang="ro-RO" sz="2400" b="1" i="0" noProof="0" dirty="0">
                <a:solidFill>
                  <a:srgbClr val="F08D49"/>
                </a:solidFill>
                <a:effectLst/>
                <a:latin typeface="Courier New" panose="02070309020205020404" pitchFamily="49" charset="0"/>
              </a:rPr>
              <a:t>314159E-5F</a:t>
            </a:r>
            <a:r>
              <a:rPr lang="ro-RO" sz="2400" b="1" i="0" noProof="0" dirty="0">
                <a:solidFill>
                  <a:srgbClr val="CCCCCC"/>
                </a:solidFill>
                <a:effectLst/>
                <a:latin typeface="Courier New" panose="02070309020205020404" pitchFamily="49" charset="0"/>
              </a:rPr>
              <a:t> </a:t>
            </a:r>
            <a:r>
              <a:rPr lang="ro-RO" sz="2400" b="1" i="0" noProof="0" dirty="0">
                <a:solidFill>
                  <a:srgbClr val="999999"/>
                </a:solidFill>
                <a:effectLst/>
                <a:latin typeface="Courier New" panose="02070309020205020404" pitchFamily="49" charset="0"/>
              </a:rPr>
              <a:t>/* Legal */</a:t>
            </a:r>
          </a:p>
          <a:p>
            <a:pPr marL="34290" indent="0" algn="just">
              <a:buNone/>
            </a:pPr>
            <a:r>
              <a:rPr lang="ro-RO" sz="2400" b="1" i="0" noProof="0" dirty="0">
                <a:solidFill>
                  <a:srgbClr val="CCCCCC"/>
                </a:solidFill>
                <a:effectLst/>
                <a:latin typeface="Courier New" panose="02070309020205020404" pitchFamily="49" charset="0"/>
              </a:rPr>
              <a:t>510E </a:t>
            </a:r>
            <a:r>
              <a:rPr lang="ro-RO" sz="2400" b="1" i="0" noProof="0" dirty="0">
                <a:solidFill>
                  <a:srgbClr val="999999"/>
                </a:solidFill>
                <a:effectLst/>
                <a:latin typeface="Courier New" panose="02070309020205020404" pitchFamily="49" charset="0"/>
              </a:rPr>
              <a:t>/* </a:t>
            </a:r>
            <a:r>
              <a:rPr lang="ro-RO" sz="2400" b="1" i="0" noProof="0" dirty="0" err="1">
                <a:solidFill>
                  <a:srgbClr val="999999"/>
                </a:solidFill>
                <a:effectLst/>
                <a:latin typeface="Courier New" panose="02070309020205020404" pitchFamily="49" charset="0"/>
              </a:rPr>
              <a:t>Illegal</a:t>
            </a:r>
            <a:r>
              <a:rPr lang="ro-RO" sz="2400" b="1" i="0" noProof="0" dirty="0">
                <a:solidFill>
                  <a:srgbClr val="999999"/>
                </a:solidFill>
                <a:effectLst/>
                <a:latin typeface="Courier New" panose="02070309020205020404" pitchFamily="49" charset="0"/>
              </a:rPr>
              <a:t>: incomplete exponent */</a:t>
            </a:r>
          </a:p>
          <a:p>
            <a:pPr marL="34290" indent="0" algn="just">
              <a:buNone/>
            </a:pPr>
            <a:r>
              <a:rPr lang="ro-RO" sz="2400" b="1" i="0" noProof="0" dirty="0">
                <a:solidFill>
                  <a:srgbClr val="F08D49"/>
                </a:solidFill>
                <a:effectLst/>
                <a:latin typeface="Courier New" panose="02070309020205020404" pitchFamily="49" charset="0"/>
              </a:rPr>
              <a:t>210f</a:t>
            </a:r>
            <a:r>
              <a:rPr lang="ro-RO" sz="2400" b="1" i="0" noProof="0" dirty="0">
                <a:solidFill>
                  <a:srgbClr val="CCCCCC"/>
                </a:solidFill>
                <a:effectLst/>
                <a:latin typeface="Courier New" panose="02070309020205020404" pitchFamily="49" charset="0"/>
              </a:rPr>
              <a:t> </a:t>
            </a:r>
            <a:r>
              <a:rPr lang="ro-RO" sz="2400" b="1" i="0" noProof="0" dirty="0">
                <a:solidFill>
                  <a:srgbClr val="999999"/>
                </a:solidFill>
                <a:effectLst/>
                <a:latin typeface="Courier New" panose="02070309020205020404" pitchFamily="49" charset="0"/>
              </a:rPr>
              <a:t>/* </a:t>
            </a:r>
            <a:r>
              <a:rPr lang="ro-RO" sz="2400" b="1" i="0" noProof="0" dirty="0" err="1">
                <a:solidFill>
                  <a:srgbClr val="999999"/>
                </a:solidFill>
                <a:effectLst/>
                <a:latin typeface="Courier New" panose="02070309020205020404" pitchFamily="49" charset="0"/>
              </a:rPr>
              <a:t>Illegal</a:t>
            </a:r>
            <a:r>
              <a:rPr lang="ro-RO" sz="2400" b="1" i="0" noProof="0" dirty="0">
                <a:solidFill>
                  <a:srgbClr val="999999"/>
                </a:solidFill>
                <a:effectLst/>
                <a:latin typeface="Courier New" panose="02070309020205020404" pitchFamily="49" charset="0"/>
              </a:rPr>
              <a:t>: </a:t>
            </a:r>
            <a:r>
              <a:rPr lang="ro-RO" sz="2400" b="1" i="0" noProof="0" dirty="0" err="1">
                <a:solidFill>
                  <a:srgbClr val="999999"/>
                </a:solidFill>
                <a:effectLst/>
                <a:latin typeface="Courier New" panose="02070309020205020404" pitchFamily="49" charset="0"/>
              </a:rPr>
              <a:t>no</a:t>
            </a:r>
            <a:r>
              <a:rPr lang="ro-RO" sz="2400" b="1" i="0" noProof="0" dirty="0">
                <a:solidFill>
                  <a:srgbClr val="999999"/>
                </a:solidFill>
                <a:effectLst/>
                <a:latin typeface="Courier New" panose="02070309020205020404" pitchFamily="49" charset="0"/>
              </a:rPr>
              <a:t> decimal or exponent */</a:t>
            </a:r>
          </a:p>
          <a:p>
            <a:pPr marL="34290" indent="0" algn="just">
              <a:buNone/>
            </a:pPr>
            <a:r>
              <a:rPr lang="ro-RO" sz="2400" b="1" i="0" noProof="0" dirty="0">
                <a:solidFill>
                  <a:srgbClr val="CCCCCC"/>
                </a:solidFill>
                <a:effectLst/>
                <a:latin typeface="Courier New" panose="02070309020205020404" pitchFamily="49" charset="0"/>
              </a:rPr>
              <a:t>.e55 </a:t>
            </a:r>
            <a:r>
              <a:rPr lang="ro-RO" sz="2400" b="1" i="0" noProof="0" dirty="0">
                <a:solidFill>
                  <a:srgbClr val="999999"/>
                </a:solidFill>
                <a:effectLst/>
                <a:latin typeface="Courier New" panose="02070309020205020404" pitchFamily="49" charset="0"/>
              </a:rPr>
              <a:t>/* </a:t>
            </a:r>
            <a:r>
              <a:rPr lang="ro-RO" sz="2400" b="1" i="0" noProof="0" dirty="0" err="1">
                <a:solidFill>
                  <a:srgbClr val="999999"/>
                </a:solidFill>
                <a:effectLst/>
                <a:latin typeface="Courier New" panose="02070309020205020404" pitchFamily="49" charset="0"/>
              </a:rPr>
              <a:t>Illegal</a:t>
            </a:r>
            <a:r>
              <a:rPr lang="ro-RO" sz="2400" b="1" i="0" noProof="0" dirty="0">
                <a:solidFill>
                  <a:srgbClr val="999999"/>
                </a:solidFill>
                <a:effectLst/>
                <a:latin typeface="Courier New" panose="02070309020205020404" pitchFamily="49" charset="0"/>
              </a:rPr>
              <a:t>: </a:t>
            </a:r>
            <a:r>
              <a:rPr lang="ro-RO" sz="2400" b="1" i="0" noProof="0" dirty="0" err="1">
                <a:solidFill>
                  <a:srgbClr val="999999"/>
                </a:solidFill>
                <a:effectLst/>
                <a:latin typeface="Courier New" panose="02070309020205020404" pitchFamily="49" charset="0"/>
              </a:rPr>
              <a:t>missing</a:t>
            </a:r>
            <a:r>
              <a:rPr lang="ro-RO" sz="2400" b="1" i="0" noProof="0" dirty="0">
                <a:solidFill>
                  <a:srgbClr val="999999"/>
                </a:solidFill>
                <a:effectLst/>
                <a:latin typeface="Courier New" panose="02070309020205020404" pitchFamily="49" charset="0"/>
              </a:rPr>
              <a:t> </a:t>
            </a:r>
            <a:r>
              <a:rPr lang="ro-RO" sz="2400" b="1" i="0" noProof="0" dirty="0" err="1">
                <a:solidFill>
                  <a:srgbClr val="999999"/>
                </a:solidFill>
                <a:effectLst/>
                <a:latin typeface="Courier New" panose="02070309020205020404" pitchFamily="49" charset="0"/>
              </a:rPr>
              <a:t>integer</a:t>
            </a:r>
            <a:r>
              <a:rPr lang="ro-RO" sz="2400" b="1" i="0" noProof="0" dirty="0">
                <a:solidFill>
                  <a:srgbClr val="999999"/>
                </a:solidFill>
                <a:effectLst/>
                <a:latin typeface="Courier New" panose="02070309020205020404" pitchFamily="49" charset="0"/>
              </a:rPr>
              <a:t> or </a:t>
            </a:r>
            <a:r>
              <a:rPr lang="ro-RO" sz="2400" b="1" i="0" noProof="0" dirty="0" err="1">
                <a:solidFill>
                  <a:srgbClr val="999999"/>
                </a:solidFill>
                <a:effectLst/>
                <a:latin typeface="Courier New" panose="02070309020205020404" pitchFamily="49" charset="0"/>
              </a:rPr>
              <a:t>fraction</a:t>
            </a:r>
            <a:r>
              <a:rPr lang="ro-RO" sz="2400" b="1" i="0" noProof="0" dirty="0">
                <a:solidFill>
                  <a:srgbClr val="999999"/>
                </a:solidFill>
                <a:effectLst/>
                <a:latin typeface="Courier New" panose="02070309020205020404" pitchFamily="49" charset="0"/>
              </a:rPr>
              <a:t> */</a:t>
            </a:r>
            <a:endParaRPr lang="ro-RO" sz="2400" b="1" noProof="0" dirty="0">
              <a:solidFill>
                <a:srgbClr val="00B0F0"/>
              </a:solidFill>
            </a:endParaRPr>
          </a:p>
          <a:p>
            <a:pPr marL="34290" indent="0" algn="just">
              <a:buNone/>
            </a:pPr>
            <a:endParaRPr lang="ro-RO" sz="2800" noProof="0" dirty="0">
              <a:solidFill>
                <a:srgbClr val="00B0F0"/>
              </a:solidFill>
            </a:endParaRPr>
          </a:p>
        </p:txBody>
      </p:sp>
    </p:spTree>
    <p:extLst>
      <p:ext uri="{BB962C8B-B14F-4D97-AF65-F5344CB8AC3E}">
        <p14:creationId xmlns:p14="http://schemas.microsoft.com/office/powerpoint/2010/main" val="19367380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C775CD-9DC3-6FAA-2604-D0026C642C0D}"/>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6D17BD6F-F1C8-4055-96C4-D1D67635C9F2}"/>
              </a:ext>
            </a:extLst>
          </p:cNvPr>
          <p:cNvSpPr>
            <a:spLocks noGrp="1"/>
          </p:cNvSpPr>
          <p:nvPr>
            <p:ph type="title"/>
          </p:nvPr>
        </p:nvSpPr>
        <p:spPr>
          <a:xfrm>
            <a:off x="463925" y="582705"/>
            <a:ext cx="7819465" cy="504265"/>
          </a:xfrm>
        </p:spPr>
        <p:txBody>
          <a:bodyPr>
            <a:noAutofit/>
          </a:bodyPr>
          <a:lstStyle/>
          <a:p>
            <a:r>
              <a:rPr lang="ro-RO" sz="3200" noProof="0" dirty="0"/>
              <a:t>C# - Cursul 3</a:t>
            </a:r>
          </a:p>
        </p:txBody>
      </p:sp>
      <p:sp>
        <p:nvSpPr>
          <p:cNvPr id="5" name="Content Placeholder 4">
            <a:extLst>
              <a:ext uri="{FF2B5EF4-FFF2-40B4-BE49-F238E27FC236}">
                <a16:creationId xmlns:a16="http://schemas.microsoft.com/office/drawing/2014/main" id="{08F928DC-D2B5-9818-F7B3-05A3288CF4B8}"/>
              </a:ext>
            </a:extLst>
          </p:cNvPr>
          <p:cNvSpPr>
            <a:spLocks noGrp="1"/>
          </p:cNvSpPr>
          <p:nvPr>
            <p:ph idx="1"/>
          </p:nvPr>
        </p:nvSpPr>
        <p:spPr>
          <a:xfrm>
            <a:off x="463925" y="1281952"/>
            <a:ext cx="8249770" cy="5074024"/>
          </a:xfrm>
        </p:spPr>
        <p:txBody>
          <a:bodyPr>
            <a:noAutofit/>
          </a:bodyPr>
          <a:lstStyle/>
          <a:p>
            <a:pPr marL="34290" indent="0" algn="just">
              <a:buNone/>
            </a:pPr>
            <a:r>
              <a:rPr lang="ro-RO" sz="2800" noProof="0" dirty="0">
                <a:solidFill>
                  <a:srgbClr val="00B0F0"/>
                </a:solidFill>
              </a:rPr>
              <a:t>Constante si literali in C#</a:t>
            </a:r>
          </a:p>
          <a:p>
            <a:pPr marL="34290" indent="0" algn="just">
              <a:buNone/>
            </a:pPr>
            <a:r>
              <a:rPr lang="ro-RO" sz="2800" noProof="0" dirty="0">
                <a:solidFill>
                  <a:srgbClr val="00B0F0"/>
                </a:solidFill>
              </a:rPr>
              <a:t>Literali în virgula mobila</a:t>
            </a:r>
          </a:p>
          <a:p>
            <a:pPr marL="34290" indent="0" algn="just">
              <a:buNone/>
            </a:pPr>
            <a:endParaRPr lang="ro-RO" sz="2800" noProof="0" dirty="0">
              <a:solidFill>
                <a:srgbClr val="00B0F0"/>
              </a:solidFill>
            </a:endParaRPr>
          </a:p>
          <a:p>
            <a:pPr marL="34290" indent="0" algn="just">
              <a:buNone/>
            </a:pPr>
            <a:r>
              <a:rPr lang="ro-RO" sz="2800" noProof="0" dirty="0">
                <a:solidFill>
                  <a:srgbClr val="00B0F0"/>
                </a:solidFill>
              </a:rPr>
              <a:t>Când reprezentați în formă zecimală, trebuie să includeți virgula, exponentul sau ambele; iar când reprezentați folosind forma exponențială, trebuie să includeți partea întreagă, partea fracționară sau ambele. Exponentul cu semn este introdus de e sau E.</a:t>
            </a:r>
          </a:p>
        </p:txBody>
      </p:sp>
    </p:spTree>
    <p:extLst>
      <p:ext uri="{BB962C8B-B14F-4D97-AF65-F5344CB8AC3E}">
        <p14:creationId xmlns:p14="http://schemas.microsoft.com/office/powerpoint/2010/main" val="19488092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946A97-F814-AC25-76AC-8C301B306418}"/>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BB8A5599-9C3D-C62A-C314-0CB60DB68756}"/>
              </a:ext>
            </a:extLst>
          </p:cNvPr>
          <p:cNvSpPr>
            <a:spLocks noGrp="1"/>
          </p:cNvSpPr>
          <p:nvPr>
            <p:ph type="title"/>
          </p:nvPr>
        </p:nvSpPr>
        <p:spPr>
          <a:xfrm>
            <a:off x="463925" y="582705"/>
            <a:ext cx="7819465" cy="504265"/>
          </a:xfrm>
        </p:spPr>
        <p:txBody>
          <a:bodyPr>
            <a:noAutofit/>
          </a:bodyPr>
          <a:lstStyle/>
          <a:p>
            <a:r>
              <a:rPr lang="ro-RO" sz="3200" noProof="0" dirty="0"/>
              <a:t>C# - Cursul 3</a:t>
            </a:r>
          </a:p>
        </p:txBody>
      </p:sp>
      <p:sp>
        <p:nvSpPr>
          <p:cNvPr id="5" name="Content Placeholder 4">
            <a:extLst>
              <a:ext uri="{FF2B5EF4-FFF2-40B4-BE49-F238E27FC236}">
                <a16:creationId xmlns:a16="http://schemas.microsoft.com/office/drawing/2014/main" id="{62195A0C-D701-AEC9-A725-D0F6F877A232}"/>
              </a:ext>
            </a:extLst>
          </p:cNvPr>
          <p:cNvSpPr>
            <a:spLocks noGrp="1"/>
          </p:cNvSpPr>
          <p:nvPr>
            <p:ph idx="1"/>
          </p:nvPr>
        </p:nvSpPr>
        <p:spPr>
          <a:xfrm>
            <a:off x="463925" y="1281952"/>
            <a:ext cx="8249770" cy="5074024"/>
          </a:xfrm>
        </p:spPr>
        <p:txBody>
          <a:bodyPr>
            <a:noAutofit/>
          </a:bodyPr>
          <a:lstStyle/>
          <a:p>
            <a:pPr marL="34290" indent="0" algn="just">
              <a:buNone/>
            </a:pPr>
            <a:r>
              <a:rPr lang="ro-RO" sz="2800" noProof="0" dirty="0">
                <a:solidFill>
                  <a:srgbClr val="00B0F0"/>
                </a:solidFill>
              </a:rPr>
              <a:t>Constante si literali in C#</a:t>
            </a:r>
          </a:p>
          <a:p>
            <a:pPr marL="34290" indent="0" algn="just">
              <a:buNone/>
            </a:pPr>
            <a:r>
              <a:rPr lang="ro-RO" sz="2800" noProof="0" dirty="0">
                <a:solidFill>
                  <a:srgbClr val="00B0F0"/>
                </a:solidFill>
              </a:rPr>
              <a:t>Constante de tip caracter</a:t>
            </a:r>
          </a:p>
          <a:p>
            <a:pPr marL="34290" indent="0" algn="just">
              <a:buNone/>
            </a:pPr>
            <a:r>
              <a:rPr lang="ro-RO" sz="2800" noProof="0" dirty="0">
                <a:solidFill>
                  <a:srgbClr val="00B0F0"/>
                </a:solidFill>
              </a:rPr>
              <a:t>Literalii de tip caracter sunt incluși între ghilimele simple. De exemplu, „x” poate fi stocat într-o variabilă simplă de tip </a:t>
            </a:r>
            <a:r>
              <a:rPr lang="ro-RO" sz="2800" noProof="0" dirty="0" err="1">
                <a:solidFill>
                  <a:srgbClr val="00B0F0"/>
                </a:solidFill>
              </a:rPr>
              <a:t>char</a:t>
            </a:r>
            <a:r>
              <a:rPr lang="ro-RO" sz="2800" noProof="0" dirty="0">
                <a:solidFill>
                  <a:srgbClr val="00B0F0"/>
                </a:solidFill>
              </a:rPr>
              <a:t>. Un literal de caracter poate fi un caracter simplu (cum ar fi „x”), o secvență </a:t>
            </a:r>
            <a:r>
              <a:rPr lang="ro-RO" sz="2800" noProof="0" dirty="0" err="1">
                <a:solidFill>
                  <a:srgbClr val="00B0F0"/>
                </a:solidFill>
              </a:rPr>
              <a:t>escape</a:t>
            </a:r>
            <a:r>
              <a:rPr lang="ro-RO" sz="2800" noProof="0" dirty="0">
                <a:solidFill>
                  <a:srgbClr val="00B0F0"/>
                </a:solidFill>
              </a:rPr>
              <a:t> (cum ar fi „\t”) sau un caracter universal (cum ar fi „\u02C0”).</a:t>
            </a:r>
          </a:p>
          <a:p>
            <a:pPr marL="34290" indent="0" algn="just">
              <a:buNone/>
            </a:pPr>
            <a:endParaRPr lang="ro-RO" sz="2800" noProof="0" dirty="0">
              <a:solidFill>
                <a:srgbClr val="00B0F0"/>
              </a:solidFill>
            </a:endParaRPr>
          </a:p>
        </p:txBody>
      </p:sp>
    </p:spTree>
    <p:extLst>
      <p:ext uri="{BB962C8B-B14F-4D97-AF65-F5344CB8AC3E}">
        <p14:creationId xmlns:p14="http://schemas.microsoft.com/office/powerpoint/2010/main" val="2498157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7469D5-D531-FEF3-5564-7EC49CBA66B3}"/>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475E75DC-FD9F-63C6-36C2-07058716A733}"/>
              </a:ext>
            </a:extLst>
          </p:cNvPr>
          <p:cNvSpPr>
            <a:spLocks noGrp="1"/>
          </p:cNvSpPr>
          <p:nvPr>
            <p:ph type="title"/>
          </p:nvPr>
        </p:nvSpPr>
        <p:spPr>
          <a:xfrm>
            <a:off x="463925" y="582705"/>
            <a:ext cx="7819465" cy="504265"/>
          </a:xfrm>
        </p:spPr>
        <p:txBody>
          <a:bodyPr>
            <a:noAutofit/>
          </a:bodyPr>
          <a:lstStyle/>
          <a:p>
            <a:r>
              <a:rPr lang="ro-RO" sz="3200" noProof="0" dirty="0"/>
              <a:t>C# - Cursul 3</a:t>
            </a:r>
          </a:p>
        </p:txBody>
      </p:sp>
      <p:sp>
        <p:nvSpPr>
          <p:cNvPr id="5" name="Content Placeholder 4">
            <a:extLst>
              <a:ext uri="{FF2B5EF4-FFF2-40B4-BE49-F238E27FC236}">
                <a16:creationId xmlns:a16="http://schemas.microsoft.com/office/drawing/2014/main" id="{691E3318-15D0-3DE2-E263-A7A0436EBFE8}"/>
              </a:ext>
            </a:extLst>
          </p:cNvPr>
          <p:cNvSpPr>
            <a:spLocks noGrp="1"/>
          </p:cNvSpPr>
          <p:nvPr>
            <p:ph idx="1"/>
          </p:nvPr>
        </p:nvSpPr>
        <p:spPr>
          <a:xfrm>
            <a:off x="463925" y="1281952"/>
            <a:ext cx="8249770" cy="5074024"/>
          </a:xfrm>
        </p:spPr>
        <p:txBody>
          <a:bodyPr>
            <a:noAutofit/>
          </a:bodyPr>
          <a:lstStyle/>
          <a:p>
            <a:pPr marL="34290" indent="0" algn="just">
              <a:buNone/>
            </a:pPr>
            <a:r>
              <a:rPr lang="ro-RO" sz="2800" noProof="0" dirty="0">
                <a:solidFill>
                  <a:srgbClr val="00B0F0"/>
                </a:solidFill>
              </a:rPr>
              <a:t>Constante si literali in C#</a:t>
            </a:r>
          </a:p>
          <a:p>
            <a:pPr marL="34290" indent="0" algn="just">
              <a:buNone/>
            </a:pPr>
            <a:r>
              <a:rPr lang="ro-RO" sz="2800" noProof="0" dirty="0">
                <a:solidFill>
                  <a:srgbClr val="00B0F0"/>
                </a:solidFill>
              </a:rPr>
              <a:t>Constante de tip caracter</a:t>
            </a:r>
          </a:p>
          <a:p>
            <a:pPr marL="34290" indent="0" algn="just">
              <a:buNone/>
            </a:pPr>
            <a:endParaRPr lang="ro-RO" sz="2800" noProof="0" dirty="0">
              <a:solidFill>
                <a:srgbClr val="00B0F0"/>
              </a:solidFill>
            </a:endParaRPr>
          </a:p>
          <a:p>
            <a:pPr marL="34290" indent="0" algn="just">
              <a:buNone/>
            </a:pPr>
            <a:r>
              <a:rPr lang="ro-RO" sz="2800" noProof="0" dirty="0">
                <a:solidFill>
                  <a:srgbClr val="00B0F0"/>
                </a:solidFill>
              </a:rPr>
              <a:t>Există anumite caractere în C# care sunt precedate de o bară oblică inversată. Acestea au o semnificație specială și sunt folosite pentru a reprezenta, de exemplu, </a:t>
            </a:r>
            <a:r>
              <a:rPr lang="ro-RO" sz="2800" noProof="0" dirty="0" err="1">
                <a:solidFill>
                  <a:srgbClr val="00B0F0"/>
                </a:solidFill>
              </a:rPr>
              <a:t>newline</a:t>
            </a:r>
            <a:r>
              <a:rPr lang="ro-RO" sz="2800" noProof="0" dirty="0">
                <a:solidFill>
                  <a:srgbClr val="00B0F0"/>
                </a:solidFill>
              </a:rPr>
              <a:t> (\n) sau tab (\t). Iată o listă cu unele dintre aceste coduri de secvență </a:t>
            </a:r>
            <a:r>
              <a:rPr lang="ro-RO" sz="2800" noProof="0" dirty="0" err="1">
                <a:solidFill>
                  <a:srgbClr val="00B0F0"/>
                </a:solidFill>
              </a:rPr>
              <a:t>escape</a:t>
            </a:r>
            <a:endParaRPr lang="ro-RO" sz="2800" noProof="0" dirty="0">
              <a:solidFill>
                <a:srgbClr val="00B0F0"/>
              </a:solidFill>
            </a:endParaRPr>
          </a:p>
          <a:p>
            <a:pPr marL="34290" indent="0" algn="just">
              <a:buNone/>
            </a:pPr>
            <a:endParaRPr lang="ro-RO" sz="2800" noProof="0" dirty="0">
              <a:solidFill>
                <a:srgbClr val="00B0F0"/>
              </a:solidFill>
            </a:endParaRPr>
          </a:p>
        </p:txBody>
      </p:sp>
    </p:spTree>
    <p:extLst>
      <p:ext uri="{BB962C8B-B14F-4D97-AF65-F5344CB8AC3E}">
        <p14:creationId xmlns:p14="http://schemas.microsoft.com/office/powerpoint/2010/main" val="25616389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C788B5-49E5-A673-27A5-05C453FC154C}"/>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59D9825C-BD53-2049-1534-18E505C55269}"/>
              </a:ext>
            </a:extLst>
          </p:cNvPr>
          <p:cNvSpPr>
            <a:spLocks noGrp="1"/>
          </p:cNvSpPr>
          <p:nvPr>
            <p:ph type="title"/>
          </p:nvPr>
        </p:nvSpPr>
        <p:spPr>
          <a:xfrm>
            <a:off x="463925" y="582705"/>
            <a:ext cx="7819465" cy="504265"/>
          </a:xfrm>
        </p:spPr>
        <p:txBody>
          <a:bodyPr>
            <a:noAutofit/>
          </a:bodyPr>
          <a:lstStyle/>
          <a:p>
            <a:r>
              <a:rPr lang="ro-RO" sz="3200" noProof="0" dirty="0"/>
              <a:t>C# - Cursul 3</a:t>
            </a:r>
          </a:p>
        </p:txBody>
      </p:sp>
      <p:sp>
        <p:nvSpPr>
          <p:cNvPr id="5" name="Content Placeholder 4">
            <a:extLst>
              <a:ext uri="{FF2B5EF4-FFF2-40B4-BE49-F238E27FC236}">
                <a16:creationId xmlns:a16="http://schemas.microsoft.com/office/drawing/2014/main" id="{F8958788-64E9-1D11-4079-F2421C167243}"/>
              </a:ext>
            </a:extLst>
          </p:cNvPr>
          <p:cNvSpPr>
            <a:spLocks noGrp="1"/>
          </p:cNvSpPr>
          <p:nvPr>
            <p:ph idx="1"/>
          </p:nvPr>
        </p:nvSpPr>
        <p:spPr>
          <a:xfrm>
            <a:off x="463925" y="1281952"/>
            <a:ext cx="8249770" cy="5074024"/>
          </a:xfrm>
        </p:spPr>
        <p:txBody>
          <a:bodyPr>
            <a:noAutofit/>
          </a:bodyPr>
          <a:lstStyle/>
          <a:p>
            <a:pPr marL="34290" indent="0" algn="just">
              <a:buNone/>
            </a:pPr>
            <a:r>
              <a:rPr lang="ro-RO" sz="2800" noProof="0" dirty="0">
                <a:solidFill>
                  <a:srgbClr val="00B0F0"/>
                </a:solidFill>
              </a:rPr>
              <a:t>Constante si literali in C#</a:t>
            </a:r>
          </a:p>
          <a:p>
            <a:pPr marL="34290" indent="0" algn="just">
              <a:buNone/>
            </a:pPr>
            <a:r>
              <a:rPr lang="ro-RO" sz="2800" noProof="0" dirty="0">
                <a:solidFill>
                  <a:srgbClr val="00B0F0"/>
                </a:solidFill>
              </a:rPr>
              <a:t>\\	\ </a:t>
            </a:r>
            <a:r>
              <a:rPr lang="ro-RO" sz="2800" noProof="0" dirty="0" err="1">
                <a:solidFill>
                  <a:srgbClr val="00B0F0"/>
                </a:solidFill>
              </a:rPr>
              <a:t>character</a:t>
            </a:r>
            <a:r>
              <a:rPr lang="ro-RO" sz="2800" noProof="0" dirty="0">
                <a:solidFill>
                  <a:srgbClr val="00B0F0"/>
                </a:solidFill>
              </a:rPr>
              <a:t>		\'	' </a:t>
            </a:r>
            <a:r>
              <a:rPr lang="ro-RO" sz="2800" noProof="0" dirty="0" err="1">
                <a:solidFill>
                  <a:srgbClr val="00B0F0"/>
                </a:solidFill>
              </a:rPr>
              <a:t>character</a:t>
            </a:r>
            <a:endParaRPr lang="ro-RO" sz="2800" noProof="0" dirty="0">
              <a:solidFill>
                <a:srgbClr val="00B0F0"/>
              </a:solidFill>
            </a:endParaRPr>
          </a:p>
          <a:p>
            <a:pPr marL="34290" indent="0" algn="just">
              <a:buNone/>
            </a:pPr>
            <a:r>
              <a:rPr lang="ro-RO" sz="2800" noProof="0" dirty="0">
                <a:solidFill>
                  <a:srgbClr val="00B0F0"/>
                </a:solidFill>
              </a:rPr>
              <a:t>\"	" </a:t>
            </a:r>
            <a:r>
              <a:rPr lang="ro-RO" sz="2800" noProof="0" dirty="0" err="1">
                <a:solidFill>
                  <a:srgbClr val="00B0F0"/>
                </a:solidFill>
              </a:rPr>
              <a:t>character</a:t>
            </a:r>
            <a:r>
              <a:rPr lang="ro-RO" sz="2800" noProof="0" dirty="0">
                <a:solidFill>
                  <a:srgbClr val="00B0F0"/>
                </a:solidFill>
              </a:rPr>
              <a:t>		\?	? </a:t>
            </a:r>
            <a:r>
              <a:rPr lang="ro-RO" sz="2800" noProof="0" dirty="0" err="1">
                <a:solidFill>
                  <a:srgbClr val="00B0F0"/>
                </a:solidFill>
              </a:rPr>
              <a:t>character</a:t>
            </a:r>
            <a:endParaRPr lang="ro-RO" sz="2800" noProof="0" dirty="0">
              <a:solidFill>
                <a:srgbClr val="00B0F0"/>
              </a:solidFill>
            </a:endParaRPr>
          </a:p>
          <a:p>
            <a:pPr marL="34290" indent="0" algn="just">
              <a:buNone/>
            </a:pPr>
            <a:r>
              <a:rPr lang="ro-RO" sz="2800" noProof="0" dirty="0">
                <a:solidFill>
                  <a:srgbClr val="00B0F0"/>
                </a:solidFill>
              </a:rPr>
              <a:t>\a	Alert or </a:t>
            </a:r>
            <a:r>
              <a:rPr lang="ro-RO" sz="2800" noProof="0" dirty="0" err="1">
                <a:solidFill>
                  <a:srgbClr val="00B0F0"/>
                </a:solidFill>
              </a:rPr>
              <a:t>bell</a:t>
            </a:r>
            <a:r>
              <a:rPr lang="ro-RO" sz="2800" noProof="0" dirty="0">
                <a:solidFill>
                  <a:srgbClr val="00B0F0"/>
                </a:solidFill>
              </a:rPr>
              <a:t>		\b	</a:t>
            </a:r>
            <a:r>
              <a:rPr lang="ro-RO" sz="2800" noProof="0" dirty="0" err="1">
                <a:solidFill>
                  <a:srgbClr val="00B0F0"/>
                </a:solidFill>
              </a:rPr>
              <a:t>Backspace</a:t>
            </a:r>
            <a:endParaRPr lang="ro-RO" sz="2800" noProof="0" dirty="0">
              <a:solidFill>
                <a:srgbClr val="00B0F0"/>
              </a:solidFill>
            </a:endParaRPr>
          </a:p>
          <a:p>
            <a:pPr marL="34290" indent="0" algn="just">
              <a:buNone/>
            </a:pPr>
            <a:r>
              <a:rPr lang="ro-RO" sz="2800" noProof="0" dirty="0">
                <a:solidFill>
                  <a:srgbClr val="00B0F0"/>
                </a:solidFill>
              </a:rPr>
              <a:t>\f	</a:t>
            </a:r>
            <a:r>
              <a:rPr lang="ro-RO" sz="2800" noProof="0" dirty="0" err="1">
                <a:solidFill>
                  <a:srgbClr val="00B0F0"/>
                </a:solidFill>
              </a:rPr>
              <a:t>Form</a:t>
            </a:r>
            <a:r>
              <a:rPr lang="ro-RO" sz="2800" noProof="0" dirty="0">
                <a:solidFill>
                  <a:srgbClr val="00B0F0"/>
                </a:solidFill>
              </a:rPr>
              <a:t> </a:t>
            </a:r>
            <a:r>
              <a:rPr lang="ro-RO" sz="2800" noProof="0" dirty="0" err="1">
                <a:solidFill>
                  <a:srgbClr val="00B0F0"/>
                </a:solidFill>
              </a:rPr>
              <a:t>feed</a:t>
            </a:r>
            <a:r>
              <a:rPr lang="ro-RO" sz="2800" noProof="0" dirty="0">
                <a:solidFill>
                  <a:srgbClr val="00B0F0"/>
                </a:solidFill>
              </a:rPr>
              <a:t>		\n	</a:t>
            </a:r>
            <a:r>
              <a:rPr lang="ro-RO" sz="2800" noProof="0" dirty="0" err="1">
                <a:solidFill>
                  <a:srgbClr val="00B0F0"/>
                </a:solidFill>
              </a:rPr>
              <a:t>Newline</a:t>
            </a:r>
            <a:endParaRPr lang="ro-RO" sz="2800" noProof="0" dirty="0">
              <a:solidFill>
                <a:srgbClr val="00B0F0"/>
              </a:solidFill>
            </a:endParaRPr>
          </a:p>
          <a:p>
            <a:pPr marL="34290" indent="0" algn="just">
              <a:buNone/>
            </a:pPr>
            <a:r>
              <a:rPr lang="ro-RO" sz="2800" noProof="0" dirty="0">
                <a:solidFill>
                  <a:srgbClr val="00B0F0"/>
                </a:solidFill>
              </a:rPr>
              <a:t>\r	</a:t>
            </a:r>
            <a:r>
              <a:rPr lang="ro-RO" sz="2800" noProof="0" dirty="0" err="1">
                <a:solidFill>
                  <a:srgbClr val="00B0F0"/>
                </a:solidFill>
              </a:rPr>
              <a:t>Carriage</a:t>
            </a:r>
            <a:r>
              <a:rPr lang="ro-RO" sz="2800" noProof="0" dirty="0">
                <a:solidFill>
                  <a:srgbClr val="00B0F0"/>
                </a:solidFill>
              </a:rPr>
              <a:t> </a:t>
            </a:r>
            <a:r>
              <a:rPr lang="ro-RO" sz="2800" noProof="0" dirty="0" err="1">
                <a:solidFill>
                  <a:srgbClr val="00B0F0"/>
                </a:solidFill>
              </a:rPr>
              <a:t>return</a:t>
            </a:r>
            <a:r>
              <a:rPr lang="ro-RO" sz="2800" noProof="0" dirty="0">
                <a:solidFill>
                  <a:srgbClr val="00B0F0"/>
                </a:solidFill>
              </a:rPr>
              <a:t>	\t	</a:t>
            </a:r>
            <a:r>
              <a:rPr lang="ro-RO" sz="2800" noProof="0" dirty="0" err="1">
                <a:solidFill>
                  <a:srgbClr val="00B0F0"/>
                </a:solidFill>
              </a:rPr>
              <a:t>Horizontal</a:t>
            </a:r>
            <a:r>
              <a:rPr lang="ro-RO" sz="2800" noProof="0" dirty="0">
                <a:solidFill>
                  <a:srgbClr val="00B0F0"/>
                </a:solidFill>
              </a:rPr>
              <a:t> tab</a:t>
            </a:r>
          </a:p>
          <a:p>
            <a:pPr marL="34290" indent="0" algn="just">
              <a:buNone/>
            </a:pPr>
            <a:r>
              <a:rPr lang="ro-RO" sz="2800" noProof="0" dirty="0">
                <a:solidFill>
                  <a:srgbClr val="00B0F0"/>
                </a:solidFill>
              </a:rPr>
              <a:t>\v	Vertical tab</a:t>
            </a:r>
          </a:p>
          <a:p>
            <a:pPr marL="34290" indent="0" algn="just">
              <a:buNone/>
            </a:pPr>
            <a:r>
              <a:rPr lang="ro-RO" sz="2800" noProof="0" dirty="0">
                <a:solidFill>
                  <a:srgbClr val="00B0F0"/>
                </a:solidFill>
              </a:rPr>
              <a:t>\</a:t>
            </a:r>
            <a:r>
              <a:rPr lang="ro-RO" sz="2800" noProof="0" dirty="0" err="1">
                <a:solidFill>
                  <a:srgbClr val="00B0F0"/>
                </a:solidFill>
              </a:rPr>
              <a:t>xhh</a:t>
            </a:r>
            <a:r>
              <a:rPr lang="ro-RO" sz="2800" noProof="0" dirty="0">
                <a:solidFill>
                  <a:srgbClr val="00B0F0"/>
                </a:solidFill>
              </a:rPr>
              <a:t> . . .	</a:t>
            </a:r>
            <a:r>
              <a:rPr lang="ro-RO" sz="2800" noProof="0" dirty="0" err="1">
                <a:solidFill>
                  <a:srgbClr val="00B0F0"/>
                </a:solidFill>
              </a:rPr>
              <a:t>Hexadecimal</a:t>
            </a:r>
            <a:r>
              <a:rPr lang="ro-RO" sz="2800" noProof="0" dirty="0">
                <a:solidFill>
                  <a:srgbClr val="00B0F0"/>
                </a:solidFill>
              </a:rPr>
              <a:t> </a:t>
            </a:r>
            <a:r>
              <a:rPr lang="ro-RO" sz="2800" noProof="0" dirty="0" err="1">
                <a:solidFill>
                  <a:srgbClr val="00B0F0"/>
                </a:solidFill>
              </a:rPr>
              <a:t>number</a:t>
            </a:r>
            <a:r>
              <a:rPr lang="ro-RO" sz="2800" noProof="0" dirty="0">
                <a:solidFill>
                  <a:srgbClr val="00B0F0"/>
                </a:solidFill>
              </a:rPr>
              <a:t> of </a:t>
            </a:r>
            <a:r>
              <a:rPr lang="ro-RO" sz="2800" noProof="0" dirty="0" err="1">
                <a:solidFill>
                  <a:srgbClr val="00B0F0"/>
                </a:solidFill>
              </a:rPr>
              <a:t>one</a:t>
            </a:r>
            <a:r>
              <a:rPr lang="ro-RO" sz="2800" noProof="0" dirty="0">
                <a:solidFill>
                  <a:srgbClr val="00B0F0"/>
                </a:solidFill>
              </a:rPr>
              <a:t> or more </a:t>
            </a:r>
            <a:r>
              <a:rPr lang="ro-RO" sz="2800" noProof="0" dirty="0" err="1">
                <a:solidFill>
                  <a:srgbClr val="00B0F0"/>
                </a:solidFill>
              </a:rPr>
              <a:t>digits</a:t>
            </a:r>
            <a:endParaRPr lang="ro-RO" sz="2800" noProof="0" dirty="0">
              <a:solidFill>
                <a:srgbClr val="00B0F0"/>
              </a:solidFill>
            </a:endParaRPr>
          </a:p>
        </p:txBody>
      </p:sp>
    </p:spTree>
    <p:extLst>
      <p:ext uri="{BB962C8B-B14F-4D97-AF65-F5344CB8AC3E}">
        <p14:creationId xmlns:p14="http://schemas.microsoft.com/office/powerpoint/2010/main" val="24243095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7EE1C3-ACAB-DB30-A054-094279920F8C}"/>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7A730E7E-342D-C3DD-9A30-CBC31D5D7168}"/>
              </a:ext>
            </a:extLst>
          </p:cNvPr>
          <p:cNvSpPr>
            <a:spLocks noGrp="1"/>
          </p:cNvSpPr>
          <p:nvPr>
            <p:ph type="title"/>
          </p:nvPr>
        </p:nvSpPr>
        <p:spPr>
          <a:xfrm>
            <a:off x="463925" y="582705"/>
            <a:ext cx="7819465" cy="504265"/>
          </a:xfrm>
        </p:spPr>
        <p:txBody>
          <a:bodyPr>
            <a:noAutofit/>
          </a:bodyPr>
          <a:lstStyle/>
          <a:p>
            <a:r>
              <a:rPr lang="ro-RO" sz="3200" noProof="0" dirty="0"/>
              <a:t>C# - Cursul 3</a:t>
            </a:r>
          </a:p>
        </p:txBody>
      </p:sp>
      <p:sp>
        <p:nvSpPr>
          <p:cNvPr id="5" name="Content Placeholder 4">
            <a:extLst>
              <a:ext uri="{FF2B5EF4-FFF2-40B4-BE49-F238E27FC236}">
                <a16:creationId xmlns:a16="http://schemas.microsoft.com/office/drawing/2014/main" id="{49FA7956-74C3-4EBB-D3DD-1A1FD075C494}"/>
              </a:ext>
            </a:extLst>
          </p:cNvPr>
          <p:cNvSpPr>
            <a:spLocks noGrp="1"/>
          </p:cNvSpPr>
          <p:nvPr>
            <p:ph idx="1"/>
          </p:nvPr>
        </p:nvSpPr>
        <p:spPr>
          <a:xfrm>
            <a:off x="463925" y="1281952"/>
            <a:ext cx="8249770" cy="5074024"/>
          </a:xfrm>
        </p:spPr>
        <p:txBody>
          <a:bodyPr>
            <a:noAutofit/>
          </a:bodyPr>
          <a:lstStyle/>
          <a:p>
            <a:pPr marL="34290" indent="0" algn="just">
              <a:buNone/>
            </a:pPr>
            <a:r>
              <a:rPr lang="ro-RO" sz="2800" noProof="0" dirty="0">
                <a:solidFill>
                  <a:srgbClr val="00B0F0"/>
                </a:solidFill>
              </a:rPr>
              <a:t>Conversia explicită de tip</a:t>
            </a:r>
          </a:p>
          <a:p>
            <a:pPr marL="34290" indent="0" algn="just">
              <a:buNone/>
            </a:pPr>
            <a:endParaRPr lang="ro-RO" sz="2800" noProof="0" dirty="0">
              <a:solidFill>
                <a:srgbClr val="00B0F0"/>
              </a:solidFill>
            </a:endParaRPr>
          </a:p>
          <a:p>
            <a:pPr marL="34290" indent="0" algn="just">
              <a:buNone/>
            </a:pPr>
            <a:r>
              <a:rPr lang="ro-RO" sz="2800" noProof="0" dirty="0">
                <a:solidFill>
                  <a:srgbClr val="00B0F0"/>
                </a:solidFill>
              </a:rPr>
              <a:t>Conversiile explicite sunt efectuate explicit de către programatori folosind funcțiile predefinite. </a:t>
            </a:r>
          </a:p>
          <a:p>
            <a:pPr marL="34290" indent="0" algn="just">
              <a:buNone/>
            </a:pPr>
            <a:endParaRPr lang="ro-RO" sz="2800" noProof="0" dirty="0">
              <a:solidFill>
                <a:srgbClr val="00B0F0"/>
              </a:solidFill>
            </a:endParaRPr>
          </a:p>
          <a:p>
            <a:pPr marL="34290" indent="0" algn="just">
              <a:buNone/>
            </a:pPr>
            <a:r>
              <a:rPr lang="ro-RO" sz="2800" noProof="0" dirty="0">
                <a:solidFill>
                  <a:srgbClr val="00B0F0"/>
                </a:solidFill>
              </a:rPr>
              <a:t>Conversiile explicite necesită un operator cast (de conversie)</a:t>
            </a:r>
          </a:p>
        </p:txBody>
      </p:sp>
    </p:spTree>
    <p:extLst>
      <p:ext uri="{BB962C8B-B14F-4D97-AF65-F5344CB8AC3E}">
        <p14:creationId xmlns:p14="http://schemas.microsoft.com/office/powerpoint/2010/main" val="274771689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1FBF81-AC88-4B63-6594-0F367009C222}"/>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D15B4910-13D2-F5BC-24CB-80DAF934333B}"/>
              </a:ext>
            </a:extLst>
          </p:cNvPr>
          <p:cNvSpPr>
            <a:spLocks noGrp="1"/>
          </p:cNvSpPr>
          <p:nvPr>
            <p:ph type="title"/>
          </p:nvPr>
        </p:nvSpPr>
        <p:spPr>
          <a:xfrm>
            <a:off x="463925" y="582705"/>
            <a:ext cx="7819465" cy="504265"/>
          </a:xfrm>
        </p:spPr>
        <p:txBody>
          <a:bodyPr>
            <a:noAutofit/>
          </a:bodyPr>
          <a:lstStyle/>
          <a:p>
            <a:r>
              <a:rPr lang="ro-RO" sz="3200" noProof="0" dirty="0"/>
              <a:t>C# - Cursul 3</a:t>
            </a:r>
          </a:p>
        </p:txBody>
      </p:sp>
      <p:sp>
        <p:nvSpPr>
          <p:cNvPr id="5" name="Content Placeholder 4">
            <a:extLst>
              <a:ext uri="{FF2B5EF4-FFF2-40B4-BE49-F238E27FC236}">
                <a16:creationId xmlns:a16="http://schemas.microsoft.com/office/drawing/2014/main" id="{3FA26D44-DD6F-B2A1-0B2B-F16082C23472}"/>
              </a:ext>
            </a:extLst>
          </p:cNvPr>
          <p:cNvSpPr>
            <a:spLocks noGrp="1"/>
          </p:cNvSpPr>
          <p:nvPr>
            <p:ph idx="1"/>
          </p:nvPr>
        </p:nvSpPr>
        <p:spPr>
          <a:xfrm>
            <a:off x="463925" y="1281952"/>
            <a:ext cx="8249770" cy="5074024"/>
          </a:xfrm>
        </p:spPr>
        <p:txBody>
          <a:bodyPr>
            <a:noAutofit/>
          </a:bodyPr>
          <a:lstStyle/>
          <a:p>
            <a:pPr marL="34290" indent="0" algn="just">
              <a:buNone/>
            </a:pPr>
            <a:r>
              <a:rPr lang="ro-RO" sz="2800" noProof="0" dirty="0">
                <a:solidFill>
                  <a:srgbClr val="00B0F0"/>
                </a:solidFill>
              </a:rPr>
              <a:t>Constante si literali in C#</a:t>
            </a:r>
          </a:p>
          <a:p>
            <a:pPr marL="34290" indent="0" algn="just">
              <a:buNone/>
            </a:pPr>
            <a:r>
              <a:rPr lang="ro-RO" sz="2800" noProof="0" dirty="0">
                <a:solidFill>
                  <a:srgbClr val="00B0F0"/>
                </a:solidFill>
              </a:rPr>
              <a:t>Literali șiruri de caractere</a:t>
            </a:r>
          </a:p>
          <a:p>
            <a:pPr marL="34290" indent="0" algn="just">
              <a:buNone/>
            </a:pPr>
            <a:r>
              <a:rPr lang="ro-RO" sz="2800" noProof="0" dirty="0">
                <a:solidFill>
                  <a:srgbClr val="00B0F0"/>
                </a:solidFill>
              </a:rPr>
              <a:t>Literalii șiruri de caractere sau constantele sunt încadrate între ghilimele duble "" sau cu @"". Un șir conține caractere similare cu literalii de caractere: caractere simple, secvențe </a:t>
            </a:r>
            <a:r>
              <a:rPr lang="ro-RO" sz="2800" noProof="0" dirty="0" err="1">
                <a:solidFill>
                  <a:srgbClr val="00B0F0"/>
                </a:solidFill>
              </a:rPr>
              <a:t>escape</a:t>
            </a:r>
            <a:r>
              <a:rPr lang="ro-RO" sz="2800" noProof="0" dirty="0">
                <a:solidFill>
                  <a:srgbClr val="00B0F0"/>
                </a:solidFill>
              </a:rPr>
              <a:t> și caractere universale.</a:t>
            </a:r>
          </a:p>
          <a:p>
            <a:pPr marL="34290" indent="0" algn="just">
              <a:buNone/>
            </a:pPr>
            <a:r>
              <a:rPr lang="ro-RO" sz="2800" noProof="0" dirty="0">
                <a:solidFill>
                  <a:srgbClr val="00B0F0"/>
                </a:solidFill>
              </a:rPr>
              <a:t>Putem împărți o linie lungă în mai multe linii folosind literali de șir și separând părțile folosind spații albe.</a:t>
            </a:r>
          </a:p>
        </p:txBody>
      </p:sp>
    </p:spTree>
    <p:extLst>
      <p:ext uri="{BB962C8B-B14F-4D97-AF65-F5344CB8AC3E}">
        <p14:creationId xmlns:p14="http://schemas.microsoft.com/office/powerpoint/2010/main" val="387240205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68268C-10EE-043D-E4FB-7411ACA55FDA}"/>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FAE58217-F1E1-C010-FB86-76438F0F2403}"/>
              </a:ext>
            </a:extLst>
          </p:cNvPr>
          <p:cNvSpPr>
            <a:spLocks noGrp="1"/>
          </p:cNvSpPr>
          <p:nvPr>
            <p:ph type="title"/>
          </p:nvPr>
        </p:nvSpPr>
        <p:spPr>
          <a:xfrm>
            <a:off x="463925" y="582705"/>
            <a:ext cx="7819465" cy="504265"/>
          </a:xfrm>
        </p:spPr>
        <p:txBody>
          <a:bodyPr>
            <a:noAutofit/>
          </a:bodyPr>
          <a:lstStyle/>
          <a:p>
            <a:r>
              <a:rPr lang="ro-RO" sz="3200" noProof="0" dirty="0"/>
              <a:t>C# - Cursul 3</a:t>
            </a:r>
          </a:p>
        </p:txBody>
      </p:sp>
      <p:sp>
        <p:nvSpPr>
          <p:cNvPr id="5" name="Content Placeholder 4">
            <a:extLst>
              <a:ext uri="{FF2B5EF4-FFF2-40B4-BE49-F238E27FC236}">
                <a16:creationId xmlns:a16="http://schemas.microsoft.com/office/drawing/2014/main" id="{C0FE3299-CC2D-6F11-307C-530A6D9A2E9C}"/>
              </a:ext>
            </a:extLst>
          </p:cNvPr>
          <p:cNvSpPr>
            <a:spLocks noGrp="1"/>
          </p:cNvSpPr>
          <p:nvPr>
            <p:ph idx="1"/>
          </p:nvPr>
        </p:nvSpPr>
        <p:spPr>
          <a:xfrm>
            <a:off x="463925" y="1281952"/>
            <a:ext cx="8249770" cy="5074024"/>
          </a:xfrm>
        </p:spPr>
        <p:txBody>
          <a:bodyPr>
            <a:noAutofit/>
          </a:bodyPr>
          <a:lstStyle/>
          <a:p>
            <a:pPr marL="34290" indent="0" algn="just">
              <a:buNone/>
            </a:pPr>
            <a:r>
              <a:rPr lang="ro-RO" sz="2800" noProof="0" dirty="0">
                <a:solidFill>
                  <a:srgbClr val="00B0F0"/>
                </a:solidFill>
              </a:rPr>
              <a:t>Constante si literali in C#</a:t>
            </a:r>
          </a:p>
          <a:p>
            <a:pPr marL="34290" indent="0" algn="just">
              <a:buNone/>
            </a:pPr>
            <a:endParaRPr lang="ro-RO" sz="2800" noProof="0" dirty="0">
              <a:solidFill>
                <a:srgbClr val="00B0F0"/>
              </a:solidFill>
            </a:endParaRPr>
          </a:p>
          <a:p>
            <a:pPr marL="34290" indent="0" algn="just">
              <a:buNone/>
            </a:pPr>
            <a:r>
              <a:rPr lang="ro-RO" sz="2400" b="1" i="0" noProof="0" dirty="0">
                <a:solidFill>
                  <a:srgbClr val="7EC699"/>
                </a:solidFill>
                <a:effectLst/>
                <a:latin typeface="Courier New" panose="02070309020205020404" pitchFamily="49" charset="0"/>
              </a:rPr>
              <a:t>"</a:t>
            </a:r>
            <a:r>
              <a:rPr lang="ro-RO" sz="2400" b="1" i="0" noProof="0" dirty="0" err="1">
                <a:solidFill>
                  <a:srgbClr val="7EC699"/>
                </a:solidFill>
                <a:effectLst/>
                <a:latin typeface="Courier New" panose="02070309020205020404" pitchFamily="49" charset="0"/>
              </a:rPr>
              <a:t>hello</a:t>
            </a:r>
            <a:r>
              <a:rPr lang="ro-RO" sz="2400" b="1" i="0" noProof="0" dirty="0">
                <a:solidFill>
                  <a:srgbClr val="7EC699"/>
                </a:solidFill>
                <a:effectLst/>
                <a:latin typeface="Courier New" panose="02070309020205020404" pitchFamily="49" charset="0"/>
              </a:rPr>
              <a:t>, </a:t>
            </a:r>
            <a:r>
              <a:rPr lang="ro-RO" sz="2400" b="1" i="0" noProof="0" dirty="0" err="1">
                <a:solidFill>
                  <a:srgbClr val="7EC699"/>
                </a:solidFill>
                <a:effectLst/>
                <a:latin typeface="Courier New" panose="02070309020205020404" pitchFamily="49" charset="0"/>
              </a:rPr>
              <a:t>dear</a:t>
            </a:r>
            <a:r>
              <a:rPr lang="ro-RO" sz="2400" b="1" i="0" noProof="0" dirty="0">
                <a:solidFill>
                  <a:srgbClr val="7EC699"/>
                </a:solidFill>
                <a:effectLst/>
                <a:latin typeface="Courier New" panose="02070309020205020404" pitchFamily="49" charset="0"/>
              </a:rPr>
              <a:t>"</a:t>
            </a:r>
            <a:r>
              <a:rPr lang="ro-RO" sz="2400" b="1" i="0" noProof="0" dirty="0">
                <a:solidFill>
                  <a:srgbClr val="CCCCCC"/>
                </a:solidFill>
                <a:effectLst/>
                <a:latin typeface="Courier New" panose="02070309020205020404" pitchFamily="49" charset="0"/>
              </a:rPr>
              <a:t> </a:t>
            </a:r>
          </a:p>
          <a:p>
            <a:pPr marL="34290" indent="0" algn="just">
              <a:buNone/>
            </a:pPr>
            <a:r>
              <a:rPr lang="ro-RO" sz="2400" b="1" i="0" noProof="0" dirty="0">
                <a:solidFill>
                  <a:srgbClr val="CCCCCC"/>
                </a:solidFill>
                <a:effectLst/>
                <a:latin typeface="Courier New" panose="02070309020205020404" pitchFamily="49" charset="0"/>
              </a:rPr>
              <a:t>"</a:t>
            </a:r>
            <a:r>
              <a:rPr lang="ro-RO" sz="2400" b="1" i="0" noProof="0" dirty="0" err="1">
                <a:solidFill>
                  <a:srgbClr val="CCCCCC"/>
                </a:solidFill>
                <a:effectLst/>
                <a:latin typeface="Courier New" panose="02070309020205020404" pitchFamily="49" charset="0"/>
              </a:rPr>
              <a:t>hello</a:t>
            </a:r>
            <a:r>
              <a:rPr lang="ro-RO" sz="2400" b="1" i="0" noProof="0" dirty="0">
                <a:solidFill>
                  <a:srgbClr val="CCCCCC"/>
                </a:solidFill>
                <a:effectLst/>
                <a:latin typeface="Courier New" panose="02070309020205020404" pitchFamily="49" charset="0"/>
              </a:rPr>
              <a:t>, \ </a:t>
            </a:r>
          </a:p>
          <a:p>
            <a:pPr marL="34290" indent="0" algn="just">
              <a:buNone/>
            </a:pPr>
            <a:r>
              <a:rPr lang="ro-RO" sz="2400" b="1" i="0" noProof="0" dirty="0" err="1">
                <a:solidFill>
                  <a:srgbClr val="CCCCCC"/>
                </a:solidFill>
                <a:effectLst/>
                <a:latin typeface="Courier New" panose="02070309020205020404" pitchFamily="49" charset="0"/>
              </a:rPr>
              <a:t>dear</a:t>
            </a:r>
            <a:r>
              <a:rPr lang="ro-RO" sz="2400" b="1" i="0" noProof="0" dirty="0">
                <a:solidFill>
                  <a:srgbClr val="CCCCCC"/>
                </a:solidFill>
                <a:effectLst/>
                <a:latin typeface="Courier New" panose="02070309020205020404" pitchFamily="49" charset="0"/>
              </a:rPr>
              <a:t>" </a:t>
            </a:r>
          </a:p>
          <a:p>
            <a:pPr marL="34290" indent="0" algn="just">
              <a:buNone/>
            </a:pPr>
            <a:r>
              <a:rPr lang="ro-RO" sz="2400" b="1" i="0" noProof="0" dirty="0">
                <a:solidFill>
                  <a:srgbClr val="7EC699"/>
                </a:solidFill>
                <a:effectLst/>
                <a:latin typeface="Courier New" panose="02070309020205020404" pitchFamily="49" charset="0"/>
              </a:rPr>
              <a:t>"</a:t>
            </a:r>
            <a:r>
              <a:rPr lang="ro-RO" sz="2400" b="1" i="0" noProof="0" dirty="0" err="1">
                <a:solidFill>
                  <a:srgbClr val="7EC699"/>
                </a:solidFill>
                <a:effectLst/>
                <a:latin typeface="Courier New" panose="02070309020205020404" pitchFamily="49" charset="0"/>
              </a:rPr>
              <a:t>hello</a:t>
            </a:r>
            <a:r>
              <a:rPr lang="ro-RO" sz="2400" b="1" i="0" noProof="0" dirty="0">
                <a:solidFill>
                  <a:srgbClr val="7EC699"/>
                </a:solidFill>
                <a:effectLst/>
                <a:latin typeface="Courier New" panose="02070309020205020404" pitchFamily="49" charset="0"/>
              </a:rPr>
              <a:t>, "</a:t>
            </a:r>
            <a:r>
              <a:rPr lang="ro-RO" sz="2400" b="1" i="0" noProof="0" dirty="0">
                <a:solidFill>
                  <a:srgbClr val="CCCCCC"/>
                </a:solidFill>
                <a:effectLst/>
                <a:latin typeface="Courier New" panose="02070309020205020404" pitchFamily="49" charset="0"/>
              </a:rPr>
              <a:t> </a:t>
            </a:r>
            <a:r>
              <a:rPr lang="ro-RO" sz="2400" b="1" i="0" noProof="0" dirty="0">
                <a:solidFill>
                  <a:srgbClr val="7EC699"/>
                </a:solidFill>
                <a:effectLst/>
                <a:latin typeface="Courier New" panose="02070309020205020404" pitchFamily="49" charset="0"/>
              </a:rPr>
              <a:t>"d"</a:t>
            </a:r>
            <a:r>
              <a:rPr lang="ro-RO" sz="2400" b="1" i="0" noProof="0" dirty="0">
                <a:solidFill>
                  <a:srgbClr val="CCCCCC"/>
                </a:solidFill>
                <a:effectLst/>
                <a:latin typeface="Courier New" panose="02070309020205020404" pitchFamily="49" charset="0"/>
              </a:rPr>
              <a:t> </a:t>
            </a:r>
            <a:r>
              <a:rPr lang="ro-RO" sz="2400" b="1" i="0" noProof="0" dirty="0">
                <a:solidFill>
                  <a:srgbClr val="7EC699"/>
                </a:solidFill>
                <a:effectLst/>
                <a:latin typeface="Courier New" panose="02070309020205020404" pitchFamily="49" charset="0"/>
              </a:rPr>
              <a:t>"</a:t>
            </a:r>
            <a:r>
              <a:rPr lang="ro-RO" sz="2400" b="1" i="0" noProof="0" dirty="0" err="1">
                <a:solidFill>
                  <a:srgbClr val="7EC699"/>
                </a:solidFill>
                <a:effectLst/>
                <a:latin typeface="Courier New" panose="02070309020205020404" pitchFamily="49" charset="0"/>
              </a:rPr>
              <a:t>ear</a:t>
            </a:r>
            <a:r>
              <a:rPr lang="ro-RO" sz="2400" b="1" i="0" noProof="0" dirty="0">
                <a:solidFill>
                  <a:srgbClr val="7EC699"/>
                </a:solidFill>
                <a:effectLst/>
                <a:latin typeface="Courier New" panose="02070309020205020404" pitchFamily="49" charset="0"/>
              </a:rPr>
              <a:t>"</a:t>
            </a:r>
            <a:r>
              <a:rPr lang="ro-RO" sz="2400" b="1" i="0" noProof="0" dirty="0">
                <a:solidFill>
                  <a:srgbClr val="CCCCCC"/>
                </a:solidFill>
                <a:effectLst/>
                <a:latin typeface="Courier New" panose="02070309020205020404" pitchFamily="49" charset="0"/>
              </a:rPr>
              <a:t> </a:t>
            </a:r>
          </a:p>
          <a:p>
            <a:pPr marL="34290" indent="0" algn="just">
              <a:buNone/>
            </a:pPr>
            <a:r>
              <a:rPr lang="ro-RO" sz="2400" b="1" i="0" noProof="0" dirty="0">
                <a:solidFill>
                  <a:srgbClr val="7EC699"/>
                </a:solidFill>
                <a:effectLst/>
                <a:latin typeface="Courier New" panose="02070309020205020404" pitchFamily="49" charset="0"/>
              </a:rPr>
              <a:t>@"hello </a:t>
            </a:r>
            <a:r>
              <a:rPr lang="ro-RO" sz="2400" b="1" i="0" noProof="0" dirty="0" err="1">
                <a:solidFill>
                  <a:srgbClr val="7EC699"/>
                </a:solidFill>
                <a:effectLst/>
                <a:latin typeface="Courier New" panose="02070309020205020404" pitchFamily="49" charset="0"/>
              </a:rPr>
              <a:t>dear</a:t>
            </a:r>
            <a:r>
              <a:rPr lang="ro-RO" sz="2400" b="1" i="0" noProof="0" dirty="0">
                <a:solidFill>
                  <a:srgbClr val="7EC699"/>
                </a:solidFill>
                <a:effectLst/>
                <a:latin typeface="Courier New" panose="02070309020205020404" pitchFamily="49" charset="0"/>
              </a:rPr>
              <a:t>"</a:t>
            </a:r>
            <a:endParaRPr lang="ro-RO" sz="2400" b="1" noProof="0" dirty="0">
              <a:solidFill>
                <a:srgbClr val="00B0F0"/>
              </a:solidFill>
            </a:endParaRPr>
          </a:p>
        </p:txBody>
      </p:sp>
    </p:spTree>
    <p:extLst>
      <p:ext uri="{BB962C8B-B14F-4D97-AF65-F5344CB8AC3E}">
        <p14:creationId xmlns:p14="http://schemas.microsoft.com/office/powerpoint/2010/main" val="36795134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E8F769-7976-859F-0464-5CAC07031C29}"/>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19493A80-45FA-6774-D186-1E8617052F65}"/>
              </a:ext>
            </a:extLst>
          </p:cNvPr>
          <p:cNvSpPr>
            <a:spLocks noGrp="1"/>
          </p:cNvSpPr>
          <p:nvPr>
            <p:ph type="title"/>
          </p:nvPr>
        </p:nvSpPr>
        <p:spPr>
          <a:xfrm>
            <a:off x="463925" y="582705"/>
            <a:ext cx="7819465" cy="504265"/>
          </a:xfrm>
        </p:spPr>
        <p:txBody>
          <a:bodyPr>
            <a:noAutofit/>
          </a:bodyPr>
          <a:lstStyle/>
          <a:p>
            <a:r>
              <a:rPr lang="ro-RO" sz="3200" noProof="0" dirty="0"/>
              <a:t>C# - Cursul 3</a:t>
            </a:r>
          </a:p>
        </p:txBody>
      </p:sp>
      <p:sp>
        <p:nvSpPr>
          <p:cNvPr id="5" name="Content Placeholder 4">
            <a:extLst>
              <a:ext uri="{FF2B5EF4-FFF2-40B4-BE49-F238E27FC236}">
                <a16:creationId xmlns:a16="http://schemas.microsoft.com/office/drawing/2014/main" id="{061E3A5C-480A-4E1D-B4DF-4637B1437B2F}"/>
              </a:ext>
            </a:extLst>
          </p:cNvPr>
          <p:cNvSpPr>
            <a:spLocks noGrp="1"/>
          </p:cNvSpPr>
          <p:nvPr>
            <p:ph idx="1"/>
          </p:nvPr>
        </p:nvSpPr>
        <p:spPr>
          <a:xfrm>
            <a:off x="463925" y="1281952"/>
            <a:ext cx="8249770" cy="5074024"/>
          </a:xfrm>
        </p:spPr>
        <p:txBody>
          <a:bodyPr>
            <a:noAutofit/>
          </a:bodyPr>
          <a:lstStyle/>
          <a:p>
            <a:pPr marL="34290" indent="0" algn="just">
              <a:buNone/>
            </a:pPr>
            <a:r>
              <a:rPr lang="ro-RO" sz="2800" noProof="0" dirty="0">
                <a:solidFill>
                  <a:srgbClr val="00B0F0"/>
                </a:solidFill>
              </a:rPr>
              <a:t>Constante si literali in C#</a:t>
            </a:r>
          </a:p>
          <a:p>
            <a:pPr marL="34290" indent="0" algn="just">
              <a:buNone/>
            </a:pPr>
            <a:r>
              <a:rPr lang="ro-RO" sz="2800" noProof="0" dirty="0">
                <a:solidFill>
                  <a:srgbClr val="00B0F0"/>
                </a:solidFill>
              </a:rPr>
              <a:t>Definirea constantelor</a:t>
            </a:r>
          </a:p>
          <a:p>
            <a:pPr marL="34290" indent="0" algn="just">
              <a:buNone/>
            </a:pPr>
            <a:endParaRPr lang="ro-RO" sz="2800" noProof="0" dirty="0">
              <a:solidFill>
                <a:srgbClr val="00B0F0"/>
              </a:solidFill>
            </a:endParaRPr>
          </a:p>
          <a:p>
            <a:pPr marL="34290" indent="0" algn="just">
              <a:buNone/>
            </a:pPr>
            <a:r>
              <a:rPr lang="ro-RO" sz="2800" noProof="0" dirty="0">
                <a:solidFill>
                  <a:srgbClr val="00B0F0"/>
                </a:solidFill>
              </a:rPr>
              <a:t>Constantele sunt definite folosind cuvântul cheie </a:t>
            </a:r>
            <a:r>
              <a:rPr lang="ro-RO" sz="2800" noProof="0" dirty="0" err="1">
                <a:solidFill>
                  <a:srgbClr val="00B0F0"/>
                </a:solidFill>
              </a:rPr>
              <a:t>const.</a:t>
            </a:r>
            <a:r>
              <a:rPr lang="ro-RO" sz="2800" noProof="0" dirty="0">
                <a:solidFill>
                  <a:srgbClr val="00B0F0"/>
                </a:solidFill>
              </a:rPr>
              <a:t> Sintaxa pentru definirea unei constante este:</a:t>
            </a:r>
          </a:p>
          <a:p>
            <a:pPr marL="34290" indent="0" algn="just">
              <a:buNone/>
            </a:pPr>
            <a:endParaRPr lang="ro-RO" sz="2800" noProof="0" dirty="0">
              <a:solidFill>
                <a:srgbClr val="00B0F0"/>
              </a:solidFill>
            </a:endParaRPr>
          </a:p>
          <a:p>
            <a:pPr marL="34290" indent="0" algn="just">
              <a:buNone/>
            </a:pPr>
            <a:r>
              <a:rPr lang="ro-RO" sz="2400" b="1" i="0" noProof="0" dirty="0" err="1">
                <a:solidFill>
                  <a:srgbClr val="CC99CD"/>
                </a:solidFill>
                <a:effectLst/>
                <a:latin typeface="Courier New" panose="02070309020205020404" pitchFamily="49" charset="0"/>
              </a:rPr>
              <a:t>const</a:t>
            </a:r>
            <a:r>
              <a:rPr lang="ro-RO" sz="2400" b="1" i="0" noProof="0" dirty="0">
                <a:solidFill>
                  <a:srgbClr val="CCCCCC"/>
                </a:solidFill>
                <a:effectLst/>
                <a:latin typeface="Courier New" panose="02070309020205020404" pitchFamily="49" charset="0"/>
              </a:rPr>
              <a:t> </a:t>
            </a:r>
            <a:r>
              <a:rPr lang="ro-RO" sz="2400" b="1" i="0" noProof="0" dirty="0">
                <a:solidFill>
                  <a:srgbClr val="67CDCC"/>
                </a:solidFill>
                <a:effectLst/>
                <a:latin typeface="Courier New" panose="02070309020205020404" pitchFamily="49" charset="0"/>
              </a:rPr>
              <a:t>&lt;</a:t>
            </a:r>
            <a:r>
              <a:rPr lang="ro-RO" sz="2400" b="1" i="0" noProof="0" dirty="0" err="1">
                <a:solidFill>
                  <a:srgbClr val="CCCCCC"/>
                </a:solidFill>
                <a:effectLst/>
                <a:latin typeface="Courier New" panose="02070309020205020404" pitchFamily="49" charset="0"/>
              </a:rPr>
              <a:t>data_type</a:t>
            </a:r>
            <a:r>
              <a:rPr lang="ro-RO" sz="2400" b="1" i="0" noProof="0" dirty="0">
                <a:solidFill>
                  <a:srgbClr val="67CDCC"/>
                </a:solidFill>
                <a:effectLst/>
                <a:latin typeface="Courier New" panose="02070309020205020404" pitchFamily="49" charset="0"/>
              </a:rPr>
              <a:t>&gt;</a:t>
            </a:r>
            <a:r>
              <a:rPr lang="ro-RO" sz="2400" b="1" i="0" noProof="0" dirty="0">
                <a:solidFill>
                  <a:srgbClr val="CCCCCC"/>
                </a:solidFill>
                <a:effectLst/>
                <a:latin typeface="Courier New" panose="02070309020205020404" pitchFamily="49" charset="0"/>
              </a:rPr>
              <a:t> </a:t>
            </a:r>
            <a:r>
              <a:rPr lang="ro-RO" sz="2400" b="1" i="0" noProof="0" dirty="0">
                <a:solidFill>
                  <a:srgbClr val="67CDCC"/>
                </a:solidFill>
                <a:effectLst/>
                <a:latin typeface="Courier New" panose="02070309020205020404" pitchFamily="49" charset="0"/>
              </a:rPr>
              <a:t>&lt;</a:t>
            </a:r>
            <a:r>
              <a:rPr lang="ro-RO" sz="2400" b="1" i="0" noProof="0" dirty="0" err="1">
                <a:solidFill>
                  <a:srgbClr val="CCCCCC"/>
                </a:solidFill>
                <a:effectLst/>
                <a:latin typeface="Courier New" panose="02070309020205020404" pitchFamily="49" charset="0"/>
              </a:rPr>
              <a:t>constant_name</a:t>
            </a:r>
            <a:r>
              <a:rPr lang="ro-RO" sz="2400" b="1" i="0" noProof="0" dirty="0">
                <a:solidFill>
                  <a:srgbClr val="67CDCC"/>
                </a:solidFill>
                <a:effectLst/>
                <a:latin typeface="Courier New" panose="02070309020205020404" pitchFamily="49" charset="0"/>
              </a:rPr>
              <a:t>&gt;</a:t>
            </a:r>
            <a:r>
              <a:rPr lang="ro-RO" sz="2400" b="1" i="0" noProof="0" dirty="0">
                <a:solidFill>
                  <a:srgbClr val="CCCCCC"/>
                </a:solidFill>
                <a:effectLst/>
                <a:latin typeface="Courier New" panose="02070309020205020404" pitchFamily="49" charset="0"/>
              </a:rPr>
              <a:t> </a:t>
            </a:r>
            <a:r>
              <a:rPr lang="ro-RO" sz="2400" b="1" i="0" noProof="0" dirty="0">
                <a:solidFill>
                  <a:srgbClr val="67CDCC"/>
                </a:solidFill>
                <a:effectLst/>
                <a:latin typeface="Courier New" panose="02070309020205020404" pitchFamily="49" charset="0"/>
              </a:rPr>
              <a:t>=</a:t>
            </a:r>
            <a:r>
              <a:rPr lang="ro-RO" sz="2400" b="1" i="0" noProof="0" dirty="0">
                <a:solidFill>
                  <a:srgbClr val="CCCCCC"/>
                </a:solidFill>
                <a:effectLst/>
                <a:latin typeface="Courier New" panose="02070309020205020404" pitchFamily="49" charset="0"/>
              </a:rPr>
              <a:t> </a:t>
            </a:r>
            <a:r>
              <a:rPr lang="ro-RO" sz="2400" b="1" i="0" noProof="0" dirty="0" err="1">
                <a:solidFill>
                  <a:srgbClr val="CC99CD"/>
                </a:solidFill>
                <a:effectLst/>
                <a:latin typeface="Courier New" panose="02070309020205020404" pitchFamily="49" charset="0"/>
              </a:rPr>
              <a:t>value</a:t>
            </a:r>
            <a:r>
              <a:rPr lang="ro-RO" sz="2400" b="1" i="0" noProof="0" dirty="0">
                <a:solidFill>
                  <a:srgbClr val="CCCCCC"/>
                </a:solidFill>
                <a:effectLst/>
                <a:latin typeface="Courier New" panose="02070309020205020404" pitchFamily="49" charset="0"/>
              </a:rPr>
              <a:t>;</a:t>
            </a:r>
            <a:endParaRPr lang="ro-RO" sz="2400" b="1" noProof="0" dirty="0">
              <a:solidFill>
                <a:srgbClr val="00B0F0"/>
              </a:solidFill>
            </a:endParaRPr>
          </a:p>
        </p:txBody>
      </p:sp>
    </p:spTree>
    <p:extLst>
      <p:ext uri="{BB962C8B-B14F-4D97-AF65-F5344CB8AC3E}">
        <p14:creationId xmlns:p14="http://schemas.microsoft.com/office/powerpoint/2010/main" val="37233830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656632-2449-C8D7-D3E4-853ABCBEE5FE}"/>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206FA03F-0E65-6D34-529A-1FC259A74D58}"/>
              </a:ext>
            </a:extLst>
          </p:cNvPr>
          <p:cNvSpPr>
            <a:spLocks noGrp="1"/>
          </p:cNvSpPr>
          <p:nvPr>
            <p:ph type="title"/>
          </p:nvPr>
        </p:nvSpPr>
        <p:spPr>
          <a:xfrm>
            <a:off x="463925" y="582705"/>
            <a:ext cx="7819465" cy="504265"/>
          </a:xfrm>
        </p:spPr>
        <p:txBody>
          <a:bodyPr>
            <a:noAutofit/>
          </a:bodyPr>
          <a:lstStyle/>
          <a:p>
            <a:r>
              <a:rPr lang="ro-RO" sz="3200" noProof="0" dirty="0"/>
              <a:t>C# - Cursul 3</a:t>
            </a:r>
          </a:p>
        </p:txBody>
      </p:sp>
      <p:sp>
        <p:nvSpPr>
          <p:cNvPr id="5" name="Content Placeholder 4">
            <a:extLst>
              <a:ext uri="{FF2B5EF4-FFF2-40B4-BE49-F238E27FC236}">
                <a16:creationId xmlns:a16="http://schemas.microsoft.com/office/drawing/2014/main" id="{7667571E-B492-307A-BAC6-547F65B088AC}"/>
              </a:ext>
            </a:extLst>
          </p:cNvPr>
          <p:cNvSpPr>
            <a:spLocks noGrp="1"/>
          </p:cNvSpPr>
          <p:nvPr>
            <p:ph idx="1"/>
          </p:nvPr>
        </p:nvSpPr>
        <p:spPr>
          <a:xfrm>
            <a:off x="463925" y="1281952"/>
            <a:ext cx="8249770" cy="5074024"/>
          </a:xfrm>
        </p:spPr>
        <p:txBody>
          <a:bodyPr>
            <a:noAutofit/>
          </a:bodyPr>
          <a:lstStyle/>
          <a:p>
            <a:pPr marL="34290" indent="0" algn="just">
              <a:buNone/>
            </a:pPr>
            <a:r>
              <a:rPr lang="ro-RO" sz="2800" noProof="0" dirty="0">
                <a:solidFill>
                  <a:srgbClr val="00B0F0"/>
                </a:solidFill>
              </a:rPr>
              <a:t>Constante si literali in C#</a:t>
            </a:r>
          </a:p>
          <a:p>
            <a:pPr marL="34290" indent="0" algn="just">
              <a:buNone/>
            </a:pPr>
            <a:r>
              <a:rPr lang="ro-RO" sz="2800" noProof="0" dirty="0">
                <a:solidFill>
                  <a:srgbClr val="00B0F0"/>
                </a:solidFill>
              </a:rPr>
              <a:t>Accesarea constantelor</a:t>
            </a:r>
          </a:p>
          <a:p>
            <a:pPr marL="34290" indent="0" algn="just">
              <a:buNone/>
            </a:pPr>
            <a:r>
              <a:rPr lang="ro-RO" sz="2800" noProof="0" dirty="0">
                <a:solidFill>
                  <a:srgbClr val="00B0F0"/>
                </a:solidFill>
              </a:rPr>
              <a:t>Putem accesa o constantă folosind numele acesteia, atâta timp cât se află în domeniul de aplicare.</a:t>
            </a:r>
          </a:p>
          <a:p>
            <a:pPr marL="34290" indent="0" algn="just">
              <a:buNone/>
            </a:pPr>
            <a:r>
              <a:rPr lang="ro-RO" sz="2800" noProof="0" dirty="0">
                <a:solidFill>
                  <a:srgbClr val="00B0F0"/>
                </a:solidFill>
              </a:rPr>
              <a:t>Mai jos este sintaxa pentru accesarea constantelor în C#:</a:t>
            </a:r>
          </a:p>
          <a:p>
            <a:pPr marL="34290" indent="0" algn="just">
              <a:buNone/>
            </a:pPr>
            <a:r>
              <a:rPr lang="ro-RO" sz="2400" b="1" i="0" noProof="0" dirty="0">
                <a:solidFill>
                  <a:srgbClr val="999999"/>
                </a:solidFill>
                <a:effectLst/>
                <a:latin typeface="Courier New" panose="02070309020205020404" pitchFamily="49" charset="0"/>
              </a:rPr>
              <a:t>//</a:t>
            </a:r>
            <a:r>
              <a:rPr lang="ro-RO" sz="2400" b="1" i="0" noProof="0" dirty="0" err="1">
                <a:solidFill>
                  <a:srgbClr val="999999"/>
                </a:solidFill>
                <a:effectLst/>
                <a:latin typeface="Courier New" panose="02070309020205020404" pitchFamily="49" charset="0"/>
              </a:rPr>
              <a:t>When</a:t>
            </a:r>
            <a:r>
              <a:rPr lang="ro-RO" sz="2400" b="1" i="0" noProof="0" dirty="0">
                <a:solidFill>
                  <a:srgbClr val="999999"/>
                </a:solidFill>
                <a:effectLst/>
                <a:latin typeface="Courier New" panose="02070309020205020404" pitchFamily="49" charset="0"/>
              </a:rPr>
              <a:t> constant </a:t>
            </a:r>
            <a:r>
              <a:rPr lang="ro-RO" sz="2400" b="1" i="0" noProof="0" dirty="0" err="1">
                <a:solidFill>
                  <a:srgbClr val="999999"/>
                </a:solidFill>
                <a:effectLst/>
                <a:latin typeface="Courier New" panose="02070309020205020404" pitchFamily="49" charset="0"/>
              </a:rPr>
              <a:t>is</a:t>
            </a:r>
            <a:r>
              <a:rPr lang="ro-RO" sz="2400" b="1" i="0" noProof="0" dirty="0">
                <a:solidFill>
                  <a:srgbClr val="999999"/>
                </a:solidFill>
                <a:effectLst/>
                <a:latin typeface="Courier New" panose="02070309020205020404" pitchFamily="49" charset="0"/>
              </a:rPr>
              <a:t> in local </a:t>
            </a:r>
            <a:r>
              <a:rPr lang="ro-RO" sz="2400" b="1" i="0" noProof="0" dirty="0" err="1">
                <a:solidFill>
                  <a:srgbClr val="999999"/>
                </a:solidFill>
                <a:effectLst/>
                <a:latin typeface="Courier New" panose="02070309020205020404" pitchFamily="49" charset="0"/>
              </a:rPr>
              <a:t>scope</a:t>
            </a:r>
            <a:r>
              <a:rPr lang="ro-RO" sz="2400" b="1" i="0" noProof="0" dirty="0">
                <a:solidFill>
                  <a:srgbClr val="CCCCCC"/>
                </a:solidFill>
                <a:effectLst/>
                <a:latin typeface="Courier New" panose="02070309020205020404" pitchFamily="49" charset="0"/>
              </a:rPr>
              <a:t> </a:t>
            </a:r>
            <a:r>
              <a:rPr lang="ro-RO" sz="2400" b="1" i="0" noProof="0" dirty="0" err="1">
                <a:solidFill>
                  <a:srgbClr val="CCCCCC"/>
                </a:solidFill>
                <a:effectLst/>
                <a:latin typeface="Courier New" panose="02070309020205020404" pitchFamily="49" charset="0"/>
              </a:rPr>
              <a:t>constant_name</a:t>
            </a:r>
            <a:r>
              <a:rPr lang="ro-RO" sz="2400" b="1" i="0" noProof="0" dirty="0">
                <a:solidFill>
                  <a:srgbClr val="CCCCCC"/>
                </a:solidFill>
                <a:effectLst/>
                <a:latin typeface="Courier New" panose="02070309020205020404" pitchFamily="49" charset="0"/>
              </a:rPr>
              <a:t> </a:t>
            </a:r>
          </a:p>
          <a:p>
            <a:pPr marL="34290" indent="0" algn="just">
              <a:buNone/>
            </a:pPr>
            <a:r>
              <a:rPr lang="ro-RO" sz="2400" b="1" i="0" noProof="0" dirty="0">
                <a:solidFill>
                  <a:srgbClr val="999999"/>
                </a:solidFill>
                <a:effectLst/>
                <a:latin typeface="Courier New" panose="02070309020205020404" pitchFamily="49" charset="0"/>
              </a:rPr>
              <a:t>//</a:t>
            </a:r>
            <a:r>
              <a:rPr lang="ro-RO" sz="2400" b="1" i="0" noProof="0" dirty="0" err="1">
                <a:solidFill>
                  <a:srgbClr val="999999"/>
                </a:solidFill>
                <a:effectLst/>
                <a:latin typeface="Courier New" panose="02070309020205020404" pitchFamily="49" charset="0"/>
              </a:rPr>
              <a:t>When</a:t>
            </a:r>
            <a:r>
              <a:rPr lang="ro-RO" sz="2400" b="1" i="0" noProof="0" dirty="0">
                <a:solidFill>
                  <a:srgbClr val="999999"/>
                </a:solidFill>
                <a:effectLst/>
                <a:latin typeface="Courier New" panose="02070309020205020404" pitchFamily="49" charset="0"/>
              </a:rPr>
              <a:t> constant </a:t>
            </a:r>
            <a:r>
              <a:rPr lang="ro-RO" sz="2400" b="1" i="0" noProof="0" dirty="0" err="1">
                <a:solidFill>
                  <a:srgbClr val="999999"/>
                </a:solidFill>
                <a:effectLst/>
                <a:latin typeface="Courier New" panose="02070309020205020404" pitchFamily="49" charset="0"/>
              </a:rPr>
              <a:t>is</a:t>
            </a:r>
            <a:r>
              <a:rPr lang="ro-RO" sz="2400" b="1" i="0" noProof="0" dirty="0">
                <a:solidFill>
                  <a:srgbClr val="999999"/>
                </a:solidFill>
                <a:effectLst/>
                <a:latin typeface="Courier New" panose="02070309020205020404" pitchFamily="49" charset="0"/>
              </a:rPr>
              <a:t> in a </a:t>
            </a:r>
            <a:r>
              <a:rPr lang="ro-RO" sz="2400" b="1" i="0" noProof="0" dirty="0" err="1">
                <a:solidFill>
                  <a:srgbClr val="999999"/>
                </a:solidFill>
                <a:effectLst/>
                <a:latin typeface="Courier New" panose="02070309020205020404" pitchFamily="49" charset="0"/>
              </a:rPr>
              <a:t>class</a:t>
            </a:r>
            <a:r>
              <a:rPr lang="ro-RO" sz="2400" b="1" i="0" noProof="0" dirty="0">
                <a:solidFill>
                  <a:srgbClr val="CCCCCC"/>
                </a:solidFill>
                <a:effectLst/>
                <a:latin typeface="Courier New" panose="02070309020205020404" pitchFamily="49" charset="0"/>
              </a:rPr>
              <a:t> </a:t>
            </a:r>
            <a:r>
              <a:rPr lang="ro-RO" sz="2400" b="1" i="0" noProof="0" dirty="0" err="1">
                <a:solidFill>
                  <a:srgbClr val="CCCCCC"/>
                </a:solidFill>
                <a:effectLst/>
                <a:latin typeface="Courier New" panose="02070309020205020404" pitchFamily="49" charset="0"/>
              </a:rPr>
              <a:t>class_name.constant_name</a:t>
            </a:r>
            <a:endParaRPr lang="ro-RO" sz="2400" b="1" i="0" noProof="0" dirty="0">
              <a:solidFill>
                <a:srgbClr val="CCCCCC"/>
              </a:solidFill>
              <a:effectLst/>
              <a:latin typeface="Courier New" panose="02070309020205020404" pitchFamily="49" charset="0"/>
            </a:endParaRPr>
          </a:p>
          <a:p>
            <a:pPr marL="34290" indent="0" algn="just">
              <a:buNone/>
            </a:pPr>
            <a:endParaRPr lang="ro-RO" sz="2400" b="1" noProof="0" dirty="0">
              <a:solidFill>
                <a:srgbClr val="00B0F0"/>
              </a:solidFill>
            </a:endParaRPr>
          </a:p>
        </p:txBody>
      </p:sp>
    </p:spTree>
    <p:extLst>
      <p:ext uri="{BB962C8B-B14F-4D97-AF65-F5344CB8AC3E}">
        <p14:creationId xmlns:p14="http://schemas.microsoft.com/office/powerpoint/2010/main" val="184877295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C48CB3-54C3-93D5-331A-BCA84D6E2054}"/>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CA60086B-236F-0861-DD8B-E0B658607EDD}"/>
              </a:ext>
            </a:extLst>
          </p:cNvPr>
          <p:cNvSpPr>
            <a:spLocks noGrp="1"/>
          </p:cNvSpPr>
          <p:nvPr>
            <p:ph type="title"/>
          </p:nvPr>
        </p:nvSpPr>
        <p:spPr>
          <a:xfrm>
            <a:off x="463925" y="582705"/>
            <a:ext cx="7819465" cy="504265"/>
          </a:xfrm>
        </p:spPr>
        <p:txBody>
          <a:bodyPr>
            <a:noAutofit/>
          </a:bodyPr>
          <a:lstStyle/>
          <a:p>
            <a:r>
              <a:rPr lang="ro-RO" sz="3200" noProof="0" dirty="0"/>
              <a:t>C# - Cursul 3</a:t>
            </a:r>
          </a:p>
        </p:txBody>
      </p:sp>
      <p:sp>
        <p:nvSpPr>
          <p:cNvPr id="5" name="Content Placeholder 4">
            <a:extLst>
              <a:ext uri="{FF2B5EF4-FFF2-40B4-BE49-F238E27FC236}">
                <a16:creationId xmlns:a16="http://schemas.microsoft.com/office/drawing/2014/main" id="{C8C70C07-19D9-9A7F-3D72-F5C64CCB33BD}"/>
              </a:ext>
            </a:extLst>
          </p:cNvPr>
          <p:cNvSpPr>
            <a:spLocks noGrp="1"/>
          </p:cNvSpPr>
          <p:nvPr>
            <p:ph idx="1"/>
          </p:nvPr>
        </p:nvSpPr>
        <p:spPr>
          <a:xfrm>
            <a:off x="463925" y="1281952"/>
            <a:ext cx="8249770" cy="5074024"/>
          </a:xfrm>
        </p:spPr>
        <p:txBody>
          <a:bodyPr>
            <a:noAutofit/>
          </a:bodyPr>
          <a:lstStyle/>
          <a:p>
            <a:pPr marL="34290" indent="0" algn="just">
              <a:buNone/>
            </a:pPr>
            <a:r>
              <a:rPr lang="ro-RO" sz="2800" noProof="0" dirty="0">
                <a:solidFill>
                  <a:srgbClr val="00B0F0"/>
                </a:solidFill>
              </a:rPr>
              <a:t>Constante si literali in C#</a:t>
            </a:r>
          </a:p>
          <a:p>
            <a:pPr marL="34290" indent="0" algn="just">
              <a:buNone/>
            </a:pPr>
            <a:r>
              <a:rPr lang="ro-RO" sz="2800" noProof="0" dirty="0">
                <a:solidFill>
                  <a:srgbClr val="00B0F0"/>
                </a:solidFill>
              </a:rPr>
              <a:t>Constante într-o clasă</a:t>
            </a:r>
          </a:p>
          <a:p>
            <a:pPr marL="34290" indent="0" algn="just">
              <a:buNone/>
            </a:pPr>
            <a:r>
              <a:rPr lang="ro-RO" sz="2800" noProof="0" dirty="0">
                <a:solidFill>
                  <a:srgbClr val="00B0F0"/>
                </a:solidFill>
              </a:rPr>
              <a:t>Constantele dintr-o clasă sunt declarate în interiorul unei clase folosind cuvântul cheie </a:t>
            </a:r>
            <a:r>
              <a:rPr lang="ro-RO" sz="2800" noProof="0" dirty="0" err="1">
                <a:solidFill>
                  <a:srgbClr val="00B0F0"/>
                </a:solidFill>
              </a:rPr>
              <a:t>const.</a:t>
            </a:r>
            <a:r>
              <a:rPr lang="ro-RO" sz="2800" noProof="0" dirty="0">
                <a:solidFill>
                  <a:srgbClr val="00B0F0"/>
                </a:solidFill>
              </a:rPr>
              <a:t> Sunt implicit statice, ceea ce înseamnă că aparțin clasei și nu unei instanțe.</a:t>
            </a:r>
          </a:p>
          <a:p>
            <a:pPr marL="34290" indent="0" algn="just">
              <a:buNone/>
            </a:pPr>
            <a:r>
              <a:rPr lang="ro-RO" sz="2800" noProof="0" dirty="0">
                <a:solidFill>
                  <a:srgbClr val="00B0F0"/>
                </a:solidFill>
              </a:rPr>
              <a:t>Constantele de clasă pot fi accesate folosind numele clasei.</a:t>
            </a:r>
            <a:endParaRPr lang="en-US" sz="2800" noProof="0" dirty="0">
              <a:solidFill>
                <a:srgbClr val="00B0F0"/>
              </a:solidFill>
            </a:endParaRPr>
          </a:p>
          <a:p>
            <a:pPr marL="34290" indent="0" algn="just">
              <a:buNone/>
            </a:pPr>
            <a:r>
              <a:rPr lang="en-US" sz="2800" dirty="0" err="1">
                <a:solidFill>
                  <a:srgbClr val="00B0F0"/>
                </a:solidFill>
              </a:rPr>
              <a:t>Sintaxa</a:t>
            </a:r>
            <a:r>
              <a:rPr lang="en-US" sz="2800" dirty="0">
                <a:solidFill>
                  <a:srgbClr val="00B0F0"/>
                </a:solidFill>
              </a:rPr>
              <a:t>:</a:t>
            </a:r>
          </a:p>
          <a:p>
            <a:pPr marL="34290" indent="0" algn="just">
              <a:buNone/>
            </a:pPr>
            <a:r>
              <a:rPr lang="en-US" sz="2400" b="1" i="0" dirty="0">
                <a:solidFill>
                  <a:srgbClr val="CC99CD"/>
                </a:solidFill>
                <a:effectLst/>
                <a:latin typeface="Courier New" panose="02070309020205020404" pitchFamily="49" charset="0"/>
              </a:rPr>
              <a:t>class</a:t>
            </a:r>
            <a:r>
              <a:rPr lang="en-US" sz="2400" b="1" i="0" dirty="0">
                <a:solidFill>
                  <a:srgbClr val="CCCCCC"/>
                </a:solidFill>
                <a:effectLst/>
                <a:latin typeface="Courier New" panose="02070309020205020404" pitchFamily="49" charset="0"/>
              </a:rPr>
              <a:t> </a:t>
            </a:r>
            <a:r>
              <a:rPr lang="en-US" sz="2400" b="1" i="0" dirty="0" err="1">
                <a:solidFill>
                  <a:srgbClr val="CCCCCC"/>
                </a:solidFill>
                <a:effectLst/>
                <a:latin typeface="Courier New" panose="02070309020205020404" pitchFamily="49" charset="0"/>
              </a:rPr>
              <a:t>ClassName</a:t>
            </a:r>
            <a:r>
              <a:rPr lang="en-US" sz="2400" b="1" i="0" dirty="0">
                <a:solidFill>
                  <a:srgbClr val="CCCCCC"/>
                </a:solidFill>
                <a:effectLst/>
                <a:latin typeface="Courier New" panose="02070309020205020404" pitchFamily="49" charset="0"/>
              </a:rPr>
              <a:t> { </a:t>
            </a:r>
          </a:p>
          <a:p>
            <a:pPr marL="34290" indent="0" algn="just">
              <a:buNone/>
            </a:pPr>
            <a:r>
              <a:rPr lang="en-US" sz="2400" b="1" dirty="0">
                <a:solidFill>
                  <a:srgbClr val="CCCCCC"/>
                </a:solidFill>
                <a:latin typeface="Courier New" panose="02070309020205020404" pitchFamily="49" charset="0"/>
              </a:rPr>
              <a:t>	</a:t>
            </a:r>
            <a:r>
              <a:rPr lang="en-US" sz="2400" b="1" i="0" dirty="0">
                <a:solidFill>
                  <a:srgbClr val="CC99CD"/>
                </a:solidFill>
                <a:effectLst/>
                <a:latin typeface="Courier New" panose="02070309020205020404" pitchFamily="49" charset="0"/>
              </a:rPr>
              <a:t>public</a:t>
            </a:r>
            <a:r>
              <a:rPr lang="en-US" sz="2400" b="1" i="0" dirty="0">
                <a:solidFill>
                  <a:srgbClr val="CCCCCC"/>
                </a:solidFill>
                <a:effectLst/>
                <a:latin typeface="Courier New" panose="02070309020205020404" pitchFamily="49" charset="0"/>
              </a:rPr>
              <a:t> </a:t>
            </a:r>
            <a:r>
              <a:rPr lang="en-US" sz="2400" b="1" i="0" dirty="0">
                <a:solidFill>
                  <a:srgbClr val="CC99CD"/>
                </a:solidFill>
                <a:effectLst/>
                <a:latin typeface="Courier New" panose="02070309020205020404" pitchFamily="49" charset="0"/>
              </a:rPr>
              <a:t>const</a:t>
            </a:r>
            <a:r>
              <a:rPr lang="en-US" sz="2400" b="1" i="0" dirty="0">
                <a:solidFill>
                  <a:srgbClr val="CCCCCC"/>
                </a:solidFill>
                <a:effectLst/>
                <a:latin typeface="Courier New" panose="02070309020205020404" pitchFamily="49" charset="0"/>
              </a:rPr>
              <a:t> datatype </a:t>
            </a:r>
            <a:r>
              <a:rPr lang="en-US" sz="2400" b="1" i="0" dirty="0" err="1">
                <a:solidFill>
                  <a:srgbClr val="CCCCCC"/>
                </a:solidFill>
                <a:effectLst/>
                <a:latin typeface="Courier New" panose="02070309020205020404" pitchFamily="49" charset="0"/>
              </a:rPr>
              <a:t>ConstantName</a:t>
            </a:r>
            <a:r>
              <a:rPr lang="en-US" sz="2400" b="1" i="0" dirty="0">
                <a:solidFill>
                  <a:srgbClr val="CCCCCC"/>
                </a:solidFill>
                <a:effectLst/>
                <a:latin typeface="Courier New" panose="02070309020205020404" pitchFamily="49" charset="0"/>
              </a:rPr>
              <a:t> </a:t>
            </a:r>
            <a:r>
              <a:rPr lang="en-US" sz="2400" b="1" i="0" dirty="0">
                <a:solidFill>
                  <a:srgbClr val="67CDCC"/>
                </a:solidFill>
                <a:effectLst/>
                <a:latin typeface="Courier New" panose="02070309020205020404" pitchFamily="49" charset="0"/>
              </a:rPr>
              <a:t>=</a:t>
            </a:r>
            <a:r>
              <a:rPr lang="en-US" sz="2400" b="1" i="0" dirty="0">
                <a:solidFill>
                  <a:srgbClr val="CCCCCC"/>
                </a:solidFill>
                <a:effectLst/>
                <a:latin typeface="Courier New" panose="02070309020205020404" pitchFamily="49" charset="0"/>
              </a:rPr>
              <a:t> 	</a:t>
            </a:r>
            <a:r>
              <a:rPr lang="en-US" sz="2400" b="1" i="0" dirty="0">
                <a:solidFill>
                  <a:srgbClr val="CC99CD"/>
                </a:solidFill>
                <a:effectLst/>
                <a:latin typeface="Courier New" panose="02070309020205020404" pitchFamily="49" charset="0"/>
              </a:rPr>
              <a:t>value</a:t>
            </a:r>
            <a:r>
              <a:rPr lang="en-US" sz="2400" b="1" i="0" dirty="0">
                <a:solidFill>
                  <a:srgbClr val="CCCCCC"/>
                </a:solidFill>
                <a:effectLst/>
                <a:latin typeface="Courier New" panose="02070309020205020404" pitchFamily="49" charset="0"/>
              </a:rPr>
              <a:t>; </a:t>
            </a:r>
          </a:p>
          <a:p>
            <a:pPr marL="34290" indent="0" algn="just">
              <a:buNone/>
            </a:pPr>
            <a:r>
              <a:rPr lang="en-US" sz="2400" b="1" i="0" dirty="0">
                <a:solidFill>
                  <a:srgbClr val="CCCCCC"/>
                </a:solidFill>
                <a:effectLst/>
                <a:latin typeface="Courier New" panose="02070309020205020404" pitchFamily="49" charset="0"/>
              </a:rPr>
              <a:t>}</a:t>
            </a:r>
            <a:endParaRPr lang="ro-RO" sz="2400" b="1" noProof="0" dirty="0">
              <a:solidFill>
                <a:srgbClr val="00B0F0"/>
              </a:solidFill>
            </a:endParaRPr>
          </a:p>
        </p:txBody>
      </p:sp>
    </p:spTree>
    <p:extLst>
      <p:ext uri="{BB962C8B-B14F-4D97-AF65-F5344CB8AC3E}">
        <p14:creationId xmlns:p14="http://schemas.microsoft.com/office/powerpoint/2010/main" val="162514408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CF6139-5C97-C2D5-380F-2829C48B338F}"/>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AF771682-2EBF-B646-99EC-E76D80970AAD}"/>
              </a:ext>
            </a:extLst>
          </p:cNvPr>
          <p:cNvSpPr>
            <a:spLocks noGrp="1"/>
          </p:cNvSpPr>
          <p:nvPr>
            <p:ph type="title"/>
          </p:nvPr>
        </p:nvSpPr>
        <p:spPr>
          <a:xfrm>
            <a:off x="463925" y="582705"/>
            <a:ext cx="7819465" cy="504265"/>
          </a:xfrm>
        </p:spPr>
        <p:txBody>
          <a:bodyPr>
            <a:noAutofit/>
          </a:bodyPr>
          <a:lstStyle/>
          <a:p>
            <a:r>
              <a:rPr lang="ro-RO" sz="3200" noProof="0" dirty="0"/>
              <a:t>C# - Cursul 3</a:t>
            </a:r>
          </a:p>
        </p:txBody>
      </p:sp>
      <p:sp>
        <p:nvSpPr>
          <p:cNvPr id="5" name="Content Placeholder 4">
            <a:extLst>
              <a:ext uri="{FF2B5EF4-FFF2-40B4-BE49-F238E27FC236}">
                <a16:creationId xmlns:a16="http://schemas.microsoft.com/office/drawing/2014/main" id="{6B6B58DD-06A7-2AF7-84A3-06DDE9432F97}"/>
              </a:ext>
            </a:extLst>
          </p:cNvPr>
          <p:cNvSpPr>
            <a:spLocks noGrp="1"/>
          </p:cNvSpPr>
          <p:nvPr>
            <p:ph idx="1"/>
          </p:nvPr>
        </p:nvSpPr>
        <p:spPr>
          <a:xfrm>
            <a:off x="463925" y="1281952"/>
            <a:ext cx="8249770" cy="5074024"/>
          </a:xfrm>
        </p:spPr>
        <p:txBody>
          <a:bodyPr>
            <a:noAutofit/>
          </a:bodyPr>
          <a:lstStyle/>
          <a:p>
            <a:pPr marL="34290" indent="0" algn="just">
              <a:buNone/>
            </a:pPr>
            <a:r>
              <a:rPr lang="ro-RO" sz="2800" noProof="0" dirty="0">
                <a:solidFill>
                  <a:srgbClr val="00B0F0"/>
                </a:solidFill>
              </a:rPr>
              <a:t>Constante si literali in C#</a:t>
            </a:r>
            <a:endParaRPr lang="en-US" sz="2800" noProof="0" dirty="0">
              <a:solidFill>
                <a:srgbClr val="00B0F0"/>
              </a:solidFill>
            </a:endParaRPr>
          </a:p>
          <a:p>
            <a:pPr marL="34290" indent="0" algn="just">
              <a:buNone/>
            </a:pPr>
            <a:r>
              <a:rPr lang="en-US" sz="2400" b="1" i="0" dirty="0">
                <a:solidFill>
                  <a:srgbClr val="CC99CD"/>
                </a:solidFill>
                <a:effectLst/>
                <a:latin typeface="Courier New" panose="02070309020205020404" pitchFamily="49" charset="0"/>
              </a:rPr>
              <a:t>using</a:t>
            </a:r>
            <a:r>
              <a:rPr lang="en-US" sz="2400" b="1" i="0" dirty="0">
                <a:solidFill>
                  <a:srgbClr val="CCCCCC"/>
                </a:solidFill>
                <a:effectLst/>
                <a:latin typeface="Courier New" panose="02070309020205020404" pitchFamily="49" charset="0"/>
              </a:rPr>
              <a:t> System; </a:t>
            </a:r>
          </a:p>
          <a:p>
            <a:pPr marL="34290" indent="0" algn="just">
              <a:buNone/>
            </a:pPr>
            <a:r>
              <a:rPr lang="en-US" sz="2400" b="1" i="0" dirty="0">
                <a:solidFill>
                  <a:srgbClr val="CC99CD"/>
                </a:solidFill>
                <a:effectLst/>
                <a:latin typeface="Courier New" panose="02070309020205020404" pitchFamily="49" charset="0"/>
              </a:rPr>
              <a:t>class</a:t>
            </a:r>
            <a:r>
              <a:rPr lang="en-US" sz="2400" b="1" i="0" dirty="0">
                <a:solidFill>
                  <a:srgbClr val="CCCCCC"/>
                </a:solidFill>
                <a:effectLst/>
                <a:latin typeface="Courier New" panose="02070309020205020404" pitchFamily="49" charset="0"/>
              </a:rPr>
              <a:t> </a:t>
            </a:r>
            <a:r>
              <a:rPr lang="en-US" sz="2400" b="1" i="0" dirty="0" err="1">
                <a:solidFill>
                  <a:srgbClr val="CCCCCC"/>
                </a:solidFill>
                <a:effectLst/>
                <a:latin typeface="Courier New" panose="02070309020205020404" pitchFamily="49" charset="0"/>
              </a:rPr>
              <a:t>MathConstants</a:t>
            </a:r>
            <a:r>
              <a:rPr lang="en-US" sz="2400" b="1" i="0" dirty="0">
                <a:solidFill>
                  <a:srgbClr val="CCCCCC"/>
                </a:solidFill>
                <a:effectLst/>
                <a:latin typeface="Courier New" panose="02070309020205020404" pitchFamily="49" charset="0"/>
              </a:rPr>
              <a:t> { </a:t>
            </a:r>
          </a:p>
          <a:p>
            <a:pPr marL="34290" indent="0" algn="just">
              <a:buNone/>
            </a:pPr>
            <a:r>
              <a:rPr lang="en-US" sz="2400" b="1" i="0" dirty="0">
                <a:solidFill>
                  <a:srgbClr val="CCCCCC"/>
                </a:solidFill>
                <a:effectLst/>
                <a:latin typeface="Courier New" panose="02070309020205020404" pitchFamily="49" charset="0"/>
              </a:rPr>
              <a:t>  </a:t>
            </a:r>
            <a:r>
              <a:rPr lang="en-US" sz="2400" b="1" i="0" dirty="0">
                <a:solidFill>
                  <a:srgbClr val="CC99CD"/>
                </a:solidFill>
                <a:effectLst/>
                <a:latin typeface="Courier New" panose="02070309020205020404" pitchFamily="49" charset="0"/>
              </a:rPr>
              <a:t>public</a:t>
            </a:r>
            <a:r>
              <a:rPr lang="en-US" sz="2400" b="1" i="0" dirty="0">
                <a:solidFill>
                  <a:srgbClr val="CCCCCC"/>
                </a:solidFill>
                <a:effectLst/>
                <a:latin typeface="Courier New" panose="02070309020205020404" pitchFamily="49" charset="0"/>
              </a:rPr>
              <a:t> </a:t>
            </a:r>
            <a:r>
              <a:rPr lang="en-US" sz="2400" b="1" i="0" dirty="0">
                <a:solidFill>
                  <a:srgbClr val="CC99CD"/>
                </a:solidFill>
                <a:effectLst/>
                <a:latin typeface="Courier New" panose="02070309020205020404" pitchFamily="49" charset="0"/>
              </a:rPr>
              <a:t>const</a:t>
            </a:r>
            <a:r>
              <a:rPr lang="en-US" sz="2400" b="1" i="0" dirty="0">
                <a:solidFill>
                  <a:srgbClr val="CCCCCC"/>
                </a:solidFill>
                <a:effectLst/>
                <a:latin typeface="Courier New" panose="02070309020205020404" pitchFamily="49" charset="0"/>
              </a:rPr>
              <a:t> </a:t>
            </a:r>
            <a:r>
              <a:rPr lang="en-US" sz="2400" b="1" i="0" dirty="0">
                <a:solidFill>
                  <a:srgbClr val="CC99CD"/>
                </a:solidFill>
                <a:effectLst/>
                <a:latin typeface="Courier New" panose="02070309020205020404" pitchFamily="49" charset="0"/>
              </a:rPr>
              <a:t>double</a:t>
            </a:r>
            <a:r>
              <a:rPr lang="en-US" sz="2400" b="1" i="0" dirty="0">
                <a:solidFill>
                  <a:srgbClr val="CCCCCC"/>
                </a:solidFill>
                <a:effectLst/>
                <a:latin typeface="Courier New" panose="02070309020205020404" pitchFamily="49" charset="0"/>
              </a:rPr>
              <a:t> Pi</a:t>
            </a:r>
            <a:r>
              <a:rPr lang="en-US" sz="2400" b="1" i="0" dirty="0">
                <a:solidFill>
                  <a:srgbClr val="67CDCC"/>
                </a:solidFill>
                <a:effectLst/>
                <a:latin typeface="Courier New" panose="02070309020205020404" pitchFamily="49" charset="0"/>
              </a:rPr>
              <a:t>= </a:t>
            </a:r>
            <a:r>
              <a:rPr lang="en-US" sz="2400" b="1" i="0" dirty="0">
                <a:solidFill>
                  <a:srgbClr val="F08D49"/>
                </a:solidFill>
                <a:effectLst/>
                <a:latin typeface="Courier New" panose="02070309020205020404" pitchFamily="49" charset="0"/>
              </a:rPr>
              <a:t>3.14159</a:t>
            </a:r>
            <a:r>
              <a:rPr lang="en-US" sz="2400" b="1" i="0" dirty="0">
                <a:solidFill>
                  <a:srgbClr val="CCCCCC"/>
                </a:solidFill>
                <a:effectLst/>
                <a:latin typeface="Courier New" panose="02070309020205020404" pitchFamily="49" charset="0"/>
              </a:rPr>
              <a:t>;</a:t>
            </a:r>
          </a:p>
          <a:p>
            <a:pPr marL="34290" indent="0" algn="just">
              <a:buNone/>
            </a:pPr>
            <a:r>
              <a:rPr lang="en-US" sz="2400" b="1" i="0" dirty="0">
                <a:solidFill>
                  <a:srgbClr val="CCCCCC"/>
                </a:solidFill>
                <a:effectLst/>
                <a:latin typeface="Courier New" panose="02070309020205020404" pitchFamily="49" charset="0"/>
              </a:rPr>
              <a:t>  </a:t>
            </a:r>
            <a:r>
              <a:rPr lang="en-US" sz="2400" b="1" i="0" dirty="0">
                <a:solidFill>
                  <a:srgbClr val="CC99CD"/>
                </a:solidFill>
                <a:effectLst/>
                <a:latin typeface="Courier New" panose="02070309020205020404" pitchFamily="49" charset="0"/>
              </a:rPr>
              <a:t>public</a:t>
            </a:r>
            <a:r>
              <a:rPr lang="en-US" sz="2400" b="1" i="0" dirty="0">
                <a:solidFill>
                  <a:srgbClr val="CCCCCC"/>
                </a:solidFill>
                <a:effectLst/>
                <a:latin typeface="Courier New" panose="02070309020205020404" pitchFamily="49" charset="0"/>
              </a:rPr>
              <a:t> </a:t>
            </a:r>
            <a:r>
              <a:rPr lang="en-US" sz="2400" b="1" i="0" dirty="0">
                <a:solidFill>
                  <a:srgbClr val="CC99CD"/>
                </a:solidFill>
                <a:effectLst/>
                <a:latin typeface="Courier New" panose="02070309020205020404" pitchFamily="49" charset="0"/>
              </a:rPr>
              <a:t>const</a:t>
            </a:r>
            <a:r>
              <a:rPr lang="en-US" sz="2400" b="1" i="0" dirty="0">
                <a:solidFill>
                  <a:srgbClr val="CCCCCC"/>
                </a:solidFill>
                <a:effectLst/>
                <a:latin typeface="Courier New" panose="02070309020205020404" pitchFamily="49" charset="0"/>
              </a:rPr>
              <a:t> </a:t>
            </a:r>
            <a:r>
              <a:rPr lang="en-US" sz="2400" b="1" i="0" dirty="0">
                <a:solidFill>
                  <a:srgbClr val="CC99CD"/>
                </a:solidFill>
                <a:effectLst/>
                <a:latin typeface="Courier New" panose="02070309020205020404" pitchFamily="49" charset="0"/>
              </a:rPr>
              <a:t>int</a:t>
            </a:r>
            <a:r>
              <a:rPr lang="en-US" sz="2400" b="1" i="0" dirty="0">
                <a:solidFill>
                  <a:srgbClr val="CCCCCC"/>
                </a:solidFill>
                <a:effectLst/>
                <a:latin typeface="Courier New" panose="02070309020205020404" pitchFamily="49" charset="0"/>
              </a:rPr>
              <a:t> </a:t>
            </a:r>
            <a:r>
              <a:rPr lang="en-US" sz="2400" b="1" i="0" dirty="0" err="1">
                <a:solidFill>
                  <a:srgbClr val="CCCCCC"/>
                </a:solidFill>
                <a:effectLst/>
                <a:latin typeface="Courier New" panose="02070309020205020404" pitchFamily="49" charset="0"/>
              </a:rPr>
              <a:t>SpeedOfLight</a:t>
            </a:r>
            <a:r>
              <a:rPr lang="en-US" sz="2400" b="1" i="0" dirty="0">
                <a:solidFill>
                  <a:srgbClr val="67CDCC"/>
                </a:solidFill>
                <a:effectLst/>
                <a:latin typeface="Courier New" panose="02070309020205020404" pitchFamily="49" charset="0"/>
              </a:rPr>
              <a:t>= </a:t>
            </a:r>
            <a:r>
              <a:rPr lang="en-US" sz="2400" b="1" i="0" dirty="0">
                <a:solidFill>
                  <a:srgbClr val="F08D49"/>
                </a:solidFill>
                <a:effectLst/>
                <a:latin typeface="Courier New" panose="02070309020205020404" pitchFamily="49" charset="0"/>
              </a:rPr>
              <a:t>299792458</a:t>
            </a:r>
            <a:r>
              <a:rPr lang="en-US" sz="2400" b="1" i="0" dirty="0">
                <a:solidFill>
                  <a:srgbClr val="CCCCCC"/>
                </a:solidFill>
                <a:effectLst/>
                <a:latin typeface="Courier New" panose="02070309020205020404" pitchFamily="49" charset="0"/>
              </a:rPr>
              <a:t>; </a:t>
            </a:r>
          </a:p>
          <a:p>
            <a:pPr marL="34290" indent="0" algn="just">
              <a:buNone/>
            </a:pPr>
            <a:r>
              <a:rPr lang="en-US" sz="2400" b="1" i="0" dirty="0">
                <a:solidFill>
                  <a:srgbClr val="CCCCCC"/>
                </a:solidFill>
                <a:effectLst/>
                <a:latin typeface="Courier New" panose="02070309020205020404" pitchFamily="49" charset="0"/>
              </a:rPr>
              <a:t>} </a:t>
            </a:r>
          </a:p>
          <a:p>
            <a:pPr marL="34290" indent="0" algn="just">
              <a:buNone/>
            </a:pPr>
            <a:r>
              <a:rPr lang="en-US" sz="2400" b="1" i="0" dirty="0">
                <a:solidFill>
                  <a:srgbClr val="CC99CD"/>
                </a:solidFill>
                <a:effectLst/>
                <a:latin typeface="Courier New" panose="02070309020205020404" pitchFamily="49" charset="0"/>
              </a:rPr>
              <a:t>class</a:t>
            </a:r>
            <a:r>
              <a:rPr lang="en-US" sz="2400" b="1" i="0" dirty="0">
                <a:solidFill>
                  <a:srgbClr val="CCCCCC"/>
                </a:solidFill>
                <a:effectLst/>
                <a:latin typeface="Courier New" panose="02070309020205020404" pitchFamily="49" charset="0"/>
              </a:rPr>
              <a:t> Program { </a:t>
            </a:r>
          </a:p>
          <a:p>
            <a:pPr marL="34290" indent="0" algn="just">
              <a:buNone/>
            </a:pPr>
            <a:r>
              <a:rPr lang="en-US" sz="2400" b="1" i="0" dirty="0">
                <a:solidFill>
                  <a:srgbClr val="CCCCCC"/>
                </a:solidFill>
                <a:effectLst/>
                <a:latin typeface="Courier New" panose="02070309020205020404" pitchFamily="49" charset="0"/>
              </a:rPr>
              <a:t>  </a:t>
            </a:r>
            <a:r>
              <a:rPr lang="en-US" sz="2400" b="1" i="0" dirty="0">
                <a:solidFill>
                  <a:srgbClr val="CC99CD"/>
                </a:solidFill>
                <a:effectLst/>
                <a:latin typeface="Courier New" panose="02070309020205020404" pitchFamily="49" charset="0"/>
              </a:rPr>
              <a:t>static</a:t>
            </a:r>
            <a:r>
              <a:rPr lang="en-US" sz="2400" b="1" i="0" dirty="0">
                <a:solidFill>
                  <a:srgbClr val="CCCCCC"/>
                </a:solidFill>
                <a:effectLst/>
                <a:latin typeface="Courier New" panose="02070309020205020404" pitchFamily="49" charset="0"/>
              </a:rPr>
              <a:t> </a:t>
            </a:r>
            <a:r>
              <a:rPr lang="en-US" sz="2400" b="1" i="0" dirty="0">
                <a:solidFill>
                  <a:srgbClr val="CC99CD"/>
                </a:solidFill>
                <a:effectLst/>
                <a:latin typeface="Courier New" panose="02070309020205020404" pitchFamily="49" charset="0"/>
              </a:rPr>
              <a:t>void</a:t>
            </a:r>
            <a:r>
              <a:rPr lang="en-US" sz="2400" b="1" i="0" dirty="0">
                <a:solidFill>
                  <a:srgbClr val="CCCCCC"/>
                </a:solidFill>
                <a:effectLst/>
                <a:latin typeface="Courier New" panose="02070309020205020404" pitchFamily="49" charset="0"/>
              </a:rPr>
              <a:t> </a:t>
            </a:r>
            <a:r>
              <a:rPr lang="en-US" sz="2400" b="1" i="0" dirty="0">
                <a:solidFill>
                  <a:srgbClr val="F08D49"/>
                </a:solidFill>
                <a:effectLst/>
                <a:latin typeface="Courier New" panose="02070309020205020404" pitchFamily="49" charset="0"/>
              </a:rPr>
              <a:t>Main</a:t>
            </a:r>
            <a:r>
              <a:rPr lang="en-US" sz="2400" b="1" i="0" dirty="0">
                <a:solidFill>
                  <a:srgbClr val="CCCCCC"/>
                </a:solidFill>
                <a:effectLst/>
                <a:latin typeface="Courier New" panose="02070309020205020404" pitchFamily="49" charset="0"/>
              </a:rPr>
              <a:t>() {</a:t>
            </a:r>
          </a:p>
          <a:p>
            <a:pPr marL="34290" indent="0" algn="just">
              <a:buNone/>
            </a:pPr>
            <a:r>
              <a:rPr lang="en-US" sz="2400" b="1" dirty="0">
                <a:solidFill>
                  <a:srgbClr val="CCCCCC"/>
                </a:solidFill>
                <a:latin typeface="Courier New" panose="02070309020205020404" pitchFamily="49" charset="0"/>
              </a:rPr>
              <a:t>	</a:t>
            </a:r>
            <a:r>
              <a:rPr lang="en-US" sz="2400" b="1" i="0" dirty="0" err="1">
                <a:solidFill>
                  <a:srgbClr val="CCCCCC"/>
                </a:solidFill>
                <a:effectLst/>
                <a:latin typeface="Courier New" panose="02070309020205020404" pitchFamily="49" charset="0"/>
              </a:rPr>
              <a:t>Console.</a:t>
            </a:r>
            <a:r>
              <a:rPr lang="en-US" sz="2400" b="1" i="0" dirty="0" err="1">
                <a:solidFill>
                  <a:srgbClr val="F08D49"/>
                </a:solidFill>
                <a:effectLst/>
                <a:latin typeface="Courier New" panose="02070309020205020404" pitchFamily="49" charset="0"/>
              </a:rPr>
              <a:t>WriteLine</a:t>
            </a:r>
            <a:r>
              <a:rPr lang="en-US" sz="2400" b="1" i="0" dirty="0">
                <a:solidFill>
                  <a:srgbClr val="CCCCCC"/>
                </a:solidFill>
                <a:effectLst/>
                <a:latin typeface="Courier New" panose="02070309020205020404" pitchFamily="49" charset="0"/>
              </a:rPr>
              <a:t>(</a:t>
            </a:r>
            <a:r>
              <a:rPr lang="en-US" sz="2400" b="1" i="0" dirty="0">
                <a:solidFill>
                  <a:srgbClr val="7EC699"/>
                </a:solidFill>
                <a:effectLst/>
                <a:latin typeface="Courier New" panose="02070309020205020404" pitchFamily="49" charset="0"/>
              </a:rPr>
              <a:t>"Value of Pi: "</a:t>
            </a:r>
            <a:r>
              <a:rPr lang="en-US" sz="2400" b="1" i="0" dirty="0">
                <a:solidFill>
                  <a:srgbClr val="CCCCCC"/>
                </a:solidFill>
                <a:effectLst/>
                <a:latin typeface="Courier New" panose="02070309020205020404" pitchFamily="49" charset="0"/>
              </a:rPr>
              <a:t> </a:t>
            </a:r>
            <a:r>
              <a:rPr lang="en-US" sz="2400" b="1" i="0" dirty="0">
                <a:solidFill>
                  <a:srgbClr val="67CDCC"/>
                </a:solidFill>
                <a:effectLst/>
                <a:latin typeface="Courier New" panose="02070309020205020404" pitchFamily="49" charset="0"/>
              </a:rPr>
              <a:t>+		</a:t>
            </a:r>
            <a:r>
              <a:rPr lang="en-US" sz="2400" b="1" i="0" dirty="0" err="1">
                <a:solidFill>
                  <a:srgbClr val="CCCCCC"/>
                </a:solidFill>
                <a:effectLst/>
                <a:latin typeface="Courier New" panose="02070309020205020404" pitchFamily="49" charset="0"/>
              </a:rPr>
              <a:t>MathConstants.Pi</a:t>
            </a:r>
            <a:r>
              <a:rPr lang="en-US" sz="2400" b="1" i="0" dirty="0">
                <a:solidFill>
                  <a:srgbClr val="CCCCCC"/>
                </a:solidFill>
                <a:effectLst/>
                <a:latin typeface="Courier New" panose="02070309020205020404" pitchFamily="49" charset="0"/>
              </a:rPr>
              <a:t>);</a:t>
            </a:r>
          </a:p>
          <a:p>
            <a:pPr marL="34290" indent="0" algn="just">
              <a:buNone/>
            </a:pPr>
            <a:r>
              <a:rPr lang="en-US" sz="2400" b="1" dirty="0">
                <a:solidFill>
                  <a:srgbClr val="CCCCCC"/>
                </a:solidFill>
                <a:latin typeface="Courier New" panose="02070309020205020404" pitchFamily="49" charset="0"/>
              </a:rPr>
              <a:t>	</a:t>
            </a:r>
            <a:r>
              <a:rPr lang="en-US" sz="2400" b="1" i="0" dirty="0" err="1">
                <a:solidFill>
                  <a:srgbClr val="CCCCCC"/>
                </a:solidFill>
                <a:effectLst/>
                <a:latin typeface="Courier New" panose="02070309020205020404" pitchFamily="49" charset="0"/>
              </a:rPr>
              <a:t>Console.</a:t>
            </a:r>
            <a:r>
              <a:rPr lang="en-US" sz="2400" b="1" i="0" dirty="0" err="1">
                <a:solidFill>
                  <a:srgbClr val="F08D49"/>
                </a:solidFill>
                <a:effectLst/>
                <a:latin typeface="Courier New" panose="02070309020205020404" pitchFamily="49" charset="0"/>
              </a:rPr>
              <a:t>WriteLine</a:t>
            </a:r>
            <a:r>
              <a:rPr lang="en-US" sz="2400" b="1" i="0" dirty="0">
                <a:solidFill>
                  <a:srgbClr val="CCCCCC"/>
                </a:solidFill>
                <a:effectLst/>
                <a:latin typeface="Courier New" panose="02070309020205020404" pitchFamily="49" charset="0"/>
              </a:rPr>
              <a:t>(</a:t>
            </a:r>
            <a:r>
              <a:rPr lang="en-US" sz="2400" b="1" i="0" dirty="0">
                <a:solidFill>
                  <a:srgbClr val="7EC699"/>
                </a:solidFill>
                <a:effectLst/>
                <a:latin typeface="Courier New" panose="02070309020205020404" pitchFamily="49" charset="0"/>
              </a:rPr>
              <a:t>"Speed of Light: "</a:t>
            </a:r>
            <a:r>
              <a:rPr lang="en-US" sz="2400" b="1" i="0" dirty="0">
                <a:solidFill>
                  <a:srgbClr val="CCCCCC"/>
                </a:solidFill>
                <a:effectLst/>
                <a:latin typeface="Courier New" panose="02070309020205020404" pitchFamily="49" charset="0"/>
              </a:rPr>
              <a:t> 		</a:t>
            </a:r>
            <a:r>
              <a:rPr lang="en-US" sz="2400" b="1" i="0" dirty="0">
                <a:solidFill>
                  <a:srgbClr val="67CDCC"/>
                </a:solidFill>
                <a:effectLst/>
                <a:latin typeface="Courier New" panose="02070309020205020404" pitchFamily="49" charset="0"/>
              </a:rPr>
              <a:t>+</a:t>
            </a:r>
            <a:r>
              <a:rPr lang="en-US" sz="2400" b="1" i="0" dirty="0">
                <a:solidFill>
                  <a:srgbClr val="CCCCCC"/>
                </a:solidFill>
                <a:effectLst/>
                <a:latin typeface="Courier New" panose="02070309020205020404" pitchFamily="49" charset="0"/>
              </a:rPr>
              <a:t> </a:t>
            </a:r>
            <a:r>
              <a:rPr lang="en-US" sz="2400" b="1" i="0" dirty="0" err="1">
                <a:solidFill>
                  <a:srgbClr val="CCCCCC"/>
                </a:solidFill>
                <a:effectLst/>
                <a:latin typeface="Courier New" panose="02070309020205020404" pitchFamily="49" charset="0"/>
              </a:rPr>
              <a:t>MathConstants.SpeedOfLight</a:t>
            </a:r>
            <a:r>
              <a:rPr lang="en-US" sz="2400" b="1" i="0" dirty="0">
                <a:solidFill>
                  <a:srgbClr val="CCCCCC"/>
                </a:solidFill>
                <a:effectLst/>
                <a:latin typeface="Courier New" panose="02070309020205020404" pitchFamily="49" charset="0"/>
              </a:rPr>
              <a:t>); </a:t>
            </a:r>
          </a:p>
          <a:p>
            <a:pPr marL="34290" indent="0" algn="just">
              <a:buNone/>
            </a:pPr>
            <a:r>
              <a:rPr lang="en-US" sz="2400" b="1" i="0" dirty="0">
                <a:solidFill>
                  <a:srgbClr val="CCCCCC"/>
                </a:solidFill>
                <a:effectLst/>
                <a:latin typeface="Courier New" panose="02070309020205020404" pitchFamily="49" charset="0"/>
              </a:rPr>
              <a:t>  }</a:t>
            </a:r>
          </a:p>
          <a:p>
            <a:pPr marL="34290" indent="0" algn="just">
              <a:buNone/>
            </a:pPr>
            <a:r>
              <a:rPr lang="en-US" sz="2400" b="1" i="0" dirty="0">
                <a:solidFill>
                  <a:srgbClr val="CCCCCC"/>
                </a:solidFill>
                <a:effectLst/>
                <a:latin typeface="Courier New" panose="02070309020205020404" pitchFamily="49" charset="0"/>
              </a:rPr>
              <a:t>}</a:t>
            </a:r>
            <a:endParaRPr lang="ro-RO" sz="2400" b="1" noProof="0" dirty="0">
              <a:solidFill>
                <a:srgbClr val="00B0F0"/>
              </a:solidFill>
            </a:endParaRPr>
          </a:p>
        </p:txBody>
      </p:sp>
    </p:spTree>
    <p:extLst>
      <p:ext uri="{BB962C8B-B14F-4D97-AF65-F5344CB8AC3E}">
        <p14:creationId xmlns:p14="http://schemas.microsoft.com/office/powerpoint/2010/main" val="249787474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09C611-5670-DE03-DA91-4A0069D19B84}"/>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D389A7A1-BA52-5991-B171-C568B1E6E781}"/>
              </a:ext>
            </a:extLst>
          </p:cNvPr>
          <p:cNvSpPr>
            <a:spLocks noGrp="1"/>
          </p:cNvSpPr>
          <p:nvPr>
            <p:ph type="title"/>
          </p:nvPr>
        </p:nvSpPr>
        <p:spPr>
          <a:xfrm>
            <a:off x="463925" y="582705"/>
            <a:ext cx="7819465" cy="504265"/>
          </a:xfrm>
        </p:spPr>
        <p:txBody>
          <a:bodyPr>
            <a:noAutofit/>
          </a:bodyPr>
          <a:lstStyle/>
          <a:p>
            <a:r>
              <a:rPr lang="ro-RO" sz="3200" noProof="0" dirty="0"/>
              <a:t>C# - Cursul 3</a:t>
            </a:r>
          </a:p>
        </p:txBody>
      </p:sp>
      <p:sp>
        <p:nvSpPr>
          <p:cNvPr id="5" name="Content Placeholder 4">
            <a:extLst>
              <a:ext uri="{FF2B5EF4-FFF2-40B4-BE49-F238E27FC236}">
                <a16:creationId xmlns:a16="http://schemas.microsoft.com/office/drawing/2014/main" id="{86192D16-F53E-4BBD-BC88-9B06FEC0C1EC}"/>
              </a:ext>
            </a:extLst>
          </p:cNvPr>
          <p:cNvSpPr>
            <a:spLocks noGrp="1"/>
          </p:cNvSpPr>
          <p:nvPr>
            <p:ph idx="1"/>
          </p:nvPr>
        </p:nvSpPr>
        <p:spPr>
          <a:xfrm>
            <a:off x="463925" y="1281952"/>
            <a:ext cx="8249770" cy="5074024"/>
          </a:xfrm>
        </p:spPr>
        <p:txBody>
          <a:bodyPr>
            <a:noAutofit/>
          </a:bodyPr>
          <a:lstStyle/>
          <a:p>
            <a:pPr marL="34290" indent="0" algn="just">
              <a:buNone/>
            </a:pPr>
            <a:r>
              <a:rPr lang="ro-RO" sz="2800" noProof="0" dirty="0">
                <a:solidFill>
                  <a:srgbClr val="00B0F0"/>
                </a:solidFill>
              </a:rPr>
              <a:t>Constante si literali in C#</a:t>
            </a:r>
            <a:endParaRPr lang="en-US" sz="2800" noProof="0" dirty="0">
              <a:solidFill>
                <a:srgbClr val="00B0F0"/>
              </a:solidFill>
            </a:endParaRPr>
          </a:p>
          <a:p>
            <a:pPr marL="34290" indent="0" algn="just">
              <a:buNone/>
            </a:pPr>
            <a:r>
              <a:rPr lang="en-US" sz="2400" b="1" i="0" dirty="0">
                <a:solidFill>
                  <a:srgbClr val="CC99CD"/>
                </a:solidFill>
                <a:effectLst/>
                <a:latin typeface="Courier New" panose="02070309020205020404" pitchFamily="49" charset="0"/>
              </a:rPr>
              <a:t>using</a:t>
            </a:r>
            <a:r>
              <a:rPr lang="en-US" sz="2400" b="1" i="0" dirty="0">
                <a:solidFill>
                  <a:srgbClr val="CCCCCC"/>
                </a:solidFill>
                <a:effectLst/>
                <a:latin typeface="Courier New" panose="02070309020205020404" pitchFamily="49" charset="0"/>
              </a:rPr>
              <a:t> System;</a:t>
            </a:r>
          </a:p>
          <a:p>
            <a:pPr marL="34290" indent="0" algn="just">
              <a:buNone/>
            </a:pPr>
            <a:r>
              <a:rPr lang="en-US" sz="2400" b="1" i="0" dirty="0">
                <a:solidFill>
                  <a:srgbClr val="CC99CD"/>
                </a:solidFill>
                <a:effectLst/>
                <a:latin typeface="Courier New" panose="02070309020205020404" pitchFamily="49" charset="0"/>
              </a:rPr>
              <a:t>namespace</a:t>
            </a:r>
            <a:r>
              <a:rPr lang="en-US" sz="2400" b="1" i="0" dirty="0">
                <a:solidFill>
                  <a:srgbClr val="CCCCCC"/>
                </a:solidFill>
                <a:effectLst/>
                <a:latin typeface="Courier New" panose="02070309020205020404" pitchFamily="49" charset="0"/>
              </a:rPr>
              <a:t> </a:t>
            </a:r>
            <a:r>
              <a:rPr lang="en-US" sz="2400" b="1" i="0" dirty="0" err="1">
                <a:solidFill>
                  <a:srgbClr val="CCCCCC"/>
                </a:solidFill>
                <a:effectLst/>
                <a:latin typeface="Courier New" panose="02070309020205020404" pitchFamily="49" charset="0"/>
              </a:rPr>
              <a:t>DeclaringConstants</a:t>
            </a:r>
            <a:r>
              <a:rPr lang="en-US" sz="2400" b="1" i="0" dirty="0">
                <a:solidFill>
                  <a:srgbClr val="CCCCCC"/>
                </a:solidFill>
                <a:effectLst/>
                <a:latin typeface="Courier New" panose="02070309020205020404" pitchFamily="49" charset="0"/>
              </a:rPr>
              <a:t> {</a:t>
            </a:r>
          </a:p>
          <a:p>
            <a:pPr marL="34290" indent="0" algn="just">
              <a:buNone/>
            </a:pPr>
            <a:r>
              <a:rPr lang="en-US" sz="2400" b="1" i="0" dirty="0">
                <a:solidFill>
                  <a:srgbClr val="CC99CD"/>
                </a:solidFill>
                <a:effectLst/>
                <a:latin typeface="Courier New" panose="02070309020205020404" pitchFamily="49" charset="0"/>
              </a:rPr>
              <a:t>class</a:t>
            </a:r>
            <a:r>
              <a:rPr lang="en-US" sz="2400" b="1" i="0" dirty="0">
                <a:solidFill>
                  <a:srgbClr val="CCCCCC"/>
                </a:solidFill>
                <a:effectLst/>
                <a:latin typeface="Courier New" panose="02070309020205020404" pitchFamily="49" charset="0"/>
              </a:rPr>
              <a:t> Program { </a:t>
            </a:r>
          </a:p>
          <a:p>
            <a:pPr marL="34290" indent="0" algn="just">
              <a:buNone/>
            </a:pPr>
            <a:r>
              <a:rPr lang="en-US" sz="2400" b="1" dirty="0">
                <a:solidFill>
                  <a:srgbClr val="CCCCCC"/>
                </a:solidFill>
                <a:latin typeface="Courier New" panose="02070309020205020404" pitchFamily="49" charset="0"/>
              </a:rPr>
              <a:t>  </a:t>
            </a:r>
            <a:r>
              <a:rPr lang="en-US" sz="2400" b="1" i="0" dirty="0">
                <a:solidFill>
                  <a:srgbClr val="CC99CD"/>
                </a:solidFill>
                <a:effectLst/>
                <a:latin typeface="Courier New" panose="02070309020205020404" pitchFamily="49" charset="0"/>
              </a:rPr>
              <a:t>static</a:t>
            </a:r>
            <a:r>
              <a:rPr lang="en-US" sz="2400" b="1" i="0" dirty="0">
                <a:solidFill>
                  <a:srgbClr val="CCCCCC"/>
                </a:solidFill>
                <a:effectLst/>
                <a:latin typeface="Courier New" panose="02070309020205020404" pitchFamily="49" charset="0"/>
              </a:rPr>
              <a:t> </a:t>
            </a:r>
            <a:r>
              <a:rPr lang="en-US" sz="2400" b="1" i="0" dirty="0">
                <a:solidFill>
                  <a:srgbClr val="CC99CD"/>
                </a:solidFill>
                <a:effectLst/>
                <a:latin typeface="Courier New" panose="02070309020205020404" pitchFamily="49" charset="0"/>
              </a:rPr>
              <a:t>void</a:t>
            </a:r>
            <a:r>
              <a:rPr lang="en-US" sz="2400" b="1" i="0" dirty="0">
                <a:solidFill>
                  <a:srgbClr val="CCCCCC"/>
                </a:solidFill>
                <a:effectLst/>
                <a:latin typeface="Courier New" panose="02070309020205020404" pitchFamily="49" charset="0"/>
              </a:rPr>
              <a:t> </a:t>
            </a:r>
            <a:r>
              <a:rPr lang="en-US" sz="2400" b="1" i="0" dirty="0">
                <a:solidFill>
                  <a:srgbClr val="F08D49"/>
                </a:solidFill>
                <a:effectLst/>
                <a:latin typeface="Courier New" panose="02070309020205020404" pitchFamily="49" charset="0"/>
              </a:rPr>
              <a:t>Main</a:t>
            </a:r>
            <a:r>
              <a:rPr lang="en-US" sz="2400" b="1" i="0" dirty="0">
                <a:solidFill>
                  <a:srgbClr val="CCCCCC"/>
                </a:solidFill>
                <a:effectLst/>
                <a:latin typeface="Courier New" panose="02070309020205020404" pitchFamily="49" charset="0"/>
              </a:rPr>
              <a:t>(</a:t>
            </a:r>
            <a:r>
              <a:rPr lang="en-US" sz="2400" b="1" i="0" dirty="0">
                <a:solidFill>
                  <a:srgbClr val="CC99CD"/>
                </a:solidFill>
                <a:effectLst/>
                <a:latin typeface="Courier New" panose="02070309020205020404" pitchFamily="49" charset="0"/>
              </a:rPr>
              <a:t>string</a:t>
            </a:r>
            <a:r>
              <a:rPr lang="en-US" sz="2400" b="1" i="0" dirty="0">
                <a:solidFill>
                  <a:srgbClr val="CCCCCC"/>
                </a:solidFill>
                <a:effectLst/>
                <a:latin typeface="Courier New" panose="02070309020205020404" pitchFamily="49" charset="0"/>
              </a:rPr>
              <a:t>[] </a:t>
            </a:r>
            <a:r>
              <a:rPr lang="en-US" sz="2400" b="1" i="0" dirty="0" err="1">
                <a:solidFill>
                  <a:srgbClr val="CCCCCC"/>
                </a:solidFill>
                <a:effectLst/>
                <a:latin typeface="Courier New" panose="02070309020205020404" pitchFamily="49" charset="0"/>
              </a:rPr>
              <a:t>args</a:t>
            </a:r>
            <a:r>
              <a:rPr lang="en-US" sz="2400" b="1" i="0" dirty="0">
                <a:solidFill>
                  <a:srgbClr val="CCCCCC"/>
                </a:solidFill>
                <a:effectLst/>
                <a:latin typeface="Courier New" panose="02070309020205020404" pitchFamily="49" charset="0"/>
              </a:rPr>
              <a:t>) {</a:t>
            </a:r>
          </a:p>
          <a:p>
            <a:pPr marL="34290" indent="0" algn="just">
              <a:buNone/>
            </a:pPr>
            <a:r>
              <a:rPr lang="en-US" sz="2400" b="1" dirty="0">
                <a:solidFill>
                  <a:srgbClr val="CCCCCC"/>
                </a:solidFill>
                <a:latin typeface="Courier New" panose="02070309020205020404" pitchFamily="49" charset="0"/>
              </a:rPr>
              <a:t>	</a:t>
            </a:r>
            <a:r>
              <a:rPr lang="en-US" sz="2400" b="1" i="0" dirty="0">
                <a:solidFill>
                  <a:srgbClr val="CC99CD"/>
                </a:solidFill>
                <a:effectLst/>
                <a:latin typeface="Courier New" panose="02070309020205020404" pitchFamily="49" charset="0"/>
              </a:rPr>
              <a:t>const</a:t>
            </a:r>
            <a:r>
              <a:rPr lang="en-US" sz="2400" b="1" i="0" dirty="0">
                <a:solidFill>
                  <a:srgbClr val="CCCCCC"/>
                </a:solidFill>
                <a:effectLst/>
                <a:latin typeface="Courier New" panose="02070309020205020404" pitchFamily="49" charset="0"/>
              </a:rPr>
              <a:t> </a:t>
            </a:r>
            <a:r>
              <a:rPr lang="en-US" sz="2400" b="1" i="0" dirty="0">
                <a:solidFill>
                  <a:srgbClr val="CC99CD"/>
                </a:solidFill>
                <a:effectLst/>
                <a:latin typeface="Courier New" panose="02070309020205020404" pitchFamily="49" charset="0"/>
              </a:rPr>
              <a:t>double</a:t>
            </a:r>
            <a:r>
              <a:rPr lang="en-US" sz="2400" b="1" i="0" dirty="0">
                <a:solidFill>
                  <a:srgbClr val="CCCCCC"/>
                </a:solidFill>
                <a:effectLst/>
                <a:latin typeface="Courier New" panose="02070309020205020404" pitchFamily="49" charset="0"/>
              </a:rPr>
              <a:t> pi </a:t>
            </a:r>
            <a:r>
              <a:rPr lang="en-US" sz="2400" b="1" i="0" dirty="0">
                <a:solidFill>
                  <a:srgbClr val="67CDCC"/>
                </a:solidFill>
                <a:effectLst/>
                <a:latin typeface="Courier New" panose="02070309020205020404" pitchFamily="49" charset="0"/>
              </a:rPr>
              <a:t>=</a:t>
            </a:r>
            <a:r>
              <a:rPr lang="en-US" sz="2400" b="1" i="0" dirty="0">
                <a:solidFill>
                  <a:srgbClr val="CCCCCC"/>
                </a:solidFill>
                <a:effectLst/>
                <a:latin typeface="Courier New" panose="02070309020205020404" pitchFamily="49" charset="0"/>
              </a:rPr>
              <a:t> </a:t>
            </a:r>
            <a:r>
              <a:rPr lang="en-US" sz="2400" b="1" i="0" dirty="0">
                <a:solidFill>
                  <a:srgbClr val="F08D49"/>
                </a:solidFill>
                <a:effectLst/>
                <a:latin typeface="Courier New" panose="02070309020205020404" pitchFamily="49" charset="0"/>
              </a:rPr>
              <a:t>3.14159</a:t>
            </a:r>
            <a:r>
              <a:rPr lang="en-US" sz="2400" b="1" i="0" dirty="0">
                <a:solidFill>
                  <a:srgbClr val="CCCCCC"/>
                </a:solidFill>
                <a:effectLst/>
                <a:latin typeface="Courier New" panose="02070309020205020404" pitchFamily="49" charset="0"/>
              </a:rPr>
              <a:t>;</a:t>
            </a:r>
          </a:p>
          <a:p>
            <a:pPr marL="34290" indent="0" algn="just">
              <a:buNone/>
            </a:pPr>
            <a:r>
              <a:rPr lang="en-US" sz="2400" b="1" dirty="0">
                <a:solidFill>
                  <a:srgbClr val="999999"/>
                </a:solidFill>
                <a:latin typeface="Courier New" panose="02070309020205020404" pitchFamily="49" charset="0"/>
              </a:rPr>
              <a:t>	</a:t>
            </a:r>
            <a:r>
              <a:rPr lang="en-US" sz="2400" b="1" i="0" dirty="0">
                <a:solidFill>
                  <a:srgbClr val="CC99CD"/>
                </a:solidFill>
                <a:effectLst/>
                <a:latin typeface="Courier New" panose="02070309020205020404" pitchFamily="49" charset="0"/>
              </a:rPr>
              <a:t>double</a:t>
            </a:r>
            <a:r>
              <a:rPr lang="en-US" sz="2400" b="1" i="0" dirty="0">
                <a:solidFill>
                  <a:srgbClr val="CCCCCC"/>
                </a:solidFill>
                <a:effectLst/>
                <a:latin typeface="Courier New" panose="02070309020205020404" pitchFamily="49" charset="0"/>
              </a:rPr>
              <a:t> r; </a:t>
            </a:r>
          </a:p>
          <a:p>
            <a:pPr marL="34290" indent="0" algn="just">
              <a:buNone/>
            </a:pPr>
            <a:r>
              <a:rPr lang="en-US" sz="2400" b="1" dirty="0">
                <a:solidFill>
                  <a:srgbClr val="CCCCCC"/>
                </a:solidFill>
                <a:latin typeface="Courier New" panose="02070309020205020404" pitchFamily="49" charset="0"/>
              </a:rPr>
              <a:t>	</a:t>
            </a:r>
            <a:r>
              <a:rPr lang="en-US" sz="2400" b="1" i="0" dirty="0" err="1">
                <a:solidFill>
                  <a:srgbClr val="CCCCCC"/>
                </a:solidFill>
                <a:effectLst/>
                <a:latin typeface="Courier New" panose="02070309020205020404" pitchFamily="49" charset="0"/>
              </a:rPr>
              <a:t>Console.</a:t>
            </a:r>
            <a:r>
              <a:rPr lang="en-US" sz="2400" b="1" i="0" dirty="0" err="1">
                <a:solidFill>
                  <a:srgbClr val="F08D49"/>
                </a:solidFill>
                <a:effectLst/>
                <a:latin typeface="Courier New" panose="02070309020205020404" pitchFamily="49" charset="0"/>
              </a:rPr>
              <a:t>WriteLine</a:t>
            </a:r>
            <a:r>
              <a:rPr lang="en-US" sz="2400" b="1" i="0" dirty="0">
                <a:solidFill>
                  <a:srgbClr val="CCCCCC"/>
                </a:solidFill>
                <a:effectLst/>
                <a:latin typeface="Courier New" panose="02070309020205020404" pitchFamily="49" charset="0"/>
              </a:rPr>
              <a:t>(</a:t>
            </a:r>
            <a:r>
              <a:rPr lang="en-US" sz="2400" b="1" i="0" dirty="0">
                <a:solidFill>
                  <a:srgbClr val="7EC699"/>
                </a:solidFill>
                <a:effectLst/>
                <a:latin typeface="Courier New" panose="02070309020205020404" pitchFamily="49" charset="0"/>
              </a:rPr>
              <a:t>"Enter Radius: "</a:t>
            </a:r>
            <a:r>
              <a:rPr lang="en-US" sz="2400" b="1" i="0" dirty="0">
                <a:solidFill>
                  <a:srgbClr val="CCCCCC"/>
                </a:solidFill>
                <a:effectLst/>
                <a:latin typeface="Courier New" panose="02070309020205020404" pitchFamily="49" charset="0"/>
              </a:rPr>
              <a:t>); 		r</a:t>
            </a:r>
            <a:r>
              <a:rPr lang="en-US" sz="2400" b="1" i="0" dirty="0">
                <a:solidFill>
                  <a:srgbClr val="67CDCC"/>
                </a:solidFill>
                <a:effectLst/>
                <a:latin typeface="Courier New" panose="02070309020205020404" pitchFamily="49" charset="0"/>
              </a:rPr>
              <a:t>=</a:t>
            </a:r>
            <a:r>
              <a:rPr lang="en-US" sz="2400" b="1" i="0" dirty="0">
                <a:solidFill>
                  <a:srgbClr val="CCCCCC"/>
                </a:solidFill>
                <a:effectLst/>
                <a:latin typeface="Courier New" panose="02070309020205020404" pitchFamily="49" charset="0"/>
              </a:rPr>
              <a:t> </a:t>
            </a:r>
            <a:r>
              <a:rPr lang="en-US" sz="2400" b="1" i="0" dirty="0" err="1">
                <a:solidFill>
                  <a:srgbClr val="CCCCCC"/>
                </a:solidFill>
                <a:effectLst/>
                <a:latin typeface="Courier New" panose="02070309020205020404" pitchFamily="49" charset="0"/>
              </a:rPr>
              <a:t>Convert.</a:t>
            </a:r>
            <a:r>
              <a:rPr lang="en-US" sz="2400" b="1" i="0" dirty="0" err="1">
                <a:solidFill>
                  <a:srgbClr val="F08D49"/>
                </a:solidFill>
                <a:effectLst/>
                <a:latin typeface="Courier New" panose="02070309020205020404" pitchFamily="49" charset="0"/>
              </a:rPr>
              <a:t>ToDouble</a:t>
            </a:r>
            <a:r>
              <a:rPr lang="en-US" sz="2400" b="1" i="0" dirty="0">
                <a:solidFill>
                  <a:srgbClr val="CCCCCC"/>
                </a:solidFill>
                <a:effectLst/>
                <a:latin typeface="Courier New" panose="02070309020205020404" pitchFamily="49" charset="0"/>
              </a:rPr>
              <a:t>(</a:t>
            </a:r>
            <a:r>
              <a:rPr lang="en-US" sz="2400" b="1" i="0" dirty="0" err="1">
                <a:solidFill>
                  <a:srgbClr val="CCCCCC"/>
                </a:solidFill>
                <a:effectLst/>
                <a:latin typeface="Courier New" panose="02070309020205020404" pitchFamily="49" charset="0"/>
              </a:rPr>
              <a:t>Console.</a:t>
            </a:r>
            <a:r>
              <a:rPr lang="en-US" sz="2400" b="1" i="0" dirty="0" err="1">
                <a:solidFill>
                  <a:srgbClr val="F08D49"/>
                </a:solidFill>
                <a:effectLst/>
                <a:latin typeface="Courier New" panose="02070309020205020404" pitchFamily="49" charset="0"/>
              </a:rPr>
              <a:t>ReadLine</a:t>
            </a:r>
            <a:r>
              <a:rPr lang="en-US" sz="2400" b="1" i="0" dirty="0">
                <a:solidFill>
                  <a:srgbClr val="CCCCCC"/>
                </a:solidFill>
                <a:effectLst/>
                <a:latin typeface="Courier New" panose="02070309020205020404" pitchFamily="49" charset="0"/>
              </a:rPr>
              <a:t>()); 	</a:t>
            </a:r>
            <a:r>
              <a:rPr lang="en-US" sz="2400" b="1" i="0" dirty="0">
                <a:solidFill>
                  <a:srgbClr val="CC99CD"/>
                </a:solidFill>
                <a:effectLst/>
                <a:latin typeface="Courier New" panose="02070309020205020404" pitchFamily="49" charset="0"/>
              </a:rPr>
              <a:t>double</a:t>
            </a:r>
            <a:r>
              <a:rPr lang="en-US" sz="2400" b="1" i="0" dirty="0">
                <a:solidFill>
                  <a:srgbClr val="CCCCCC"/>
                </a:solidFill>
                <a:effectLst/>
                <a:latin typeface="Courier New" panose="02070309020205020404" pitchFamily="49" charset="0"/>
              </a:rPr>
              <a:t> </a:t>
            </a:r>
            <a:r>
              <a:rPr lang="en-US" sz="2400" b="1" i="0" dirty="0" err="1">
                <a:solidFill>
                  <a:srgbClr val="CCCCCC"/>
                </a:solidFill>
                <a:effectLst/>
                <a:latin typeface="Courier New" panose="02070309020205020404" pitchFamily="49" charset="0"/>
              </a:rPr>
              <a:t>areaCircle</a:t>
            </a:r>
            <a:r>
              <a:rPr lang="en-US" sz="2400" b="1" i="0" dirty="0">
                <a:solidFill>
                  <a:srgbClr val="CCCCCC"/>
                </a:solidFill>
                <a:effectLst/>
                <a:latin typeface="Courier New" panose="02070309020205020404" pitchFamily="49" charset="0"/>
              </a:rPr>
              <a:t> </a:t>
            </a:r>
            <a:r>
              <a:rPr lang="en-US" sz="2400" b="1" i="0" dirty="0">
                <a:solidFill>
                  <a:srgbClr val="67CDCC"/>
                </a:solidFill>
                <a:effectLst/>
                <a:latin typeface="Courier New" panose="02070309020205020404" pitchFamily="49" charset="0"/>
              </a:rPr>
              <a:t>=</a:t>
            </a:r>
            <a:r>
              <a:rPr lang="en-US" sz="2400" b="1" i="0" dirty="0">
                <a:solidFill>
                  <a:srgbClr val="CCCCCC"/>
                </a:solidFill>
                <a:effectLst/>
                <a:latin typeface="Courier New" panose="02070309020205020404" pitchFamily="49" charset="0"/>
              </a:rPr>
              <a:t> pi </a:t>
            </a:r>
            <a:r>
              <a:rPr lang="en-US" sz="2400" b="1" i="0" dirty="0">
                <a:solidFill>
                  <a:srgbClr val="67CDCC"/>
                </a:solidFill>
                <a:effectLst/>
                <a:latin typeface="Courier New" panose="02070309020205020404" pitchFamily="49" charset="0"/>
              </a:rPr>
              <a:t>*</a:t>
            </a:r>
            <a:r>
              <a:rPr lang="en-US" sz="2400" b="1" i="0" dirty="0">
                <a:solidFill>
                  <a:srgbClr val="CCCCCC"/>
                </a:solidFill>
                <a:effectLst/>
                <a:latin typeface="Courier New" panose="02070309020205020404" pitchFamily="49" charset="0"/>
              </a:rPr>
              <a:t> r </a:t>
            </a:r>
            <a:r>
              <a:rPr lang="en-US" sz="2400" b="1" i="0" dirty="0">
                <a:solidFill>
                  <a:srgbClr val="67CDCC"/>
                </a:solidFill>
                <a:effectLst/>
                <a:latin typeface="Courier New" panose="02070309020205020404" pitchFamily="49" charset="0"/>
              </a:rPr>
              <a:t>*</a:t>
            </a:r>
            <a:r>
              <a:rPr lang="en-US" sz="2400" b="1" i="0" dirty="0">
                <a:solidFill>
                  <a:srgbClr val="CCCCCC"/>
                </a:solidFill>
                <a:effectLst/>
                <a:latin typeface="Courier New" panose="02070309020205020404" pitchFamily="49" charset="0"/>
              </a:rPr>
              <a:t> r; 	</a:t>
            </a:r>
            <a:r>
              <a:rPr lang="en-US" sz="2400" b="1" i="0" dirty="0" err="1">
                <a:solidFill>
                  <a:srgbClr val="CCCCCC"/>
                </a:solidFill>
                <a:effectLst/>
                <a:latin typeface="Courier New" panose="02070309020205020404" pitchFamily="49" charset="0"/>
              </a:rPr>
              <a:t>Console.</a:t>
            </a:r>
            <a:r>
              <a:rPr lang="en-US" sz="2400" b="1" i="0" dirty="0" err="1">
                <a:solidFill>
                  <a:srgbClr val="F08D49"/>
                </a:solidFill>
                <a:effectLst/>
                <a:latin typeface="Courier New" panose="02070309020205020404" pitchFamily="49" charset="0"/>
              </a:rPr>
              <a:t>WriteLine</a:t>
            </a:r>
            <a:r>
              <a:rPr lang="en-US" sz="2400" b="1" i="0" dirty="0">
                <a:solidFill>
                  <a:srgbClr val="CCCCCC"/>
                </a:solidFill>
                <a:effectLst/>
                <a:latin typeface="Courier New" panose="02070309020205020404" pitchFamily="49" charset="0"/>
              </a:rPr>
              <a:t>(</a:t>
            </a:r>
            <a:r>
              <a:rPr lang="en-US" sz="2400" b="1" i="0" dirty="0">
                <a:solidFill>
                  <a:srgbClr val="7EC699"/>
                </a:solidFill>
                <a:effectLst/>
                <a:latin typeface="Courier New" panose="02070309020205020404" pitchFamily="49" charset="0"/>
              </a:rPr>
              <a:t>"Radius: {0}, Area: 	{1}"</a:t>
            </a:r>
            <a:r>
              <a:rPr lang="en-US" sz="2400" b="1" i="0" dirty="0">
                <a:solidFill>
                  <a:srgbClr val="CCCCCC"/>
                </a:solidFill>
                <a:effectLst/>
                <a:latin typeface="Courier New" panose="02070309020205020404" pitchFamily="49" charset="0"/>
              </a:rPr>
              <a:t>, r, </a:t>
            </a:r>
            <a:r>
              <a:rPr lang="en-US" sz="2400" b="1" i="0" dirty="0" err="1">
                <a:solidFill>
                  <a:srgbClr val="CCCCCC"/>
                </a:solidFill>
                <a:effectLst/>
                <a:latin typeface="Courier New" panose="02070309020205020404" pitchFamily="49" charset="0"/>
              </a:rPr>
              <a:t>areaCircle</a:t>
            </a:r>
            <a:r>
              <a:rPr lang="en-US" sz="2400" b="1" i="0" dirty="0">
                <a:solidFill>
                  <a:srgbClr val="CCCCCC"/>
                </a:solidFill>
                <a:effectLst/>
                <a:latin typeface="Courier New" panose="02070309020205020404" pitchFamily="49" charset="0"/>
              </a:rPr>
              <a:t>); </a:t>
            </a:r>
          </a:p>
          <a:p>
            <a:pPr marL="34290" indent="0" algn="just">
              <a:buNone/>
            </a:pPr>
            <a:r>
              <a:rPr lang="en-US" sz="2400" b="1" i="0" dirty="0">
                <a:solidFill>
                  <a:srgbClr val="CCCCCC"/>
                </a:solidFill>
                <a:effectLst/>
                <a:latin typeface="Courier New" panose="02070309020205020404" pitchFamily="49" charset="0"/>
              </a:rPr>
              <a:t>  }</a:t>
            </a:r>
          </a:p>
          <a:p>
            <a:pPr marL="34290" indent="0" algn="just">
              <a:buNone/>
            </a:pPr>
            <a:r>
              <a:rPr lang="en-US" sz="2400" b="1" i="0" dirty="0">
                <a:solidFill>
                  <a:srgbClr val="CCCCCC"/>
                </a:solidFill>
                <a:effectLst/>
                <a:latin typeface="Courier New" panose="02070309020205020404" pitchFamily="49" charset="0"/>
              </a:rPr>
              <a:t>}</a:t>
            </a:r>
          </a:p>
          <a:p>
            <a:pPr marL="34290" indent="0" algn="just">
              <a:buNone/>
            </a:pPr>
            <a:r>
              <a:rPr lang="en-US" sz="2400" b="1" i="0" dirty="0">
                <a:solidFill>
                  <a:srgbClr val="CCCCCC"/>
                </a:solidFill>
                <a:effectLst/>
                <a:latin typeface="Courier New" panose="02070309020205020404" pitchFamily="49" charset="0"/>
              </a:rPr>
              <a:t>}</a:t>
            </a:r>
            <a:endParaRPr lang="ro-RO" sz="2400" b="1" noProof="0" dirty="0">
              <a:solidFill>
                <a:srgbClr val="00B0F0"/>
              </a:solidFill>
            </a:endParaRPr>
          </a:p>
        </p:txBody>
      </p:sp>
    </p:spTree>
    <p:extLst>
      <p:ext uri="{BB962C8B-B14F-4D97-AF65-F5344CB8AC3E}">
        <p14:creationId xmlns:p14="http://schemas.microsoft.com/office/powerpoint/2010/main" val="331812010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1F07B6-AF72-3599-1EED-F24ED61F8CA8}"/>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4D43B6FF-B238-554A-68C7-0F04C4936275}"/>
              </a:ext>
            </a:extLst>
          </p:cNvPr>
          <p:cNvSpPr>
            <a:spLocks noGrp="1"/>
          </p:cNvSpPr>
          <p:nvPr>
            <p:ph type="title"/>
          </p:nvPr>
        </p:nvSpPr>
        <p:spPr>
          <a:xfrm>
            <a:off x="463925" y="582705"/>
            <a:ext cx="7819465" cy="504265"/>
          </a:xfrm>
        </p:spPr>
        <p:txBody>
          <a:bodyPr>
            <a:noAutofit/>
          </a:bodyPr>
          <a:lstStyle/>
          <a:p>
            <a:r>
              <a:rPr lang="ro-RO" sz="3200" noProof="0" dirty="0"/>
              <a:t>C# - Cursul 3</a:t>
            </a:r>
          </a:p>
        </p:txBody>
      </p:sp>
      <p:sp>
        <p:nvSpPr>
          <p:cNvPr id="5" name="Content Placeholder 4">
            <a:extLst>
              <a:ext uri="{FF2B5EF4-FFF2-40B4-BE49-F238E27FC236}">
                <a16:creationId xmlns:a16="http://schemas.microsoft.com/office/drawing/2014/main" id="{31D52246-9E43-11BD-6A86-86AED10F002F}"/>
              </a:ext>
            </a:extLst>
          </p:cNvPr>
          <p:cNvSpPr>
            <a:spLocks noGrp="1"/>
          </p:cNvSpPr>
          <p:nvPr>
            <p:ph idx="1"/>
          </p:nvPr>
        </p:nvSpPr>
        <p:spPr>
          <a:xfrm>
            <a:off x="463925" y="1281952"/>
            <a:ext cx="8249770" cy="5074024"/>
          </a:xfrm>
        </p:spPr>
        <p:txBody>
          <a:bodyPr>
            <a:noAutofit/>
          </a:bodyPr>
          <a:lstStyle/>
          <a:p>
            <a:pPr marL="34290" indent="0" algn="just">
              <a:buNone/>
            </a:pPr>
            <a:r>
              <a:rPr lang="ro-RO" sz="2800" noProof="0" dirty="0">
                <a:solidFill>
                  <a:srgbClr val="00B0F0"/>
                </a:solidFill>
              </a:rPr>
              <a:t>Constante si literali in C#</a:t>
            </a:r>
            <a:endParaRPr lang="en-US" sz="2800" noProof="0" dirty="0">
              <a:solidFill>
                <a:srgbClr val="00B0F0"/>
              </a:solidFill>
            </a:endParaRPr>
          </a:p>
          <a:p>
            <a:pPr marL="34290" indent="0" algn="just">
              <a:buNone/>
            </a:pPr>
            <a:r>
              <a:rPr lang="en-US" sz="2400" b="1" i="0" dirty="0">
                <a:solidFill>
                  <a:srgbClr val="CC99CD"/>
                </a:solidFill>
                <a:effectLst/>
                <a:latin typeface="Courier New" panose="02070309020205020404" pitchFamily="49" charset="0"/>
              </a:rPr>
              <a:t>using</a:t>
            </a:r>
            <a:r>
              <a:rPr lang="en-US" sz="2400" b="1" i="0" dirty="0">
                <a:solidFill>
                  <a:srgbClr val="CCCCCC"/>
                </a:solidFill>
                <a:effectLst/>
                <a:latin typeface="Courier New" panose="02070309020205020404" pitchFamily="49" charset="0"/>
              </a:rPr>
              <a:t> System;</a:t>
            </a:r>
          </a:p>
          <a:p>
            <a:pPr marL="34290" indent="0" algn="just">
              <a:buNone/>
            </a:pPr>
            <a:r>
              <a:rPr lang="en-US" sz="2400" b="1" i="0" dirty="0">
                <a:solidFill>
                  <a:srgbClr val="CC99CD"/>
                </a:solidFill>
                <a:effectLst/>
                <a:latin typeface="Courier New" panose="02070309020205020404" pitchFamily="49" charset="0"/>
              </a:rPr>
              <a:t>class</a:t>
            </a:r>
            <a:r>
              <a:rPr lang="en-US" sz="2400" b="1" i="0" dirty="0">
                <a:solidFill>
                  <a:srgbClr val="CCCCCC"/>
                </a:solidFill>
                <a:effectLst/>
                <a:latin typeface="Courier New" panose="02070309020205020404" pitchFamily="49" charset="0"/>
              </a:rPr>
              <a:t> Example { </a:t>
            </a:r>
          </a:p>
          <a:p>
            <a:pPr marL="34290" indent="0" algn="just">
              <a:buNone/>
            </a:pPr>
            <a:r>
              <a:rPr lang="en-US" sz="2400" b="1" dirty="0">
                <a:solidFill>
                  <a:srgbClr val="CCCCCC"/>
                </a:solidFill>
                <a:latin typeface="Courier New" panose="02070309020205020404" pitchFamily="49" charset="0"/>
              </a:rPr>
              <a:t>  </a:t>
            </a:r>
            <a:r>
              <a:rPr lang="en-US" sz="2400" b="1" i="0" dirty="0">
                <a:solidFill>
                  <a:srgbClr val="CC99CD"/>
                </a:solidFill>
                <a:effectLst/>
                <a:latin typeface="Courier New" panose="02070309020205020404" pitchFamily="49" charset="0"/>
              </a:rPr>
              <a:t>static</a:t>
            </a:r>
            <a:r>
              <a:rPr lang="en-US" sz="2400" b="1" i="0" dirty="0">
                <a:solidFill>
                  <a:srgbClr val="CCCCCC"/>
                </a:solidFill>
                <a:effectLst/>
                <a:latin typeface="Courier New" panose="02070309020205020404" pitchFamily="49" charset="0"/>
              </a:rPr>
              <a:t> </a:t>
            </a:r>
            <a:r>
              <a:rPr lang="en-US" sz="2400" b="1" i="0" dirty="0">
                <a:solidFill>
                  <a:srgbClr val="CC99CD"/>
                </a:solidFill>
                <a:effectLst/>
                <a:latin typeface="Courier New" panose="02070309020205020404" pitchFamily="49" charset="0"/>
              </a:rPr>
              <a:t>void</a:t>
            </a:r>
            <a:r>
              <a:rPr lang="en-US" sz="2400" b="1" i="0" dirty="0">
                <a:solidFill>
                  <a:srgbClr val="CCCCCC"/>
                </a:solidFill>
                <a:effectLst/>
                <a:latin typeface="Courier New" panose="02070309020205020404" pitchFamily="49" charset="0"/>
              </a:rPr>
              <a:t> </a:t>
            </a:r>
            <a:r>
              <a:rPr lang="en-US" sz="2400" b="1" i="0" dirty="0">
                <a:solidFill>
                  <a:srgbClr val="F08D49"/>
                </a:solidFill>
                <a:effectLst/>
                <a:latin typeface="Courier New" panose="02070309020205020404" pitchFamily="49" charset="0"/>
              </a:rPr>
              <a:t>Main</a:t>
            </a:r>
            <a:r>
              <a:rPr lang="en-US" sz="2400" b="1" i="0" dirty="0">
                <a:solidFill>
                  <a:srgbClr val="CCCCCC"/>
                </a:solidFill>
                <a:effectLst/>
                <a:latin typeface="Courier New" panose="02070309020205020404" pitchFamily="49" charset="0"/>
              </a:rPr>
              <a:t>() { </a:t>
            </a:r>
            <a:endParaRPr lang="en-US" sz="2400" b="1" i="0" dirty="0">
              <a:solidFill>
                <a:srgbClr val="999999"/>
              </a:solidFill>
              <a:effectLst/>
              <a:latin typeface="Courier New" panose="02070309020205020404" pitchFamily="49" charset="0"/>
            </a:endParaRPr>
          </a:p>
          <a:p>
            <a:pPr marL="34290" indent="0" algn="just">
              <a:buNone/>
            </a:pPr>
            <a:r>
              <a:rPr lang="en-US" sz="2400" b="1" dirty="0">
                <a:solidFill>
                  <a:srgbClr val="999999"/>
                </a:solidFill>
                <a:latin typeface="Courier New" panose="02070309020205020404" pitchFamily="49" charset="0"/>
              </a:rPr>
              <a:t>	</a:t>
            </a:r>
            <a:r>
              <a:rPr lang="en-US" sz="2400" b="1" i="0" dirty="0">
                <a:solidFill>
                  <a:srgbClr val="CC99CD"/>
                </a:solidFill>
                <a:effectLst/>
                <a:latin typeface="Courier New" panose="02070309020205020404" pitchFamily="49" charset="0"/>
              </a:rPr>
              <a:t>string</a:t>
            </a:r>
            <a:r>
              <a:rPr lang="en-US" sz="2400" b="1" i="0" dirty="0">
                <a:solidFill>
                  <a:srgbClr val="CCCCCC"/>
                </a:solidFill>
                <a:effectLst/>
                <a:latin typeface="Courier New" panose="02070309020205020404" pitchFamily="49" charset="0"/>
              </a:rPr>
              <a:t> </a:t>
            </a:r>
            <a:r>
              <a:rPr lang="en-US" sz="2400" b="1" i="0" dirty="0" err="1">
                <a:solidFill>
                  <a:srgbClr val="CCCCCC"/>
                </a:solidFill>
                <a:effectLst/>
                <a:latin typeface="Courier New" panose="02070309020205020404" pitchFamily="49" charset="0"/>
              </a:rPr>
              <a:t>regularString</a:t>
            </a:r>
            <a:r>
              <a:rPr lang="en-US" sz="2400" b="1" i="0" dirty="0">
                <a:solidFill>
                  <a:srgbClr val="CCCCCC"/>
                </a:solidFill>
                <a:effectLst/>
                <a:latin typeface="Courier New" panose="02070309020205020404" pitchFamily="49" charset="0"/>
              </a:rPr>
              <a:t> </a:t>
            </a:r>
            <a:r>
              <a:rPr lang="en-US" sz="2400" b="1" i="0" dirty="0">
                <a:solidFill>
                  <a:srgbClr val="67CDCC"/>
                </a:solidFill>
                <a:effectLst/>
                <a:latin typeface="Courier New" panose="02070309020205020404" pitchFamily="49" charset="0"/>
              </a:rPr>
              <a:t>=</a:t>
            </a:r>
            <a:r>
              <a:rPr lang="en-US" sz="2400" b="1" i="0" dirty="0">
                <a:solidFill>
                  <a:srgbClr val="CCCCCC"/>
                </a:solidFill>
                <a:effectLst/>
                <a:latin typeface="Courier New" panose="02070309020205020404" pitchFamily="49" charset="0"/>
              </a:rPr>
              <a:t> </a:t>
            </a:r>
            <a:r>
              <a:rPr lang="en-US" sz="2400" b="1" i="0" dirty="0">
                <a:solidFill>
                  <a:srgbClr val="7EC699"/>
                </a:solidFill>
                <a:effectLst/>
                <a:latin typeface="Courier New" panose="02070309020205020404" pitchFamily="49" charset="0"/>
              </a:rPr>
              <a:t>"Hello, World!"</a:t>
            </a:r>
            <a:r>
              <a:rPr lang="en-US" sz="2400" b="1" i="0" dirty="0">
                <a:solidFill>
                  <a:srgbClr val="CCCCCC"/>
                </a:solidFill>
                <a:effectLst/>
                <a:latin typeface="Courier New" panose="02070309020205020404" pitchFamily="49" charset="0"/>
              </a:rPr>
              <a:t>; 	</a:t>
            </a:r>
            <a:r>
              <a:rPr lang="en-US" sz="2400" b="1" i="0" dirty="0">
                <a:solidFill>
                  <a:srgbClr val="CC99CD"/>
                </a:solidFill>
                <a:effectLst/>
                <a:latin typeface="Courier New" panose="02070309020205020404" pitchFamily="49" charset="0"/>
              </a:rPr>
              <a:t>string</a:t>
            </a:r>
            <a:r>
              <a:rPr lang="en-US" sz="2400" b="1" i="0" dirty="0">
                <a:solidFill>
                  <a:srgbClr val="CCCCCC"/>
                </a:solidFill>
                <a:effectLst/>
                <a:latin typeface="Courier New" panose="02070309020205020404" pitchFamily="49" charset="0"/>
              </a:rPr>
              <a:t> </a:t>
            </a:r>
            <a:r>
              <a:rPr lang="en-US" sz="2400" b="1" i="0" dirty="0" err="1">
                <a:solidFill>
                  <a:srgbClr val="CCCCCC"/>
                </a:solidFill>
                <a:effectLst/>
                <a:latin typeface="Courier New" panose="02070309020205020404" pitchFamily="49" charset="0"/>
              </a:rPr>
              <a:t>verbatimString</a:t>
            </a:r>
            <a:r>
              <a:rPr lang="en-US" sz="2400" b="1" i="0" dirty="0">
                <a:solidFill>
                  <a:srgbClr val="CCCCCC"/>
                </a:solidFill>
                <a:effectLst/>
                <a:latin typeface="Courier New" panose="02070309020205020404" pitchFamily="49" charset="0"/>
              </a:rPr>
              <a:t> </a:t>
            </a:r>
            <a:r>
              <a:rPr lang="en-US" sz="2400" b="1" i="0" dirty="0">
                <a:solidFill>
                  <a:srgbClr val="67CDCC"/>
                </a:solidFill>
                <a:effectLst/>
                <a:latin typeface="Courier New" panose="02070309020205020404" pitchFamily="49" charset="0"/>
              </a:rPr>
              <a:t>=</a:t>
            </a:r>
            <a:r>
              <a:rPr lang="en-US" sz="2400" b="1" i="0" dirty="0">
                <a:solidFill>
                  <a:srgbClr val="CCCCCC"/>
                </a:solidFill>
                <a:effectLst/>
                <a:latin typeface="Courier New" panose="02070309020205020404" pitchFamily="49" charset="0"/>
              </a:rPr>
              <a:t> 	</a:t>
            </a:r>
            <a:r>
              <a:rPr lang="en-US" sz="2400" b="1" i="0" dirty="0">
                <a:solidFill>
                  <a:srgbClr val="7EC699"/>
                </a:solidFill>
                <a:effectLst/>
                <a:latin typeface="Courier New" panose="02070309020205020404" pitchFamily="49" charset="0"/>
              </a:rPr>
              <a:t>@"C:\Users\Admin\Documents\"; 	</a:t>
            </a:r>
            <a:r>
              <a:rPr lang="en-US" sz="2400" b="1" i="0" dirty="0" err="1">
                <a:solidFill>
                  <a:srgbClr val="7EC699"/>
                </a:solidFill>
                <a:effectLst/>
                <a:latin typeface="Courier New" panose="02070309020205020404" pitchFamily="49" charset="0"/>
              </a:rPr>
              <a:t>Console.WriteLine</a:t>
            </a:r>
            <a:r>
              <a:rPr lang="en-US" sz="2400" b="1" i="0" dirty="0">
                <a:solidFill>
                  <a:srgbClr val="7EC699"/>
                </a:solidFill>
                <a:effectLst/>
                <a:latin typeface="Courier New" panose="02070309020205020404" pitchFamily="49" charset="0"/>
              </a:rPr>
              <a:t>("</a:t>
            </a:r>
            <a:r>
              <a:rPr lang="en-US" sz="2400" b="1" i="0" dirty="0">
                <a:solidFill>
                  <a:srgbClr val="CCCCCC"/>
                </a:solidFill>
                <a:effectLst/>
                <a:latin typeface="Courier New" panose="02070309020205020404" pitchFamily="49" charset="0"/>
              </a:rPr>
              <a:t>Regular String 	Literal: " </a:t>
            </a:r>
            <a:r>
              <a:rPr lang="en-US" sz="2400" b="1" i="0" dirty="0">
                <a:solidFill>
                  <a:srgbClr val="67CDCC"/>
                </a:solidFill>
                <a:effectLst/>
                <a:latin typeface="Courier New" panose="02070309020205020404" pitchFamily="49" charset="0"/>
              </a:rPr>
              <a:t>+</a:t>
            </a:r>
            <a:r>
              <a:rPr lang="en-US" sz="2400" b="1" i="0" dirty="0">
                <a:solidFill>
                  <a:srgbClr val="CCCCCC"/>
                </a:solidFill>
                <a:effectLst/>
                <a:latin typeface="Courier New" panose="02070309020205020404" pitchFamily="49" charset="0"/>
              </a:rPr>
              <a:t> </a:t>
            </a:r>
            <a:r>
              <a:rPr lang="en-US" sz="2400" b="1" i="0" dirty="0" err="1">
                <a:solidFill>
                  <a:srgbClr val="CCCCCC"/>
                </a:solidFill>
                <a:effectLst/>
                <a:latin typeface="Courier New" panose="02070309020205020404" pitchFamily="49" charset="0"/>
              </a:rPr>
              <a:t>regularString</a:t>
            </a:r>
            <a:r>
              <a:rPr lang="en-US" sz="2400" b="1" i="0" dirty="0">
                <a:solidFill>
                  <a:srgbClr val="CCCCCC"/>
                </a:solidFill>
                <a:effectLst/>
                <a:latin typeface="Courier New" panose="02070309020205020404" pitchFamily="49" charset="0"/>
              </a:rPr>
              <a:t>); 	</a:t>
            </a:r>
            <a:r>
              <a:rPr lang="en-US" sz="2400" b="1" i="0" dirty="0" err="1">
                <a:solidFill>
                  <a:srgbClr val="CCCCCC"/>
                </a:solidFill>
                <a:effectLst/>
                <a:latin typeface="Courier New" panose="02070309020205020404" pitchFamily="49" charset="0"/>
              </a:rPr>
              <a:t>Console.</a:t>
            </a:r>
            <a:r>
              <a:rPr lang="en-US" sz="2400" b="1" i="0" dirty="0" err="1">
                <a:solidFill>
                  <a:srgbClr val="F08D49"/>
                </a:solidFill>
                <a:effectLst/>
                <a:latin typeface="Courier New" panose="02070309020205020404" pitchFamily="49" charset="0"/>
              </a:rPr>
              <a:t>WriteLine</a:t>
            </a:r>
            <a:r>
              <a:rPr lang="en-US" sz="2400" b="1" i="0" dirty="0">
                <a:solidFill>
                  <a:srgbClr val="CCCCCC"/>
                </a:solidFill>
                <a:effectLst/>
                <a:latin typeface="Courier New" panose="02070309020205020404" pitchFamily="49" charset="0"/>
              </a:rPr>
              <a:t>(</a:t>
            </a:r>
            <a:r>
              <a:rPr lang="en-US" sz="2400" b="1" i="0" dirty="0">
                <a:solidFill>
                  <a:srgbClr val="7EC699"/>
                </a:solidFill>
                <a:effectLst/>
                <a:latin typeface="Courier New" panose="02070309020205020404" pitchFamily="49" charset="0"/>
              </a:rPr>
              <a:t>"Verbatim String 	Literal: "</a:t>
            </a:r>
            <a:r>
              <a:rPr lang="en-US" sz="2400" b="1" i="0" dirty="0">
                <a:solidFill>
                  <a:srgbClr val="CCCCCC"/>
                </a:solidFill>
                <a:effectLst/>
                <a:latin typeface="Courier New" panose="02070309020205020404" pitchFamily="49" charset="0"/>
              </a:rPr>
              <a:t> </a:t>
            </a:r>
            <a:r>
              <a:rPr lang="en-US" sz="2400" b="1" i="0" dirty="0">
                <a:solidFill>
                  <a:srgbClr val="67CDCC"/>
                </a:solidFill>
                <a:effectLst/>
                <a:latin typeface="Courier New" panose="02070309020205020404" pitchFamily="49" charset="0"/>
              </a:rPr>
              <a:t>+</a:t>
            </a:r>
            <a:r>
              <a:rPr lang="en-US" sz="2400" b="1" i="0" dirty="0">
                <a:solidFill>
                  <a:srgbClr val="CCCCCC"/>
                </a:solidFill>
                <a:effectLst/>
                <a:latin typeface="Courier New" panose="02070309020205020404" pitchFamily="49" charset="0"/>
              </a:rPr>
              <a:t> </a:t>
            </a:r>
            <a:r>
              <a:rPr lang="en-US" sz="2400" b="1" i="0" dirty="0" err="1">
                <a:solidFill>
                  <a:srgbClr val="CCCCCC"/>
                </a:solidFill>
                <a:effectLst/>
                <a:latin typeface="Courier New" panose="02070309020205020404" pitchFamily="49" charset="0"/>
              </a:rPr>
              <a:t>verbatimString</a:t>
            </a:r>
            <a:r>
              <a:rPr lang="en-US" sz="2400" b="1" i="0" dirty="0">
                <a:solidFill>
                  <a:srgbClr val="CCCCCC"/>
                </a:solidFill>
                <a:effectLst/>
                <a:latin typeface="Courier New" panose="02070309020205020404" pitchFamily="49" charset="0"/>
              </a:rPr>
              <a:t>); </a:t>
            </a:r>
          </a:p>
          <a:p>
            <a:pPr marL="34290" indent="0" algn="just">
              <a:buNone/>
            </a:pPr>
            <a:r>
              <a:rPr lang="en-US" sz="2400" b="1" dirty="0">
                <a:solidFill>
                  <a:srgbClr val="CCCCCC"/>
                </a:solidFill>
                <a:latin typeface="Courier New" panose="02070309020205020404" pitchFamily="49" charset="0"/>
              </a:rPr>
              <a:t>	</a:t>
            </a:r>
            <a:endParaRPr lang="en-US" sz="2400" b="1" i="0" dirty="0">
              <a:solidFill>
                <a:srgbClr val="CCCCCC"/>
              </a:solidFill>
              <a:effectLst/>
              <a:latin typeface="Courier New" panose="02070309020205020404" pitchFamily="49" charset="0"/>
            </a:endParaRPr>
          </a:p>
        </p:txBody>
      </p:sp>
    </p:spTree>
    <p:extLst>
      <p:ext uri="{BB962C8B-B14F-4D97-AF65-F5344CB8AC3E}">
        <p14:creationId xmlns:p14="http://schemas.microsoft.com/office/powerpoint/2010/main" val="337509553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FC6F0C-E624-E1EA-BE1F-7335E53E8A39}"/>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C345D475-8C03-6F0F-C296-E9E728135FA4}"/>
              </a:ext>
            </a:extLst>
          </p:cNvPr>
          <p:cNvSpPr>
            <a:spLocks noGrp="1"/>
          </p:cNvSpPr>
          <p:nvPr>
            <p:ph type="title"/>
          </p:nvPr>
        </p:nvSpPr>
        <p:spPr>
          <a:xfrm>
            <a:off x="463925" y="582705"/>
            <a:ext cx="7819465" cy="504265"/>
          </a:xfrm>
        </p:spPr>
        <p:txBody>
          <a:bodyPr>
            <a:noAutofit/>
          </a:bodyPr>
          <a:lstStyle/>
          <a:p>
            <a:r>
              <a:rPr lang="ro-RO" sz="3200" noProof="0" dirty="0"/>
              <a:t>C# - Cursul 3</a:t>
            </a:r>
          </a:p>
        </p:txBody>
      </p:sp>
      <p:sp>
        <p:nvSpPr>
          <p:cNvPr id="5" name="Content Placeholder 4">
            <a:extLst>
              <a:ext uri="{FF2B5EF4-FFF2-40B4-BE49-F238E27FC236}">
                <a16:creationId xmlns:a16="http://schemas.microsoft.com/office/drawing/2014/main" id="{C032C46C-796E-F37C-FFB8-3B765D53485D}"/>
              </a:ext>
            </a:extLst>
          </p:cNvPr>
          <p:cNvSpPr>
            <a:spLocks noGrp="1"/>
          </p:cNvSpPr>
          <p:nvPr>
            <p:ph idx="1"/>
          </p:nvPr>
        </p:nvSpPr>
        <p:spPr>
          <a:xfrm>
            <a:off x="463925" y="1281952"/>
            <a:ext cx="8249770" cy="5074024"/>
          </a:xfrm>
        </p:spPr>
        <p:txBody>
          <a:bodyPr>
            <a:noAutofit/>
          </a:bodyPr>
          <a:lstStyle/>
          <a:p>
            <a:pPr marL="34290" indent="0" algn="just">
              <a:buNone/>
            </a:pPr>
            <a:r>
              <a:rPr lang="ro-RO" sz="2800" noProof="0" dirty="0">
                <a:solidFill>
                  <a:srgbClr val="00B0F0"/>
                </a:solidFill>
              </a:rPr>
              <a:t>Constante si literali in C#</a:t>
            </a:r>
            <a:endParaRPr lang="en-US" sz="2800" noProof="0" dirty="0">
              <a:solidFill>
                <a:srgbClr val="00B0F0"/>
              </a:solidFill>
            </a:endParaRPr>
          </a:p>
          <a:p>
            <a:pPr marL="34290" indent="0" algn="just">
              <a:buNone/>
            </a:pPr>
            <a:r>
              <a:rPr lang="en-US" sz="2400" b="1" dirty="0">
                <a:solidFill>
                  <a:srgbClr val="CCCCCC"/>
                </a:solidFill>
                <a:latin typeface="Courier New" panose="02070309020205020404" pitchFamily="49" charset="0"/>
              </a:rPr>
              <a:t>	</a:t>
            </a:r>
            <a:r>
              <a:rPr lang="en-US" sz="2400" b="1" i="0" dirty="0">
                <a:solidFill>
                  <a:srgbClr val="999999"/>
                </a:solidFill>
                <a:effectLst/>
                <a:latin typeface="Courier New" panose="02070309020205020404" pitchFamily="49" charset="0"/>
              </a:rPr>
              <a:t>// Floating Point Literals</a:t>
            </a:r>
            <a:r>
              <a:rPr lang="en-US" sz="2400" b="1" i="0" dirty="0">
                <a:solidFill>
                  <a:srgbClr val="CCCCCC"/>
                </a:solidFill>
                <a:effectLst/>
                <a:latin typeface="Courier New" panose="02070309020205020404" pitchFamily="49" charset="0"/>
              </a:rPr>
              <a:t> </a:t>
            </a:r>
          </a:p>
          <a:p>
            <a:pPr marL="34290" indent="0" algn="just">
              <a:buNone/>
            </a:pPr>
            <a:r>
              <a:rPr lang="en-US" sz="2400" b="1" dirty="0">
                <a:solidFill>
                  <a:srgbClr val="CCCCCC"/>
                </a:solidFill>
                <a:latin typeface="Courier New" panose="02070309020205020404" pitchFamily="49" charset="0"/>
              </a:rPr>
              <a:t>	</a:t>
            </a:r>
            <a:r>
              <a:rPr lang="en-US" sz="2400" b="1" i="0" dirty="0">
                <a:solidFill>
                  <a:srgbClr val="CC99CD"/>
                </a:solidFill>
                <a:effectLst/>
                <a:latin typeface="Courier New" panose="02070309020205020404" pitchFamily="49" charset="0"/>
              </a:rPr>
              <a:t>float</a:t>
            </a:r>
            <a:r>
              <a:rPr lang="en-US" sz="2400" b="1" i="0" dirty="0">
                <a:solidFill>
                  <a:srgbClr val="CCCCCC"/>
                </a:solidFill>
                <a:effectLst/>
                <a:latin typeface="Courier New" panose="02070309020205020404" pitchFamily="49" charset="0"/>
              </a:rPr>
              <a:t> </a:t>
            </a:r>
            <a:r>
              <a:rPr lang="en-US" sz="2400" b="1" i="0" dirty="0" err="1">
                <a:solidFill>
                  <a:srgbClr val="CCCCCC"/>
                </a:solidFill>
                <a:effectLst/>
                <a:latin typeface="Courier New" panose="02070309020205020404" pitchFamily="49" charset="0"/>
              </a:rPr>
              <a:t>floatLiteral</a:t>
            </a:r>
            <a:r>
              <a:rPr lang="en-US" sz="2400" b="1" i="0" dirty="0">
                <a:solidFill>
                  <a:srgbClr val="CCCCCC"/>
                </a:solidFill>
                <a:effectLst/>
                <a:latin typeface="Courier New" panose="02070309020205020404" pitchFamily="49" charset="0"/>
              </a:rPr>
              <a:t> </a:t>
            </a:r>
            <a:r>
              <a:rPr lang="en-US" sz="2400" b="1" i="0" dirty="0">
                <a:solidFill>
                  <a:srgbClr val="67CDCC"/>
                </a:solidFill>
                <a:effectLst/>
                <a:latin typeface="Courier New" panose="02070309020205020404" pitchFamily="49" charset="0"/>
              </a:rPr>
              <a:t>=</a:t>
            </a:r>
            <a:r>
              <a:rPr lang="en-US" sz="2400" b="1" i="0" dirty="0">
                <a:solidFill>
                  <a:srgbClr val="CCCCCC"/>
                </a:solidFill>
                <a:effectLst/>
                <a:latin typeface="Courier New" panose="02070309020205020404" pitchFamily="49" charset="0"/>
              </a:rPr>
              <a:t> </a:t>
            </a:r>
            <a:r>
              <a:rPr lang="en-US" sz="2400" b="1" i="0" dirty="0">
                <a:solidFill>
                  <a:srgbClr val="F08D49"/>
                </a:solidFill>
                <a:effectLst/>
                <a:latin typeface="Courier New" panose="02070309020205020404" pitchFamily="49" charset="0"/>
              </a:rPr>
              <a:t>3.14F</a:t>
            </a:r>
            <a:r>
              <a:rPr lang="en-US" sz="2400" b="1" i="0" dirty="0">
                <a:solidFill>
                  <a:srgbClr val="CCCCCC"/>
                </a:solidFill>
                <a:effectLst/>
                <a:latin typeface="Courier New" panose="02070309020205020404" pitchFamily="49" charset="0"/>
              </a:rPr>
              <a:t>; </a:t>
            </a:r>
            <a:r>
              <a:rPr lang="en-US" sz="2400" b="1" i="0" dirty="0">
                <a:solidFill>
                  <a:srgbClr val="999999"/>
                </a:solidFill>
                <a:effectLst/>
                <a:latin typeface="Courier New" panose="02070309020205020404" pitchFamily="49" charset="0"/>
              </a:rPr>
              <a:t>// Default 	floating-point type</a:t>
            </a:r>
            <a:r>
              <a:rPr lang="en-US" sz="2400" b="1" i="0" dirty="0">
                <a:solidFill>
                  <a:srgbClr val="CCCCCC"/>
                </a:solidFill>
                <a:effectLst/>
                <a:latin typeface="Courier New" panose="02070309020205020404" pitchFamily="49" charset="0"/>
              </a:rPr>
              <a:t> </a:t>
            </a:r>
          </a:p>
          <a:p>
            <a:pPr marL="34290" indent="0" algn="just">
              <a:buNone/>
            </a:pPr>
            <a:r>
              <a:rPr lang="en-US" sz="2400" b="1" dirty="0">
                <a:solidFill>
                  <a:srgbClr val="CCCCCC"/>
                </a:solidFill>
                <a:latin typeface="Courier New" panose="02070309020205020404" pitchFamily="49" charset="0"/>
              </a:rPr>
              <a:t>	</a:t>
            </a:r>
            <a:r>
              <a:rPr lang="en-US" sz="2400" b="1" i="0" dirty="0">
                <a:solidFill>
                  <a:srgbClr val="CC99CD"/>
                </a:solidFill>
                <a:effectLst/>
                <a:latin typeface="Courier New" panose="02070309020205020404" pitchFamily="49" charset="0"/>
              </a:rPr>
              <a:t>double</a:t>
            </a:r>
            <a:r>
              <a:rPr lang="en-US" sz="2400" b="1" i="0" dirty="0">
                <a:solidFill>
                  <a:srgbClr val="CCCCCC"/>
                </a:solidFill>
                <a:effectLst/>
                <a:latin typeface="Courier New" panose="02070309020205020404" pitchFamily="49" charset="0"/>
              </a:rPr>
              <a:t> </a:t>
            </a:r>
            <a:r>
              <a:rPr lang="en-US" sz="2400" b="1" i="0" dirty="0" err="1">
                <a:solidFill>
                  <a:srgbClr val="CCCCCC"/>
                </a:solidFill>
                <a:effectLst/>
                <a:latin typeface="Courier New" panose="02070309020205020404" pitchFamily="49" charset="0"/>
              </a:rPr>
              <a:t>doubleLiteral</a:t>
            </a:r>
            <a:r>
              <a:rPr lang="en-US" sz="2400" b="1" i="0" dirty="0">
                <a:solidFill>
                  <a:srgbClr val="CCCCCC"/>
                </a:solidFill>
                <a:effectLst/>
                <a:latin typeface="Courier New" panose="02070309020205020404" pitchFamily="49" charset="0"/>
              </a:rPr>
              <a:t> </a:t>
            </a:r>
            <a:r>
              <a:rPr lang="en-US" sz="2400" b="1" i="0" dirty="0">
                <a:solidFill>
                  <a:srgbClr val="67CDCC"/>
                </a:solidFill>
                <a:effectLst/>
                <a:latin typeface="Courier New" panose="02070309020205020404" pitchFamily="49" charset="0"/>
              </a:rPr>
              <a:t>=</a:t>
            </a:r>
            <a:r>
              <a:rPr lang="en-US" sz="2400" b="1" i="0" dirty="0">
                <a:solidFill>
                  <a:srgbClr val="CCCCCC"/>
                </a:solidFill>
                <a:effectLst/>
                <a:latin typeface="Courier New" panose="02070309020205020404" pitchFamily="49" charset="0"/>
              </a:rPr>
              <a:t> </a:t>
            </a:r>
            <a:r>
              <a:rPr lang="en-US" sz="2400" b="1" i="0" dirty="0">
                <a:solidFill>
                  <a:srgbClr val="F08D49"/>
                </a:solidFill>
                <a:effectLst/>
                <a:latin typeface="Courier New" panose="02070309020205020404" pitchFamily="49" charset="0"/>
              </a:rPr>
              <a:t>3.14159265359</a:t>
            </a:r>
            <a:r>
              <a:rPr lang="en-US" sz="2400" b="1" i="0" dirty="0">
                <a:solidFill>
                  <a:srgbClr val="CCCCCC"/>
                </a:solidFill>
                <a:effectLst/>
                <a:latin typeface="Courier New" panose="02070309020205020404" pitchFamily="49" charset="0"/>
              </a:rPr>
              <a:t>; </a:t>
            </a:r>
          </a:p>
          <a:p>
            <a:pPr marL="34290" indent="0" algn="just">
              <a:buNone/>
            </a:pPr>
            <a:r>
              <a:rPr lang="en-US" sz="2400" b="1" dirty="0">
                <a:solidFill>
                  <a:srgbClr val="CCCCCC"/>
                </a:solidFill>
                <a:latin typeface="Courier New" panose="02070309020205020404" pitchFamily="49" charset="0"/>
              </a:rPr>
              <a:t>	</a:t>
            </a:r>
            <a:r>
              <a:rPr lang="en-US" sz="2400" b="1" i="0" dirty="0">
                <a:solidFill>
                  <a:srgbClr val="999999"/>
                </a:solidFill>
                <a:effectLst/>
                <a:latin typeface="Courier New" panose="02070309020205020404" pitchFamily="49" charset="0"/>
              </a:rPr>
              <a:t>// Requires 'M' suffix for high 	precision</a:t>
            </a:r>
            <a:r>
              <a:rPr lang="en-US" sz="2400" b="1" i="0" dirty="0">
                <a:solidFill>
                  <a:srgbClr val="CCCCCC"/>
                </a:solidFill>
                <a:effectLst/>
                <a:latin typeface="Courier New" panose="02070309020205020404" pitchFamily="49" charset="0"/>
              </a:rPr>
              <a:t> </a:t>
            </a:r>
          </a:p>
          <a:p>
            <a:pPr marL="34290" indent="0" algn="just">
              <a:buNone/>
            </a:pPr>
            <a:r>
              <a:rPr lang="en-US" sz="2400" b="1" dirty="0">
                <a:solidFill>
                  <a:srgbClr val="CCCCCC"/>
                </a:solidFill>
                <a:latin typeface="Courier New" panose="02070309020205020404" pitchFamily="49" charset="0"/>
              </a:rPr>
              <a:t>	</a:t>
            </a:r>
            <a:r>
              <a:rPr lang="en-US" sz="2400" b="1" i="0" dirty="0">
                <a:solidFill>
                  <a:srgbClr val="CC99CD"/>
                </a:solidFill>
                <a:effectLst/>
                <a:latin typeface="Courier New" panose="02070309020205020404" pitchFamily="49" charset="0"/>
              </a:rPr>
              <a:t>decimal</a:t>
            </a:r>
            <a:r>
              <a:rPr lang="en-US" sz="2400" b="1" i="0" dirty="0">
                <a:solidFill>
                  <a:srgbClr val="CCCCCC"/>
                </a:solidFill>
                <a:effectLst/>
                <a:latin typeface="Courier New" panose="02070309020205020404" pitchFamily="49" charset="0"/>
              </a:rPr>
              <a:t> </a:t>
            </a:r>
            <a:r>
              <a:rPr lang="en-US" sz="2400" b="1" i="0" dirty="0" err="1">
                <a:solidFill>
                  <a:srgbClr val="CCCCCC"/>
                </a:solidFill>
                <a:effectLst/>
                <a:latin typeface="Courier New" panose="02070309020205020404" pitchFamily="49" charset="0"/>
              </a:rPr>
              <a:t>decimalLiteral</a:t>
            </a:r>
            <a:r>
              <a:rPr lang="en-US" sz="2400" b="1" i="0" dirty="0">
                <a:solidFill>
                  <a:srgbClr val="CCCCCC"/>
                </a:solidFill>
                <a:effectLst/>
                <a:latin typeface="Courier New" panose="02070309020205020404" pitchFamily="49" charset="0"/>
              </a:rPr>
              <a:t> </a:t>
            </a:r>
            <a:r>
              <a:rPr lang="en-US" sz="2400" b="1" i="0" dirty="0">
                <a:solidFill>
                  <a:srgbClr val="67CDCC"/>
                </a:solidFill>
                <a:effectLst/>
                <a:latin typeface="Courier New" panose="02070309020205020404" pitchFamily="49" charset="0"/>
              </a:rPr>
              <a:t>=</a:t>
            </a:r>
            <a:r>
              <a:rPr lang="en-US" sz="2400" b="1" i="0" dirty="0">
                <a:solidFill>
                  <a:srgbClr val="CCCCCC"/>
                </a:solidFill>
                <a:effectLst/>
                <a:latin typeface="Courier New" panose="02070309020205020404" pitchFamily="49" charset="0"/>
              </a:rPr>
              <a:t> </a:t>
            </a:r>
            <a:r>
              <a:rPr lang="en-US" sz="2400" b="1" i="0" dirty="0">
                <a:solidFill>
                  <a:srgbClr val="F08D49"/>
                </a:solidFill>
                <a:effectLst/>
                <a:latin typeface="Courier New" panose="02070309020205020404" pitchFamily="49" charset="0"/>
              </a:rPr>
              <a:t>3.14159265359M</a:t>
            </a:r>
            <a:r>
              <a:rPr lang="en-US" sz="2400" b="1" i="0" dirty="0">
                <a:solidFill>
                  <a:srgbClr val="CCCCCC"/>
                </a:solidFill>
                <a:effectLst/>
                <a:latin typeface="Courier New" panose="02070309020205020404" pitchFamily="49" charset="0"/>
              </a:rPr>
              <a:t>; 	</a:t>
            </a:r>
            <a:r>
              <a:rPr lang="en-US" sz="2400" b="1" i="0" dirty="0" err="1">
                <a:solidFill>
                  <a:srgbClr val="CCCCCC"/>
                </a:solidFill>
                <a:effectLst/>
                <a:latin typeface="Courier New" panose="02070309020205020404" pitchFamily="49" charset="0"/>
              </a:rPr>
              <a:t>Console.</a:t>
            </a:r>
            <a:r>
              <a:rPr lang="en-US" sz="2400" b="1" i="0" dirty="0" err="1">
                <a:solidFill>
                  <a:srgbClr val="F08D49"/>
                </a:solidFill>
                <a:effectLst/>
                <a:latin typeface="Courier New" panose="02070309020205020404" pitchFamily="49" charset="0"/>
              </a:rPr>
              <a:t>WriteLine</a:t>
            </a:r>
            <a:r>
              <a:rPr lang="en-US" sz="2400" b="1" i="0" dirty="0">
                <a:solidFill>
                  <a:srgbClr val="CCCCCC"/>
                </a:solidFill>
                <a:effectLst/>
                <a:latin typeface="Courier New" panose="02070309020205020404" pitchFamily="49" charset="0"/>
              </a:rPr>
              <a:t>(</a:t>
            </a:r>
            <a:r>
              <a:rPr lang="en-US" sz="2400" b="1" i="0" dirty="0">
                <a:solidFill>
                  <a:srgbClr val="7EC699"/>
                </a:solidFill>
                <a:effectLst/>
                <a:latin typeface="Courier New" panose="02070309020205020404" pitchFamily="49" charset="0"/>
              </a:rPr>
              <a:t>"\</a:t>
            </a:r>
            <a:r>
              <a:rPr lang="en-US" sz="2400" b="1" i="0" dirty="0" err="1">
                <a:solidFill>
                  <a:srgbClr val="7EC699"/>
                </a:solidFill>
                <a:effectLst/>
                <a:latin typeface="Courier New" panose="02070309020205020404" pitchFamily="49" charset="0"/>
              </a:rPr>
              <a:t>nFloating</a:t>
            </a:r>
            <a:r>
              <a:rPr lang="en-US" sz="2400" b="1" i="0" dirty="0">
                <a:solidFill>
                  <a:srgbClr val="7EC699"/>
                </a:solidFill>
                <a:effectLst/>
                <a:latin typeface="Courier New" panose="02070309020205020404" pitchFamily="49" charset="0"/>
              </a:rPr>
              <a:t> Point 	Literals:"</a:t>
            </a:r>
            <a:r>
              <a:rPr lang="en-US" sz="2400" b="1" i="0" dirty="0">
                <a:solidFill>
                  <a:srgbClr val="CCCCCC"/>
                </a:solidFill>
                <a:effectLst/>
                <a:latin typeface="Courier New" panose="02070309020205020404" pitchFamily="49" charset="0"/>
              </a:rPr>
              <a:t>); </a:t>
            </a:r>
          </a:p>
          <a:p>
            <a:pPr marL="34290" indent="0" algn="just">
              <a:buNone/>
            </a:pPr>
            <a:r>
              <a:rPr lang="en-US" sz="2400" b="1" dirty="0">
                <a:solidFill>
                  <a:srgbClr val="CCCCCC"/>
                </a:solidFill>
                <a:latin typeface="Courier New" panose="02070309020205020404" pitchFamily="49" charset="0"/>
              </a:rPr>
              <a:t>	</a:t>
            </a:r>
            <a:r>
              <a:rPr lang="en-US" sz="2400" b="1" i="0" dirty="0" err="1">
                <a:solidFill>
                  <a:srgbClr val="CCCCCC"/>
                </a:solidFill>
                <a:effectLst/>
                <a:latin typeface="Courier New" panose="02070309020205020404" pitchFamily="49" charset="0"/>
              </a:rPr>
              <a:t>Console.</a:t>
            </a:r>
            <a:r>
              <a:rPr lang="en-US" sz="2400" b="1" i="0" dirty="0" err="1">
                <a:solidFill>
                  <a:srgbClr val="F08D49"/>
                </a:solidFill>
                <a:effectLst/>
                <a:latin typeface="Courier New" panose="02070309020205020404" pitchFamily="49" charset="0"/>
              </a:rPr>
              <a:t>WriteLine</a:t>
            </a:r>
            <a:r>
              <a:rPr lang="en-US" sz="2400" b="1" i="0" dirty="0">
                <a:solidFill>
                  <a:srgbClr val="CCCCCC"/>
                </a:solidFill>
                <a:effectLst/>
                <a:latin typeface="Courier New" panose="02070309020205020404" pitchFamily="49" charset="0"/>
              </a:rPr>
              <a:t>(</a:t>
            </a:r>
            <a:r>
              <a:rPr lang="en-US" sz="2400" b="1" i="0" dirty="0">
                <a:solidFill>
                  <a:srgbClr val="7EC699"/>
                </a:solidFill>
                <a:effectLst/>
                <a:latin typeface="Courier New" panose="02070309020205020404" pitchFamily="49" charset="0"/>
              </a:rPr>
              <a:t>"Float Literal: "</a:t>
            </a:r>
            <a:r>
              <a:rPr lang="en-US" sz="2400" b="1" i="0" dirty="0">
                <a:solidFill>
                  <a:srgbClr val="CCCCCC"/>
                </a:solidFill>
                <a:effectLst/>
                <a:latin typeface="Courier New" panose="02070309020205020404" pitchFamily="49" charset="0"/>
              </a:rPr>
              <a:t> </a:t>
            </a:r>
            <a:r>
              <a:rPr lang="en-US" sz="2400" b="1" i="0" dirty="0">
                <a:solidFill>
                  <a:srgbClr val="67CDCC"/>
                </a:solidFill>
                <a:effectLst/>
                <a:latin typeface="Courier New" panose="02070309020205020404" pitchFamily="49" charset="0"/>
              </a:rPr>
              <a:t>+</a:t>
            </a:r>
            <a:r>
              <a:rPr lang="en-US" sz="2400" b="1" i="0" dirty="0">
                <a:solidFill>
                  <a:srgbClr val="CCCCCC"/>
                </a:solidFill>
                <a:effectLst/>
                <a:latin typeface="Courier New" panose="02070309020205020404" pitchFamily="49" charset="0"/>
              </a:rPr>
              <a:t> 	</a:t>
            </a:r>
            <a:r>
              <a:rPr lang="en-US" sz="2400" b="1" i="0" dirty="0" err="1">
                <a:solidFill>
                  <a:srgbClr val="CCCCCC"/>
                </a:solidFill>
                <a:effectLst/>
                <a:latin typeface="Courier New" panose="02070309020205020404" pitchFamily="49" charset="0"/>
              </a:rPr>
              <a:t>floatLiteral</a:t>
            </a:r>
            <a:r>
              <a:rPr lang="en-US" sz="2400" b="1" i="0" dirty="0">
                <a:solidFill>
                  <a:srgbClr val="CCCCCC"/>
                </a:solidFill>
                <a:effectLst/>
                <a:latin typeface="Courier New" panose="02070309020205020404" pitchFamily="49" charset="0"/>
              </a:rPr>
              <a:t>); </a:t>
            </a:r>
            <a:r>
              <a:rPr lang="en-US" sz="2400" b="1" i="0" dirty="0" err="1">
                <a:solidFill>
                  <a:srgbClr val="CCCCCC"/>
                </a:solidFill>
                <a:effectLst/>
                <a:latin typeface="Courier New" panose="02070309020205020404" pitchFamily="49" charset="0"/>
              </a:rPr>
              <a:t>Console.</a:t>
            </a:r>
            <a:r>
              <a:rPr lang="en-US" sz="2400" b="1" i="0" dirty="0" err="1">
                <a:solidFill>
                  <a:srgbClr val="F08D49"/>
                </a:solidFill>
                <a:effectLst/>
                <a:latin typeface="Courier New" panose="02070309020205020404" pitchFamily="49" charset="0"/>
              </a:rPr>
              <a:t>WriteLine</a:t>
            </a:r>
            <a:r>
              <a:rPr lang="en-US" sz="2400" b="1" i="0" dirty="0">
                <a:solidFill>
                  <a:srgbClr val="CCCCCC"/>
                </a:solidFill>
                <a:effectLst/>
                <a:latin typeface="Courier New" panose="02070309020205020404" pitchFamily="49" charset="0"/>
              </a:rPr>
              <a:t>(</a:t>
            </a:r>
            <a:r>
              <a:rPr lang="en-US" sz="2400" b="1" i="0" dirty="0">
                <a:solidFill>
                  <a:srgbClr val="7EC699"/>
                </a:solidFill>
                <a:effectLst/>
                <a:latin typeface="Courier New" panose="02070309020205020404" pitchFamily="49" charset="0"/>
              </a:rPr>
              <a:t>"Double 	Literal: "</a:t>
            </a:r>
            <a:r>
              <a:rPr lang="en-US" sz="2400" b="1" i="0" dirty="0">
                <a:solidFill>
                  <a:srgbClr val="CCCCCC"/>
                </a:solidFill>
                <a:effectLst/>
                <a:latin typeface="Courier New" panose="02070309020205020404" pitchFamily="49" charset="0"/>
              </a:rPr>
              <a:t> </a:t>
            </a:r>
            <a:r>
              <a:rPr lang="en-US" sz="2400" b="1" i="0" dirty="0">
                <a:solidFill>
                  <a:srgbClr val="67CDCC"/>
                </a:solidFill>
                <a:effectLst/>
                <a:latin typeface="Courier New" panose="02070309020205020404" pitchFamily="49" charset="0"/>
              </a:rPr>
              <a:t>+</a:t>
            </a:r>
            <a:r>
              <a:rPr lang="en-US" sz="2400" b="1" i="0" dirty="0">
                <a:solidFill>
                  <a:srgbClr val="CCCCCC"/>
                </a:solidFill>
                <a:effectLst/>
                <a:latin typeface="Courier New" panose="02070309020205020404" pitchFamily="49" charset="0"/>
              </a:rPr>
              <a:t> </a:t>
            </a:r>
            <a:r>
              <a:rPr lang="en-US" sz="2400" b="1" i="0" dirty="0" err="1">
                <a:solidFill>
                  <a:srgbClr val="CCCCCC"/>
                </a:solidFill>
                <a:effectLst/>
                <a:latin typeface="Courier New" panose="02070309020205020404" pitchFamily="49" charset="0"/>
              </a:rPr>
              <a:t>doubleLiteral</a:t>
            </a:r>
            <a:r>
              <a:rPr lang="en-US" sz="2400" b="1" i="0" dirty="0">
                <a:solidFill>
                  <a:srgbClr val="CCCCCC"/>
                </a:solidFill>
                <a:effectLst/>
                <a:latin typeface="Courier New" panose="02070309020205020404" pitchFamily="49" charset="0"/>
              </a:rPr>
              <a:t>); 	</a:t>
            </a:r>
            <a:r>
              <a:rPr lang="en-US" sz="2400" b="1" i="0" dirty="0" err="1">
                <a:solidFill>
                  <a:srgbClr val="CCCCCC"/>
                </a:solidFill>
                <a:effectLst/>
                <a:latin typeface="Courier New" panose="02070309020205020404" pitchFamily="49" charset="0"/>
              </a:rPr>
              <a:t>Console.</a:t>
            </a:r>
            <a:r>
              <a:rPr lang="en-US" sz="2400" b="1" i="0" dirty="0" err="1">
                <a:solidFill>
                  <a:srgbClr val="F08D49"/>
                </a:solidFill>
                <a:effectLst/>
                <a:latin typeface="Courier New" panose="02070309020205020404" pitchFamily="49" charset="0"/>
              </a:rPr>
              <a:t>WriteLine</a:t>
            </a:r>
            <a:r>
              <a:rPr lang="en-US" sz="2400" b="1" i="0" dirty="0">
                <a:solidFill>
                  <a:srgbClr val="CCCCCC"/>
                </a:solidFill>
                <a:effectLst/>
                <a:latin typeface="Courier New" panose="02070309020205020404" pitchFamily="49" charset="0"/>
              </a:rPr>
              <a:t>(</a:t>
            </a:r>
            <a:r>
              <a:rPr lang="en-US" sz="2400" b="1" i="0" dirty="0">
                <a:solidFill>
                  <a:srgbClr val="7EC699"/>
                </a:solidFill>
                <a:effectLst/>
                <a:latin typeface="Courier New" panose="02070309020205020404" pitchFamily="49" charset="0"/>
              </a:rPr>
              <a:t>"Decimal Literal: "</a:t>
            </a:r>
            <a:r>
              <a:rPr lang="en-US" sz="2400" b="1" i="0" dirty="0">
                <a:solidFill>
                  <a:srgbClr val="CCCCCC"/>
                </a:solidFill>
                <a:effectLst/>
                <a:latin typeface="Courier New" panose="02070309020205020404" pitchFamily="49" charset="0"/>
              </a:rPr>
              <a:t> </a:t>
            </a:r>
            <a:r>
              <a:rPr lang="en-US" sz="2400" b="1" i="0" dirty="0">
                <a:solidFill>
                  <a:srgbClr val="67CDCC"/>
                </a:solidFill>
                <a:effectLst/>
                <a:latin typeface="Courier New" panose="02070309020205020404" pitchFamily="49" charset="0"/>
              </a:rPr>
              <a:t>+</a:t>
            </a:r>
            <a:r>
              <a:rPr lang="en-US" sz="2400" b="1" i="0" dirty="0">
                <a:solidFill>
                  <a:srgbClr val="CCCCCC"/>
                </a:solidFill>
                <a:effectLst/>
                <a:latin typeface="Courier New" panose="02070309020205020404" pitchFamily="49" charset="0"/>
              </a:rPr>
              <a:t> 	</a:t>
            </a:r>
            <a:r>
              <a:rPr lang="en-US" sz="2400" b="1" i="0" dirty="0" err="1">
                <a:solidFill>
                  <a:srgbClr val="CCCCCC"/>
                </a:solidFill>
                <a:effectLst/>
                <a:latin typeface="Courier New" panose="02070309020205020404" pitchFamily="49" charset="0"/>
              </a:rPr>
              <a:t>decimalLiteral</a:t>
            </a:r>
            <a:r>
              <a:rPr lang="en-US" sz="2400" b="1" i="0" dirty="0">
                <a:solidFill>
                  <a:srgbClr val="CCCCCC"/>
                </a:solidFill>
                <a:effectLst/>
                <a:latin typeface="Courier New" panose="02070309020205020404" pitchFamily="49" charset="0"/>
              </a:rPr>
              <a:t>); </a:t>
            </a:r>
          </a:p>
          <a:p>
            <a:pPr marL="34290" indent="0" algn="just">
              <a:buNone/>
            </a:pPr>
            <a:r>
              <a:rPr lang="en-US" sz="2400" b="1" dirty="0">
                <a:solidFill>
                  <a:srgbClr val="CCCCCC"/>
                </a:solidFill>
                <a:latin typeface="Courier New" panose="02070309020205020404" pitchFamily="49" charset="0"/>
              </a:rPr>
              <a:t>  </a:t>
            </a:r>
            <a:r>
              <a:rPr lang="en-US" sz="2400" b="1" i="0" dirty="0">
                <a:solidFill>
                  <a:srgbClr val="CCCCCC"/>
                </a:solidFill>
                <a:effectLst/>
                <a:latin typeface="Courier New" panose="02070309020205020404" pitchFamily="49" charset="0"/>
              </a:rPr>
              <a:t>}</a:t>
            </a:r>
          </a:p>
          <a:p>
            <a:pPr marL="34290" indent="0" algn="just">
              <a:buNone/>
            </a:pPr>
            <a:r>
              <a:rPr lang="en-US" sz="2400" b="1" dirty="0">
                <a:solidFill>
                  <a:srgbClr val="CCCCCC"/>
                </a:solidFill>
                <a:latin typeface="Courier New" panose="02070309020205020404" pitchFamily="49" charset="0"/>
              </a:rPr>
              <a:t>}</a:t>
            </a:r>
            <a:endParaRPr lang="en-US" sz="2400" b="1" i="0" dirty="0">
              <a:solidFill>
                <a:srgbClr val="CCCCCC"/>
              </a:solidFill>
              <a:effectLst/>
              <a:latin typeface="Courier New" panose="02070309020205020404" pitchFamily="49" charset="0"/>
            </a:endParaRPr>
          </a:p>
        </p:txBody>
      </p:sp>
    </p:spTree>
    <p:extLst>
      <p:ext uri="{BB962C8B-B14F-4D97-AF65-F5344CB8AC3E}">
        <p14:creationId xmlns:p14="http://schemas.microsoft.com/office/powerpoint/2010/main" val="29212799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4AB6FA-F2DC-A6FF-74EA-91CC5BEBE0FB}"/>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3537BA0E-241F-9A1E-7C12-1FDE727AE315}"/>
              </a:ext>
            </a:extLst>
          </p:cNvPr>
          <p:cNvSpPr>
            <a:spLocks noGrp="1"/>
          </p:cNvSpPr>
          <p:nvPr>
            <p:ph type="title"/>
          </p:nvPr>
        </p:nvSpPr>
        <p:spPr>
          <a:xfrm>
            <a:off x="463925" y="582705"/>
            <a:ext cx="7819465" cy="504265"/>
          </a:xfrm>
        </p:spPr>
        <p:txBody>
          <a:bodyPr>
            <a:noAutofit/>
          </a:bodyPr>
          <a:lstStyle/>
          <a:p>
            <a:r>
              <a:rPr lang="ro-RO" sz="3200" noProof="0" dirty="0"/>
              <a:t>C# - Cursul 3</a:t>
            </a:r>
          </a:p>
        </p:txBody>
      </p:sp>
      <p:sp>
        <p:nvSpPr>
          <p:cNvPr id="5" name="Content Placeholder 4">
            <a:extLst>
              <a:ext uri="{FF2B5EF4-FFF2-40B4-BE49-F238E27FC236}">
                <a16:creationId xmlns:a16="http://schemas.microsoft.com/office/drawing/2014/main" id="{02504D03-1E0D-263E-FD83-EE9583AF6DA3}"/>
              </a:ext>
            </a:extLst>
          </p:cNvPr>
          <p:cNvSpPr>
            <a:spLocks noGrp="1"/>
          </p:cNvSpPr>
          <p:nvPr>
            <p:ph idx="1"/>
          </p:nvPr>
        </p:nvSpPr>
        <p:spPr>
          <a:xfrm>
            <a:off x="463925" y="1281952"/>
            <a:ext cx="8249770" cy="5074024"/>
          </a:xfrm>
        </p:spPr>
        <p:txBody>
          <a:bodyPr>
            <a:noAutofit/>
          </a:bodyPr>
          <a:lstStyle/>
          <a:p>
            <a:pPr marL="34290" indent="0" algn="just">
              <a:buNone/>
            </a:pPr>
            <a:r>
              <a:rPr lang="ro-RO" sz="2400" b="1" i="0" noProof="0" dirty="0" err="1">
                <a:solidFill>
                  <a:srgbClr val="CC99CD"/>
                </a:solidFill>
                <a:effectLst/>
                <a:latin typeface="Courier New" panose="02070309020205020404" pitchFamily="49" charset="0"/>
              </a:rPr>
              <a:t>using</a:t>
            </a:r>
            <a:r>
              <a:rPr lang="ro-RO" sz="2400" b="1" i="0" noProof="0" dirty="0">
                <a:solidFill>
                  <a:srgbClr val="CCCCCC"/>
                </a:solidFill>
                <a:effectLst/>
                <a:latin typeface="Courier New" panose="02070309020205020404" pitchFamily="49" charset="0"/>
              </a:rPr>
              <a:t> </a:t>
            </a:r>
            <a:r>
              <a:rPr lang="ro-RO" sz="2400" b="1" i="0" noProof="0" dirty="0" err="1">
                <a:solidFill>
                  <a:srgbClr val="CCCCCC"/>
                </a:solidFill>
                <a:effectLst/>
                <a:latin typeface="Courier New" panose="02070309020205020404" pitchFamily="49" charset="0"/>
              </a:rPr>
              <a:t>System</a:t>
            </a:r>
            <a:r>
              <a:rPr lang="ro-RO" sz="2400" b="1" i="0" noProof="0" dirty="0">
                <a:solidFill>
                  <a:srgbClr val="CCCCCC"/>
                </a:solidFill>
                <a:effectLst/>
                <a:latin typeface="Courier New" panose="02070309020205020404" pitchFamily="49" charset="0"/>
              </a:rPr>
              <a:t>;</a:t>
            </a:r>
          </a:p>
          <a:p>
            <a:pPr marL="34290" indent="0" algn="just">
              <a:buNone/>
            </a:pPr>
            <a:r>
              <a:rPr lang="ro-RO" sz="2400" b="1" i="0" noProof="0" dirty="0" err="1">
                <a:solidFill>
                  <a:srgbClr val="CC99CD"/>
                </a:solidFill>
                <a:effectLst/>
                <a:latin typeface="Courier New" panose="02070309020205020404" pitchFamily="49" charset="0"/>
              </a:rPr>
              <a:t>namespace</a:t>
            </a:r>
            <a:r>
              <a:rPr lang="ro-RO" sz="2400" b="1" i="0" noProof="0" dirty="0">
                <a:solidFill>
                  <a:srgbClr val="CCCCCC"/>
                </a:solidFill>
                <a:effectLst/>
                <a:latin typeface="Courier New" panose="02070309020205020404" pitchFamily="49" charset="0"/>
              </a:rPr>
              <a:t> </a:t>
            </a:r>
            <a:r>
              <a:rPr lang="ro-RO" sz="2400" b="1" i="0" noProof="0" dirty="0" err="1">
                <a:solidFill>
                  <a:srgbClr val="CCCCCC"/>
                </a:solidFill>
                <a:effectLst/>
                <a:latin typeface="Courier New" panose="02070309020205020404" pitchFamily="49" charset="0"/>
              </a:rPr>
              <a:t>TypeConversionApplication</a:t>
            </a:r>
            <a:r>
              <a:rPr lang="ro-RO" sz="2400" b="1" i="0" noProof="0" dirty="0">
                <a:solidFill>
                  <a:srgbClr val="CCCCCC"/>
                </a:solidFill>
                <a:effectLst/>
                <a:latin typeface="Courier New" panose="02070309020205020404" pitchFamily="49" charset="0"/>
              </a:rPr>
              <a:t> { </a:t>
            </a:r>
          </a:p>
          <a:p>
            <a:pPr marL="240030" lvl="1" indent="0" algn="just">
              <a:buNone/>
            </a:pPr>
            <a:r>
              <a:rPr lang="ro-RO" sz="2400" b="1" i="0" noProof="0" dirty="0" err="1">
                <a:solidFill>
                  <a:srgbClr val="CC99CD"/>
                </a:solidFill>
                <a:effectLst/>
                <a:latin typeface="Courier New" panose="02070309020205020404" pitchFamily="49" charset="0"/>
              </a:rPr>
              <a:t>class</a:t>
            </a:r>
            <a:r>
              <a:rPr lang="ro-RO" sz="2400" b="1" i="0" noProof="0" dirty="0">
                <a:solidFill>
                  <a:srgbClr val="CCCCCC"/>
                </a:solidFill>
                <a:effectLst/>
                <a:latin typeface="Courier New" panose="02070309020205020404" pitchFamily="49" charset="0"/>
              </a:rPr>
              <a:t> </a:t>
            </a:r>
            <a:r>
              <a:rPr lang="ro-RO" sz="2400" b="1" i="0" noProof="0" dirty="0" err="1">
                <a:solidFill>
                  <a:srgbClr val="CCCCCC"/>
                </a:solidFill>
                <a:effectLst/>
                <a:latin typeface="Courier New" panose="02070309020205020404" pitchFamily="49" charset="0"/>
              </a:rPr>
              <a:t>ExplicitConversion</a:t>
            </a:r>
            <a:r>
              <a:rPr lang="ro-RO" sz="2400" b="1" i="0" noProof="0" dirty="0">
                <a:solidFill>
                  <a:srgbClr val="CCCCCC"/>
                </a:solidFill>
                <a:effectLst/>
                <a:latin typeface="Courier New" panose="02070309020205020404" pitchFamily="49" charset="0"/>
              </a:rPr>
              <a:t> { </a:t>
            </a:r>
          </a:p>
          <a:p>
            <a:pPr marL="377190" lvl="2" indent="0" algn="just">
              <a:buNone/>
            </a:pPr>
            <a:r>
              <a:rPr lang="ro-RO" sz="2400" b="1" i="0" noProof="0" dirty="0">
                <a:solidFill>
                  <a:srgbClr val="CC99CD"/>
                </a:solidFill>
                <a:effectLst/>
                <a:latin typeface="Courier New" panose="02070309020205020404" pitchFamily="49" charset="0"/>
              </a:rPr>
              <a:t>static</a:t>
            </a:r>
            <a:r>
              <a:rPr lang="ro-RO" sz="2400" b="1" i="0" noProof="0" dirty="0">
                <a:solidFill>
                  <a:srgbClr val="CCCCCC"/>
                </a:solidFill>
                <a:effectLst/>
                <a:latin typeface="Courier New" panose="02070309020205020404" pitchFamily="49" charset="0"/>
              </a:rPr>
              <a:t> </a:t>
            </a:r>
            <a:r>
              <a:rPr lang="ro-RO" sz="2400" b="1" i="0" noProof="0" dirty="0" err="1">
                <a:solidFill>
                  <a:srgbClr val="CC99CD"/>
                </a:solidFill>
                <a:effectLst/>
                <a:latin typeface="Courier New" panose="02070309020205020404" pitchFamily="49" charset="0"/>
              </a:rPr>
              <a:t>void</a:t>
            </a:r>
            <a:r>
              <a:rPr lang="ro-RO" sz="2400" b="1" i="0" noProof="0" dirty="0">
                <a:solidFill>
                  <a:srgbClr val="CCCCCC"/>
                </a:solidFill>
                <a:effectLst/>
                <a:latin typeface="Courier New" panose="02070309020205020404" pitchFamily="49" charset="0"/>
              </a:rPr>
              <a:t> </a:t>
            </a:r>
            <a:r>
              <a:rPr lang="ro-RO" sz="2400" b="1" i="0" noProof="0" dirty="0">
                <a:solidFill>
                  <a:srgbClr val="F08D49"/>
                </a:solidFill>
                <a:effectLst/>
                <a:latin typeface="Courier New" panose="02070309020205020404" pitchFamily="49" charset="0"/>
              </a:rPr>
              <a:t>Main</a:t>
            </a:r>
            <a:r>
              <a:rPr lang="ro-RO" sz="2400" b="1" i="0" noProof="0" dirty="0">
                <a:solidFill>
                  <a:srgbClr val="CCCCCC"/>
                </a:solidFill>
                <a:effectLst/>
                <a:latin typeface="Courier New" panose="02070309020205020404" pitchFamily="49" charset="0"/>
              </a:rPr>
              <a:t>(</a:t>
            </a:r>
            <a:r>
              <a:rPr lang="ro-RO" sz="2400" b="1" i="0" noProof="0" dirty="0" err="1">
                <a:solidFill>
                  <a:srgbClr val="CC99CD"/>
                </a:solidFill>
                <a:effectLst/>
                <a:latin typeface="Courier New" panose="02070309020205020404" pitchFamily="49" charset="0"/>
              </a:rPr>
              <a:t>string</a:t>
            </a:r>
            <a:r>
              <a:rPr lang="ro-RO" sz="2400" b="1" i="0" noProof="0" dirty="0">
                <a:solidFill>
                  <a:srgbClr val="CCCCCC"/>
                </a:solidFill>
                <a:effectLst/>
                <a:latin typeface="Courier New" panose="02070309020205020404" pitchFamily="49" charset="0"/>
              </a:rPr>
              <a:t>[] </a:t>
            </a:r>
            <a:r>
              <a:rPr lang="ro-RO" sz="2400" b="1" i="0" noProof="0" dirty="0" err="1">
                <a:solidFill>
                  <a:srgbClr val="CCCCCC"/>
                </a:solidFill>
                <a:effectLst/>
                <a:latin typeface="Courier New" panose="02070309020205020404" pitchFamily="49" charset="0"/>
              </a:rPr>
              <a:t>args</a:t>
            </a:r>
            <a:r>
              <a:rPr lang="ro-RO" sz="2400" b="1" i="0" noProof="0" dirty="0">
                <a:solidFill>
                  <a:srgbClr val="CCCCCC"/>
                </a:solidFill>
                <a:effectLst/>
                <a:latin typeface="Courier New" panose="02070309020205020404" pitchFamily="49" charset="0"/>
              </a:rPr>
              <a:t>) { </a:t>
            </a:r>
          </a:p>
          <a:p>
            <a:pPr marL="377190" lvl="2" indent="0" algn="just">
              <a:buNone/>
            </a:pPr>
            <a:r>
              <a:rPr lang="ro-RO" sz="2400" b="1" noProof="0" dirty="0">
                <a:solidFill>
                  <a:srgbClr val="CCCCCC"/>
                </a:solidFill>
                <a:latin typeface="Courier New" panose="02070309020205020404" pitchFamily="49" charset="0"/>
              </a:rPr>
              <a:t>	</a:t>
            </a:r>
            <a:r>
              <a:rPr lang="ro-RO" sz="2400" b="1" i="0" noProof="0" dirty="0" err="1">
                <a:solidFill>
                  <a:srgbClr val="CC99CD"/>
                </a:solidFill>
                <a:effectLst/>
                <a:latin typeface="Courier New" panose="02070309020205020404" pitchFamily="49" charset="0"/>
              </a:rPr>
              <a:t>double</a:t>
            </a:r>
            <a:r>
              <a:rPr lang="ro-RO" sz="2400" b="1" i="0" noProof="0" dirty="0">
                <a:solidFill>
                  <a:srgbClr val="CCCCCC"/>
                </a:solidFill>
                <a:effectLst/>
                <a:latin typeface="Courier New" panose="02070309020205020404" pitchFamily="49" charset="0"/>
              </a:rPr>
              <a:t> d </a:t>
            </a:r>
            <a:r>
              <a:rPr lang="ro-RO" sz="2400" b="1" i="0" noProof="0" dirty="0">
                <a:solidFill>
                  <a:srgbClr val="67CDCC"/>
                </a:solidFill>
                <a:effectLst/>
                <a:latin typeface="Courier New" panose="02070309020205020404" pitchFamily="49" charset="0"/>
              </a:rPr>
              <a:t>=</a:t>
            </a:r>
            <a:r>
              <a:rPr lang="ro-RO" sz="2400" b="1" i="0" noProof="0" dirty="0">
                <a:solidFill>
                  <a:srgbClr val="CCCCCC"/>
                </a:solidFill>
                <a:effectLst/>
                <a:latin typeface="Courier New" panose="02070309020205020404" pitchFamily="49" charset="0"/>
              </a:rPr>
              <a:t> </a:t>
            </a:r>
            <a:r>
              <a:rPr lang="ro-RO" sz="2400" b="1" i="0" noProof="0" dirty="0">
                <a:solidFill>
                  <a:srgbClr val="F08D49"/>
                </a:solidFill>
                <a:effectLst/>
                <a:latin typeface="Courier New" panose="02070309020205020404" pitchFamily="49" charset="0"/>
              </a:rPr>
              <a:t>5673.74</a:t>
            </a:r>
            <a:r>
              <a:rPr lang="ro-RO" sz="2400" b="1" i="0" noProof="0" dirty="0">
                <a:solidFill>
                  <a:srgbClr val="CCCCCC"/>
                </a:solidFill>
                <a:effectLst/>
                <a:latin typeface="Courier New" panose="02070309020205020404" pitchFamily="49" charset="0"/>
              </a:rPr>
              <a:t>; </a:t>
            </a:r>
          </a:p>
          <a:p>
            <a:pPr marL="377190" lvl="2" indent="0" algn="just">
              <a:buNone/>
            </a:pPr>
            <a:r>
              <a:rPr lang="ro-RO" sz="2400" b="1" noProof="0" dirty="0">
                <a:solidFill>
                  <a:srgbClr val="CCCCCC"/>
                </a:solidFill>
                <a:latin typeface="Courier New" panose="02070309020205020404" pitchFamily="49" charset="0"/>
              </a:rPr>
              <a:t>	</a:t>
            </a:r>
            <a:r>
              <a:rPr lang="ro-RO" sz="2400" b="1" i="0" noProof="0" dirty="0" err="1">
                <a:solidFill>
                  <a:srgbClr val="CC99CD"/>
                </a:solidFill>
                <a:effectLst/>
                <a:latin typeface="Courier New" panose="02070309020205020404" pitchFamily="49" charset="0"/>
              </a:rPr>
              <a:t>int</a:t>
            </a:r>
            <a:r>
              <a:rPr lang="ro-RO" sz="2400" b="1" i="0" noProof="0" dirty="0">
                <a:solidFill>
                  <a:srgbClr val="CCCCCC"/>
                </a:solidFill>
                <a:effectLst/>
                <a:latin typeface="Courier New" panose="02070309020205020404" pitchFamily="49" charset="0"/>
              </a:rPr>
              <a:t> i;</a:t>
            </a:r>
          </a:p>
          <a:p>
            <a:pPr marL="377190" lvl="2" indent="0" algn="just">
              <a:buNone/>
            </a:pPr>
            <a:r>
              <a:rPr lang="ro-RO" sz="2400" b="1" noProof="0" dirty="0">
                <a:solidFill>
                  <a:srgbClr val="CCCCCC"/>
                </a:solidFill>
                <a:latin typeface="Courier New" panose="02070309020205020404" pitchFamily="49" charset="0"/>
              </a:rPr>
              <a:t>	</a:t>
            </a:r>
            <a:r>
              <a:rPr lang="ro-RO" sz="2400" b="1" i="0" noProof="0" dirty="0">
                <a:solidFill>
                  <a:srgbClr val="CCCCCC"/>
                </a:solidFill>
                <a:effectLst/>
                <a:latin typeface="Courier New" panose="02070309020205020404" pitchFamily="49" charset="0"/>
              </a:rPr>
              <a:t>i </a:t>
            </a:r>
            <a:r>
              <a:rPr lang="ro-RO" sz="2400" b="1" i="0" noProof="0" dirty="0">
                <a:solidFill>
                  <a:srgbClr val="67CDCC"/>
                </a:solidFill>
                <a:effectLst/>
                <a:latin typeface="Courier New" panose="02070309020205020404" pitchFamily="49" charset="0"/>
              </a:rPr>
              <a:t>=</a:t>
            </a:r>
            <a:r>
              <a:rPr lang="ro-RO" sz="2400" b="1" i="0" noProof="0" dirty="0">
                <a:solidFill>
                  <a:srgbClr val="CCCCCC"/>
                </a:solidFill>
                <a:effectLst/>
                <a:latin typeface="Courier New" panose="02070309020205020404" pitchFamily="49" charset="0"/>
              </a:rPr>
              <a:t> (</a:t>
            </a:r>
            <a:r>
              <a:rPr lang="ro-RO" sz="2400" b="1" i="0" noProof="0" dirty="0" err="1">
                <a:solidFill>
                  <a:srgbClr val="CC99CD"/>
                </a:solidFill>
                <a:effectLst/>
                <a:latin typeface="Courier New" panose="02070309020205020404" pitchFamily="49" charset="0"/>
              </a:rPr>
              <a:t>int</a:t>
            </a:r>
            <a:r>
              <a:rPr lang="ro-RO" sz="2400" b="1" i="0" noProof="0" dirty="0">
                <a:solidFill>
                  <a:srgbClr val="CCCCCC"/>
                </a:solidFill>
                <a:effectLst/>
                <a:latin typeface="Courier New" panose="02070309020205020404" pitchFamily="49" charset="0"/>
              </a:rPr>
              <a:t>)d; </a:t>
            </a:r>
            <a:r>
              <a:rPr lang="ro-RO" sz="2400" b="1" noProof="0" dirty="0">
                <a:solidFill>
                  <a:srgbClr val="999999"/>
                </a:solidFill>
                <a:latin typeface="Courier New" panose="02070309020205020404" pitchFamily="49" charset="0"/>
              </a:rPr>
              <a:t>// cast </a:t>
            </a:r>
            <a:r>
              <a:rPr lang="ro-RO" sz="2400" b="1" noProof="0" dirty="0" err="1">
                <a:solidFill>
                  <a:srgbClr val="999999"/>
                </a:solidFill>
                <a:latin typeface="Courier New" panose="02070309020205020404" pitchFamily="49" charset="0"/>
              </a:rPr>
              <a:t>double</a:t>
            </a:r>
            <a:r>
              <a:rPr lang="ro-RO" sz="2400" b="1" noProof="0" dirty="0">
                <a:solidFill>
                  <a:srgbClr val="999999"/>
                </a:solidFill>
                <a:latin typeface="Courier New" panose="02070309020205020404" pitchFamily="49" charset="0"/>
              </a:rPr>
              <a:t> </a:t>
            </a:r>
            <a:r>
              <a:rPr lang="ro-RO" sz="2400" b="1" noProof="0" dirty="0" err="1">
                <a:solidFill>
                  <a:srgbClr val="999999"/>
                </a:solidFill>
                <a:latin typeface="Courier New" panose="02070309020205020404" pitchFamily="49" charset="0"/>
              </a:rPr>
              <a:t>to</a:t>
            </a:r>
            <a:r>
              <a:rPr lang="ro-RO" sz="2400" b="1" noProof="0" dirty="0">
                <a:solidFill>
                  <a:srgbClr val="999999"/>
                </a:solidFill>
                <a:latin typeface="Courier New" panose="02070309020205020404" pitchFamily="49" charset="0"/>
              </a:rPr>
              <a:t> int.</a:t>
            </a:r>
            <a:r>
              <a:rPr lang="ro-RO" sz="2400" b="1" noProof="0" dirty="0">
                <a:solidFill>
                  <a:srgbClr val="CCCCCC"/>
                </a:solidFill>
                <a:latin typeface="Courier New" panose="02070309020205020404" pitchFamily="49" charset="0"/>
              </a:rPr>
              <a:t> </a:t>
            </a:r>
            <a:endParaRPr lang="ro-RO" sz="2400" b="1" i="0" noProof="0" dirty="0">
              <a:solidFill>
                <a:srgbClr val="CCCCCC"/>
              </a:solidFill>
              <a:effectLst/>
              <a:latin typeface="Courier New" panose="02070309020205020404" pitchFamily="49" charset="0"/>
            </a:endParaRPr>
          </a:p>
          <a:p>
            <a:pPr marL="377190" lvl="2" indent="0" algn="just">
              <a:buNone/>
            </a:pPr>
            <a:r>
              <a:rPr lang="ro-RO" sz="2400" b="1" noProof="0" dirty="0">
                <a:solidFill>
                  <a:srgbClr val="CCCCCC"/>
                </a:solidFill>
                <a:latin typeface="Courier New" panose="02070309020205020404" pitchFamily="49" charset="0"/>
              </a:rPr>
              <a:t>	</a:t>
            </a:r>
            <a:r>
              <a:rPr lang="ro-RO" sz="2400" b="1" i="0" noProof="0" dirty="0" err="1">
                <a:solidFill>
                  <a:srgbClr val="CCCCCC"/>
                </a:solidFill>
                <a:effectLst/>
                <a:latin typeface="Courier New" panose="02070309020205020404" pitchFamily="49" charset="0"/>
              </a:rPr>
              <a:t>Console.</a:t>
            </a:r>
            <a:r>
              <a:rPr lang="ro-RO" sz="2400" b="1" i="0" noProof="0" dirty="0" err="1">
                <a:solidFill>
                  <a:srgbClr val="F08D49"/>
                </a:solidFill>
                <a:effectLst/>
                <a:latin typeface="Courier New" panose="02070309020205020404" pitchFamily="49" charset="0"/>
              </a:rPr>
              <a:t>WriteLine</a:t>
            </a:r>
            <a:r>
              <a:rPr lang="ro-RO" sz="2400" b="1" i="0" noProof="0" dirty="0">
                <a:solidFill>
                  <a:srgbClr val="CCCCCC"/>
                </a:solidFill>
                <a:effectLst/>
                <a:latin typeface="Courier New" panose="02070309020205020404" pitchFamily="49" charset="0"/>
              </a:rPr>
              <a:t>(i); </a:t>
            </a:r>
          </a:p>
          <a:p>
            <a:pPr marL="377190" lvl="2" indent="0" algn="just">
              <a:buNone/>
            </a:pPr>
            <a:r>
              <a:rPr lang="ro-RO" sz="2400" b="1" i="0" noProof="0" dirty="0">
                <a:solidFill>
                  <a:srgbClr val="CCCCCC"/>
                </a:solidFill>
                <a:effectLst/>
                <a:latin typeface="Courier New" panose="02070309020205020404" pitchFamily="49" charset="0"/>
              </a:rPr>
              <a:t>}</a:t>
            </a:r>
          </a:p>
          <a:p>
            <a:pPr marL="240030" lvl="1" indent="0" algn="just">
              <a:buNone/>
            </a:pPr>
            <a:r>
              <a:rPr lang="ro-RO" sz="2400" b="1" i="0" noProof="0" dirty="0">
                <a:solidFill>
                  <a:srgbClr val="CCCCCC"/>
                </a:solidFill>
                <a:effectLst/>
                <a:latin typeface="Courier New" panose="02070309020205020404" pitchFamily="49" charset="0"/>
              </a:rPr>
              <a:t>}</a:t>
            </a:r>
          </a:p>
          <a:p>
            <a:pPr marL="34290" indent="0" algn="just">
              <a:buNone/>
            </a:pPr>
            <a:r>
              <a:rPr lang="ro-RO" sz="2400" b="1" i="0" noProof="0" dirty="0">
                <a:solidFill>
                  <a:srgbClr val="CCCCCC"/>
                </a:solidFill>
                <a:effectLst/>
                <a:latin typeface="Courier New" panose="02070309020205020404" pitchFamily="49" charset="0"/>
              </a:rPr>
              <a:t>}</a:t>
            </a:r>
            <a:endParaRPr lang="ro-RO" sz="2400" b="1" noProof="0" dirty="0">
              <a:solidFill>
                <a:srgbClr val="00B0F0"/>
              </a:solidFill>
            </a:endParaRPr>
          </a:p>
        </p:txBody>
      </p:sp>
    </p:spTree>
    <p:extLst>
      <p:ext uri="{BB962C8B-B14F-4D97-AF65-F5344CB8AC3E}">
        <p14:creationId xmlns:p14="http://schemas.microsoft.com/office/powerpoint/2010/main" val="11078530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51F6BC-4D67-7395-A5B4-0959E2E7F6FD}"/>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F7DAB362-3AC3-D958-D21B-30109AFA9231}"/>
              </a:ext>
            </a:extLst>
          </p:cNvPr>
          <p:cNvSpPr>
            <a:spLocks noGrp="1"/>
          </p:cNvSpPr>
          <p:nvPr>
            <p:ph type="title"/>
          </p:nvPr>
        </p:nvSpPr>
        <p:spPr>
          <a:xfrm>
            <a:off x="463925" y="582705"/>
            <a:ext cx="7819465" cy="504265"/>
          </a:xfrm>
        </p:spPr>
        <p:txBody>
          <a:bodyPr>
            <a:noAutofit/>
          </a:bodyPr>
          <a:lstStyle/>
          <a:p>
            <a:r>
              <a:rPr lang="ro-RO" sz="3200" noProof="0" dirty="0"/>
              <a:t>C# - Cursul 3</a:t>
            </a:r>
          </a:p>
        </p:txBody>
      </p:sp>
      <p:sp>
        <p:nvSpPr>
          <p:cNvPr id="5" name="Content Placeholder 4">
            <a:extLst>
              <a:ext uri="{FF2B5EF4-FFF2-40B4-BE49-F238E27FC236}">
                <a16:creationId xmlns:a16="http://schemas.microsoft.com/office/drawing/2014/main" id="{A0217838-94AA-3DD3-BCC9-DA7290B238C1}"/>
              </a:ext>
            </a:extLst>
          </p:cNvPr>
          <p:cNvSpPr>
            <a:spLocks noGrp="1"/>
          </p:cNvSpPr>
          <p:nvPr>
            <p:ph idx="1"/>
          </p:nvPr>
        </p:nvSpPr>
        <p:spPr>
          <a:xfrm>
            <a:off x="463925" y="1281952"/>
            <a:ext cx="8249770" cy="5074024"/>
          </a:xfrm>
        </p:spPr>
        <p:txBody>
          <a:bodyPr>
            <a:noAutofit/>
          </a:bodyPr>
          <a:lstStyle/>
          <a:p>
            <a:pPr marL="34290" indent="0" algn="just">
              <a:buNone/>
            </a:pPr>
            <a:r>
              <a:rPr lang="ro-RO" sz="2400" b="1" i="0" noProof="0" dirty="0" err="1">
                <a:solidFill>
                  <a:srgbClr val="CC99CD"/>
                </a:solidFill>
                <a:effectLst/>
                <a:latin typeface="Courier New" panose="02070309020205020404" pitchFamily="49" charset="0"/>
              </a:rPr>
              <a:t>using</a:t>
            </a:r>
            <a:r>
              <a:rPr lang="ro-RO" sz="2400" b="1" i="0" noProof="0" dirty="0">
                <a:solidFill>
                  <a:srgbClr val="CCCCCC"/>
                </a:solidFill>
                <a:effectLst/>
                <a:latin typeface="Courier New" panose="02070309020205020404" pitchFamily="49" charset="0"/>
              </a:rPr>
              <a:t> </a:t>
            </a:r>
            <a:r>
              <a:rPr lang="ro-RO" sz="2400" b="1" i="0" noProof="0" dirty="0" err="1">
                <a:solidFill>
                  <a:srgbClr val="CCCCCC"/>
                </a:solidFill>
                <a:effectLst/>
                <a:latin typeface="Courier New" panose="02070309020205020404" pitchFamily="49" charset="0"/>
              </a:rPr>
              <a:t>System</a:t>
            </a:r>
            <a:r>
              <a:rPr lang="ro-RO" sz="2400" b="1" i="0" noProof="0" dirty="0">
                <a:solidFill>
                  <a:srgbClr val="CCCCCC"/>
                </a:solidFill>
                <a:effectLst/>
                <a:latin typeface="Courier New" panose="02070309020205020404" pitchFamily="49" charset="0"/>
              </a:rPr>
              <a:t>; </a:t>
            </a:r>
          </a:p>
          <a:p>
            <a:pPr marL="34290" indent="0" algn="just">
              <a:buNone/>
            </a:pPr>
            <a:r>
              <a:rPr lang="ro-RO" sz="2400" b="1" i="0" noProof="0" dirty="0" err="1">
                <a:solidFill>
                  <a:srgbClr val="CC99CD"/>
                </a:solidFill>
                <a:effectLst/>
                <a:latin typeface="Courier New" panose="02070309020205020404" pitchFamily="49" charset="0"/>
              </a:rPr>
              <a:t>namespace</a:t>
            </a:r>
            <a:r>
              <a:rPr lang="ro-RO" sz="2400" b="1" i="0" noProof="0" dirty="0">
                <a:solidFill>
                  <a:srgbClr val="CCCCCC"/>
                </a:solidFill>
                <a:effectLst/>
                <a:latin typeface="Courier New" panose="02070309020205020404" pitchFamily="49" charset="0"/>
              </a:rPr>
              <a:t> </a:t>
            </a:r>
            <a:r>
              <a:rPr lang="ro-RO" sz="2400" b="1" i="0" noProof="0" dirty="0" err="1">
                <a:solidFill>
                  <a:srgbClr val="CCCCCC"/>
                </a:solidFill>
                <a:effectLst/>
                <a:latin typeface="Courier New" panose="02070309020205020404" pitchFamily="49" charset="0"/>
              </a:rPr>
              <a:t>MyApplication</a:t>
            </a:r>
            <a:r>
              <a:rPr lang="ro-RO" sz="2400" b="1" i="0" noProof="0" dirty="0">
                <a:solidFill>
                  <a:srgbClr val="CCCCCC"/>
                </a:solidFill>
                <a:effectLst/>
                <a:latin typeface="Courier New" panose="02070309020205020404" pitchFamily="49" charset="0"/>
              </a:rPr>
              <a:t> { </a:t>
            </a:r>
          </a:p>
          <a:p>
            <a:pPr marL="240030" lvl="1" indent="0" algn="just">
              <a:buNone/>
            </a:pPr>
            <a:r>
              <a:rPr lang="ro-RO" sz="2400" b="1" i="0" noProof="0" dirty="0" err="1">
                <a:solidFill>
                  <a:srgbClr val="CC99CD"/>
                </a:solidFill>
                <a:effectLst/>
                <a:latin typeface="Courier New" panose="02070309020205020404" pitchFamily="49" charset="0"/>
              </a:rPr>
              <a:t>class</a:t>
            </a:r>
            <a:r>
              <a:rPr lang="ro-RO" sz="2400" b="1" i="0" noProof="0" dirty="0">
                <a:solidFill>
                  <a:srgbClr val="CCCCCC"/>
                </a:solidFill>
                <a:effectLst/>
                <a:latin typeface="Courier New" panose="02070309020205020404" pitchFamily="49" charset="0"/>
              </a:rPr>
              <a:t> Program { </a:t>
            </a:r>
          </a:p>
          <a:p>
            <a:pPr marL="377190" lvl="2" indent="0" algn="just">
              <a:buNone/>
            </a:pPr>
            <a:r>
              <a:rPr lang="ro-RO" sz="2400" b="1" i="0" noProof="0" dirty="0">
                <a:solidFill>
                  <a:srgbClr val="CC99CD"/>
                </a:solidFill>
                <a:effectLst/>
                <a:latin typeface="Courier New" panose="02070309020205020404" pitchFamily="49" charset="0"/>
              </a:rPr>
              <a:t>static</a:t>
            </a:r>
            <a:r>
              <a:rPr lang="ro-RO" sz="2400" b="1" i="0" noProof="0" dirty="0">
                <a:solidFill>
                  <a:srgbClr val="CCCCCC"/>
                </a:solidFill>
                <a:effectLst/>
                <a:latin typeface="Courier New" panose="02070309020205020404" pitchFamily="49" charset="0"/>
              </a:rPr>
              <a:t> </a:t>
            </a:r>
            <a:r>
              <a:rPr lang="ro-RO" sz="2400" b="1" i="0" noProof="0" dirty="0" err="1">
                <a:solidFill>
                  <a:srgbClr val="CC99CD"/>
                </a:solidFill>
                <a:effectLst/>
                <a:latin typeface="Courier New" panose="02070309020205020404" pitchFamily="49" charset="0"/>
              </a:rPr>
              <a:t>void</a:t>
            </a:r>
            <a:r>
              <a:rPr lang="ro-RO" sz="2400" b="1" i="0" noProof="0" dirty="0">
                <a:solidFill>
                  <a:srgbClr val="CCCCCC"/>
                </a:solidFill>
                <a:effectLst/>
                <a:latin typeface="Courier New" panose="02070309020205020404" pitchFamily="49" charset="0"/>
              </a:rPr>
              <a:t> </a:t>
            </a:r>
            <a:r>
              <a:rPr lang="ro-RO" sz="2400" b="1" i="0" noProof="0" dirty="0">
                <a:solidFill>
                  <a:srgbClr val="F08D49"/>
                </a:solidFill>
                <a:effectLst/>
                <a:latin typeface="Courier New" panose="02070309020205020404" pitchFamily="49" charset="0"/>
              </a:rPr>
              <a:t>Main</a:t>
            </a:r>
            <a:r>
              <a:rPr lang="ro-RO" sz="2400" b="1" i="0" noProof="0" dirty="0">
                <a:solidFill>
                  <a:srgbClr val="CCCCCC"/>
                </a:solidFill>
                <a:effectLst/>
                <a:latin typeface="Courier New" panose="02070309020205020404" pitchFamily="49" charset="0"/>
              </a:rPr>
              <a:t>(</a:t>
            </a:r>
            <a:r>
              <a:rPr lang="ro-RO" sz="2400" b="1" i="0" noProof="0" dirty="0" err="1">
                <a:solidFill>
                  <a:srgbClr val="CC99CD"/>
                </a:solidFill>
                <a:effectLst/>
                <a:latin typeface="Courier New" panose="02070309020205020404" pitchFamily="49" charset="0"/>
              </a:rPr>
              <a:t>string</a:t>
            </a:r>
            <a:r>
              <a:rPr lang="ro-RO" sz="2400" b="1" i="0" noProof="0" dirty="0">
                <a:solidFill>
                  <a:srgbClr val="CCCCCC"/>
                </a:solidFill>
                <a:effectLst/>
                <a:latin typeface="Courier New" panose="02070309020205020404" pitchFamily="49" charset="0"/>
              </a:rPr>
              <a:t>[] </a:t>
            </a:r>
            <a:r>
              <a:rPr lang="ro-RO" sz="2400" b="1" i="0" noProof="0" dirty="0" err="1">
                <a:solidFill>
                  <a:srgbClr val="CCCCCC"/>
                </a:solidFill>
                <a:effectLst/>
                <a:latin typeface="Courier New" panose="02070309020205020404" pitchFamily="49" charset="0"/>
              </a:rPr>
              <a:t>args</a:t>
            </a:r>
            <a:r>
              <a:rPr lang="ro-RO" sz="2400" b="1" i="0" noProof="0" dirty="0">
                <a:solidFill>
                  <a:srgbClr val="CCCCCC"/>
                </a:solidFill>
                <a:effectLst/>
                <a:latin typeface="Courier New" panose="02070309020205020404" pitchFamily="49" charset="0"/>
              </a:rPr>
              <a:t>) { </a:t>
            </a:r>
          </a:p>
          <a:p>
            <a:pPr marL="720090" lvl="4" indent="0" algn="just">
              <a:buNone/>
            </a:pPr>
            <a:r>
              <a:rPr lang="ro-RO" sz="2400" b="1" i="0" noProof="0" dirty="0" err="1">
                <a:solidFill>
                  <a:srgbClr val="CC99CD"/>
                </a:solidFill>
                <a:effectLst/>
                <a:latin typeface="Courier New" panose="02070309020205020404" pitchFamily="49" charset="0"/>
              </a:rPr>
              <a:t>int</a:t>
            </a:r>
            <a:r>
              <a:rPr lang="ro-RO" sz="2400" b="1" i="0" noProof="0" dirty="0">
                <a:solidFill>
                  <a:srgbClr val="CCCCCC"/>
                </a:solidFill>
                <a:effectLst/>
                <a:latin typeface="Courier New" panose="02070309020205020404" pitchFamily="49" charset="0"/>
              </a:rPr>
              <a:t> </a:t>
            </a:r>
            <a:r>
              <a:rPr lang="ro-RO" sz="2400" b="1" i="0" noProof="0" dirty="0" err="1">
                <a:solidFill>
                  <a:srgbClr val="CCCCCC"/>
                </a:solidFill>
                <a:effectLst/>
                <a:latin typeface="Courier New" panose="02070309020205020404" pitchFamily="49" charset="0"/>
              </a:rPr>
              <a:t>myInt</a:t>
            </a:r>
            <a:r>
              <a:rPr lang="ro-RO" sz="2400" b="1" i="0" noProof="0" dirty="0">
                <a:solidFill>
                  <a:srgbClr val="CCCCCC"/>
                </a:solidFill>
                <a:effectLst/>
                <a:latin typeface="Courier New" panose="02070309020205020404" pitchFamily="49" charset="0"/>
              </a:rPr>
              <a:t> </a:t>
            </a:r>
            <a:r>
              <a:rPr lang="ro-RO" sz="2400" b="1" i="0" noProof="0" dirty="0">
                <a:solidFill>
                  <a:srgbClr val="67CDCC"/>
                </a:solidFill>
                <a:effectLst/>
                <a:latin typeface="Courier New" panose="02070309020205020404" pitchFamily="49" charset="0"/>
              </a:rPr>
              <a:t>=</a:t>
            </a:r>
            <a:r>
              <a:rPr lang="ro-RO" sz="2400" b="1" i="0" noProof="0" dirty="0">
                <a:solidFill>
                  <a:srgbClr val="CCCCCC"/>
                </a:solidFill>
                <a:effectLst/>
                <a:latin typeface="Courier New" panose="02070309020205020404" pitchFamily="49" charset="0"/>
              </a:rPr>
              <a:t> </a:t>
            </a:r>
            <a:r>
              <a:rPr lang="ro-RO" sz="2400" b="1" i="0" noProof="0" dirty="0">
                <a:solidFill>
                  <a:srgbClr val="F08D49"/>
                </a:solidFill>
                <a:effectLst/>
                <a:latin typeface="Courier New" panose="02070309020205020404" pitchFamily="49" charset="0"/>
              </a:rPr>
              <a:t>10</a:t>
            </a:r>
            <a:r>
              <a:rPr lang="ro-RO" sz="2400" b="1" i="0" noProof="0" dirty="0">
                <a:solidFill>
                  <a:srgbClr val="CCCCCC"/>
                </a:solidFill>
                <a:effectLst/>
                <a:latin typeface="Courier New" panose="02070309020205020404" pitchFamily="49" charset="0"/>
              </a:rPr>
              <a:t>; </a:t>
            </a:r>
          </a:p>
          <a:p>
            <a:pPr marL="720090" lvl="4" indent="0" algn="just">
              <a:buNone/>
            </a:pPr>
            <a:r>
              <a:rPr lang="ro-RO" sz="2400" b="1" i="0" noProof="0" dirty="0">
                <a:solidFill>
                  <a:srgbClr val="999999"/>
                </a:solidFill>
                <a:effectLst/>
                <a:latin typeface="Courier New" panose="02070309020205020404" pitchFamily="49" charset="0"/>
              </a:rPr>
              <a:t>// Manual casting: </a:t>
            </a:r>
            <a:r>
              <a:rPr lang="ro-RO" sz="2400" b="1" i="0" noProof="0" dirty="0" err="1">
                <a:solidFill>
                  <a:srgbClr val="999999"/>
                </a:solidFill>
                <a:effectLst/>
                <a:latin typeface="Courier New" panose="02070309020205020404" pitchFamily="49" charset="0"/>
              </a:rPr>
              <a:t>int</a:t>
            </a:r>
            <a:r>
              <a:rPr lang="ro-RO" sz="2400" b="1" i="0" noProof="0" dirty="0">
                <a:solidFill>
                  <a:srgbClr val="999999"/>
                </a:solidFill>
                <a:effectLst/>
                <a:latin typeface="Courier New" panose="02070309020205020404" pitchFamily="49" charset="0"/>
              </a:rPr>
              <a:t> </a:t>
            </a:r>
            <a:r>
              <a:rPr lang="ro-RO" sz="2400" b="1" i="0" noProof="0" dirty="0" err="1">
                <a:solidFill>
                  <a:srgbClr val="999999"/>
                </a:solidFill>
                <a:effectLst/>
                <a:latin typeface="Courier New" panose="02070309020205020404" pitchFamily="49" charset="0"/>
              </a:rPr>
              <a:t>to</a:t>
            </a:r>
            <a:r>
              <a:rPr lang="ro-RO" sz="2400" b="1" i="0" noProof="0" dirty="0">
                <a:solidFill>
                  <a:srgbClr val="999999"/>
                </a:solidFill>
                <a:effectLst/>
                <a:latin typeface="Courier New" panose="02070309020205020404" pitchFamily="49" charset="0"/>
              </a:rPr>
              <a:t> </a:t>
            </a:r>
            <a:r>
              <a:rPr lang="ro-RO" sz="2400" b="1" i="0" noProof="0" dirty="0" err="1">
                <a:solidFill>
                  <a:srgbClr val="999999"/>
                </a:solidFill>
                <a:effectLst/>
                <a:latin typeface="Courier New" panose="02070309020205020404" pitchFamily="49" charset="0"/>
              </a:rPr>
              <a:t>float</a:t>
            </a:r>
            <a:r>
              <a:rPr lang="ro-RO" sz="2400" b="1" i="0" noProof="0" dirty="0">
                <a:solidFill>
                  <a:srgbClr val="CCCCCC"/>
                </a:solidFill>
                <a:effectLst/>
                <a:latin typeface="Courier New" panose="02070309020205020404" pitchFamily="49" charset="0"/>
              </a:rPr>
              <a:t> </a:t>
            </a:r>
          </a:p>
          <a:p>
            <a:pPr marL="720090" lvl="4" indent="0" algn="just">
              <a:buNone/>
            </a:pPr>
            <a:r>
              <a:rPr lang="ro-RO" sz="2400" b="1" i="0" noProof="0" dirty="0" err="1">
                <a:solidFill>
                  <a:srgbClr val="CC99CD"/>
                </a:solidFill>
                <a:effectLst/>
                <a:latin typeface="Courier New" panose="02070309020205020404" pitchFamily="49" charset="0"/>
              </a:rPr>
              <a:t>float</a:t>
            </a:r>
            <a:r>
              <a:rPr lang="ro-RO" sz="2400" b="1" i="0" noProof="0" dirty="0">
                <a:solidFill>
                  <a:srgbClr val="CCCCCC"/>
                </a:solidFill>
                <a:effectLst/>
                <a:latin typeface="Courier New" panose="02070309020205020404" pitchFamily="49" charset="0"/>
              </a:rPr>
              <a:t> </a:t>
            </a:r>
            <a:r>
              <a:rPr lang="ro-RO" sz="2400" b="1" i="0" noProof="0" dirty="0" err="1">
                <a:solidFill>
                  <a:srgbClr val="CCCCCC"/>
                </a:solidFill>
                <a:effectLst/>
                <a:latin typeface="Courier New" panose="02070309020205020404" pitchFamily="49" charset="0"/>
              </a:rPr>
              <a:t>myFloat</a:t>
            </a:r>
            <a:r>
              <a:rPr lang="ro-RO" sz="2400" b="1" i="0" noProof="0" dirty="0">
                <a:solidFill>
                  <a:srgbClr val="CCCCCC"/>
                </a:solidFill>
                <a:effectLst/>
                <a:latin typeface="Courier New" panose="02070309020205020404" pitchFamily="49" charset="0"/>
              </a:rPr>
              <a:t> </a:t>
            </a:r>
            <a:r>
              <a:rPr lang="ro-RO" sz="2400" b="1" i="0" noProof="0" dirty="0">
                <a:solidFill>
                  <a:srgbClr val="67CDCC"/>
                </a:solidFill>
                <a:effectLst/>
                <a:latin typeface="Courier New" panose="02070309020205020404" pitchFamily="49" charset="0"/>
              </a:rPr>
              <a:t>=</a:t>
            </a:r>
            <a:r>
              <a:rPr lang="ro-RO" sz="2400" b="1" i="0" noProof="0" dirty="0">
                <a:solidFill>
                  <a:srgbClr val="CCCCCC"/>
                </a:solidFill>
                <a:effectLst/>
                <a:latin typeface="Courier New" panose="02070309020205020404" pitchFamily="49" charset="0"/>
              </a:rPr>
              <a:t> (</a:t>
            </a:r>
            <a:r>
              <a:rPr lang="ro-RO" sz="2400" b="1" i="0" noProof="0" dirty="0" err="1">
                <a:solidFill>
                  <a:srgbClr val="CC99CD"/>
                </a:solidFill>
                <a:effectLst/>
                <a:latin typeface="Courier New" panose="02070309020205020404" pitchFamily="49" charset="0"/>
              </a:rPr>
              <a:t>float</a:t>
            </a:r>
            <a:r>
              <a:rPr lang="ro-RO" sz="2400" b="1" i="0" noProof="0" dirty="0">
                <a:solidFill>
                  <a:srgbClr val="CCCCCC"/>
                </a:solidFill>
                <a:effectLst/>
                <a:latin typeface="Courier New" panose="02070309020205020404" pitchFamily="49" charset="0"/>
              </a:rPr>
              <a:t>) </a:t>
            </a:r>
            <a:r>
              <a:rPr lang="ro-RO" sz="2400" b="1" i="0" noProof="0" dirty="0" err="1">
                <a:solidFill>
                  <a:srgbClr val="CCCCCC"/>
                </a:solidFill>
                <a:effectLst/>
                <a:latin typeface="Courier New" panose="02070309020205020404" pitchFamily="49" charset="0"/>
              </a:rPr>
              <a:t>myInt</a:t>
            </a:r>
            <a:r>
              <a:rPr lang="ro-RO" sz="2400" b="1" i="0" noProof="0" dirty="0">
                <a:solidFill>
                  <a:srgbClr val="CCCCCC"/>
                </a:solidFill>
                <a:effectLst/>
                <a:latin typeface="Courier New" panose="02070309020205020404" pitchFamily="49" charset="0"/>
              </a:rPr>
              <a:t>; </a:t>
            </a:r>
            <a:r>
              <a:rPr lang="ro-RO" sz="2400" b="1" i="0" noProof="0" dirty="0" err="1">
                <a:solidFill>
                  <a:srgbClr val="CCCCCC"/>
                </a:solidFill>
                <a:effectLst/>
                <a:latin typeface="Courier New" panose="02070309020205020404" pitchFamily="49" charset="0"/>
              </a:rPr>
              <a:t>Console.</a:t>
            </a:r>
            <a:r>
              <a:rPr lang="ro-RO" sz="2400" b="1" i="0" noProof="0" dirty="0" err="1">
                <a:solidFill>
                  <a:srgbClr val="F08D49"/>
                </a:solidFill>
                <a:effectLst/>
                <a:latin typeface="Courier New" panose="02070309020205020404" pitchFamily="49" charset="0"/>
              </a:rPr>
              <a:t>WriteLine</a:t>
            </a:r>
            <a:r>
              <a:rPr lang="ro-RO" sz="2400" b="1" i="0" noProof="0" dirty="0">
                <a:solidFill>
                  <a:srgbClr val="CCCCCC"/>
                </a:solidFill>
                <a:effectLst/>
                <a:latin typeface="Courier New" panose="02070309020205020404" pitchFamily="49" charset="0"/>
              </a:rPr>
              <a:t>(</a:t>
            </a:r>
            <a:r>
              <a:rPr lang="ro-RO" sz="2400" b="1" i="0" noProof="0" dirty="0" err="1">
                <a:solidFill>
                  <a:srgbClr val="CCCCCC"/>
                </a:solidFill>
                <a:effectLst/>
                <a:latin typeface="Courier New" panose="02070309020205020404" pitchFamily="49" charset="0"/>
              </a:rPr>
              <a:t>myInt</a:t>
            </a:r>
            <a:r>
              <a:rPr lang="ro-RO" sz="2400" b="1" i="0" noProof="0" dirty="0">
                <a:solidFill>
                  <a:srgbClr val="CCCCCC"/>
                </a:solidFill>
                <a:effectLst/>
                <a:latin typeface="Courier New" panose="02070309020205020404" pitchFamily="49" charset="0"/>
              </a:rPr>
              <a:t>); </a:t>
            </a:r>
            <a:r>
              <a:rPr lang="ro-RO" sz="2400" b="1" i="0" noProof="0" dirty="0" err="1">
                <a:solidFill>
                  <a:srgbClr val="CCCCCC"/>
                </a:solidFill>
                <a:effectLst/>
                <a:latin typeface="Courier New" panose="02070309020205020404" pitchFamily="49" charset="0"/>
              </a:rPr>
              <a:t>Console.</a:t>
            </a:r>
            <a:r>
              <a:rPr lang="ro-RO" sz="2400" b="1" i="0" noProof="0" dirty="0" err="1">
                <a:solidFill>
                  <a:srgbClr val="F08D49"/>
                </a:solidFill>
                <a:effectLst/>
                <a:latin typeface="Courier New" panose="02070309020205020404" pitchFamily="49" charset="0"/>
              </a:rPr>
              <a:t>WriteLine</a:t>
            </a:r>
            <a:r>
              <a:rPr lang="ro-RO" sz="2400" b="1" i="0" noProof="0" dirty="0">
                <a:solidFill>
                  <a:srgbClr val="CCCCCC"/>
                </a:solidFill>
                <a:effectLst/>
                <a:latin typeface="Courier New" panose="02070309020205020404" pitchFamily="49" charset="0"/>
              </a:rPr>
              <a:t>(</a:t>
            </a:r>
            <a:r>
              <a:rPr lang="ro-RO" sz="2400" b="1" i="0" noProof="0" dirty="0" err="1">
                <a:solidFill>
                  <a:srgbClr val="CCCCCC"/>
                </a:solidFill>
                <a:effectLst/>
                <a:latin typeface="Courier New" panose="02070309020205020404" pitchFamily="49" charset="0"/>
              </a:rPr>
              <a:t>myFloat</a:t>
            </a:r>
            <a:r>
              <a:rPr lang="ro-RO" sz="2400" b="1" i="0" noProof="0" dirty="0">
                <a:solidFill>
                  <a:srgbClr val="CCCCCC"/>
                </a:solidFill>
                <a:effectLst/>
                <a:latin typeface="Courier New" panose="02070309020205020404" pitchFamily="49" charset="0"/>
              </a:rPr>
              <a:t>);</a:t>
            </a:r>
          </a:p>
          <a:p>
            <a:pPr marL="377190" lvl="2" indent="0" algn="just">
              <a:buNone/>
            </a:pPr>
            <a:r>
              <a:rPr lang="ro-RO" sz="2400" b="1" i="0" noProof="0" dirty="0">
                <a:solidFill>
                  <a:srgbClr val="CCCCCC"/>
                </a:solidFill>
                <a:effectLst/>
                <a:latin typeface="Courier New" panose="02070309020205020404" pitchFamily="49" charset="0"/>
              </a:rPr>
              <a:t>}</a:t>
            </a:r>
          </a:p>
          <a:p>
            <a:pPr marL="240030" lvl="1" indent="0" algn="just">
              <a:buNone/>
            </a:pPr>
            <a:r>
              <a:rPr lang="ro-RO" sz="2400" b="1" i="0" noProof="0" dirty="0">
                <a:solidFill>
                  <a:srgbClr val="CCCCCC"/>
                </a:solidFill>
                <a:effectLst/>
                <a:latin typeface="Courier New" panose="02070309020205020404" pitchFamily="49" charset="0"/>
              </a:rPr>
              <a:t>}</a:t>
            </a:r>
          </a:p>
          <a:p>
            <a:pPr marL="34290" indent="0" algn="just">
              <a:buNone/>
            </a:pPr>
            <a:r>
              <a:rPr lang="ro-RO" sz="2400" b="1" i="0" noProof="0" dirty="0">
                <a:solidFill>
                  <a:srgbClr val="CCCCCC"/>
                </a:solidFill>
                <a:effectLst/>
                <a:latin typeface="Courier New" panose="02070309020205020404" pitchFamily="49" charset="0"/>
              </a:rPr>
              <a:t>}</a:t>
            </a:r>
            <a:endParaRPr lang="ro-RO" sz="2400" b="1" noProof="0" dirty="0">
              <a:solidFill>
                <a:srgbClr val="00B0F0"/>
              </a:solidFill>
            </a:endParaRPr>
          </a:p>
        </p:txBody>
      </p:sp>
    </p:spTree>
    <p:extLst>
      <p:ext uri="{BB962C8B-B14F-4D97-AF65-F5344CB8AC3E}">
        <p14:creationId xmlns:p14="http://schemas.microsoft.com/office/powerpoint/2010/main" val="7584243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DFDACE-96C3-3B08-963C-106E59026CD7}"/>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F9152374-9CC4-A664-CC1E-4049F30A4820}"/>
              </a:ext>
            </a:extLst>
          </p:cNvPr>
          <p:cNvSpPr>
            <a:spLocks noGrp="1"/>
          </p:cNvSpPr>
          <p:nvPr>
            <p:ph type="title"/>
          </p:nvPr>
        </p:nvSpPr>
        <p:spPr>
          <a:xfrm>
            <a:off x="463925" y="582705"/>
            <a:ext cx="7819465" cy="504265"/>
          </a:xfrm>
        </p:spPr>
        <p:txBody>
          <a:bodyPr>
            <a:noAutofit/>
          </a:bodyPr>
          <a:lstStyle/>
          <a:p>
            <a:r>
              <a:rPr lang="ro-RO" sz="3200" noProof="0" dirty="0"/>
              <a:t>C# - Cursul 3</a:t>
            </a:r>
          </a:p>
        </p:txBody>
      </p:sp>
      <p:sp>
        <p:nvSpPr>
          <p:cNvPr id="5" name="Content Placeholder 4">
            <a:extLst>
              <a:ext uri="{FF2B5EF4-FFF2-40B4-BE49-F238E27FC236}">
                <a16:creationId xmlns:a16="http://schemas.microsoft.com/office/drawing/2014/main" id="{B6AA24E3-98D9-681E-797B-9BCD6AA9B33E}"/>
              </a:ext>
            </a:extLst>
          </p:cNvPr>
          <p:cNvSpPr>
            <a:spLocks noGrp="1"/>
          </p:cNvSpPr>
          <p:nvPr>
            <p:ph idx="1"/>
          </p:nvPr>
        </p:nvSpPr>
        <p:spPr>
          <a:xfrm>
            <a:off x="463925" y="1281952"/>
            <a:ext cx="8249770" cy="5074024"/>
          </a:xfrm>
        </p:spPr>
        <p:txBody>
          <a:bodyPr>
            <a:noAutofit/>
          </a:bodyPr>
          <a:lstStyle/>
          <a:p>
            <a:pPr marL="34290" indent="0" algn="just">
              <a:buNone/>
            </a:pPr>
            <a:r>
              <a:rPr lang="ro-RO" sz="2800" noProof="0" dirty="0">
                <a:solidFill>
                  <a:srgbClr val="00B0F0"/>
                </a:solidFill>
              </a:rPr>
              <a:t>Conversia de tip folosind clasa </a:t>
            </a:r>
            <a:r>
              <a:rPr lang="ro-RO" sz="2800" noProof="0" dirty="0" err="1">
                <a:solidFill>
                  <a:srgbClr val="00B0F0"/>
                </a:solidFill>
              </a:rPr>
              <a:t>Convert</a:t>
            </a:r>
            <a:endParaRPr lang="ro-RO" sz="2800" noProof="0" dirty="0">
              <a:solidFill>
                <a:srgbClr val="00B0F0"/>
              </a:solidFill>
            </a:endParaRPr>
          </a:p>
          <a:p>
            <a:pPr marL="34290" indent="0" algn="just">
              <a:buNone/>
            </a:pPr>
            <a:endParaRPr lang="ro-RO" sz="2800" noProof="0" dirty="0">
              <a:solidFill>
                <a:srgbClr val="00B0F0"/>
              </a:solidFill>
            </a:endParaRPr>
          </a:p>
          <a:p>
            <a:pPr marL="34290" indent="0" algn="just">
              <a:buNone/>
            </a:pPr>
            <a:r>
              <a:rPr lang="ro-RO" sz="2800" noProof="0" dirty="0">
                <a:solidFill>
                  <a:srgbClr val="00B0F0"/>
                </a:solidFill>
              </a:rPr>
              <a:t>Clasa </a:t>
            </a:r>
            <a:r>
              <a:rPr lang="ro-RO" sz="2800" noProof="0" dirty="0" err="1">
                <a:solidFill>
                  <a:srgbClr val="00B0F0"/>
                </a:solidFill>
              </a:rPr>
              <a:t>Convert</a:t>
            </a:r>
            <a:r>
              <a:rPr lang="ro-RO" sz="2800" noProof="0" dirty="0">
                <a:solidFill>
                  <a:srgbClr val="00B0F0"/>
                </a:solidFill>
              </a:rPr>
              <a:t> din C# oferă metode pentru convertirea explicită a diferitelor tipuri de date.</a:t>
            </a:r>
          </a:p>
        </p:txBody>
      </p:sp>
    </p:spTree>
    <p:extLst>
      <p:ext uri="{BB962C8B-B14F-4D97-AF65-F5344CB8AC3E}">
        <p14:creationId xmlns:p14="http://schemas.microsoft.com/office/powerpoint/2010/main" val="41410493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330A13-4A4C-E058-1D44-95C0AC90E632}"/>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92BD5E18-1C9C-22F4-3452-76B612704A29}"/>
              </a:ext>
            </a:extLst>
          </p:cNvPr>
          <p:cNvSpPr>
            <a:spLocks noGrp="1"/>
          </p:cNvSpPr>
          <p:nvPr>
            <p:ph type="title"/>
          </p:nvPr>
        </p:nvSpPr>
        <p:spPr>
          <a:xfrm>
            <a:off x="463925" y="582705"/>
            <a:ext cx="7819465" cy="504265"/>
          </a:xfrm>
        </p:spPr>
        <p:txBody>
          <a:bodyPr>
            <a:noAutofit/>
          </a:bodyPr>
          <a:lstStyle/>
          <a:p>
            <a:r>
              <a:rPr lang="ro-RO" sz="3200" noProof="0" dirty="0"/>
              <a:t>C# - Cursul 3</a:t>
            </a:r>
          </a:p>
        </p:txBody>
      </p:sp>
      <p:sp>
        <p:nvSpPr>
          <p:cNvPr id="5" name="Content Placeholder 4">
            <a:extLst>
              <a:ext uri="{FF2B5EF4-FFF2-40B4-BE49-F238E27FC236}">
                <a16:creationId xmlns:a16="http://schemas.microsoft.com/office/drawing/2014/main" id="{7A075F31-68DD-C783-1C28-37FDF57032C3}"/>
              </a:ext>
            </a:extLst>
          </p:cNvPr>
          <p:cNvSpPr>
            <a:spLocks noGrp="1"/>
          </p:cNvSpPr>
          <p:nvPr>
            <p:ph idx="1"/>
          </p:nvPr>
        </p:nvSpPr>
        <p:spPr>
          <a:xfrm>
            <a:off x="463925" y="1281952"/>
            <a:ext cx="8249770" cy="5074024"/>
          </a:xfrm>
        </p:spPr>
        <p:txBody>
          <a:bodyPr>
            <a:noAutofit/>
          </a:bodyPr>
          <a:lstStyle/>
          <a:p>
            <a:pPr marL="34290" indent="0" algn="just">
              <a:buNone/>
            </a:pPr>
            <a:r>
              <a:rPr lang="ro-RO" sz="2400" b="1" i="0" noProof="0" dirty="0" err="1">
                <a:solidFill>
                  <a:srgbClr val="CC99CD"/>
                </a:solidFill>
                <a:effectLst/>
                <a:latin typeface="Courier New" panose="02070309020205020404" pitchFamily="49" charset="0"/>
              </a:rPr>
              <a:t>using</a:t>
            </a:r>
            <a:r>
              <a:rPr lang="ro-RO" sz="2400" b="1" i="0" noProof="0" dirty="0">
                <a:solidFill>
                  <a:srgbClr val="CCCCCC"/>
                </a:solidFill>
                <a:effectLst/>
                <a:latin typeface="Courier New" panose="02070309020205020404" pitchFamily="49" charset="0"/>
              </a:rPr>
              <a:t> </a:t>
            </a:r>
            <a:r>
              <a:rPr lang="ro-RO" sz="2400" b="1" i="0" noProof="0" dirty="0" err="1">
                <a:solidFill>
                  <a:srgbClr val="CCCCCC"/>
                </a:solidFill>
                <a:effectLst/>
                <a:latin typeface="Courier New" panose="02070309020205020404" pitchFamily="49" charset="0"/>
              </a:rPr>
              <a:t>System</a:t>
            </a:r>
            <a:r>
              <a:rPr lang="ro-RO" sz="2400" b="1" i="0" noProof="0" dirty="0">
                <a:solidFill>
                  <a:srgbClr val="CCCCCC"/>
                </a:solidFill>
                <a:effectLst/>
                <a:latin typeface="Courier New" panose="02070309020205020404" pitchFamily="49" charset="0"/>
              </a:rPr>
              <a:t>;</a:t>
            </a:r>
          </a:p>
          <a:p>
            <a:pPr marL="34290" indent="0" algn="just">
              <a:buNone/>
            </a:pPr>
            <a:r>
              <a:rPr lang="ro-RO" sz="2400" b="1" i="0" noProof="0" dirty="0" err="1">
                <a:solidFill>
                  <a:srgbClr val="CC99CD"/>
                </a:solidFill>
                <a:effectLst/>
                <a:latin typeface="Courier New" panose="02070309020205020404" pitchFamily="49" charset="0"/>
              </a:rPr>
              <a:t>namespace</a:t>
            </a:r>
            <a:r>
              <a:rPr lang="ro-RO" sz="2400" b="1" i="0" noProof="0" dirty="0">
                <a:solidFill>
                  <a:srgbClr val="CCCCCC"/>
                </a:solidFill>
                <a:effectLst/>
                <a:latin typeface="Courier New" panose="02070309020205020404" pitchFamily="49" charset="0"/>
              </a:rPr>
              <a:t> </a:t>
            </a:r>
            <a:r>
              <a:rPr lang="ro-RO" sz="2400" b="1" i="0" noProof="0" dirty="0" err="1">
                <a:solidFill>
                  <a:srgbClr val="CCCCCC"/>
                </a:solidFill>
                <a:effectLst/>
                <a:latin typeface="Courier New" panose="02070309020205020404" pitchFamily="49" charset="0"/>
              </a:rPr>
              <a:t>ConversionExample</a:t>
            </a:r>
            <a:r>
              <a:rPr lang="ro-RO" sz="2400" b="1" i="0" noProof="0" dirty="0">
                <a:solidFill>
                  <a:srgbClr val="CCCCCC"/>
                </a:solidFill>
                <a:effectLst/>
                <a:latin typeface="Courier New" panose="02070309020205020404" pitchFamily="49" charset="0"/>
              </a:rPr>
              <a:t> { </a:t>
            </a:r>
          </a:p>
          <a:p>
            <a:pPr marL="34290" indent="0" algn="just">
              <a:buNone/>
            </a:pPr>
            <a:r>
              <a:rPr lang="ro-RO" sz="2400" b="1" noProof="0" dirty="0">
                <a:solidFill>
                  <a:srgbClr val="CCCCCC"/>
                </a:solidFill>
                <a:latin typeface="Courier New" panose="02070309020205020404" pitchFamily="49" charset="0"/>
              </a:rPr>
              <a:t>	</a:t>
            </a:r>
            <a:r>
              <a:rPr lang="ro-RO" sz="2400" b="1" i="0" noProof="0" dirty="0" err="1">
                <a:solidFill>
                  <a:srgbClr val="CC99CD"/>
                </a:solidFill>
                <a:effectLst/>
                <a:latin typeface="Courier New" panose="02070309020205020404" pitchFamily="49" charset="0"/>
              </a:rPr>
              <a:t>class</a:t>
            </a:r>
            <a:r>
              <a:rPr lang="ro-RO" sz="2400" b="1" i="0" noProof="0" dirty="0">
                <a:solidFill>
                  <a:srgbClr val="CCCCCC"/>
                </a:solidFill>
                <a:effectLst/>
                <a:latin typeface="Courier New" panose="02070309020205020404" pitchFamily="49" charset="0"/>
              </a:rPr>
              <a:t> Program { </a:t>
            </a:r>
          </a:p>
          <a:p>
            <a:pPr marL="34290" indent="0" algn="just">
              <a:buNone/>
            </a:pPr>
            <a:r>
              <a:rPr lang="ro-RO" sz="2400" b="1" noProof="0" dirty="0">
                <a:solidFill>
                  <a:srgbClr val="CCCCCC"/>
                </a:solidFill>
                <a:latin typeface="Courier New" panose="02070309020205020404" pitchFamily="49" charset="0"/>
              </a:rPr>
              <a:t>		</a:t>
            </a:r>
            <a:r>
              <a:rPr lang="ro-RO" sz="2400" b="1" i="0" noProof="0" dirty="0">
                <a:solidFill>
                  <a:srgbClr val="CC99CD"/>
                </a:solidFill>
                <a:effectLst/>
                <a:latin typeface="Courier New" panose="02070309020205020404" pitchFamily="49" charset="0"/>
              </a:rPr>
              <a:t>static</a:t>
            </a:r>
            <a:r>
              <a:rPr lang="ro-RO" sz="2400" b="1" i="0" noProof="0" dirty="0">
                <a:solidFill>
                  <a:srgbClr val="CCCCCC"/>
                </a:solidFill>
                <a:effectLst/>
                <a:latin typeface="Courier New" panose="02070309020205020404" pitchFamily="49" charset="0"/>
              </a:rPr>
              <a:t> </a:t>
            </a:r>
            <a:r>
              <a:rPr lang="ro-RO" sz="2400" b="1" i="0" noProof="0" dirty="0" err="1">
                <a:solidFill>
                  <a:srgbClr val="CC99CD"/>
                </a:solidFill>
                <a:effectLst/>
                <a:latin typeface="Courier New" panose="02070309020205020404" pitchFamily="49" charset="0"/>
              </a:rPr>
              <a:t>void</a:t>
            </a:r>
            <a:r>
              <a:rPr lang="ro-RO" sz="2400" b="1" i="0" noProof="0" dirty="0">
                <a:solidFill>
                  <a:srgbClr val="CCCCCC"/>
                </a:solidFill>
                <a:effectLst/>
                <a:latin typeface="Courier New" panose="02070309020205020404" pitchFamily="49" charset="0"/>
              </a:rPr>
              <a:t> </a:t>
            </a:r>
            <a:r>
              <a:rPr lang="ro-RO" sz="2400" b="1" i="0" noProof="0" dirty="0">
                <a:solidFill>
                  <a:srgbClr val="F08D49"/>
                </a:solidFill>
                <a:effectLst/>
                <a:latin typeface="Courier New" panose="02070309020205020404" pitchFamily="49" charset="0"/>
              </a:rPr>
              <a:t>Main</a:t>
            </a:r>
            <a:r>
              <a:rPr lang="ro-RO" sz="2400" b="1" i="0" noProof="0" dirty="0">
                <a:solidFill>
                  <a:srgbClr val="CCCCCC"/>
                </a:solidFill>
                <a:effectLst/>
                <a:latin typeface="Courier New" panose="02070309020205020404" pitchFamily="49" charset="0"/>
              </a:rPr>
              <a:t>(</a:t>
            </a:r>
            <a:r>
              <a:rPr lang="ro-RO" sz="2400" b="1" i="0" noProof="0" dirty="0" err="1">
                <a:solidFill>
                  <a:srgbClr val="CC99CD"/>
                </a:solidFill>
                <a:effectLst/>
                <a:latin typeface="Courier New" panose="02070309020205020404" pitchFamily="49" charset="0"/>
              </a:rPr>
              <a:t>string</a:t>
            </a:r>
            <a:r>
              <a:rPr lang="ro-RO" sz="2400" b="1" i="0" noProof="0" dirty="0">
                <a:solidFill>
                  <a:srgbClr val="CCCCCC"/>
                </a:solidFill>
                <a:effectLst/>
                <a:latin typeface="Courier New" panose="02070309020205020404" pitchFamily="49" charset="0"/>
              </a:rPr>
              <a:t>[] </a:t>
            </a:r>
            <a:r>
              <a:rPr lang="ro-RO" sz="2400" b="1" i="0" noProof="0" dirty="0" err="1">
                <a:solidFill>
                  <a:srgbClr val="CCCCCC"/>
                </a:solidFill>
                <a:effectLst/>
                <a:latin typeface="Courier New" panose="02070309020205020404" pitchFamily="49" charset="0"/>
              </a:rPr>
              <a:t>args</a:t>
            </a:r>
            <a:r>
              <a:rPr lang="ro-RO" sz="2400" b="1" i="0" noProof="0" dirty="0">
                <a:solidFill>
                  <a:srgbClr val="CCCCCC"/>
                </a:solidFill>
                <a:effectLst/>
                <a:latin typeface="Courier New" panose="02070309020205020404" pitchFamily="49" charset="0"/>
              </a:rPr>
              <a:t>) { 			</a:t>
            </a:r>
            <a:r>
              <a:rPr lang="ro-RO" sz="2400" b="1" i="0" noProof="0" dirty="0" err="1">
                <a:solidFill>
                  <a:srgbClr val="CC99CD"/>
                </a:solidFill>
                <a:effectLst/>
                <a:latin typeface="Courier New" panose="02070309020205020404" pitchFamily="49" charset="0"/>
              </a:rPr>
              <a:t>string</a:t>
            </a:r>
            <a:r>
              <a:rPr lang="ro-RO" sz="2400" b="1" i="0" noProof="0" dirty="0">
                <a:solidFill>
                  <a:srgbClr val="CCCCCC"/>
                </a:solidFill>
                <a:effectLst/>
                <a:latin typeface="Courier New" panose="02070309020205020404" pitchFamily="49" charset="0"/>
              </a:rPr>
              <a:t> </a:t>
            </a:r>
            <a:r>
              <a:rPr lang="ro-RO" sz="2400" b="1" i="0" noProof="0" dirty="0" err="1">
                <a:solidFill>
                  <a:srgbClr val="CCCCCC"/>
                </a:solidFill>
                <a:effectLst/>
                <a:latin typeface="Courier New" panose="02070309020205020404" pitchFamily="49" charset="0"/>
              </a:rPr>
              <a:t>str</a:t>
            </a:r>
            <a:r>
              <a:rPr lang="ro-RO" sz="2400" b="1" i="0" noProof="0" dirty="0">
                <a:solidFill>
                  <a:srgbClr val="CCCCCC"/>
                </a:solidFill>
                <a:effectLst/>
                <a:latin typeface="Courier New" panose="02070309020205020404" pitchFamily="49" charset="0"/>
              </a:rPr>
              <a:t> </a:t>
            </a:r>
            <a:r>
              <a:rPr lang="ro-RO" sz="2400" b="1" i="0" noProof="0" dirty="0">
                <a:solidFill>
                  <a:srgbClr val="67CDCC"/>
                </a:solidFill>
                <a:effectLst/>
                <a:latin typeface="Courier New" panose="02070309020205020404" pitchFamily="49" charset="0"/>
              </a:rPr>
              <a:t>=</a:t>
            </a:r>
            <a:r>
              <a:rPr lang="ro-RO" sz="2400" b="1" i="0" noProof="0" dirty="0">
                <a:solidFill>
                  <a:srgbClr val="CCCCCC"/>
                </a:solidFill>
                <a:effectLst/>
                <a:latin typeface="Courier New" panose="02070309020205020404" pitchFamily="49" charset="0"/>
              </a:rPr>
              <a:t> </a:t>
            </a:r>
            <a:r>
              <a:rPr lang="ro-RO" sz="2400" b="1" i="0" noProof="0" dirty="0">
                <a:solidFill>
                  <a:srgbClr val="7EC699"/>
                </a:solidFill>
                <a:effectLst/>
                <a:latin typeface="Courier New" panose="02070309020205020404" pitchFamily="49" charset="0"/>
              </a:rPr>
              <a:t>"123"</a:t>
            </a:r>
            <a:r>
              <a:rPr lang="ro-RO" sz="2400" b="1" i="0" noProof="0" dirty="0">
                <a:solidFill>
                  <a:srgbClr val="CCCCCC"/>
                </a:solidFill>
                <a:effectLst/>
                <a:latin typeface="Courier New" panose="02070309020205020404" pitchFamily="49" charset="0"/>
              </a:rPr>
              <a:t>; </a:t>
            </a:r>
          </a:p>
          <a:p>
            <a:pPr marL="34290" indent="0" algn="just">
              <a:buNone/>
            </a:pPr>
            <a:r>
              <a:rPr lang="ro-RO" sz="2400" b="1" noProof="0" dirty="0">
                <a:solidFill>
                  <a:srgbClr val="CCCCCC"/>
                </a:solidFill>
                <a:latin typeface="Courier New" panose="02070309020205020404" pitchFamily="49" charset="0"/>
              </a:rPr>
              <a:t>			</a:t>
            </a:r>
            <a:r>
              <a:rPr lang="ro-RO" sz="2400" b="1" i="0" noProof="0" dirty="0" err="1">
                <a:solidFill>
                  <a:srgbClr val="CC99CD"/>
                </a:solidFill>
                <a:effectLst/>
                <a:latin typeface="Courier New" panose="02070309020205020404" pitchFamily="49" charset="0"/>
              </a:rPr>
              <a:t>int</a:t>
            </a:r>
            <a:r>
              <a:rPr lang="ro-RO" sz="2400" b="1" i="0" noProof="0" dirty="0">
                <a:solidFill>
                  <a:srgbClr val="CCCCCC"/>
                </a:solidFill>
                <a:effectLst/>
                <a:latin typeface="Courier New" panose="02070309020205020404" pitchFamily="49" charset="0"/>
              </a:rPr>
              <a:t> num </a:t>
            </a:r>
            <a:r>
              <a:rPr lang="ro-RO" sz="2400" b="1" i="0" noProof="0" dirty="0">
                <a:solidFill>
                  <a:srgbClr val="67CDCC"/>
                </a:solidFill>
                <a:effectLst/>
                <a:latin typeface="Courier New" panose="02070309020205020404" pitchFamily="49" charset="0"/>
              </a:rPr>
              <a:t>=</a:t>
            </a:r>
            <a:r>
              <a:rPr lang="ro-RO" sz="2400" b="1" i="0" noProof="0" dirty="0">
                <a:solidFill>
                  <a:srgbClr val="CCCCCC"/>
                </a:solidFill>
                <a:effectLst/>
                <a:latin typeface="Courier New" panose="02070309020205020404" pitchFamily="49" charset="0"/>
              </a:rPr>
              <a:t> Convert.</a:t>
            </a:r>
            <a:r>
              <a:rPr lang="ro-RO" sz="2400" b="1" i="0" noProof="0" dirty="0">
                <a:solidFill>
                  <a:srgbClr val="F08D49"/>
                </a:solidFill>
                <a:effectLst/>
                <a:latin typeface="Courier New" panose="02070309020205020404" pitchFamily="49" charset="0"/>
              </a:rPr>
              <a:t>ToInt32</a:t>
            </a:r>
            <a:r>
              <a:rPr lang="ro-RO" sz="2400" b="1" i="0" noProof="0" dirty="0">
                <a:solidFill>
                  <a:srgbClr val="CCCCCC"/>
                </a:solidFill>
                <a:effectLst/>
                <a:latin typeface="Courier New" panose="02070309020205020404" pitchFamily="49" charset="0"/>
              </a:rPr>
              <a:t>(</a:t>
            </a:r>
            <a:r>
              <a:rPr lang="ro-RO" sz="2400" b="1" i="0" noProof="0" dirty="0" err="1">
                <a:solidFill>
                  <a:srgbClr val="CCCCCC"/>
                </a:solidFill>
                <a:effectLst/>
                <a:latin typeface="Courier New" panose="02070309020205020404" pitchFamily="49" charset="0"/>
              </a:rPr>
              <a:t>str</a:t>
            </a:r>
            <a:r>
              <a:rPr lang="ro-RO" sz="2400" b="1" i="0" noProof="0" dirty="0">
                <a:solidFill>
                  <a:srgbClr val="CCCCCC"/>
                </a:solidFill>
                <a:effectLst/>
                <a:latin typeface="Courier New" panose="02070309020205020404" pitchFamily="49" charset="0"/>
              </a:rPr>
              <a:t>); 			</a:t>
            </a:r>
            <a:r>
              <a:rPr lang="ro-RO" sz="2400" b="1" i="0" noProof="0" dirty="0" err="1">
                <a:solidFill>
                  <a:srgbClr val="CCCCCC"/>
                </a:solidFill>
                <a:effectLst/>
                <a:latin typeface="Courier New" panose="02070309020205020404" pitchFamily="49" charset="0"/>
              </a:rPr>
              <a:t>Console.</a:t>
            </a:r>
            <a:r>
              <a:rPr lang="ro-RO" sz="2400" b="1" i="0" noProof="0" dirty="0" err="1">
                <a:solidFill>
                  <a:srgbClr val="F08D49"/>
                </a:solidFill>
                <a:effectLst/>
                <a:latin typeface="Courier New" panose="02070309020205020404" pitchFamily="49" charset="0"/>
              </a:rPr>
              <a:t>WriteLine</a:t>
            </a:r>
            <a:r>
              <a:rPr lang="ro-RO" sz="2400" b="1" i="0" noProof="0" dirty="0">
                <a:solidFill>
                  <a:srgbClr val="CCCCCC"/>
                </a:solidFill>
                <a:effectLst/>
                <a:latin typeface="Courier New" panose="02070309020205020404" pitchFamily="49" charset="0"/>
              </a:rPr>
              <a:t>(num);</a:t>
            </a:r>
          </a:p>
          <a:p>
            <a:pPr marL="34290" indent="0" algn="just">
              <a:buNone/>
            </a:pPr>
            <a:r>
              <a:rPr lang="ro-RO" sz="2400" b="1" noProof="0" dirty="0">
                <a:solidFill>
                  <a:srgbClr val="CCCCCC"/>
                </a:solidFill>
                <a:latin typeface="Courier New" panose="02070309020205020404" pitchFamily="49" charset="0"/>
              </a:rPr>
              <a:t>		</a:t>
            </a:r>
            <a:r>
              <a:rPr lang="ro-RO" sz="2400" b="1" i="0" noProof="0" dirty="0">
                <a:solidFill>
                  <a:srgbClr val="CCCCCC"/>
                </a:solidFill>
                <a:effectLst/>
                <a:latin typeface="Courier New" panose="02070309020205020404" pitchFamily="49" charset="0"/>
              </a:rPr>
              <a:t>}</a:t>
            </a:r>
          </a:p>
          <a:p>
            <a:pPr marL="34290" indent="0" algn="just">
              <a:buNone/>
            </a:pPr>
            <a:r>
              <a:rPr lang="ro-RO" sz="2400" b="1" noProof="0" dirty="0">
                <a:solidFill>
                  <a:srgbClr val="CCCCCC"/>
                </a:solidFill>
                <a:latin typeface="Courier New" panose="02070309020205020404" pitchFamily="49" charset="0"/>
              </a:rPr>
              <a:t>	</a:t>
            </a:r>
            <a:r>
              <a:rPr lang="ro-RO" sz="2400" b="1" i="0" noProof="0" dirty="0">
                <a:solidFill>
                  <a:srgbClr val="CCCCCC"/>
                </a:solidFill>
                <a:effectLst/>
                <a:latin typeface="Courier New" panose="02070309020205020404" pitchFamily="49" charset="0"/>
              </a:rPr>
              <a:t>}</a:t>
            </a:r>
          </a:p>
          <a:p>
            <a:pPr marL="34290" indent="0" algn="just">
              <a:buNone/>
            </a:pPr>
            <a:r>
              <a:rPr lang="ro-RO" sz="2400" b="1" i="0" noProof="0" dirty="0">
                <a:solidFill>
                  <a:srgbClr val="CCCCCC"/>
                </a:solidFill>
                <a:effectLst/>
                <a:latin typeface="Courier New" panose="02070309020205020404" pitchFamily="49" charset="0"/>
              </a:rPr>
              <a:t>}</a:t>
            </a:r>
            <a:endParaRPr lang="ro-RO" sz="2400" b="1" noProof="0" dirty="0">
              <a:solidFill>
                <a:srgbClr val="00B0F0"/>
              </a:solidFill>
            </a:endParaRPr>
          </a:p>
        </p:txBody>
      </p:sp>
    </p:spTree>
    <p:extLst>
      <p:ext uri="{BB962C8B-B14F-4D97-AF65-F5344CB8AC3E}">
        <p14:creationId xmlns:p14="http://schemas.microsoft.com/office/powerpoint/2010/main" val="20562928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1CA020-EFEA-4631-4999-8768DD0302B9}"/>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2FB66F33-A71D-91F8-B5DB-DB216C4CC716}"/>
              </a:ext>
            </a:extLst>
          </p:cNvPr>
          <p:cNvSpPr>
            <a:spLocks noGrp="1"/>
          </p:cNvSpPr>
          <p:nvPr>
            <p:ph type="title"/>
          </p:nvPr>
        </p:nvSpPr>
        <p:spPr>
          <a:xfrm>
            <a:off x="463925" y="582705"/>
            <a:ext cx="7819465" cy="504265"/>
          </a:xfrm>
        </p:spPr>
        <p:txBody>
          <a:bodyPr>
            <a:noAutofit/>
          </a:bodyPr>
          <a:lstStyle/>
          <a:p>
            <a:r>
              <a:rPr lang="ro-RO" sz="3200" noProof="0" dirty="0"/>
              <a:t>C# - Cursul 3</a:t>
            </a:r>
          </a:p>
        </p:txBody>
      </p:sp>
      <p:sp>
        <p:nvSpPr>
          <p:cNvPr id="5" name="Content Placeholder 4">
            <a:extLst>
              <a:ext uri="{FF2B5EF4-FFF2-40B4-BE49-F238E27FC236}">
                <a16:creationId xmlns:a16="http://schemas.microsoft.com/office/drawing/2014/main" id="{5EED24C7-3659-D26D-61AF-49EECD1430E6}"/>
              </a:ext>
            </a:extLst>
          </p:cNvPr>
          <p:cNvSpPr>
            <a:spLocks noGrp="1"/>
          </p:cNvSpPr>
          <p:nvPr>
            <p:ph idx="1"/>
          </p:nvPr>
        </p:nvSpPr>
        <p:spPr>
          <a:xfrm>
            <a:off x="463925" y="1281952"/>
            <a:ext cx="8249770" cy="5074024"/>
          </a:xfrm>
        </p:spPr>
        <p:txBody>
          <a:bodyPr>
            <a:noAutofit/>
          </a:bodyPr>
          <a:lstStyle/>
          <a:p>
            <a:pPr marL="34290" indent="0" algn="just">
              <a:buNone/>
            </a:pPr>
            <a:r>
              <a:rPr lang="ro-RO" sz="2800" noProof="0" dirty="0">
                <a:solidFill>
                  <a:srgbClr val="00B0F0"/>
                </a:solidFill>
              </a:rPr>
              <a:t>Conversia de tip folosind metoda </a:t>
            </a:r>
            <a:r>
              <a:rPr lang="ro-RO" sz="2800" noProof="0" dirty="0" err="1">
                <a:solidFill>
                  <a:srgbClr val="00B0F0"/>
                </a:solidFill>
              </a:rPr>
              <a:t>Parse</a:t>
            </a:r>
            <a:r>
              <a:rPr lang="ro-RO" sz="2800" noProof="0" dirty="0">
                <a:solidFill>
                  <a:srgbClr val="00B0F0"/>
                </a:solidFill>
              </a:rPr>
              <a:t>()</a:t>
            </a:r>
          </a:p>
          <a:p>
            <a:pPr marL="34290" indent="0" algn="just">
              <a:buNone/>
            </a:pPr>
            <a:endParaRPr lang="ro-RO" sz="2800" noProof="0" dirty="0">
              <a:solidFill>
                <a:srgbClr val="00B0F0"/>
              </a:solidFill>
            </a:endParaRPr>
          </a:p>
          <a:p>
            <a:pPr marL="34290" indent="0" algn="just">
              <a:buNone/>
            </a:pPr>
            <a:r>
              <a:rPr lang="ro-RO" sz="2800" noProof="0" dirty="0">
                <a:solidFill>
                  <a:srgbClr val="00B0F0"/>
                </a:solidFill>
              </a:rPr>
              <a:t>Metoda </a:t>
            </a:r>
            <a:r>
              <a:rPr lang="ro-RO" sz="2800" noProof="0" dirty="0" err="1">
                <a:solidFill>
                  <a:srgbClr val="00B0F0"/>
                </a:solidFill>
              </a:rPr>
              <a:t>Parse</a:t>
            </a:r>
            <a:r>
              <a:rPr lang="ro-RO" sz="2800" noProof="0" dirty="0">
                <a:solidFill>
                  <a:srgbClr val="00B0F0"/>
                </a:solidFill>
              </a:rPr>
              <a:t>() este utilizată pentru a converti o reprezentare de tip șir a unui număr în tipul de date corespunzător.</a:t>
            </a:r>
          </a:p>
        </p:txBody>
      </p:sp>
    </p:spTree>
    <p:extLst>
      <p:ext uri="{BB962C8B-B14F-4D97-AF65-F5344CB8AC3E}">
        <p14:creationId xmlns:p14="http://schemas.microsoft.com/office/powerpoint/2010/main" val="245830796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ldTheme">
  <a:themeElements>
    <a:clrScheme name="Perspective">
      <a:dk1>
        <a:sysClr val="windowText" lastClr="000000"/>
      </a:dk1>
      <a:lt1>
        <a:sysClr val="window" lastClr="FFFFFF"/>
      </a:lt1>
      <a:dk2>
        <a:srgbClr val="283138"/>
      </a:dk2>
      <a:lt2>
        <a:srgbClr val="FF8600"/>
      </a:lt2>
      <a:accent1>
        <a:srgbClr val="838D9B"/>
      </a:accent1>
      <a:accent2>
        <a:srgbClr val="D2610C"/>
      </a:accent2>
      <a:accent3>
        <a:srgbClr val="80716A"/>
      </a:accent3>
      <a:accent4>
        <a:srgbClr val="94147C"/>
      </a:accent4>
      <a:accent5>
        <a:srgbClr val="5D5AD2"/>
      </a:accent5>
      <a:accent6>
        <a:srgbClr val="6F6C7D"/>
      </a:accent6>
      <a:hlink>
        <a:srgbClr val="6187E3"/>
      </a:hlink>
      <a:folHlink>
        <a:srgbClr val="7B8EB8"/>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erspective">
      <a:fillStyleLst>
        <a:solidFill>
          <a:schemeClr val="phClr"/>
        </a:solidFill>
        <a:gradFill rotWithShape="1">
          <a:gsLst>
            <a:gs pos="0">
              <a:schemeClr val="phClr">
                <a:tint val="50000"/>
                <a:alpha val="100000"/>
                <a:satMod val="160000"/>
                <a:lumMod val="105000"/>
              </a:schemeClr>
            </a:gs>
            <a:gs pos="41000">
              <a:schemeClr val="phClr">
                <a:tint val="57000"/>
                <a:satMod val="180000"/>
                <a:lumMod val="99000"/>
              </a:schemeClr>
            </a:gs>
            <a:gs pos="100000">
              <a:schemeClr val="phClr">
                <a:tint val="80000"/>
                <a:satMod val="200000"/>
                <a:lumMod val="104000"/>
              </a:schemeClr>
            </a:gs>
          </a:gsLst>
          <a:lin ang="5400000" scaled="1"/>
        </a:gradFill>
        <a:gradFill rotWithShape="1">
          <a:gsLst>
            <a:gs pos="0">
              <a:schemeClr val="phClr">
                <a:tint val="96000"/>
                <a:satMod val="130000"/>
                <a:lumMod val="114000"/>
              </a:schemeClr>
            </a:gs>
            <a:gs pos="60000">
              <a:schemeClr val="phClr">
                <a:tint val="100000"/>
                <a:satMod val="106000"/>
                <a:lumMod val="110000"/>
              </a:schemeClr>
            </a:gs>
            <a:gs pos="100000">
              <a:schemeClr val="ph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50800" dist="38100" dir="5400000" rotWithShape="0">
              <a:srgbClr val="000000">
                <a:alpha val="28000"/>
              </a:srgbClr>
            </a:outerShdw>
          </a:effectLst>
        </a:effectStyle>
        <a:effectStyle>
          <a:effectLst>
            <a:outerShdw blurRad="47625" dist="38100" dir="5400000" sy="98000" rotWithShape="0">
              <a:srgbClr val="000000">
                <a:alpha val="48000"/>
              </a:srgbClr>
            </a:outerShdw>
          </a:effectLst>
          <a:scene3d>
            <a:camera prst="orthographicFront">
              <a:rot lat="0" lon="0" rev="0"/>
            </a:camera>
            <a:lightRig rig="twoPt" dir="br">
              <a:rot lat="0" lon="0" rev="8700000"/>
            </a:lightRig>
          </a:scene3d>
          <a:sp3d prstMaterial="matte">
            <a:bevelT w="25400" h="53975"/>
          </a:sp3d>
        </a:effectStyle>
        <a:effectStyle>
          <a:effectLst>
            <a:reflection blurRad="12700" stA="24000" endPos="28000" dist="50800" dir="5400000" sy="-100000" rotWithShape="0"/>
          </a:effectLst>
          <a:scene3d>
            <a:camera prst="orthographicFront">
              <a:rot lat="0" lon="0" rev="0"/>
            </a:camera>
            <a:lightRig rig="threePt" dir="t">
              <a:rot lat="0" lon="0" rev="4800000"/>
            </a:lightRig>
          </a:scene3d>
          <a:sp3d>
            <a:bevelT w="69850" h="31750"/>
          </a:sp3d>
        </a:effectStyle>
      </a:effectStyleLst>
      <a:bgFillStyleLst>
        <a:solidFill>
          <a:schemeClr val="phClr"/>
        </a:solidFill>
        <a:gradFill rotWithShape="1">
          <a:gsLst>
            <a:gs pos="0">
              <a:schemeClr val="phClr">
                <a:tint val="100000"/>
                <a:shade val="80000"/>
                <a:satMod val="100000"/>
                <a:lumMod val="100000"/>
              </a:schemeClr>
            </a:gs>
            <a:gs pos="65000">
              <a:schemeClr val="phClr">
                <a:tint val="100000"/>
                <a:shade val="95000"/>
                <a:satMod val="100000"/>
                <a:lumMod val="100000"/>
              </a:schemeClr>
            </a:gs>
            <a:gs pos="100000">
              <a:schemeClr val="phClr">
                <a:tint val="88000"/>
                <a:shade val="100000"/>
                <a:satMod val="400000"/>
                <a:lumMod val="100000"/>
              </a:schemeClr>
            </a:gs>
          </a:gsLst>
          <a:lin ang="5400000" scaled="0"/>
        </a:gradFill>
        <a:blipFill rotWithShape="1">
          <a:blip xmlns:r="http://schemas.openxmlformats.org/officeDocument/2006/relationships" r:embed="rId1">
            <a:duotone>
              <a:schemeClr val="phClr">
                <a:tint val="95000"/>
                <a:satMod val="90000"/>
              </a:schemeClr>
              <a:schemeClr val="phClr">
                <a:shade val="92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oldTheme" id="{E044F4A2-B66D-45C2-96C7-FCDC24F4574A}" vid="{A3C9D0F2-0975-40A9-A9D7-E4850D5DE04F}"/>
    </a:ext>
  </a:extLst>
</a:theme>
</file>

<file path=docProps/app.xml><?xml version="1.0" encoding="utf-8"?>
<Properties xmlns="http://schemas.openxmlformats.org/officeDocument/2006/extended-properties" xmlns:vt="http://schemas.openxmlformats.org/officeDocument/2006/docPropsVTypes">
  <Template/>
  <TotalTime>3369</TotalTime>
  <Words>3031</Words>
  <Application>Microsoft Office PowerPoint</Application>
  <PresentationFormat>On-screen Show (4:3)</PresentationFormat>
  <Paragraphs>363</Paragraphs>
  <Slides>48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48</vt:i4>
      </vt:variant>
    </vt:vector>
  </HeadingPairs>
  <TitlesOfParts>
    <vt:vector size="52" baseType="lpstr">
      <vt:lpstr>Arial</vt:lpstr>
      <vt:lpstr>Courier New</vt:lpstr>
      <vt:lpstr>Wingdings</vt:lpstr>
      <vt:lpstr>oldTheme</vt:lpstr>
      <vt:lpstr>C# - Cursul 3</vt:lpstr>
      <vt:lpstr>C# - Cursul 3</vt:lpstr>
      <vt:lpstr>C# - Cursul 3</vt:lpstr>
      <vt:lpstr>C# - Cursul 3</vt:lpstr>
      <vt:lpstr>C# - Cursul 3</vt:lpstr>
      <vt:lpstr>C# - Cursul 3</vt:lpstr>
      <vt:lpstr>C# - Cursul 3</vt:lpstr>
      <vt:lpstr>C# - Cursul 3</vt:lpstr>
      <vt:lpstr>C# - Cursul 3</vt:lpstr>
      <vt:lpstr>C# - Cursul 3</vt:lpstr>
      <vt:lpstr>C# - Cursul 3</vt:lpstr>
      <vt:lpstr>C# - Cursul 3</vt:lpstr>
      <vt:lpstr>C# - Cursul 3</vt:lpstr>
      <vt:lpstr>C# - Cursul 3</vt:lpstr>
      <vt:lpstr>C# - Cursul 3</vt:lpstr>
      <vt:lpstr>C# - Cursul 3</vt:lpstr>
      <vt:lpstr>C# - Cursul 3</vt:lpstr>
      <vt:lpstr>C# - Cursul 3</vt:lpstr>
      <vt:lpstr>C# - Cursul 3</vt:lpstr>
      <vt:lpstr>C# - Cursul 3</vt:lpstr>
      <vt:lpstr>C# - Cursul 3</vt:lpstr>
      <vt:lpstr>C# - Cursul 3</vt:lpstr>
      <vt:lpstr>C# - Cursul 3</vt:lpstr>
      <vt:lpstr>C# - Cursul 3</vt:lpstr>
      <vt:lpstr>C# - Cursul 3</vt:lpstr>
      <vt:lpstr>C# - Cursul 3</vt:lpstr>
      <vt:lpstr>C# - Cursul 3</vt:lpstr>
      <vt:lpstr>C# - Cursul 3</vt:lpstr>
      <vt:lpstr>C# - Cursul 3</vt:lpstr>
      <vt:lpstr>C# - Cursul 3</vt:lpstr>
      <vt:lpstr>C# - Cursul 3</vt:lpstr>
      <vt:lpstr>C# - Cursul 3</vt:lpstr>
      <vt:lpstr>C# - Cursul 3</vt:lpstr>
      <vt:lpstr>C# - Cursul 3</vt:lpstr>
      <vt:lpstr>C# - Cursul 3</vt:lpstr>
      <vt:lpstr>C# - Cursul 3</vt:lpstr>
      <vt:lpstr>C# - Cursul 3</vt:lpstr>
      <vt:lpstr>C# - Cursul 3</vt:lpstr>
      <vt:lpstr>C# - Cursul 3</vt:lpstr>
      <vt:lpstr>C# - Cursul 3</vt:lpstr>
      <vt:lpstr>C# - Cursul 3</vt:lpstr>
      <vt:lpstr>C# - Cursul 3</vt:lpstr>
      <vt:lpstr>C# - Cursul 3</vt:lpstr>
      <vt:lpstr>C# - Cursul 3</vt:lpstr>
      <vt:lpstr>C# - Cursul 3</vt:lpstr>
      <vt:lpstr>C# - Cursul 3</vt:lpstr>
      <vt:lpstr>C# - Cursul 3</vt:lpstr>
      <vt:lpstr>C# - Cursul 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Licenta A3 - Facultatea de Informatica și Ştiinţe</dc:creator>
  <cp:lastModifiedBy>Licenta A3 - Facultatea de Informatica și Ştiinţe</cp:lastModifiedBy>
  <cp:revision>23</cp:revision>
  <dcterms:created xsi:type="dcterms:W3CDTF">2025-10-05T09:43:55Z</dcterms:created>
  <dcterms:modified xsi:type="dcterms:W3CDTF">2025-10-22T08:55:42Z</dcterms:modified>
</cp:coreProperties>
</file>