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68" r:id="rId5"/>
    <p:sldId id="262" r:id="rId6"/>
    <p:sldId id="270" r:id="rId7"/>
    <p:sldId id="269" r:id="rId8"/>
    <p:sldId id="271" r:id="rId9"/>
    <p:sldId id="272" r:id="rId10"/>
    <p:sldId id="273" r:id="rId11"/>
    <p:sldId id="265" r:id="rId12"/>
    <p:sldId id="266" r:id="rId13"/>
    <p:sldId id="264" r:id="rId14"/>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626B627-09A4-4D44-BE52-856F13A04CFD}" type="datetimeFigureOut">
              <a:rPr lang="ro-RO" smtClean="0"/>
              <a:t>26.05.2022</a:t>
            </a:fld>
            <a:endParaRPr lang="ro-RO"/>
          </a:p>
        </p:txBody>
      </p:sp>
      <p:sp>
        <p:nvSpPr>
          <p:cNvPr id="5" name="Footer Placeholder 4"/>
          <p:cNvSpPr>
            <a:spLocks noGrp="1"/>
          </p:cNvSpPr>
          <p:nvPr>
            <p:ph type="ftr" sz="quarter" idx="11"/>
          </p:nvPr>
        </p:nvSpPr>
        <p:spPr>
          <a:xfrm>
            <a:off x="1876424" y="5410201"/>
            <a:ext cx="5124886" cy="365125"/>
          </a:xfrm>
        </p:spPr>
        <p:txBody>
          <a:bodyPr/>
          <a:lstStyle/>
          <a:p>
            <a:endParaRPr lang="ro-RO"/>
          </a:p>
        </p:txBody>
      </p:sp>
      <p:sp>
        <p:nvSpPr>
          <p:cNvPr id="6" name="Slide Number Placeholder 5"/>
          <p:cNvSpPr>
            <a:spLocks noGrp="1"/>
          </p:cNvSpPr>
          <p:nvPr>
            <p:ph type="sldNum" sz="quarter" idx="12"/>
          </p:nvPr>
        </p:nvSpPr>
        <p:spPr>
          <a:xfrm>
            <a:off x="9896911" y="5410199"/>
            <a:ext cx="771089" cy="365125"/>
          </a:xfrm>
        </p:spPr>
        <p:txBody>
          <a:bodyPr/>
          <a:lstStyle/>
          <a:p>
            <a:fld id="{11475B4E-7BAA-4CF7-BEE6-D2611D28A2DD}" type="slidenum">
              <a:rPr lang="ro-RO" smtClean="0"/>
              <a:t>‹#›</a:t>
            </a:fld>
            <a:endParaRPr lang="ro-R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26B627-09A4-4D44-BE52-856F13A04CFD}" type="datetimeFigureOut">
              <a:rPr lang="ro-RO" smtClean="0"/>
              <a:t>26.05.2022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1475B4E-7BAA-4CF7-BEE6-D2611D28A2DD}" type="slidenum">
              <a:rPr lang="ro-RO" smtClean="0"/>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26B627-09A4-4D44-BE52-856F13A04CFD}" type="datetimeFigureOut">
              <a:rPr lang="ro-RO" smtClean="0"/>
              <a:t>26.05.2022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1475B4E-7BAA-4CF7-BEE6-D2611D28A2DD}" type="slidenum">
              <a:rPr lang="ro-RO" smtClean="0"/>
              <a:t>‹#›</a:t>
            </a:fld>
            <a:endParaRPr lang="ro-R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26B627-09A4-4D44-BE52-856F13A04CFD}" type="datetimeFigureOut">
              <a:rPr lang="ro-RO" smtClean="0"/>
              <a:t>26.05.2022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1475B4E-7BAA-4CF7-BEE6-D2611D28A2DD}" type="slidenum">
              <a:rPr lang="ro-RO" smtClean="0"/>
              <a:t>‹#›</a:t>
            </a:fld>
            <a:endParaRPr lang="ro-RO"/>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26B627-09A4-4D44-BE52-856F13A04CFD}" type="datetimeFigureOut">
              <a:rPr lang="ro-RO" smtClean="0"/>
              <a:t>26.05.2022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1475B4E-7BAA-4CF7-BEE6-D2611D28A2DD}" type="slidenum">
              <a:rPr lang="ro-RO" smtClean="0"/>
              <a:t>‹#›</a:t>
            </a:fld>
            <a:endParaRPr lang="ro-R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626B627-09A4-4D44-BE52-856F13A04CFD}" type="datetimeFigureOut">
              <a:rPr lang="ro-RO" smtClean="0"/>
              <a:t>26.05.2022</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11475B4E-7BAA-4CF7-BEE6-D2611D28A2DD}" type="slidenum">
              <a:rPr lang="ro-RO" smtClean="0"/>
              <a:t>‹#›</a:t>
            </a:fld>
            <a:endParaRPr lang="ro-RO"/>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626B627-09A4-4D44-BE52-856F13A04CFD}" type="datetimeFigureOut">
              <a:rPr lang="ro-RO" smtClean="0"/>
              <a:t>26.05.2022</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11475B4E-7BAA-4CF7-BEE6-D2611D28A2DD}" type="slidenum">
              <a:rPr lang="ro-RO" smtClean="0"/>
              <a:t>‹#›</a:t>
            </a:fld>
            <a:endParaRPr lang="ro-RO"/>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6B627-09A4-4D44-BE52-856F13A04CFD}" type="datetimeFigureOut">
              <a:rPr lang="ro-RO" smtClean="0"/>
              <a:t>26.05.2022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1475B4E-7BAA-4CF7-BEE6-D2611D28A2DD}" type="slidenum">
              <a:rPr lang="ro-RO" smtClean="0"/>
              <a:t>‹#›</a:t>
            </a:fld>
            <a:endParaRPr lang="ro-RO"/>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6B627-09A4-4D44-BE52-856F13A04CFD}" type="datetimeFigureOut">
              <a:rPr lang="ro-RO" smtClean="0"/>
              <a:t>26.05.2022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1475B4E-7BAA-4CF7-BEE6-D2611D28A2DD}" type="slidenum">
              <a:rPr lang="ro-RO" smtClean="0"/>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6B627-09A4-4D44-BE52-856F13A04CFD}" type="datetimeFigureOut">
              <a:rPr lang="ro-RO" smtClean="0"/>
              <a:t>26.05.2022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1475B4E-7BAA-4CF7-BEE6-D2611D28A2DD}" type="slidenum">
              <a:rPr lang="ro-RO" smtClean="0"/>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26B627-09A4-4D44-BE52-856F13A04CFD}" type="datetimeFigureOut">
              <a:rPr lang="ro-RO" smtClean="0"/>
              <a:t>26.05.2022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1475B4E-7BAA-4CF7-BEE6-D2611D28A2DD}" type="slidenum">
              <a:rPr lang="ro-RO" smtClean="0"/>
              <a:t>‹#›</a:t>
            </a:fld>
            <a:endParaRPr lang="ro-R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26B627-09A4-4D44-BE52-856F13A04CFD}" type="datetimeFigureOut">
              <a:rPr lang="ro-RO" smtClean="0"/>
              <a:t>26.05.2022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1475B4E-7BAA-4CF7-BEE6-D2611D28A2DD}" type="slidenum">
              <a:rPr lang="ro-RO" smtClean="0"/>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26B627-09A4-4D44-BE52-856F13A04CFD}" type="datetimeFigureOut">
              <a:rPr lang="ro-RO" smtClean="0"/>
              <a:t>26.05.2022</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11475B4E-7BAA-4CF7-BEE6-D2611D28A2DD}" type="slidenum">
              <a:rPr lang="ro-RO" smtClean="0"/>
              <a:t>‹#›</a:t>
            </a:fld>
            <a:endParaRPr lang="ro-R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26B627-09A4-4D44-BE52-856F13A04CFD}" type="datetimeFigureOut">
              <a:rPr lang="ro-RO" smtClean="0"/>
              <a:t>26.05.2022</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11475B4E-7BAA-4CF7-BEE6-D2611D28A2DD}" type="slidenum">
              <a:rPr lang="ro-RO" smtClean="0"/>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26B627-09A4-4D44-BE52-856F13A04CFD}" type="datetimeFigureOut">
              <a:rPr lang="ro-RO" smtClean="0"/>
              <a:t>26.05.2022</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11475B4E-7BAA-4CF7-BEE6-D2611D28A2DD}" type="slidenum">
              <a:rPr lang="ro-RO" smtClean="0"/>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26B627-09A4-4D44-BE52-856F13A04CFD}" type="datetimeFigureOut">
              <a:rPr lang="ro-RO" smtClean="0"/>
              <a:t>26.05.2022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1475B4E-7BAA-4CF7-BEE6-D2611D28A2DD}" type="slidenum">
              <a:rPr lang="ro-RO" smtClean="0"/>
              <a:t>‹#›</a:t>
            </a:fld>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26B627-09A4-4D44-BE52-856F13A04CFD}" type="datetimeFigureOut">
              <a:rPr lang="ro-RO" smtClean="0"/>
              <a:t>26.05.2022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1475B4E-7BAA-4CF7-BEE6-D2611D28A2DD}" type="slidenum">
              <a:rPr lang="ro-RO" smtClean="0"/>
              <a:t>‹#›</a:t>
            </a:fld>
            <a:endParaRPr lang="ro-R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26B627-09A4-4D44-BE52-856F13A04CFD}" type="datetimeFigureOut">
              <a:rPr lang="ro-RO" smtClean="0"/>
              <a:t>26.05.2022</a:t>
            </a:fld>
            <a:endParaRPr lang="ro-RO"/>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475B4E-7BAA-4CF7-BEE6-D2611D28A2DD}" type="slidenum">
              <a:rPr lang="ro-RO" smtClean="0"/>
              <a:t>‹#›</a:t>
            </a:fld>
            <a:endParaRPr lang="ro-RO"/>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ro-RO" sz="3600" dirty="0"/>
              <a:t>Programare vizuală și educativă în C#</a:t>
            </a:r>
            <a:br>
              <a:rPr lang="ro-RO" sz="3600" dirty="0"/>
            </a:br>
            <a:r>
              <a:rPr lang="ro-RO" sz="3600" dirty="0"/>
              <a:t> - Micro Volts</a:t>
            </a:r>
          </a:p>
        </p:txBody>
      </p:sp>
      <p:sp>
        <p:nvSpPr>
          <p:cNvPr id="3" name="Subtitle 2"/>
          <p:cNvSpPr>
            <a:spLocks noGrp="1"/>
          </p:cNvSpPr>
          <p:nvPr>
            <p:ph type="subTitle" idx="1"/>
          </p:nvPr>
        </p:nvSpPr>
        <p:spPr/>
        <p:txBody>
          <a:bodyPr>
            <a:normAutofit/>
          </a:bodyPr>
          <a:lstStyle/>
          <a:p>
            <a:r>
              <a:rPr lang="en-US" sz="2400" dirty="0"/>
              <a:t>Student: Pelle </a:t>
            </a:r>
            <a:r>
              <a:rPr lang="ro-RO" sz="2400" dirty="0"/>
              <a:t>Remus-nicolae</a:t>
            </a:r>
          </a:p>
        </p:txBody>
      </p:sp>
      <p:sp>
        <p:nvSpPr>
          <p:cNvPr id="4" name="Subtitle 2"/>
          <p:cNvSpPr txBox="1"/>
          <p:nvPr/>
        </p:nvSpPr>
        <p:spPr>
          <a:xfrm>
            <a:off x="1876424" y="660401"/>
            <a:ext cx="8791575" cy="16557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2400" dirty="0"/>
              <a:t>SDI 2 – </a:t>
            </a:r>
            <a:r>
              <a:rPr lang="ro-RO" sz="2400" dirty="0"/>
              <a:t>Elaborarea</a:t>
            </a:r>
            <a:r>
              <a:rPr lang="en-US" sz="2400" dirty="0"/>
              <a:t> </a:t>
            </a:r>
            <a:r>
              <a:rPr lang="ro-RO" sz="2400" dirty="0"/>
              <a:t>lucrării</a:t>
            </a:r>
            <a:r>
              <a:rPr lang="en-US" sz="2400" dirty="0"/>
              <a:t> de </a:t>
            </a:r>
            <a:r>
              <a:rPr lang="ro-RO" sz="2400" dirty="0"/>
              <a:t>disertație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921"/>
            <a:ext cx="9905998" cy="1478570"/>
          </a:xfrm>
        </p:spPr>
        <p:txBody>
          <a:bodyPr/>
          <a:lstStyle/>
          <a:p>
            <a:r>
              <a:rPr lang="ro-RO" dirty="0"/>
              <a:t>Joc câștigat</a:t>
            </a:r>
          </a:p>
        </p:txBody>
      </p:sp>
      <p:sp>
        <p:nvSpPr>
          <p:cNvPr id="3" name="Content Placeholder 2"/>
          <p:cNvSpPr>
            <a:spLocks noGrp="1"/>
          </p:cNvSpPr>
          <p:nvPr>
            <p:ph idx="1"/>
          </p:nvPr>
        </p:nvSpPr>
        <p:spPr>
          <a:xfrm>
            <a:off x="1141411" y="1046366"/>
            <a:ext cx="9905999" cy="4765268"/>
          </a:xfrm>
        </p:spPr>
        <p:txBody>
          <a:bodyPr>
            <a:normAutofit/>
          </a:bodyPr>
          <a:lstStyle/>
          <a:p>
            <a:pPr algn="just"/>
            <a:r>
              <a:rPr lang="ro-RO" dirty="0"/>
              <a:t>Jocul este câștigat în momentul în care toate pătrățelele ce trebuiau luminate au fost luminate. În colțul din dreapta sus, ni se spune acest număr necesar de pătrățele. Dacă jocul avea recursivitate, aceasta este forțată să se oprească, timpul de execuție se oprește și el, și ne  apare mesajul cum că am câștigat.</a:t>
            </a:r>
            <a:endParaRPr lang="en-US" dirty="0"/>
          </a:p>
        </p:txBody>
      </p:sp>
      <p:pic>
        <p:nvPicPr>
          <p:cNvPr id="6" name="Picture 5">
            <a:extLst>
              <a:ext uri="{FF2B5EF4-FFF2-40B4-BE49-F238E27FC236}">
                <a16:creationId xmlns:a16="http://schemas.microsoft.com/office/drawing/2014/main" id="{124E0CD0-667C-6B67-6AF5-001F26A0BF05}"/>
              </a:ext>
            </a:extLst>
          </p:cNvPr>
          <p:cNvPicPr>
            <a:picLocks noChangeAspect="1"/>
          </p:cNvPicPr>
          <p:nvPr/>
        </p:nvPicPr>
        <p:blipFill>
          <a:blip r:embed="rId2"/>
          <a:stretch>
            <a:fillRect/>
          </a:stretch>
        </p:blipFill>
        <p:spPr>
          <a:xfrm>
            <a:off x="2588237" y="2917060"/>
            <a:ext cx="7015525" cy="3940940"/>
          </a:xfrm>
          <a:prstGeom prst="rect">
            <a:avLst/>
          </a:prstGeom>
        </p:spPr>
      </p:pic>
    </p:spTree>
    <p:extLst>
      <p:ext uri="{BB962C8B-B14F-4D97-AF65-F5344CB8AC3E}">
        <p14:creationId xmlns:p14="http://schemas.microsoft.com/office/powerpoint/2010/main" val="370331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Calcule Matematice</a:t>
            </a:r>
          </a:p>
        </p:txBody>
      </p:sp>
      <p:sp>
        <p:nvSpPr>
          <p:cNvPr id="3" name="Content Placeholder 2"/>
          <p:cNvSpPr>
            <a:spLocks noGrp="1"/>
          </p:cNvSpPr>
          <p:nvPr>
            <p:ph idx="1"/>
          </p:nvPr>
        </p:nvSpPr>
        <p:spPr>
          <a:xfrm>
            <a:off x="1141412" y="1658143"/>
            <a:ext cx="10000064" cy="3544172"/>
          </a:xfrm>
        </p:spPr>
        <p:txBody>
          <a:bodyPr>
            <a:normAutofit fontScale="92500"/>
          </a:bodyPr>
          <a:lstStyle/>
          <a:p>
            <a:r>
              <a:rPr lang="ro-RO" dirty="0"/>
              <a:t>Pentru determinarea poziției exacte pentru fiecare pătrățel, trebuie să calculăm valorile delta pe axele Ox și Oy, deoarece pătrățelele sunt orientate la un unghi de 30 de grade în loc de 45 sau 90. Aceste valori vor fi dimensiunea totală a pătrățelului dacă ar fi la 90 de grade înmulțit cu cosinus de 30 de grade pentru axa Ox, respectiv sinus de 30 de grade pentru axa Oy. În acest fel, simulăm proiecția pătrățelului la 30 de grade pe cele două axe de coordonate.</a:t>
            </a:r>
          </a:p>
          <a:p>
            <a:r>
              <a:rPr lang="ro-RO" dirty="0"/>
              <a:t>Valorile x și y ale punctului din</a:t>
            </a:r>
            <a:r>
              <a:rPr lang="en-US" dirty="0"/>
              <a:t> </a:t>
            </a:r>
            <a:r>
              <a:rPr lang="ro-RO"/>
              <a:t>stânga </a:t>
            </a:r>
            <a:r>
              <a:rPr lang="ro-RO" dirty="0"/>
              <a:t>sus a imaginii sunt calculate folosind aceste valori delta, poziția de început a nivelului și linia și coloana pe care se află în matrice</a:t>
            </a:r>
          </a:p>
        </p:txBody>
      </p:sp>
      <p:pic>
        <p:nvPicPr>
          <p:cNvPr id="6" name="Picture 5">
            <a:extLst>
              <a:ext uri="{FF2B5EF4-FFF2-40B4-BE49-F238E27FC236}">
                <a16:creationId xmlns:a16="http://schemas.microsoft.com/office/drawing/2014/main" id="{09284FD0-D034-7367-9F87-F1CA9D3A150E}"/>
              </a:ext>
            </a:extLst>
          </p:cNvPr>
          <p:cNvPicPr>
            <a:picLocks noChangeAspect="1"/>
          </p:cNvPicPr>
          <p:nvPr/>
        </p:nvPicPr>
        <p:blipFill>
          <a:blip r:embed="rId2"/>
          <a:stretch>
            <a:fillRect/>
          </a:stretch>
        </p:blipFill>
        <p:spPr>
          <a:xfrm>
            <a:off x="2589728" y="5199857"/>
            <a:ext cx="6271112" cy="1353845"/>
          </a:xfrm>
          <a:prstGeom prst="rect">
            <a:avLst/>
          </a:prstGeom>
        </p:spPr>
      </p:pic>
    </p:spTree>
    <p:extLst>
      <p:ext uri="{BB962C8B-B14F-4D97-AF65-F5344CB8AC3E}">
        <p14:creationId xmlns:p14="http://schemas.microsoft.com/office/powerpoint/2010/main" val="2071840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Calcule Matematice</a:t>
            </a:r>
          </a:p>
        </p:txBody>
      </p:sp>
      <p:sp>
        <p:nvSpPr>
          <p:cNvPr id="3" name="Content Placeholder 2"/>
          <p:cNvSpPr>
            <a:spLocks noGrp="1"/>
          </p:cNvSpPr>
          <p:nvPr>
            <p:ph idx="1"/>
          </p:nvPr>
        </p:nvSpPr>
        <p:spPr>
          <a:xfrm>
            <a:off x="1141412" y="1643427"/>
            <a:ext cx="9905999" cy="3541714"/>
          </a:xfrm>
        </p:spPr>
        <p:txBody>
          <a:bodyPr/>
          <a:lstStyle/>
          <a:p>
            <a:r>
              <a:rPr lang="ro-RO" dirty="0"/>
              <a:t>Pentru desenarea unui pătrățel cu mai multe etaje, vom desena același pătrățel de mai multe ori, suprapus. Calculăm valoarea elevației pătrățelului, și în funcție de aceasta și la al câtelea etaj am ajuns, scădem din valoarea lui y exact cât trebuie</a:t>
            </a:r>
          </a:p>
          <a:p>
            <a:r>
              <a:rPr lang="ro-RO" dirty="0"/>
              <a:t>Pentru poziția personajului, ne folosim de toate aceste valori: numărul de etaje, elevația și cele două valori delta, dar îl desenăm doar dacă acesta se află pe pătrățelul curent</a:t>
            </a:r>
          </a:p>
        </p:txBody>
      </p:sp>
      <p:pic>
        <p:nvPicPr>
          <p:cNvPr id="7" name="Picture 6">
            <a:extLst>
              <a:ext uri="{FF2B5EF4-FFF2-40B4-BE49-F238E27FC236}">
                <a16:creationId xmlns:a16="http://schemas.microsoft.com/office/drawing/2014/main" id="{885F6657-90E3-9A2E-04D8-08AB3B6513A6}"/>
              </a:ext>
            </a:extLst>
          </p:cNvPr>
          <p:cNvPicPr>
            <a:picLocks noChangeAspect="1"/>
          </p:cNvPicPr>
          <p:nvPr/>
        </p:nvPicPr>
        <p:blipFill>
          <a:blip r:embed="rId2"/>
          <a:stretch>
            <a:fillRect/>
          </a:stretch>
        </p:blipFill>
        <p:spPr>
          <a:xfrm>
            <a:off x="3767817" y="6005744"/>
            <a:ext cx="7497221" cy="685896"/>
          </a:xfrm>
          <a:prstGeom prst="rect">
            <a:avLst/>
          </a:prstGeom>
        </p:spPr>
      </p:pic>
      <p:pic>
        <p:nvPicPr>
          <p:cNvPr id="9" name="Picture 8">
            <a:extLst>
              <a:ext uri="{FF2B5EF4-FFF2-40B4-BE49-F238E27FC236}">
                <a16:creationId xmlns:a16="http://schemas.microsoft.com/office/drawing/2014/main" id="{3C3F78C5-4B1B-B15C-0777-1A509C2D142C}"/>
              </a:ext>
            </a:extLst>
          </p:cNvPr>
          <p:cNvPicPr>
            <a:picLocks noChangeAspect="1"/>
          </p:cNvPicPr>
          <p:nvPr/>
        </p:nvPicPr>
        <p:blipFill>
          <a:blip r:embed="rId3"/>
          <a:stretch>
            <a:fillRect/>
          </a:stretch>
        </p:blipFill>
        <p:spPr>
          <a:xfrm>
            <a:off x="1141411" y="5031805"/>
            <a:ext cx="6096851" cy="924054"/>
          </a:xfrm>
          <a:prstGeom prst="rect">
            <a:avLst/>
          </a:prstGeom>
        </p:spPr>
      </p:pic>
    </p:spTree>
    <p:extLst>
      <p:ext uri="{BB962C8B-B14F-4D97-AF65-F5344CB8AC3E}">
        <p14:creationId xmlns:p14="http://schemas.microsoft.com/office/powerpoint/2010/main" val="1752182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08130"/>
            <a:ext cx="9905998" cy="1478570"/>
          </a:xfrm>
        </p:spPr>
        <p:txBody>
          <a:bodyPr/>
          <a:lstStyle/>
          <a:p>
            <a:pPr algn="ctr"/>
            <a:r>
              <a:rPr lang="en-US" dirty="0"/>
              <a:t>V</a:t>
            </a:r>
            <a:r>
              <a:rPr lang="ro-RO" dirty="0"/>
              <a:t>Ă</a:t>
            </a:r>
            <a:r>
              <a:rPr lang="en-US" dirty="0"/>
              <a:t> </a:t>
            </a:r>
            <a:r>
              <a:rPr lang="ro-RO" dirty="0"/>
              <a:t>mulțumesc pentru atenție</a:t>
            </a:r>
            <a:r>
              <a:rPr lang="en-US" dirty="0"/>
              <a:t>!</a:t>
            </a:r>
            <a:endParaRPr lang="ro-R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INTRODucere</a:t>
            </a:r>
            <a:endParaRPr lang="ro-RO" dirty="0"/>
          </a:p>
        </p:txBody>
      </p:sp>
      <p:sp>
        <p:nvSpPr>
          <p:cNvPr id="3" name="Content Placeholder 2"/>
          <p:cNvSpPr>
            <a:spLocks noGrp="1"/>
          </p:cNvSpPr>
          <p:nvPr>
            <p:ph idx="1"/>
          </p:nvPr>
        </p:nvSpPr>
        <p:spPr>
          <a:xfrm>
            <a:off x="1141412" y="2249487"/>
            <a:ext cx="9905999" cy="4164376"/>
          </a:xfrm>
        </p:spPr>
        <p:txBody>
          <a:bodyPr/>
          <a:lstStyle/>
          <a:p>
            <a:pPr algn="just"/>
            <a:r>
              <a:rPr lang="ro-RO" dirty="0"/>
              <a:t>În această lucrare, dorim să creăm un mod atractiv și ușor pentru alții să înceapă să învețe un concept destul de greu la început în informatică: recursivitatea. Am creat un joc cu mai multe nivele de tip puzzle, iar pentru rezolvarea acestora, jucătorul trebuie să se gândească la cel mai scurt drum, eficiență și la un moment dat, recursivitate.</a:t>
            </a:r>
          </a:p>
          <a:p>
            <a:pPr algn="just"/>
            <a:r>
              <a:rPr lang="ro-RO" dirty="0"/>
              <a:t>Personajul jocului este un micro-roboțel care trebuie să pornească circuitele unei mașinării cât mai repede, deci avem nevoie de viteză de execuție </a:t>
            </a:r>
            <a:r>
              <a:rPr lang="ro-RO"/>
              <a:t>și eficiență</a:t>
            </a:r>
            <a:r>
              <a:rPr lang="ro-RO" dirty="0"/>
              <a:t>. Nivelele de început introduc conceptele de mișcare în joc pe rând.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Platforma de joc</a:t>
            </a:r>
          </a:p>
        </p:txBody>
      </p:sp>
      <p:sp>
        <p:nvSpPr>
          <p:cNvPr id="3" name="Content Placeholder 2"/>
          <p:cNvSpPr>
            <a:spLocks noGrp="1"/>
          </p:cNvSpPr>
          <p:nvPr>
            <p:ph idx="1"/>
          </p:nvPr>
        </p:nvSpPr>
        <p:spPr>
          <a:xfrm>
            <a:off x="1141412" y="1711234"/>
            <a:ext cx="10236337" cy="4637315"/>
          </a:xfrm>
        </p:spPr>
        <p:txBody>
          <a:bodyPr>
            <a:normAutofit/>
          </a:bodyPr>
          <a:lstStyle/>
          <a:p>
            <a:pPr algn="just"/>
            <a:r>
              <a:rPr lang="ro-RO" dirty="0"/>
              <a:t>Platforma pe care o traversează personajul este reprezentată de o matrice, diferită în dimensiune în fiecare nivel. Această platformă poate avea și nivele superioare, adăugând un mediu de tridimensionalitate, pe care personajul va trebui să sară. Unele platforme vor fi platforme ce trebuie umplute cu energie, pentru terminarea fiecărui nivel trebuie energizate toate aceste platforme.</a:t>
            </a:r>
          </a:p>
          <a:p>
            <a:pPr algn="just"/>
            <a:r>
              <a:rPr lang="ro-RO" dirty="0"/>
              <a:t>Ca și aspect, vor fi 9 imagini diferite pentru pătrățelele din platformă, pe fiecare din acestea se va lua o imagine aleatoare din cele 9, deci de fiecare dată când intrăm într-un nivel, acestea vor arăta diferit. Imaginile pentru pătrățelul ce trebuie luminat și cel luminat sunt semnificativ diferite față de restul.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32664"/>
            <a:ext cx="9905998" cy="1478570"/>
          </a:xfrm>
        </p:spPr>
        <p:txBody>
          <a:bodyPr/>
          <a:lstStyle/>
          <a:p>
            <a:r>
              <a:rPr lang="ro-RO" dirty="0"/>
              <a:t>Platforma de joc – Exemple</a:t>
            </a:r>
          </a:p>
        </p:txBody>
      </p:sp>
      <p:sp>
        <p:nvSpPr>
          <p:cNvPr id="3" name="Content Placeholder 2"/>
          <p:cNvSpPr>
            <a:spLocks noGrp="1"/>
          </p:cNvSpPr>
          <p:nvPr>
            <p:ph idx="1"/>
          </p:nvPr>
        </p:nvSpPr>
        <p:spPr>
          <a:xfrm>
            <a:off x="1141412" y="1222962"/>
            <a:ext cx="4167434" cy="4637315"/>
          </a:xfrm>
        </p:spPr>
        <p:txBody>
          <a:bodyPr>
            <a:normAutofit/>
          </a:bodyPr>
          <a:lstStyle/>
          <a:p>
            <a:pPr algn="just"/>
            <a:r>
              <a:rPr lang="ro-RO" dirty="0"/>
              <a:t>Obs: designurile pentru toate platformele și pentru personaj nu sunt încă gata</a:t>
            </a:r>
          </a:p>
        </p:txBody>
      </p:sp>
      <p:pic>
        <p:nvPicPr>
          <p:cNvPr id="7" name="Picture 6">
            <a:extLst>
              <a:ext uri="{FF2B5EF4-FFF2-40B4-BE49-F238E27FC236}">
                <a16:creationId xmlns:a16="http://schemas.microsoft.com/office/drawing/2014/main" id="{90293AB2-4D14-69A0-A84A-7B5DEE211C3D}"/>
              </a:ext>
            </a:extLst>
          </p:cNvPr>
          <p:cNvPicPr>
            <a:picLocks noChangeAspect="1"/>
          </p:cNvPicPr>
          <p:nvPr/>
        </p:nvPicPr>
        <p:blipFill>
          <a:blip r:embed="rId2"/>
          <a:stretch>
            <a:fillRect/>
          </a:stretch>
        </p:blipFill>
        <p:spPr>
          <a:xfrm>
            <a:off x="5693638" y="1711234"/>
            <a:ext cx="6506483" cy="4401164"/>
          </a:xfrm>
          <a:prstGeom prst="rect">
            <a:avLst/>
          </a:prstGeom>
        </p:spPr>
      </p:pic>
      <p:pic>
        <p:nvPicPr>
          <p:cNvPr id="11" name="Picture 10">
            <a:extLst>
              <a:ext uri="{FF2B5EF4-FFF2-40B4-BE49-F238E27FC236}">
                <a16:creationId xmlns:a16="http://schemas.microsoft.com/office/drawing/2014/main" id="{55A9C6D5-0AB9-8A81-C648-4E88A165F16B}"/>
              </a:ext>
            </a:extLst>
          </p:cNvPr>
          <p:cNvPicPr>
            <a:picLocks noChangeAspect="1"/>
          </p:cNvPicPr>
          <p:nvPr/>
        </p:nvPicPr>
        <p:blipFill>
          <a:blip r:embed="rId3"/>
          <a:stretch>
            <a:fillRect/>
          </a:stretch>
        </p:blipFill>
        <p:spPr>
          <a:xfrm>
            <a:off x="0" y="2714625"/>
            <a:ext cx="6505575" cy="4143375"/>
          </a:xfrm>
          <a:prstGeom prst="rect">
            <a:avLst/>
          </a:prstGeom>
        </p:spPr>
      </p:pic>
    </p:spTree>
    <p:extLst>
      <p:ext uri="{BB962C8B-B14F-4D97-AF65-F5344CB8AC3E}">
        <p14:creationId xmlns:p14="http://schemas.microsoft.com/office/powerpoint/2010/main" val="1750566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Panoul de Comandă</a:t>
            </a:r>
          </a:p>
        </p:txBody>
      </p:sp>
      <p:sp>
        <p:nvSpPr>
          <p:cNvPr id="3" name="Content Placeholder 2"/>
          <p:cNvSpPr>
            <a:spLocks noGrp="1"/>
          </p:cNvSpPr>
          <p:nvPr>
            <p:ph idx="1"/>
          </p:nvPr>
        </p:nvSpPr>
        <p:spPr>
          <a:xfrm>
            <a:off x="1141413" y="1857600"/>
            <a:ext cx="9905999" cy="4711876"/>
          </a:xfrm>
        </p:spPr>
        <p:txBody>
          <a:bodyPr>
            <a:normAutofit lnSpcReduction="10000"/>
          </a:bodyPr>
          <a:lstStyle/>
          <a:p>
            <a:pPr algn="just"/>
            <a:r>
              <a:rPr lang="ro-RO" dirty="0"/>
              <a:t>În partea dreaptă a fiecărui nivel, avem panoul de comandă în care îi spunem roboțelului ce acțiuni să facă. În partea de jos a acestuia, avem o limită de linii de cod pe care le putem scrie. Dacă atingem limita, nu mai putem adăuga alte acțiuni și scrisul devine roșu.</a:t>
            </a:r>
          </a:p>
          <a:p>
            <a:pPr algn="just"/>
            <a:r>
              <a:rPr lang="ro-RO" dirty="0"/>
              <a:t>Deasupra panoului, avem butoanele celor 3 fișiere de cod, Main.cs, Func1.cs și Func2.cs. Butonul de Run va executa acțiunile și putem observa cum se mișcă roboțelul în funcție de acestea. În partea din dreapta sus, avem un timer care ține minte cât timp a trecut de la apăsarea butonului Run. Are 3 stadii: culoarea verde înseamnă că o să ai scor maxim la final, dacă se ajunge la culoarea portocalie, vei avea scor intermediar, iar culoarea roșie înseamnă scorul 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197569"/>
            <a:ext cx="9905998" cy="1478570"/>
          </a:xfrm>
        </p:spPr>
        <p:txBody>
          <a:bodyPr/>
          <a:lstStyle/>
          <a:p>
            <a:r>
              <a:rPr lang="ro-RO" dirty="0"/>
              <a:t>Panoul de Comandă - Exemple</a:t>
            </a:r>
          </a:p>
        </p:txBody>
      </p:sp>
      <p:sp>
        <p:nvSpPr>
          <p:cNvPr id="3" name="Content Placeholder 2"/>
          <p:cNvSpPr>
            <a:spLocks noGrp="1"/>
          </p:cNvSpPr>
          <p:nvPr>
            <p:ph idx="1"/>
          </p:nvPr>
        </p:nvSpPr>
        <p:spPr>
          <a:xfrm>
            <a:off x="1141413" y="1857600"/>
            <a:ext cx="9905999" cy="4711876"/>
          </a:xfrm>
        </p:spPr>
        <p:txBody>
          <a:bodyPr>
            <a:normAutofit/>
          </a:bodyPr>
          <a:lstStyle/>
          <a:p>
            <a:pPr algn="just"/>
            <a:endParaRPr lang="ro-RO" dirty="0"/>
          </a:p>
        </p:txBody>
      </p:sp>
      <p:pic>
        <p:nvPicPr>
          <p:cNvPr id="5" name="Picture 4">
            <a:extLst>
              <a:ext uri="{FF2B5EF4-FFF2-40B4-BE49-F238E27FC236}">
                <a16:creationId xmlns:a16="http://schemas.microsoft.com/office/drawing/2014/main" id="{89391422-31CC-2900-68F5-3D4904C4BF3A}"/>
              </a:ext>
            </a:extLst>
          </p:cNvPr>
          <p:cNvPicPr>
            <a:picLocks noChangeAspect="1"/>
          </p:cNvPicPr>
          <p:nvPr/>
        </p:nvPicPr>
        <p:blipFill>
          <a:blip r:embed="rId2"/>
          <a:stretch>
            <a:fillRect/>
          </a:stretch>
        </p:blipFill>
        <p:spPr>
          <a:xfrm>
            <a:off x="0" y="1494677"/>
            <a:ext cx="3600953" cy="5363323"/>
          </a:xfrm>
          <a:prstGeom prst="rect">
            <a:avLst/>
          </a:prstGeom>
        </p:spPr>
      </p:pic>
      <p:pic>
        <p:nvPicPr>
          <p:cNvPr id="11" name="Picture 10">
            <a:extLst>
              <a:ext uri="{FF2B5EF4-FFF2-40B4-BE49-F238E27FC236}">
                <a16:creationId xmlns:a16="http://schemas.microsoft.com/office/drawing/2014/main" id="{559A2CC5-D72F-1261-0EBF-649D899530A6}"/>
              </a:ext>
            </a:extLst>
          </p:cNvPr>
          <p:cNvPicPr>
            <a:picLocks noChangeAspect="1"/>
          </p:cNvPicPr>
          <p:nvPr/>
        </p:nvPicPr>
        <p:blipFill>
          <a:blip r:embed="rId3"/>
          <a:stretch>
            <a:fillRect/>
          </a:stretch>
        </p:blipFill>
        <p:spPr>
          <a:xfrm>
            <a:off x="8619626" y="1523256"/>
            <a:ext cx="3572374" cy="5334744"/>
          </a:xfrm>
          <a:prstGeom prst="rect">
            <a:avLst/>
          </a:prstGeom>
        </p:spPr>
      </p:pic>
      <p:pic>
        <p:nvPicPr>
          <p:cNvPr id="9" name="Picture 8">
            <a:extLst>
              <a:ext uri="{FF2B5EF4-FFF2-40B4-BE49-F238E27FC236}">
                <a16:creationId xmlns:a16="http://schemas.microsoft.com/office/drawing/2014/main" id="{BB2757EE-C9B4-3EDA-7410-D82549AAE33C}"/>
              </a:ext>
            </a:extLst>
          </p:cNvPr>
          <p:cNvPicPr>
            <a:picLocks noChangeAspect="1"/>
          </p:cNvPicPr>
          <p:nvPr/>
        </p:nvPicPr>
        <p:blipFill>
          <a:blip r:embed="rId4"/>
          <a:stretch>
            <a:fillRect/>
          </a:stretch>
        </p:blipFill>
        <p:spPr>
          <a:xfrm>
            <a:off x="6809623" y="1466098"/>
            <a:ext cx="3620005" cy="5391902"/>
          </a:xfrm>
          <a:prstGeom prst="rect">
            <a:avLst/>
          </a:prstGeom>
        </p:spPr>
      </p:pic>
      <p:pic>
        <p:nvPicPr>
          <p:cNvPr id="7" name="Picture 6">
            <a:extLst>
              <a:ext uri="{FF2B5EF4-FFF2-40B4-BE49-F238E27FC236}">
                <a16:creationId xmlns:a16="http://schemas.microsoft.com/office/drawing/2014/main" id="{6B26E7B4-382E-D50E-5919-51C72A690322}"/>
              </a:ext>
            </a:extLst>
          </p:cNvPr>
          <p:cNvPicPr>
            <a:picLocks noChangeAspect="1"/>
          </p:cNvPicPr>
          <p:nvPr/>
        </p:nvPicPr>
        <p:blipFill>
          <a:blip r:embed="rId5"/>
          <a:stretch>
            <a:fillRect/>
          </a:stretch>
        </p:blipFill>
        <p:spPr>
          <a:xfrm>
            <a:off x="3600953" y="1485150"/>
            <a:ext cx="3553321" cy="5372850"/>
          </a:xfrm>
          <a:prstGeom prst="rect">
            <a:avLst/>
          </a:prstGeom>
        </p:spPr>
      </p:pic>
    </p:spTree>
    <p:extLst>
      <p:ext uri="{BB962C8B-B14F-4D97-AF65-F5344CB8AC3E}">
        <p14:creationId xmlns:p14="http://schemas.microsoft.com/office/powerpoint/2010/main" val="3943860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Acțiuni</a:t>
            </a:r>
          </a:p>
        </p:txBody>
      </p:sp>
      <p:sp>
        <p:nvSpPr>
          <p:cNvPr id="3" name="Content Placeholder 2"/>
          <p:cNvSpPr>
            <a:spLocks noGrp="1"/>
          </p:cNvSpPr>
          <p:nvPr>
            <p:ph idx="1"/>
          </p:nvPr>
        </p:nvSpPr>
        <p:spPr>
          <a:xfrm>
            <a:off x="1141413" y="1857601"/>
            <a:ext cx="9905999" cy="4765268"/>
          </a:xfrm>
        </p:spPr>
        <p:txBody>
          <a:bodyPr>
            <a:normAutofit fontScale="92500" lnSpcReduction="10000"/>
          </a:bodyPr>
          <a:lstStyle/>
          <a:p>
            <a:pPr algn="just"/>
            <a:r>
              <a:rPr lang="ro-RO" dirty="0"/>
              <a:t>Move() – Roboțelul încearcă să se miște un pătrățel mai departe în direcția în care este orientat</a:t>
            </a:r>
          </a:p>
          <a:p>
            <a:pPr algn="just"/>
            <a:r>
              <a:rPr lang="ro-RO" dirty="0"/>
              <a:t>Light() – Roboțelul încearcă să lumineze pătrățelul de sub el</a:t>
            </a:r>
          </a:p>
          <a:p>
            <a:pPr algn="just"/>
            <a:r>
              <a:rPr lang="ro-RO" dirty="0"/>
              <a:t>TurnL() – Roboțelul își schimbă orientarea spre stânga</a:t>
            </a:r>
          </a:p>
          <a:p>
            <a:pPr algn="just"/>
            <a:r>
              <a:rPr lang="ro-RO" dirty="0"/>
              <a:t>TurnR() – Roboțelul își schimbă orientarea spre dreapta</a:t>
            </a:r>
          </a:p>
          <a:p>
            <a:pPr algn="just"/>
            <a:r>
              <a:rPr lang="ro-RO" dirty="0"/>
              <a:t>Jump() – Roboțelul încearcă să sară pe pătrățelul din fața lui, în funcție de orientare. Această acțiune va fi cu succes dacă pătrățelul din fața lui este cu un nivel mai sus sau mai jos decât cel curent.</a:t>
            </a:r>
          </a:p>
          <a:p>
            <a:pPr algn="just"/>
            <a:r>
              <a:rPr lang="ro-RO" dirty="0"/>
              <a:t>Func1() – se schimbă codul pe cel din fișierul Func1.cs</a:t>
            </a:r>
          </a:p>
          <a:p>
            <a:pPr algn="just"/>
            <a:r>
              <a:rPr lang="ro-RO" dirty="0"/>
              <a:t>Func2() - se schimbă codul pe cel din fișierul Func2.cs</a:t>
            </a:r>
            <a:endParaRPr lang="en-US" dirty="0"/>
          </a:p>
        </p:txBody>
      </p:sp>
    </p:spTree>
    <p:extLst>
      <p:ext uri="{BB962C8B-B14F-4D97-AF65-F5344CB8AC3E}">
        <p14:creationId xmlns:p14="http://schemas.microsoft.com/office/powerpoint/2010/main" val="622427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Acțiuni – realizarea recursivității</a:t>
            </a:r>
          </a:p>
        </p:txBody>
      </p:sp>
      <p:sp>
        <p:nvSpPr>
          <p:cNvPr id="3" name="Content Placeholder 2"/>
          <p:cNvSpPr>
            <a:spLocks noGrp="1"/>
          </p:cNvSpPr>
          <p:nvPr>
            <p:ph idx="1"/>
          </p:nvPr>
        </p:nvSpPr>
        <p:spPr>
          <a:xfrm>
            <a:off x="1141413" y="1857601"/>
            <a:ext cx="9905999" cy="4765268"/>
          </a:xfrm>
        </p:spPr>
        <p:txBody>
          <a:bodyPr>
            <a:normAutofit/>
          </a:bodyPr>
          <a:lstStyle/>
          <a:p>
            <a:pPr algn="just"/>
            <a:r>
              <a:rPr lang="ro-RO" dirty="0"/>
              <a:t>Dacă jocul ajunge într-un stadiu recursiv, acesta poate ajunge să meargă la infinit fără oprire. Dar de regulă, nivelul va fi câștigat sau pierdut, iar în acel moment jocul se va opri. Recursivitatea se poate atinge în următoarele moduri:</a:t>
            </a:r>
          </a:p>
          <a:p>
            <a:pPr marL="0" indent="0" algn="just">
              <a:buNone/>
            </a:pPr>
            <a:endParaRPr lang="ro-RO" dirty="0"/>
          </a:p>
          <a:p>
            <a:pPr algn="just"/>
            <a:r>
              <a:rPr lang="ro-RO" dirty="0"/>
              <a:t>În Func1.cs, folosim acțiunea Func1(), iar în Main.cs folosim tot acea acțiune;</a:t>
            </a:r>
          </a:p>
          <a:p>
            <a:pPr algn="just"/>
            <a:r>
              <a:rPr lang="ro-RO" dirty="0"/>
              <a:t>În Func2.cs, folosim acțiunea Func2(), iar în Main.cs folosim tot acea acțiune;</a:t>
            </a:r>
          </a:p>
          <a:p>
            <a:pPr algn="just"/>
            <a:r>
              <a:rPr lang="ro-RO" dirty="0"/>
              <a:t>În Func1.cs, folosim acțiunea Func2(), în Func2.cs folosim acțiunea Func1(), iar în Main.cs folosim oricare dintre cele două acțiuni</a:t>
            </a:r>
            <a:endParaRPr lang="en-US" dirty="0"/>
          </a:p>
        </p:txBody>
      </p:sp>
    </p:spTree>
    <p:extLst>
      <p:ext uri="{BB962C8B-B14F-4D97-AF65-F5344CB8AC3E}">
        <p14:creationId xmlns:p14="http://schemas.microsoft.com/office/powerpoint/2010/main" val="3703220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921"/>
            <a:ext cx="9905998" cy="1478570"/>
          </a:xfrm>
        </p:spPr>
        <p:txBody>
          <a:bodyPr/>
          <a:lstStyle/>
          <a:p>
            <a:r>
              <a:rPr lang="ro-RO" dirty="0"/>
              <a:t>Joc pierdut</a:t>
            </a:r>
          </a:p>
        </p:txBody>
      </p:sp>
      <p:sp>
        <p:nvSpPr>
          <p:cNvPr id="3" name="Content Placeholder 2"/>
          <p:cNvSpPr>
            <a:spLocks noGrp="1"/>
          </p:cNvSpPr>
          <p:nvPr>
            <p:ph idx="1"/>
          </p:nvPr>
        </p:nvSpPr>
        <p:spPr>
          <a:xfrm>
            <a:off x="1141411" y="1046366"/>
            <a:ext cx="9905999" cy="4765268"/>
          </a:xfrm>
        </p:spPr>
        <p:txBody>
          <a:bodyPr>
            <a:normAutofit/>
          </a:bodyPr>
          <a:lstStyle/>
          <a:p>
            <a:pPr algn="just"/>
            <a:r>
              <a:rPr lang="ro-RO" dirty="0"/>
              <a:t>Jocul se poate pierde în două moduri: dacă încerci să te miști sau să sari înafara matricei, sau dacă încerci să te miști sau să sari într-o groapă (zone în care matricea are 0 etaje)</a:t>
            </a:r>
            <a:endParaRPr lang="en-US" dirty="0"/>
          </a:p>
        </p:txBody>
      </p:sp>
      <p:pic>
        <p:nvPicPr>
          <p:cNvPr id="5" name="Picture 4">
            <a:extLst>
              <a:ext uri="{FF2B5EF4-FFF2-40B4-BE49-F238E27FC236}">
                <a16:creationId xmlns:a16="http://schemas.microsoft.com/office/drawing/2014/main" id="{B1EF5240-89F5-2AA6-4958-A7C030048465}"/>
              </a:ext>
            </a:extLst>
          </p:cNvPr>
          <p:cNvPicPr>
            <a:picLocks noChangeAspect="1"/>
          </p:cNvPicPr>
          <p:nvPr/>
        </p:nvPicPr>
        <p:blipFill>
          <a:blip r:embed="rId2"/>
          <a:stretch>
            <a:fillRect/>
          </a:stretch>
        </p:blipFill>
        <p:spPr>
          <a:xfrm>
            <a:off x="2133489" y="2409750"/>
            <a:ext cx="7921841" cy="4448250"/>
          </a:xfrm>
          <a:prstGeom prst="rect">
            <a:avLst/>
          </a:prstGeom>
        </p:spPr>
      </p:pic>
    </p:spTree>
    <p:extLst>
      <p:ext uri="{BB962C8B-B14F-4D97-AF65-F5344CB8AC3E}">
        <p14:creationId xmlns:p14="http://schemas.microsoft.com/office/powerpoint/2010/main" val="3117310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155</TotalTime>
  <Words>979</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Programare vizuală și educativă în C#  - Micro Volts</vt:lpstr>
      <vt:lpstr>INTRODucere</vt:lpstr>
      <vt:lpstr>Platforma de joc</vt:lpstr>
      <vt:lpstr>Platforma de joc – Exemple</vt:lpstr>
      <vt:lpstr>Panoul de Comandă</vt:lpstr>
      <vt:lpstr>Panoul de Comandă - Exemple</vt:lpstr>
      <vt:lpstr>Acțiuni</vt:lpstr>
      <vt:lpstr>Acțiuni – realizarea recursivității</vt:lpstr>
      <vt:lpstr>Joc pierdut</vt:lpstr>
      <vt:lpstr>Joc câștigat</vt:lpstr>
      <vt:lpstr>Calcule Matematice</vt:lpstr>
      <vt:lpstr>Calcule Matematice</vt:lpstr>
      <vt:lpstr>VĂ mulțumesc pentru atenție!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Remus-Nicolae Pelle</dc:creator>
  <cp:lastModifiedBy>Remus-Nicolae Pelle</cp:lastModifiedBy>
  <cp:revision>37</cp:revision>
  <dcterms:created xsi:type="dcterms:W3CDTF">2020-05-17T17:22:00Z</dcterms:created>
  <dcterms:modified xsi:type="dcterms:W3CDTF">2022-05-26T19:33:32Z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1033-11.2.0.9327</vt:lpwstr>
  </property>
</Properties>
</file>