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2" r:id="rId5"/>
    <p:sldId id="258" r:id="rId6"/>
    <p:sldId id="261" r:id="rId7"/>
    <p:sldId id="265" r:id="rId8"/>
    <p:sldId id="263" r:id="rId9"/>
    <p:sldId id="269" r:id="rId10"/>
    <p:sldId id="270" r:id="rId11"/>
    <p:sldId id="266" r:id="rId12"/>
    <p:sldId id="267" r:id="rId13"/>
    <p:sldId id="26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508"/>
    <a:srgbClr val="CC0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8" autoAdjust="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F7DE1-FC91-4113-A85F-1F7208607959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E4728-EADB-4BC2-A703-3B98A4376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01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42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92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33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84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644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7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36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4953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90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82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5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05880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9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71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3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286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7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112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11A546-66EC-7C3F-2F05-9DCD34B34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GB" cap="none" dirty="0"/>
              <a:t>ttp</a:t>
            </a:r>
            <a:r>
              <a:rPr lang="en-GB" dirty="0"/>
              <a:t>2j</a:t>
            </a:r>
            <a:r>
              <a:rPr lang="en-GB" cap="none" dirty="0"/>
              <a:t>ava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8C5398-8E8F-6ECB-049C-59746B58E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Pellegrinelli</a:t>
            </a:r>
            <a:r>
              <a:rPr lang="en-GB" dirty="0"/>
              <a:t> Nico, </a:t>
            </a:r>
            <a:r>
              <a:rPr lang="en-GB" dirty="0" err="1"/>
              <a:t>Pellegrinelli</a:t>
            </a:r>
            <a:r>
              <a:rPr lang="en-GB" dirty="0"/>
              <a:t> Sean, </a:t>
            </a:r>
            <a:r>
              <a:rPr lang="en-GB" dirty="0" err="1"/>
              <a:t>Panzeri</a:t>
            </a:r>
            <a:r>
              <a:rPr lang="en-GB"/>
              <a:t> Federico</a:t>
            </a:r>
          </a:p>
        </p:txBody>
      </p:sp>
    </p:spTree>
    <p:extLst>
      <p:ext uri="{BB962C8B-B14F-4D97-AF65-F5344CB8AC3E}">
        <p14:creationId xmlns:p14="http://schemas.microsoft.com/office/powerpoint/2010/main" val="49879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DE36EA8-04AE-1FE7-8B00-45C8D6ED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07" y="164678"/>
            <a:ext cx="9650579" cy="65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3CB2F4E-13B4-7C3D-992B-5F6FAF1B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6" y="156238"/>
            <a:ext cx="9720000" cy="65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1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B7F18CBD-C94A-5795-7C2B-8248E5E45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80" y="322340"/>
            <a:ext cx="10175020" cy="621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9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17E1-03E7-82F9-F042-6465C259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conclusione</a:t>
            </a:r>
          </a:p>
        </p:txBody>
      </p:sp>
    </p:spTree>
    <p:extLst>
      <p:ext uri="{BB962C8B-B14F-4D97-AF65-F5344CB8AC3E}">
        <p14:creationId xmlns:p14="http://schemas.microsoft.com/office/powerpoint/2010/main" val="112359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00A8C-8B71-C337-C5DB-93868AD6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478" y="517449"/>
            <a:ext cx="3633043" cy="720882"/>
          </a:xfrm>
        </p:spPr>
        <p:txBody>
          <a:bodyPr/>
          <a:lstStyle/>
          <a:p>
            <a:pPr algn="ctr"/>
            <a:r>
              <a:rPr lang="it-IT" dirty="0"/>
              <a:t>In conclusione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80CDA3-870E-5080-BC4B-87B8A072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3085" y="2212082"/>
            <a:ext cx="4443984" cy="4540410"/>
          </a:xfrm>
        </p:spPr>
        <p:txBody>
          <a:bodyPr>
            <a:normAutofit/>
          </a:bodyPr>
          <a:lstStyle/>
          <a:p>
            <a:r>
              <a:rPr lang="it-IT" dirty="0"/>
              <a:t>Possibilità di scrivere e tradurre (praticamente) ogni possibile richiesta http.</a:t>
            </a:r>
          </a:p>
          <a:p>
            <a:r>
              <a:rPr lang="it-IT" dirty="0"/>
              <a:t>Rilevazione e segnalazione degli errori più comuni.</a:t>
            </a:r>
          </a:p>
          <a:p>
            <a:r>
              <a:rPr lang="it-IT" dirty="0"/>
              <a:t>Semplice ed intuitiva interfaccia utente.</a:t>
            </a:r>
          </a:p>
          <a:p>
            <a:r>
              <a:rPr lang="it-IT" dirty="0"/>
              <a:t>Possibilità di importare richieste http da file esterni.</a:t>
            </a:r>
          </a:p>
          <a:p>
            <a:r>
              <a:rPr lang="it-IT" dirty="0"/>
              <a:t>Multipiattaforma.</a:t>
            </a:r>
          </a:p>
          <a:p>
            <a:r>
              <a:rPr lang="it-IT" dirty="0"/>
              <a:t>Basso spazio di archiviazione richiesto.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D42AD6-2069-1CD3-288F-B9DA87549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4800" y="2212083"/>
            <a:ext cx="4443984" cy="3980828"/>
          </a:xfrm>
        </p:spPr>
        <p:txBody>
          <a:bodyPr>
            <a:normAutofit/>
          </a:bodyPr>
          <a:lstStyle/>
          <a:p>
            <a:r>
              <a:rPr lang="it-IT" dirty="0"/>
              <a:t>Bisogna imparare un nuovo (seppur semplice) linguaggio.</a:t>
            </a:r>
          </a:p>
          <a:p>
            <a:r>
              <a:rPr lang="it-IT" dirty="0"/>
              <a:t>Alcuni elementi della grammatica sono oscuri all’utente (ad esempio il corpo del body va racchiuso tra ‘#’).</a:t>
            </a:r>
          </a:p>
          <a:p>
            <a:r>
              <a:rPr lang="it-IT" dirty="0"/>
              <a:t>Non tutti gli errori vengono rilevati.</a:t>
            </a:r>
          </a:p>
          <a:p>
            <a:r>
              <a:rPr lang="it-IT" dirty="0"/>
              <a:t>Attualmente solo i metodi GET e POST sono supportati.</a:t>
            </a:r>
          </a:p>
          <a:p>
            <a:r>
              <a:rPr lang="it-IT" dirty="0"/>
              <a:t>Il codice generato è un’istruzione singola (non contenuta in un metodo o classe).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EB3677E-16D5-06E2-2B74-94C25F11FB5B}"/>
              </a:ext>
            </a:extLst>
          </p:cNvPr>
          <p:cNvGrpSpPr/>
          <p:nvPr/>
        </p:nvGrpSpPr>
        <p:grpSpPr>
          <a:xfrm>
            <a:off x="2770111" y="1353468"/>
            <a:ext cx="1646961" cy="720882"/>
            <a:chOff x="2174674" y="1725852"/>
            <a:chExt cx="1646961" cy="720882"/>
          </a:xfrm>
        </p:grpSpPr>
        <p:pic>
          <p:nvPicPr>
            <p:cNvPr id="1026" name="Picture 2" descr="Green Thumb Images – Browse 93,754 Stock Photos, Vectors, and Video | Adobe  Stock">
              <a:extLst>
                <a:ext uri="{FF2B5EF4-FFF2-40B4-BE49-F238E27FC236}">
                  <a16:creationId xmlns:a16="http://schemas.microsoft.com/office/drawing/2014/main" id="{6D32BD19-29EE-F471-471B-690B690101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7556" r="93037">
                          <a14:foregroundMark x1="18074" y1="48611" x2="17481" y2="64722"/>
                          <a14:foregroundMark x1="17481" y1="64722" x2="19852" y2="49722"/>
                          <a14:foregroundMark x1="7556" y1="58611" x2="10667" y2="70833"/>
                          <a14:foregroundMark x1="63852" y1="50000" x2="68296" y2="35000"/>
                          <a14:foregroundMark x1="68296" y1="35000" x2="69926" y2="48611"/>
                          <a14:foregroundMark x1="69926" y1="48611" x2="67259" y2="63611"/>
                          <a14:foregroundMark x1="67259" y1="63611" x2="67852" y2="68056"/>
                          <a14:foregroundMark x1="83852" y1="35278" x2="79111" y2="51944"/>
                          <a14:foregroundMark x1="79111" y1="51944" x2="84148" y2="39722"/>
                          <a14:foregroundMark x1="55111" y1="45278" x2="54815" y2="51111"/>
                          <a14:foregroundMark x1="92148" y1="43611" x2="93037" y2="51667"/>
                          <a14:backgroundMark x1="23259" y1="47500" x2="23111" y2="50556"/>
                          <a14:backgroundMark x1="76889" y1="50556" x2="77333" y2="42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3" t="11173" r="53447" b="11108"/>
            <a:stretch/>
          </p:blipFill>
          <p:spPr bwMode="auto">
            <a:xfrm>
              <a:off x="3109640" y="1725852"/>
              <a:ext cx="711995" cy="720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egnaposto testo 4">
              <a:extLst>
                <a:ext uri="{FF2B5EF4-FFF2-40B4-BE49-F238E27FC236}">
                  <a16:creationId xmlns:a16="http://schemas.microsoft.com/office/drawing/2014/main" id="{89EA8FF7-00D5-E133-7B6F-795CC9CD9C2C}"/>
                </a:ext>
              </a:extLst>
            </p:cNvPr>
            <p:cNvSpPr txBox="1">
              <a:spLocks/>
            </p:cNvSpPr>
            <p:nvPr/>
          </p:nvSpPr>
          <p:spPr>
            <a:xfrm>
              <a:off x="2174674" y="1829681"/>
              <a:ext cx="934966" cy="5132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84000"/>
                </a:lnSpc>
                <a:spcBef>
                  <a:spcPts val="0"/>
                </a:spcBef>
                <a:spcAft>
                  <a:spcPts val="0"/>
                </a:spcAft>
                <a:buFont typeface="Franklin Gothic Book" panose="020B0503020102020204" pitchFamily="34" charset="0"/>
                <a:buNone/>
                <a:defRPr sz="3000" b="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8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b="1" dirty="0">
                  <a:solidFill>
                    <a:srgbClr val="197508"/>
                  </a:solidFill>
                </a:rPr>
                <a:t>PRO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D36001C0-EFD8-D260-E6CB-A857B1B6CD5A}"/>
              </a:ext>
            </a:extLst>
          </p:cNvPr>
          <p:cNvGrpSpPr/>
          <p:nvPr/>
        </p:nvGrpSpPr>
        <p:grpSpPr>
          <a:xfrm>
            <a:off x="7774930" y="1353468"/>
            <a:ext cx="2284297" cy="720882"/>
            <a:chOff x="6938672" y="1725852"/>
            <a:chExt cx="2284297" cy="720882"/>
          </a:xfrm>
        </p:grpSpPr>
        <p:pic>
          <p:nvPicPr>
            <p:cNvPr id="7" name="Picture 2" descr="Green Thumb Images – Browse 93,754 Stock Photos, Vectors, and Video | Adobe  Stock">
              <a:extLst>
                <a:ext uri="{FF2B5EF4-FFF2-40B4-BE49-F238E27FC236}">
                  <a16:creationId xmlns:a16="http://schemas.microsoft.com/office/drawing/2014/main" id="{4ECEE9D4-53EB-2988-6B45-D5E7B1C19C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7556" r="93037">
                          <a14:foregroundMark x1="18074" y1="48611" x2="17481" y2="64722"/>
                          <a14:foregroundMark x1="17481" y1="64722" x2="19852" y2="49722"/>
                          <a14:foregroundMark x1="7556" y1="58611" x2="10667" y2="70833"/>
                          <a14:foregroundMark x1="63852" y1="50000" x2="68296" y2="35000"/>
                          <a14:foregroundMark x1="68296" y1="35000" x2="69926" y2="48611"/>
                          <a14:foregroundMark x1="69926" y1="48611" x2="67259" y2="63611"/>
                          <a14:foregroundMark x1="67259" y1="63611" x2="67852" y2="68056"/>
                          <a14:foregroundMark x1="83852" y1="35278" x2="79111" y2="51944"/>
                          <a14:foregroundMark x1="79111" y1="51944" x2="84148" y2="39722"/>
                          <a14:foregroundMark x1="55111" y1="45278" x2="54815" y2="51111"/>
                          <a14:foregroundMark x1="92148" y1="43611" x2="93037" y2="51667"/>
                          <a14:backgroundMark x1="23259" y1="47500" x2="23111" y2="50556"/>
                          <a14:backgroundMark x1="76889" y1="50556" x2="77333" y2="42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30" t="11173" r="5931" b="11108"/>
            <a:stretch/>
          </p:blipFill>
          <p:spPr bwMode="auto">
            <a:xfrm>
              <a:off x="8510974" y="1725852"/>
              <a:ext cx="711995" cy="720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Segnaposto testo 4">
              <a:extLst>
                <a:ext uri="{FF2B5EF4-FFF2-40B4-BE49-F238E27FC236}">
                  <a16:creationId xmlns:a16="http://schemas.microsoft.com/office/drawing/2014/main" id="{CF161ACF-38AA-E275-CF00-9257815FFF5B}"/>
                </a:ext>
              </a:extLst>
            </p:cNvPr>
            <p:cNvSpPr txBox="1">
              <a:spLocks/>
            </p:cNvSpPr>
            <p:nvPr/>
          </p:nvSpPr>
          <p:spPr>
            <a:xfrm>
              <a:off x="6938672" y="1822425"/>
              <a:ext cx="1683725" cy="5132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84000"/>
                </a:lnSpc>
                <a:spcBef>
                  <a:spcPts val="0"/>
                </a:spcBef>
                <a:spcAft>
                  <a:spcPts val="0"/>
                </a:spcAft>
                <a:buFont typeface="Franklin Gothic Book" panose="020B0503020102020204" pitchFamily="34" charset="0"/>
                <a:buNone/>
                <a:defRPr sz="3000" b="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8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b="1" dirty="0">
                  <a:solidFill>
                    <a:srgbClr val="CC0809"/>
                  </a:solidFill>
                </a:rPr>
                <a:t>CONTRO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94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17E1-03E7-82F9-F042-6465C259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</p:spTree>
    <p:extLst>
      <p:ext uri="{BB962C8B-B14F-4D97-AF65-F5344CB8AC3E}">
        <p14:creationId xmlns:p14="http://schemas.microsoft.com/office/powerpoint/2010/main" val="114502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DB8DDB-A4B0-B69C-ACDB-50D5CF69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/>
              <a:t>Un lavoro noioso e ripetitivo</a:t>
            </a:r>
          </a:p>
        </p:txBody>
      </p:sp>
      <p:pic>
        <p:nvPicPr>
          <p:cNvPr id="16" name="Immagine 15" descr="Immagine che contiene persona, vestiti, interno, Viso umano&#10;&#10;Descrizione generata automaticamente">
            <a:extLst>
              <a:ext uri="{FF2B5EF4-FFF2-40B4-BE49-F238E27FC236}">
                <a16:creationId xmlns:a16="http://schemas.microsoft.com/office/drawing/2014/main" id="{FFF56CE2-9B8E-67B6-3440-77A776C97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6" y="1303999"/>
            <a:ext cx="6413639" cy="425000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2D2E6E-1D65-F233-DC2D-A0CF76117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879" y="2229728"/>
            <a:ext cx="3612725" cy="4185138"/>
          </a:xfrm>
        </p:spPr>
        <p:txBody>
          <a:bodyPr>
            <a:noAutofit/>
          </a:bodyPr>
          <a:lstStyle/>
          <a:p>
            <a:r>
              <a:rPr lang="it-IT" dirty="0"/>
              <a:t>Nel nostro team spesso dobbiamo </a:t>
            </a:r>
            <a:r>
              <a:rPr lang="it-IT" b="1" dirty="0"/>
              <a:t>scrivere codice Java</a:t>
            </a:r>
            <a:r>
              <a:rPr lang="it-IT" dirty="0"/>
              <a:t> che implementa </a:t>
            </a:r>
            <a:r>
              <a:rPr lang="it-IT" b="1" dirty="0"/>
              <a:t>richieste http</a:t>
            </a:r>
            <a:r>
              <a:rPr lang="it-IT" dirty="0"/>
              <a:t>… </a:t>
            </a:r>
          </a:p>
          <a:p>
            <a:r>
              <a:rPr lang="it-IT" dirty="0"/>
              <a:t>…è un lavoro molto </a:t>
            </a:r>
            <a:r>
              <a:rPr lang="it-IT" b="1" dirty="0"/>
              <a:t>noioso e ripetitivo</a:t>
            </a:r>
            <a:r>
              <a:rPr lang="it-IT" dirty="0"/>
              <a:t>…</a:t>
            </a:r>
          </a:p>
          <a:p>
            <a:r>
              <a:rPr lang="it-IT" dirty="0"/>
              <a:t>…e quindi suscettibile ad </a:t>
            </a:r>
            <a:r>
              <a:rPr lang="it-IT" b="1" dirty="0"/>
              <a:t>errori di distrazione</a:t>
            </a:r>
            <a:r>
              <a:rPr lang="it-IT" dirty="0"/>
              <a:t> difficili da identificare in quanto non segnalati…</a:t>
            </a:r>
          </a:p>
          <a:p>
            <a:r>
              <a:rPr lang="it-IT" dirty="0"/>
              <a:t>…</a:t>
            </a:r>
            <a:r>
              <a:rPr lang="it-IT" b="1" dirty="0"/>
              <a:t>UNA GRAN PERDITA DI TEMPO</a:t>
            </a:r>
            <a:r>
              <a:rPr lang="it-IT" dirty="0"/>
              <a:t>!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51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1">
            <a:extLst>
              <a:ext uri="{FF2B5EF4-FFF2-40B4-BE49-F238E27FC236}">
                <a16:creationId xmlns:a16="http://schemas.microsoft.com/office/drawing/2014/main" id="{21726FFC-40D0-8C5F-D475-E2F98F62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it-IT"/>
              <a:t>Una richiesta http «corretta»</a:t>
            </a:r>
            <a:endParaRPr lang="it-IT" dirty="0"/>
          </a:p>
        </p:txBody>
      </p: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876F47DD-0A44-2E24-637D-14E888687633}"/>
              </a:ext>
            </a:extLst>
          </p:cNvPr>
          <p:cNvGrpSpPr/>
          <p:nvPr/>
        </p:nvGrpSpPr>
        <p:grpSpPr>
          <a:xfrm>
            <a:off x="1010018" y="1462528"/>
            <a:ext cx="10171964" cy="4709672"/>
            <a:chOff x="1010018" y="1462528"/>
            <a:chExt cx="10171964" cy="4709672"/>
          </a:xfrm>
        </p:grpSpPr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79494729-D5FD-EDE6-0E54-9C8D23F87543}"/>
                </a:ext>
              </a:extLst>
            </p:cNvPr>
            <p:cNvGrpSpPr/>
            <p:nvPr/>
          </p:nvGrpSpPr>
          <p:grpSpPr>
            <a:xfrm>
              <a:off x="1010018" y="1462528"/>
              <a:ext cx="10171964" cy="4709672"/>
              <a:chOff x="1352379" y="1688841"/>
              <a:chExt cx="10171964" cy="4709672"/>
            </a:xfrm>
          </p:grpSpPr>
          <p:grpSp>
            <p:nvGrpSpPr>
              <p:cNvPr id="54" name="Gruppo 53">
                <a:extLst>
                  <a:ext uri="{FF2B5EF4-FFF2-40B4-BE49-F238E27FC236}">
                    <a16:creationId xmlns:a16="http://schemas.microsoft.com/office/drawing/2014/main" id="{9D9477F1-F53B-1065-5AB9-98B69207A7C1}"/>
                  </a:ext>
                </a:extLst>
              </p:cNvPr>
              <p:cNvGrpSpPr/>
              <p:nvPr/>
            </p:nvGrpSpPr>
            <p:grpSpPr>
              <a:xfrm>
                <a:off x="1352379" y="2160814"/>
                <a:ext cx="9487241" cy="3796159"/>
                <a:chOff x="745556" y="1182241"/>
                <a:chExt cx="9487241" cy="3796159"/>
              </a:xfrm>
            </p:grpSpPr>
            <p:pic>
              <p:nvPicPr>
                <p:cNvPr id="46" name="Immagine 45" descr="Immagine che contiene testo, schermata, Carattere&#10;&#10;Descrizione generata automaticamente">
                  <a:extLst>
                    <a:ext uri="{FF2B5EF4-FFF2-40B4-BE49-F238E27FC236}">
                      <a16:creationId xmlns:a16="http://schemas.microsoft.com/office/drawing/2014/main" id="{DE1668F6-60E9-413B-B69B-EF24394F7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25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556" y="1745812"/>
                  <a:ext cx="9487241" cy="2920292"/>
                </a:xfrm>
                <a:prstGeom prst="rect">
                  <a:avLst/>
                </a:prstGeom>
              </p:spPr>
            </p:pic>
            <p:cxnSp>
              <p:nvCxnSpPr>
                <p:cNvPr id="8" name="Connettore a gomito 7">
                  <a:extLst>
                    <a:ext uri="{FF2B5EF4-FFF2-40B4-BE49-F238E27FC236}">
                      <a16:creationId xmlns:a16="http://schemas.microsoft.com/office/drawing/2014/main" id="{F5D0A5CF-3965-CBA2-98A9-B03448CEC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4646" y="1182241"/>
                  <a:ext cx="1794325" cy="1466981"/>
                </a:xfrm>
                <a:prstGeom prst="bentConnector3">
                  <a:avLst>
                    <a:gd name="adj1" fmla="val 76694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uppo 33">
                  <a:extLst>
                    <a:ext uri="{FF2B5EF4-FFF2-40B4-BE49-F238E27FC236}">
                      <a16:creationId xmlns:a16="http://schemas.microsoft.com/office/drawing/2014/main" id="{F9769597-C8F7-41FC-C379-E43A8C721D50}"/>
                    </a:ext>
                  </a:extLst>
                </p:cNvPr>
                <p:cNvGrpSpPr/>
                <p:nvPr/>
              </p:nvGrpSpPr>
              <p:grpSpPr>
                <a:xfrm>
                  <a:off x="6451033" y="3178629"/>
                  <a:ext cx="1393171" cy="486115"/>
                  <a:chOff x="5826919" y="3267075"/>
                  <a:chExt cx="1393171" cy="397669"/>
                </a:xfrm>
              </p:grpSpPr>
              <p:sp>
                <p:nvSpPr>
                  <p:cNvPr id="18" name="Parentesi quadra chiusa 17">
                    <a:extLst>
                      <a:ext uri="{FF2B5EF4-FFF2-40B4-BE49-F238E27FC236}">
                        <a16:creationId xmlns:a16="http://schemas.microsoft.com/office/drawing/2014/main" id="{2F895913-F751-05DB-9958-576576C74FC1}"/>
                      </a:ext>
                    </a:extLst>
                  </p:cNvPr>
                  <p:cNvSpPr/>
                  <p:nvPr/>
                </p:nvSpPr>
                <p:spPr>
                  <a:xfrm>
                    <a:off x="5826919" y="3267075"/>
                    <a:ext cx="100012" cy="397669"/>
                  </a:xfrm>
                  <a:prstGeom prst="rightBracke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32" name="Connettore 2 31">
                    <a:extLst>
                      <a:ext uri="{FF2B5EF4-FFF2-40B4-BE49-F238E27FC236}">
                        <a16:creationId xmlns:a16="http://schemas.microsoft.com/office/drawing/2014/main" id="{527E444B-0C40-4ABB-87C0-D3DBD37E8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19311" y="3450670"/>
                    <a:ext cx="1300779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Ovale 32">
                  <a:extLst>
                    <a:ext uri="{FF2B5EF4-FFF2-40B4-BE49-F238E27FC236}">
                      <a16:creationId xmlns:a16="http://schemas.microsoft.com/office/drawing/2014/main" id="{3435919B-256B-133C-D9E7-A9E73B2C78BC}"/>
                    </a:ext>
                  </a:extLst>
                </p:cNvPr>
                <p:cNvSpPr/>
                <p:nvPr/>
              </p:nvSpPr>
              <p:spPr>
                <a:xfrm>
                  <a:off x="2554287" y="3652044"/>
                  <a:ext cx="1117600" cy="27225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2" name="Gruppo 41">
                  <a:extLst>
                    <a:ext uri="{FF2B5EF4-FFF2-40B4-BE49-F238E27FC236}">
                      <a16:creationId xmlns:a16="http://schemas.microsoft.com/office/drawing/2014/main" id="{35D36144-FC4F-4D7A-A68E-8842FE072232}"/>
                    </a:ext>
                  </a:extLst>
                </p:cNvPr>
                <p:cNvGrpSpPr/>
                <p:nvPr/>
              </p:nvGrpSpPr>
              <p:grpSpPr>
                <a:xfrm>
                  <a:off x="4381499" y="4114800"/>
                  <a:ext cx="2053431" cy="863600"/>
                  <a:chOff x="3873500" y="4114800"/>
                  <a:chExt cx="2053431" cy="863600"/>
                </a:xfrm>
              </p:grpSpPr>
              <p:cxnSp>
                <p:nvCxnSpPr>
                  <p:cNvPr id="36" name="Connettore diritto 35">
                    <a:extLst>
                      <a:ext uri="{FF2B5EF4-FFF2-40B4-BE49-F238E27FC236}">
                        <a16:creationId xmlns:a16="http://schemas.microsoft.com/office/drawing/2014/main" id="{8A5D39A9-0BEF-BDC4-73ED-AB0D8A7283A6}"/>
                      </a:ext>
                    </a:extLst>
                  </p:cNvPr>
                  <p:cNvCxnSpPr/>
                  <p:nvPr/>
                </p:nvCxnSpPr>
                <p:spPr>
                  <a:xfrm>
                    <a:off x="3873500" y="4114800"/>
                    <a:ext cx="596900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ttore a gomito 37">
                    <a:extLst>
                      <a:ext uri="{FF2B5EF4-FFF2-40B4-BE49-F238E27FC236}">
                        <a16:creationId xmlns:a16="http://schemas.microsoft.com/office/drawing/2014/main" id="{2D60C25C-CEEA-3953-3F1F-EDC5766774F1}"/>
                      </a:ext>
                    </a:extLst>
                  </p:cNvPr>
                  <p:cNvCxnSpPr/>
                  <p:nvPr/>
                </p:nvCxnSpPr>
                <p:spPr>
                  <a:xfrm>
                    <a:off x="4171950" y="4114800"/>
                    <a:ext cx="1754981" cy="863600"/>
                  </a:xfrm>
                  <a:prstGeom prst="bentConnector3">
                    <a:avLst>
                      <a:gd name="adj1" fmla="val 204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91A77428-5952-D635-02BF-4862FFEDFD26}"/>
                  </a:ext>
                </a:extLst>
              </p:cNvPr>
              <p:cNvSpPr txBox="1"/>
              <p:nvPr/>
            </p:nvSpPr>
            <p:spPr>
              <a:xfrm>
                <a:off x="8705794" y="1688841"/>
                <a:ext cx="2818549" cy="923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chemeClr val="tx2"/>
                    </a:solidFill>
                  </a:rPr>
                  <a:t>Settiamo il Content-</a:t>
                </a:r>
                <a:r>
                  <a:rPr lang="it-IT" b="1" dirty="0" err="1">
                    <a:solidFill>
                      <a:schemeClr val="tx2"/>
                    </a:solidFill>
                  </a:rPr>
                  <a:t>Type</a:t>
                </a:r>
                <a:r>
                  <a:rPr lang="it-IT" b="1" dirty="0">
                    <a:solidFill>
                      <a:schemeClr val="tx2"/>
                    </a:solidFill>
                  </a:rPr>
                  <a:t> per una richiesta GET (senza body)!</a:t>
                </a:r>
              </a:p>
            </p:txBody>
          </p:sp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5074015B-C7AE-8F9D-E905-C36D6FC2499A}"/>
                  </a:ext>
                </a:extLst>
              </p:cNvPr>
              <p:cNvSpPr txBox="1"/>
              <p:nvPr/>
            </p:nvSpPr>
            <p:spPr>
              <a:xfrm>
                <a:off x="7041753" y="5475183"/>
                <a:ext cx="2818549" cy="923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chemeClr val="tx2"/>
                    </a:solidFill>
                  </a:rPr>
                  <a:t>Il valore di Max-</a:t>
                </a:r>
                <a:r>
                  <a:rPr lang="it-IT" b="1" dirty="0" err="1">
                    <a:solidFill>
                      <a:schemeClr val="tx2"/>
                    </a:solidFill>
                  </a:rPr>
                  <a:t>Forwards</a:t>
                </a:r>
                <a:r>
                  <a:rPr lang="it-IT" b="1" dirty="0">
                    <a:solidFill>
                      <a:schemeClr val="tx2"/>
                    </a:solidFill>
                  </a:rPr>
                  <a:t> dovrebbe essere un intero in cifre!</a:t>
                </a:r>
              </a:p>
            </p:txBody>
          </p:sp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C0405872-E803-57A5-C5A6-82838D7E5964}"/>
                  </a:ext>
                </a:extLst>
              </p:cNvPr>
              <p:cNvSpPr txBox="1"/>
              <p:nvPr/>
            </p:nvSpPr>
            <p:spPr>
              <a:xfrm>
                <a:off x="8451027" y="4157202"/>
                <a:ext cx="2818549" cy="923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chemeClr val="tx2"/>
                    </a:solidFill>
                  </a:rPr>
                  <a:t>Settiamo due volte </a:t>
                </a:r>
                <a:br>
                  <a:rPr lang="it-IT" b="1" dirty="0">
                    <a:solidFill>
                      <a:schemeClr val="tx2"/>
                    </a:solidFill>
                  </a:rPr>
                </a:br>
                <a:r>
                  <a:rPr lang="it-IT" b="1" dirty="0" err="1">
                    <a:solidFill>
                      <a:schemeClr val="tx2"/>
                    </a:solidFill>
                  </a:rPr>
                  <a:t>Accept-Encoding</a:t>
                </a:r>
                <a:r>
                  <a:rPr lang="it-IT" b="1" dirty="0">
                    <a:solidFill>
                      <a:schemeClr val="tx2"/>
                    </a:solidFill>
                  </a:rPr>
                  <a:t>, quale verrà inviato?</a:t>
                </a:r>
              </a:p>
            </p:txBody>
          </p:sp>
        </p:grp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CD9A3AA8-56CA-862C-D77A-102A2EB75C4A}"/>
                </a:ext>
              </a:extLst>
            </p:cNvPr>
            <p:cNvSpPr txBox="1"/>
            <p:nvPr/>
          </p:nvSpPr>
          <p:spPr>
            <a:xfrm>
              <a:off x="1146544" y="5530578"/>
              <a:ext cx="3499417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tx2"/>
                  </a:solidFill>
                </a:rPr>
                <a:t>Questo </a:t>
              </a:r>
              <a:r>
                <a:rPr lang="it-IT" b="1" dirty="0" err="1">
                  <a:solidFill>
                    <a:schemeClr val="tx2"/>
                  </a:solidFill>
                </a:rPr>
                <a:t>header</a:t>
              </a:r>
              <a:r>
                <a:rPr lang="it-IT" b="1" dirty="0">
                  <a:solidFill>
                    <a:schemeClr val="tx2"/>
                  </a:solidFill>
                </a:rPr>
                <a:t> name è sbagliato!</a:t>
              </a:r>
            </a:p>
          </p:txBody>
        </p:sp>
        <p:cxnSp>
          <p:nvCxnSpPr>
            <p:cNvPr id="61" name="Connettore a gomito 60">
              <a:extLst>
                <a:ext uri="{FF2B5EF4-FFF2-40B4-BE49-F238E27FC236}">
                  <a16:creationId xmlns:a16="http://schemas.microsoft.com/office/drawing/2014/main" id="{FDB4BAA7-9333-1560-788B-E3081F8392D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80457" y="4540432"/>
              <a:ext cx="1338292" cy="990144"/>
            </a:xfrm>
            <a:prstGeom prst="bentConnector3">
              <a:avLst>
                <a:gd name="adj1" fmla="val 10029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90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17E1-03E7-82F9-F042-6465C259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soluzione</a:t>
            </a:r>
          </a:p>
        </p:txBody>
      </p:sp>
    </p:spTree>
    <p:extLst>
      <p:ext uri="{BB962C8B-B14F-4D97-AF65-F5344CB8AC3E}">
        <p14:creationId xmlns:p14="http://schemas.microsoft.com/office/powerpoint/2010/main" val="209274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91183-67C1-FBB3-BCAD-6B305EC6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tool ad-hoc: Http2Java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5A028-7BFA-F0F8-31B9-A4F2D573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743450"/>
          </a:xfrm>
        </p:spPr>
        <p:txBody>
          <a:bodyPr>
            <a:normAutofit/>
          </a:bodyPr>
          <a:lstStyle/>
          <a:p>
            <a:r>
              <a:rPr lang="it-IT" dirty="0"/>
              <a:t>Non possiamo rendere il lavoro meno noioso, ma possiamo almeno </a:t>
            </a:r>
            <a:r>
              <a:rPr lang="it-IT" b="1" dirty="0"/>
              <a:t>identificare e segnalare gli errori</a:t>
            </a:r>
            <a:r>
              <a:rPr lang="it-IT" dirty="0"/>
              <a:t>, così da aumentare l’efficienza del team!</a:t>
            </a:r>
          </a:p>
          <a:p>
            <a:r>
              <a:rPr lang="it-IT" dirty="0"/>
              <a:t>Per questo motivo, abbiamo implementato un tool con interfaccia grafica chiamato </a:t>
            </a:r>
            <a:r>
              <a:rPr lang="it-IT" b="1" dirty="0"/>
              <a:t>Http2Java</a:t>
            </a:r>
            <a:r>
              <a:rPr lang="it-IT" dirty="0"/>
              <a:t>. Cosa offre in concreto?</a:t>
            </a:r>
          </a:p>
          <a:p>
            <a:pPr lvl="1"/>
            <a:r>
              <a:rPr lang="it-IT" dirty="0"/>
              <a:t>La possibilità di scrivere richieste http in un linguaggio che ricalca la struttura tipica della richiesta stessa (</a:t>
            </a:r>
            <a:r>
              <a:rPr lang="it-IT" dirty="0" err="1"/>
              <a:t>request</a:t>
            </a:r>
            <a:r>
              <a:rPr lang="it-IT" dirty="0"/>
              <a:t> line, sequenza di </a:t>
            </a:r>
            <a:r>
              <a:rPr lang="it-IT" dirty="0" err="1"/>
              <a:t>header</a:t>
            </a:r>
            <a:r>
              <a:rPr lang="it-IT" dirty="0"/>
              <a:t> e, opzionalmente, body) e meno «pesante» del codice Java.</a:t>
            </a:r>
          </a:p>
          <a:p>
            <a:pPr lvl="1"/>
            <a:r>
              <a:rPr lang="it-IT" dirty="0"/>
              <a:t>La traduzione delle richieste da questo linguaggio direttamente in codice Java.</a:t>
            </a:r>
          </a:p>
          <a:p>
            <a:pPr lvl="1"/>
            <a:r>
              <a:rPr lang="it-IT" dirty="0"/>
              <a:t>La visualizzazione degli errori più comuni, come quelli visti poco fa.</a:t>
            </a:r>
          </a:p>
          <a:p>
            <a:pPr lvl="1"/>
            <a:r>
              <a:rPr lang="it-IT" dirty="0"/>
              <a:t>Una GUI essenziale ed intuitiva che permette di sfruttare al meglio le potenzialità del tool.</a:t>
            </a:r>
          </a:p>
        </p:txBody>
      </p:sp>
      <p:pic>
        <p:nvPicPr>
          <p:cNvPr id="5" name="Immagine 4" descr="Immagine che contiene logo, simbolo, cerchio, Elementi grafici&#10;&#10;Descrizione generata automaticamente">
            <a:extLst>
              <a:ext uri="{FF2B5EF4-FFF2-40B4-BE49-F238E27FC236}">
                <a16:creationId xmlns:a16="http://schemas.microsoft.com/office/drawing/2014/main" id="{DFA3DDE2-C2B9-0A33-554C-98DD4F982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39" b="92353" l="6721" r="91475">
                        <a14:foregroundMark x1="18559" y1="55650" x2="21803" y2="40000"/>
                        <a14:foregroundMark x1="12131" y1="86667" x2="17382" y2="61330"/>
                        <a14:foregroundMark x1="21803" y1="40000" x2="34426" y2="22157"/>
                        <a14:foregroundMark x1="13607" y1="86471" x2="17869" y2="62353"/>
                        <a14:foregroundMark x1="9672" y1="63725" x2="8033" y2="73529"/>
                        <a14:foregroundMark x1="8033" y1="73529" x2="8033" y2="73529"/>
                        <a14:foregroundMark x1="9344" y1="92353" x2="9344" y2="92353"/>
                        <a14:foregroundMark x1="26722" y1="23137" x2="35574" y2="16471"/>
                        <a14:foregroundMark x1="22295" y1="26471" x2="26722" y2="23137"/>
                        <a14:foregroundMark x1="35574" y1="16471" x2="61475" y2="10196"/>
                        <a14:foregroundMark x1="61475" y1="10196" x2="69508" y2="16275"/>
                        <a14:foregroundMark x1="69508" y1="16275" x2="57049" y2="20784"/>
                        <a14:foregroundMark x1="57049" y1="20784" x2="51803" y2="10196"/>
                        <a14:foregroundMark x1="51803" y1="10196" x2="76393" y2="23529"/>
                        <a14:foregroundMark x1="76393" y1="23529" x2="86393" y2="39020"/>
                        <a14:foregroundMark x1="86393" y1="39020" x2="90328" y2="51373"/>
                        <a14:foregroundMark x1="90328" y1="51373" x2="91803" y2="40588"/>
                        <a14:foregroundMark x1="91803" y1="40588" x2="90984" y2="38824"/>
                        <a14:foregroundMark x1="60000" y1="64118" x2="51639" y2="68627"/>
                        <a14:foregroundMark x1="51639" y1="68627" x2="57869" y2="75490"/>
                        <a14:foregroundMark x1="57869" y1="75490" x2="63443" y2="69804"/>
                        <a14:foregroundMark x1="63443" y1="69804" x2="73607" y2="38824"/>
                        <a14:foregroundMark x1="73607" y1="38824" x2="56557" y2="74314"/>
                        <a14:foregroundMark x1="56557" y1="74314" x2="62623" y2="64706"/>
                        <a14:foregroundMark x1="62623" y1="64706" x2="63607" y2="55882"/>
                        <a14:foregroundMark x1="63607" y1="55882" x2="72787" y2="37843"/>
                        <a14:foregroundMark x1="72787" y1="37843" x2="62787" y2="66667"/>
                        <a14:foregroundMark x1="62787" y1="66667" x2="58852" y2="65686"/>
                        <a14:foregroundMark x1="28969" y1="20000" x2="32787" y2="17451"/>
                        <a14:foregroundMark x1="27108" y1="21242" x2="28969" y2="20000"/>
                        <a14:foregroundMark x1="28241" y1="20000" x2="36066" y2="14510"/>
                        <a14:foregroundMark x1="27346" y1="20628" x2="28241" y2="20000"/>
                        <a14:foregroundMark x1="36066" y1="14510" x2="39672" y2="13922"/>
                        <a14:foregroundMark x1="27823" y1="19396" x2="46393" y2="9608"/>
                        <a14:foregroundMark x1="46393" y1="9608" x2="54262" y2="8235"/>
                        <a14:foregroundMark x1="58689" y1="20980" x2="45574" y2="20196"/>
                        <a14:foregroundMark x1="8361" y1="90784" x2="11148" y2="57451"/>
                        <a14:foregroundMark x1="11148" y1="57451" x2="5902" y2="84314"/>
                        <a14:foregroundMark x1="5902" y1="84314" x2="9672" y2="91765"/>
                        <a14:foregroundMark x1="9672" y1="91765" x2="6721" y2="82745"/>
                        <a14:foregroundMark x1="6721" y1="82745" x2="8033" y2="56275"/>
                        <a14:foregroundMark x1="48940" y1="32941" x2="49180" y2="32745"/>
                        <a14:foregroundMark x1="48459" y1="33333" x2="48940" y2="32941"/>
                        <a14:foregroundMark x1="45093" y1="36078" x2="46535" y2="34902"/>
                        <a14:foregroundMark x1="44611" y1="36471" x2="45093" y2="36078"/>
                        <a14:foregroundMark x1="44371" y1="36667" x2="44611" y2="36471"/>
                        <a14:foregroundMark x1="43365" y1="37487" x2="44371" y2="36667"/>
                        <a14:foregroundMark x1="41726" y1="38824" x2="42021" y2="38583"/>
                        <a14:foregroundMark x1="40524" y1="39804" x2="41726" y2="38824"/>
                        <a14:foregroundMark x1="39137" y1="40935" x2="39610" y2="40550"/>
                        <a14:foregroundMark x1="37399" y1="42353" x2="39030" y2="41023"/>
                        <a14:foregroundMark x1="37159" y1="42549" x2="37399" y2="42353"/>
                        <a14:foregroundMark x1="36918" y1="42745" x2="37159" y2="42549"/>
                        <a14:foregroundMark x1="36678" y1="42941" x2="36918" y2="42745"/>
                        <a14:foregroundMark x1="35717" y1="43725" x2="36678" y2="42941"/>
                        <a14:foregroundMark x1="34754" y1="44510" x2="35717" y2="43725"/>
                        <a14:foregroundMark x1="60740" y1="30980" x2="61823" y2="30815"/>
                        <a14:foregroundMark x1="59456" y1="31176" x2="60740" y2="30980"/>
                        <a14:foregroundMark x1="58166" y1="31373" x2="59456" y2="31176"/>
                        <a14:foregroundMark x1="56882" y1="31569" x2="58166" y2="31373"/>
                        <a14:foregroundMark x1="55599" y1="31765" x2="56882" y2="31569"/>
                        <a14:foregroundMark x1="54315" y1="31961" x2="55599" y2="31765"/>
                        <a14:foregroundMark x1="53032" y1="32157" x2="54315" y2="31961"/>
                        <a14:foregroundMark x1="51748" y1="32353" x2="53032" y2="32157"/>
                        <a14:foregroundMark x1="50464" y1="32549" x2="51748" y2="32353"/>
                        <a14:foregroundMark x1="49180" y1="32745" x2="50464" y2="32549"/>
                        <a14:foregroundMark x1="65902" y1="30196" x2="65902" y2="29216"/>
                        <a14:foregroundMark x1="65902" y1="30784" x2="65902" y2="30196"/>
                        <a14:foregroundMark x1="65902" y1="31961" x2="65902" y2="30784"/>
                        <a14:foregroundMark x1="37377" y1="40980" x2="37377" y2="40980"/>
                        <a14:foregroundMark x1="40656" y1="38235" x2="40656" y2="38235"/>
                        <a14:foregroundMark x1="38197" y1="40588" x2="38197" y2="40588"/>
                        <a14:foregroundMark x1="47869" y1="35490" x2="47869" y2="35490"/>
                        <a14:foregroundMark x1="48197" y1="34706" x2="48197" y2="34706"/>
                        <a14:foregroundMark x1="54262" y1="32745" x2="54262" y2="32745"/>
                        <a14:foregroundMark x1="53770" y1="32549" x2="53770" y2="32549"/>
                        <a14:foregroundMark x1="53607" y1="32549" x2="53607" y2="32549"/>
                        <a14:foregroundMark x1="53607" y1="32549" x2="53607" y2="32549"/>
                        <a14:foregroundMark x1="53934" y1="32353" x2="53934" y2="32353"/>
                        <a14:foregroundMark x1="53607" y1="32353" x2="53607" y2="32353"/>
                        <a14:foregroundMark x1="53607" y1="32549" x2="53607" y2="32549"/>
                        <a14:foregroundMark x1="53607" y1="32353" x2="53607" y2="32353"/>
                        <a14:foregroundMark x1="53934" y1="32157" x2="53934" y2="32157"/>
                        <a14:foregroundMark x1="53443" y1="32745" x2="53934" y2="32353"/>
                        <a14:foregroundMark x1="47444" y1="35267" x2="48361" y2="34902"/>
                        <a14:foregroundMark x1="25246" y1="21765" x2="33115" y2="15294"/>
                        <a14:foregroundMark x1="53279" y1="32745" x2="53607" y2="32745"/>
                        <a14:backgroundMark x1="40000" y1="39804" x2="40000" y2="39804"/>
                        <a14:backgroundMark x1="39672" y1="40588" x2="39672" y2="40196"/>
                        <a14:backgroundMark x1="39672" y1="40784" x2="39672" y2="40588"/>
                        <a14:backgroundMark x1="40000" y1="40588" x2="40164" y2="40392"/>
                        <a14:backgroundMark x1="39672" y1="40980" x2="40000" y2="40588"/>
                        <a14:backgroundMark x1="39508" y1="41176" x2="39672" y2="40980"/>
                        <a14:backgroundMark x1="42623" y1="39020" x2="43115" y2="38235"/>
                        <a14:backgroundMark x1="43279" y1="39216" x2="42131" y2="38235"/>
                        <a14:backgroundMark x1="42459" y1="38039" x2="42951" y2="37647"/>
                        <a14:backgroundMark x1="43552" y1="38235" x2="43279" y2="37255"/>
                        <a14:backgroundMark x1="43607" y1="38431" x2="43552" y2="38235"/>
                        <a14:backgroundMark x1="42623" y1="39216" x2="41967" y2="38431"/>
                        <a14:backgroundMark x1="39344" y1="41569" x2="39016" y2="40980"/>
                        <a14:backgroundMark x1="37377" y1="43333" x2="37541" y2="43725"/>
                        <a14:backgroundMark x1="37049" y1="42549" x2="37049" y2="42549"/>
                        <a14:backgroundMark x1="37049" y1="42941" x2="37049" y2="42941"/>
                        <a14:backgroundMark x1="37377" y1="42353" x2="37377" y2="42353"/>
                        <a14:backgroundMark x1="37705" y1="42353" x2="37705" y2="42353"/>
                        <a14:backgroundMark x1="36393" y1="42549" x2="36393" y2="42549"/>
                        <a14:backgroundMark x1="36557" y1="42745" x2="36557" y2="42745"/>
                        <a14:backgroundMark x1="35082" y1="43725" x2="35082" y2="43725"/>
                        <a14:backgroundMark x1="44918" y1="36667" x2="44918" y2="36667"/>
                        <a14:backgroundMark x1="44918" y1="36471" x2="44918" y2="36471"/>
                        <a14:backgroundMark x1="44918" y1="36078" x2="44918" y2="36078"/>
                        <a14:backgroundMark x1="45246" y1="36078" x2="45246" y2="36078"/>
                        <a14:backgroundMark x1="45082" y1="36667" x2="45082" y2="36667"/>
                        <a14:backgroundMark x1="45082" y1="36471" x2="45082" y2="36471"/>
                        <a14:backgroundMark x1="41967" y1="38824" x2="41967" y2="38824"/>
                        <a14:backgroundMark x1="39344" y1="40392" x2="39344" y2="40392"/>
                        <a14:backgroundMark x1="39180" y1="40784" x2="39180" y2="40784"/>
                        <a14:backgroundMark x1="38525" y1="41176" x2="38525" y2="41176"/>
                        <a14:backgroundMark x1="40492" y1="40000" x2="40492" y2="40000"/>
                        <a14:backgroundMark x1="50656" y1="32549" x2="50656" y2="32549"/>
                        <a14:backgroundMark x1="50492" y1="32549" x2="50492" y2="32549"/>
                        <a14:backgroundMark x1="50328" y1="32549" x2="50328" y2="32549"/>
                        <a14:backgroundMark x1="50820" y1="32745" x2="50820" y2="32745"/>
                        <a14:backgroundMark x1="50984" y1="32353" x2="50984" y2="32353"/>
                        <a14:backgroundMark x1="53607" y1="31373" x2="53607" y2="31373"/>
                        <a14:backgroundMark x1="52951" y1="31765" x2="52951" y2="31765"/>
                        <a14:backgroundMark x1="52951" y1="31961" x2="52951" y2="31961"/>
                        <a14:backgroundMark x1="54918" y1="32157" x2="54918" y2="32157"/>
                        <a14:backgroundMark x1="56393" y1="31569" x2="56393" y2="31569"/>
                        <a14:backgroundMark x1="56557" y1="30588" x2="56557" y2="30588"/>
                        <a14:backgroundMark x1="56885" y1="32157" x2="56885" y2="32157"/>
                        <a14:backgroundMark x1="57049" y1="31373" x2="57049" y2="31373"/>
                        <a14:backgroundMark x1="57213" y1="31765" x2="57213" y2="31765"/>
                        <a14:backgroundMark x1="56557" y1="31961" x2="56557" y2="31961"/>
                        <a14:backgroundMark x1="56885" y1="31961" x2="56885" y2="31961"/>
                        <a14:backgroundMark x1="56557" y1="31765" x2="56557" y2="31765"/>
                        <a14:backgroundMark x1="56885" y1="31569" x2="56885" y2="31569"/>
                        <a14:backgroundMark x1="54754" y1="31961" x2="54754" y2="31961"/>
                        <a14:backgroundMark x1="52623" y1="31961" x2="52623" y2="31961"/>
                        <a14:backgroundMark x1="54426" y1="32157" x2="54426" y2="32157"/>
                        <a14:backgroundMark x1="54754" y1="31569" x2="54754" y2="31569"/>
                        <a14:backgroundMark x1="54918" y1="31765" x2="54918" y2="31765"/>
                        <a14:backgroundMark x1="59180" y1="30980" x2="59180" y2="30980"/>
                        <a14:backgroundMark x1="59508" y1="31569" x2="59508" y2="31569"/>
                        <a14:backgroundMark x1="59672" y1="31176" x2="59672" y2="31176"/>
                        <a14:backgroundMark x1="59508" y1="31569" x2="59508" y2="31569"/>
                        <a14:backgroundMark x1="60000" y1="31176" x2="60000" y2="31176"/>
                        <a14:backgroundMark x1="62131" y1="30784" x2="62131" y2="30784"/>
                        <a14:backgroundMark x1="62623" y1="30784" x2="62623" y2="30784"/>
                        <a14:backgroundMark x1="62951" y1="30980" x2="62951" y2="30980"/>
                        <a14:backgroundMark x1="64262" y1="30784" x2="64262" y2="30784"/>
                        <a14:backgroundMark x1="64262" y1="30196" x2="64262" y2="30196"/>
                        <a14:backgroundMark x1="62951" y1="30000" x2="63770" y2="30392"/>
                        <a14:backgroundMark x1="64262" y1="30000" x2="61803" y2="30784"/>
                        <a14:backgroundMark x1="61967" y1="31176" x2="61967" y2="31176"/>
                        <a14:backgroundMark x1="48361" y1="34314" x2="48361" y2="34314"/>
                        <a14:backgroundMark x1="47705" y1="34118" x2="47705" y2="34118"/>
                        <a14:backgroundMark x1="46885" y1="34314" x2="46885" y2="34314"/>
                        <a14:backgroundMark x1="48525" y1="33333" x2="48525" y2="33333"/>
                        <a14:backgroundMark x1="48033" y1="33529" x2="48033" y2="33529"/>
                        <a14:backgroundMark x1="47377" y1="34314" x2="47377" y2="34314"/>
                        <a14:backgroundMark x1="48033" y1="33725" x2="48033" y2="33725"/>
                        <a14:backgroundMark x1="47049" y1="33922" x2="48197" y2="33725"/>
                        <a14:backgroundMark x1="48033" y1="32941" x2="48525" y2="32941"/>
                        <a14:backgroundMark x1="23934" y1="23137" x2="23934" y2="23137"/>
                        <a14:backgroundMark x1="23443" y1="23137" x2="23443" y2="23137"/>
                        <a14:backgroundMark x1="18197" y1="58431" x2="18197" y2="58431"/>
                        <a14:backgroundMark x1="16885" y1="58431" x2="20492" y2="58627"/>
                        <a14:backgroundMark x1="23770" y1="22941" x2="24426" y2="22549"/>
                        <a14:backgroundMark x1="25246" y1="20784" x2="25789" y2="203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65" y="4638096"/>
            <a:ext cx="2723535" cy="22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7C13BFC-DD85-C7DD-FEED-F82387CC4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7" t="198" r="331" b="513"/>
          <a:stretch/>
        </p:blipFill>
        <p:spPr>
          <a:xfrm>
            <a:off x="1485750" y="137824"/>
            <a:ext cx="9720000" cy="6582351"/>
          </a:xfr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781F6D37-4487-3AD1-032A-C1DB1CBA592E}"/>
              </a:ext>
            </a:extLst>
          </p:cNvPr>
          <p:cNvGrpSpPr/>
          <p:nvPr/>
        </p:nvGrpSpPr>
        <p:grpSpPr>
          <a:xfrm>
            <a:off x="1581000" y="366296"/>
            <a:ext cx="3192024" cy="523220"/>
            <a:chOff x="1568300" y="366296"/>
            <a:chExt cx="3192024" cy="52322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537104B4-E7CE-1B4C-1046-AC0DB288C35B}"/>
                </a:ext>
              </a:extLst>
            </p:cNvPr>
            <p:cNvSpPr/>
            <p:nvPr/>
          </p:nvSpPr>
          <p:spPr>
            <a:xfrm>
              <a:off x="1568300" y="526815"/>
              <a:ext cx="654200" cy="293914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" name="Connettore 2 3">
              <a:extLst>
                <a:ext uri="{FF2B5EF4-FFF2-40B4-BE49-F238E27FC236}">
                  <a16:creationId xmlns:a16="http://schemas.microsoft.com/office/drawing/2014/main" id="{A8C0440D-2489-269B-DE46-82EA5FD7D39C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2222500" y="673772"/>
              <a:ext cx="83185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356A2AC1-45E6-D7B0-5D6A-7B5EA16F5C44}"/>
                </a:ext>
              </a:extLst>
            </p:cNvPr>
            <p:cNvSpPr txBox="1"/>
            <p:nvPr/>
          </p:nvSpPr>
          <p:spPr>
            <a:xfrm>
              <a:off x="2987675" y="366296"/>
              <a:ext cx="17726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Riga : colonna del cursore nel box http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E1F290-1F8F-51C2-1CB8-454AA1D7F1E7}"/>
              </a:ext>
            </a:extLst>
          </p:cNvPr>
          <p:cNvSpPr txBox="1"/>
          <p:nvPr/>
        </p:nvSpPr>
        <p:spPr>
          <a:xfrm>
            <a:off x="3485926" y="2032000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Richiesta http da tradurre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B2E14A-0A0D-2E73-D6BF-64244145279A}"/>
              </a:ext>
            </a:extLst>
          </p:cNvPr>
          <p:cNvSpPr txBox="1"/>
          <p:nvPr/>
        </p:nvSpPr>
        <p:spPr>
          <a:xfrm>
            <a:off x="3485925" y="4686300"/>
            <a:ext cx="308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Richiesta http tradotta in Java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99C7A3-6FF1-DB27-4B2C-90C210817F21}"/>
              </a:ext>
            </a:extLst>
          </p:cNvPr>
          <p:cNvSpPr txBox="1"/>
          <p:nvPr/>
        </p:nvSpPr>
        <p:spPr>
          <a:xfrm>
            <a:off x="9010426" y="203200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Lista di errori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4C215EB-E7B7-F086-FA0B-6D4DA8740B3C}"/>
              </a:ext>
            </a:extLst>
          </p:cNvPr>
          <p:cNvSpPr txBox="1"/>
          <p:nvPr/>
        </p:nvSpPr>
        <p:spPr>
          <a:xfrm>
            <a:off x="8876998" y="4386707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Lista di warning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0C75272-8DCD-296F-B168-AC16E8DBB8B8}"/>
              </a:ext>
            </a:extLst>
          </p:cNvPr>
          <p:cNvGrpSpPr/>
          <p:nvPr/>
        </p:nvGrpSpPr>
        <p:grpSpPr>
          <a:xfrm>
            <a:off x="3115299" y="5800923"/>
            <a:ext cx="1863101" cy="600549"/>
            <a:chOff x="3115299" y="5800923"/>
            <a:chExt cx="1863101" cy="600549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92B74B1B-F2E8-53ED-F6CE-543D0320D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025" y="6083300"/>
              <a:ext cx="0" cy="31817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9924EF9-1C28-DD7D-6A5B-9E7A9C5E04A1}"/>
                </a:ext>
              </a:extLst>
            </p:cNvPr>
            <p:cNvSpPr txBox="1"/>
            <p:nvPr/>
          </p:nvSpPr>
          <p:spPr>
            <a:xfrm>
              <a:off x="3115299" y="5800923"/>
              <a:ext cx="18631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Path</a:t>
              </a:r>
              <a:r>
                <a:rPr lang="it-IT" sz="1400" dirty="0"/>
                <a:t> del file importato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13767D-4BF0-6E5D-A9F3-B0BD6EDE1C94}"/>
              </a:ext>
            </a:extLst>
          </p:cNvPr>
          <p:cNvGrpSpPr/>
          <p:nvPr/>
        </p:nvGrpSpPr>
        <p:grpSpPr>
          <a:xfrm>
            <a:off x="5705062" y="5154593"/>
            <a:ext cx="2545397" cy="1246879"/>
            <a:chOff x="2591388" y="5154593"/>
            <a:chExt cx="2545397" cy="1246879"/>
          </a:xfrm>
        </p:grpSpPr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61665B59-6045-DC55-D289-99623D93D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025" y="6083300"/>
              <a:ext cx="0" cy="31817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D93DE83-66A2-BD84-FC49-3621B2A8BAA2}"/>
                </a:ext>
              </a:extLst>
            </p:cNvPr>
            <p:cNvSpPr txBox="1"/>
            <p:nvPr/>
          </p:nvSpPr>
          <p:spPr>
            <a:xfrm>
              <a:off x="2591388" y="5154593"/>
              <a:ext cx="254539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it-IT" sz="1400" dirty="0"/>
                <a:t>Seleziona l’elemento usato come input tra il file indicato nel </a:t>
              </a:r>
              <a:r>
                <a:rPr lang="it-IT" sz="1400" dirty="0" err="1"/>
                <a:t>path</a:t>
              </a:r>
              <a:r>
                <a:rPr lang="it-IT" sz="1400" dirty="0"/>
                <a:t> e la stringa nel box HTTP </a:t>
              </a:r>
              <a:r>
                <a:rPr lang="it-IT" sz="1400" dirty="0" err="1"/>
                <a:t>request</a:t>
              </a:r>
              <a:endParaRPr lang="it-IT" sz="1400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190B4DF4-293C-C749-8D8D-E6497FF8C030}"/>
              </a:ext>
            </a:extLst>
          </p:cNvPr>
          <p:cNvGrpSpPr/>
          <p:nvPr/>
        </p:nvGrpSpPr>
        <p:grpSpPr>
          <a:xfrm>
            <a:off x="1669900" y="1098314"/>
            <a:ext cx="1943025" cy="2343385"/>
            <a:chOff x="1657200" y="539514"/>
            <a:chExt cx="1943025" cy="2343385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AF7A1ABA-A1FA-3D93-6F67-1AC300705C23}"/>
                </a:ext>
              </a:extLst>
            </p:cNvPr>
            <p:cNvSpPr/>
            <p:nvPr/>
          </p:nvSpPr>
          <p:spPr>
            <a:xfrm>
              <a:off x="1657200" y="539514"/>
              <a:ext cx="489100" cy="2343385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05DE9763-EEEC-DDA2-3DC9-3CC746B6939C}"/>
                </a:ext>
              </a:extLst>
            </p:cNvPr>
            <p:cNvCxnSpPr>
              <a:cxnSpLocks/>
              <a:stCxn id="23" idx="7"/>
              <a:endCxn id="25" idx="1"/>
            </p:cNvCxnSpPr>
            <p:nvPr/>
          </p:nvCxnSpPr>
          <p:spPr>
            <a:xfrm flipV="1">
              <a:off x="2074673" y="731224"/>
              <a:ext cx="255777" cy="15147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EA9BDBD-1C36-F5E0-C6E9-024688A14E57}"/>
                </a:ext>
              </a:extLst>
            </p:cNvPr>
            <p:cNvSpPr txBox="1"/>
            <p:nvPr/>
          </p:nvSpPr>
          <p:spPr>
            <a:xfrm>
              <a:off x="2330450" y="577335"/>
              <a:ext cx="12697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Numeri di riga</a:t>
              </a: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86F79E65-C7FD-652B-9ADE-33CB935DF099}"/>
              </a:ext>
            </a:extLst>
          </p:cNvPr>
          <p:cNvGrpSpPr/>
          <p:nvPr/>
        </p:nvGrpSpPr>
        <p:grpSpPr>
          <a:xfrm>
            <a:off x="10592513" y="5636016"/>
            <a:ext cx="1576364" cy="765456"/>
            <a:chOff x="3856654" y="5636016"/>
            <a:chExt cx="1576364" cy="765456"/>
          </a:xfrm>
        </p:grpSpPr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A5DFD75E-046E-EFAB-5FBE-4FF6AEC2CC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025" y="6108700"/>
              <a:ext cx="154116" cy="29277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483068D2-1305-FAB6-30F5-5225BECCB004}"/>
                </a:ext>
              </a:extLst>
            </p:cNvPr>
            <p:cNvSpPr txBox="1"/>
            <p:nvPr/>
          </p:nvSpPr>
          <p:spPr>
            <a:xfrm>
              <a:off x="3856654" y="5636016"/>
              <a:ext cx="157636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Copia codice Java nella clipboard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1DC8F451-4BCE-ED5C-962A-15547FE9E879}"/>
              </a:ext>
            </a:extLst>
          </p:cNvPr>
          <p:cNvGrpSpPr/>
          <p:nvPr/>
        </p:nvGrpSpPr>
        <p:grpSpPr>
          <a:xfrm>
            <a:off x="8445662" y="4934323"/>
            <a:ext cx="1863101" cy="1467149"/>
            <a:chOff x="3880860" y="5187793"/>
            <a:chExt cx="1863101" cy="1467149"/>
          </a:xfrm>
        </p:grpSpPr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22B67EA0-F057-2C06-AA2A-17AEA0C7E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3707" y="5636016"/>
              <a:ext cx="272128" cy="1018926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69FB439B-1615-5DD1-9338-A253039EA8AD}"/>
                </a:ext>
              </a:extLst>
            </p:cNvPr>
            <p:cNvSpPr txBox="1"/>
            <p:nvPr/>
          </p:nvSpPr>
          <p:spPr>
            <a:xfrm>
              <a:off x="3880860" y="5187793"/>
              <a:ext cx="18631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Importa richiesta http da file di testo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59CE925E-B4E0-5EB8-40E9-67E95867FEFC}"/>
              </a:ext>
            </a:extLst>
          </p:cNvPr>
          <p:cNvGrpSpPr/>
          <p:nvPr/>
        </p:nvGrpSpPr>
        <p:grpSpPr>
          <a:xfrm>
            <a:off x="8930015" y="5594147"/>
            <a:ext cx="1661400" cy="790638"/>
            <a:chOff x="3230160" y="5610834"/>
            <a:chExt cx="1661400" cy="790638"/>
          </a:xfrm>
        </p:grpSpPr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389727A2-A0AD-7CAB-61E7-5AE426813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025" y="6083300"/>
              <a:ext cx="0" cy="31817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54DC2259-5E97-D7F3-341D-2559B1FA67D8}"/>
                </a:ext>
              </a:extLst>
            </p:cNvPr>
            <p:cNvSpPr txBox="1"/>
            <p:nvPr/>
          </p:nvSpPr>
          <p:spPr>
            <a:xfrm>
              <a:off x="3230160" y="5610834"/>
              <a:ext cx="1661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Traduce richiesta http in codice 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45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7C13BFC-DD85-C7DD-FEED-F82387CC4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7" t="198" r="331" b="513"/>
          <a:stretch/>
        </p:blipFill>
        <p:spPr>
          <a:xfrm>
            <a:off x="1475741" y="137824"/>
            <a:ext cx="9720000" cy="6582351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5583488-8DBB-FE30-4ECC-70E4248F3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730" y="1711446"/>
            <a:ext cx="47815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5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7C13BFC-DD85-C7DD-FEED-F82387CC4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7" t="198" r="331" b="513"/>
          <a:stretch/>
        </p:blipFill>
        <p:spPr>
          <a:xfrm>
            <a:off x="1475741" y="137824"/>
            <a:ext cx="9720000" cy="6582351"/>
          </a:xfr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3530A862-0B51-8A91-FE66-DF95ADA06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964" y="1724025"/>
            <a:ext cx="47815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25361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256</TotalTime>
  <Words>418</Words>
  <Application>Microsoft Office PowerPoint</Application>
  <PresentationFormat>Widescreen</PresentationFormat>
  <Paragraphs>54</Paragraphs>
  <Slides>14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Ritaglio</vt:lpstr>
      <vt:lpstr>http2java</vt:lpstr>
      <vt:lpstr>Il problema</vt:lpstr>
      <vt:lpstr>Un lavoro noioso e ripetitivo</vt:lpstr>
      <vt:lpstr>Una richiesta http «corretta»</vt:lpstr>
      <vt:lpstr>La soluzione</vt:lpstr>
      <vt:lpstr>Un tool ad-hoc: Http2Java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In conclusione</vt:lpstr>
      <vt:lpstr>In 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http2java</dc:title>
  <dc:creator>SEAN PELLEGRINELLI</dc:creator>
  <cp:lastModifiedBy>SEAN PELLEGRINELLI</cp:lastModifiedBy>
  <cp:revision>7</cp:revision>
  <dcterms:created xsi:type="dcterms:W3CDTF">2024-01-26T09:27:23Z</dcterms:created>
  <dcterms:modified xsi:type="dcterms:W3CDTF">2024-02-09T10:38:48Z</dcterms:modified>
</cp:coreProperties>
</file>