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34"/>
  </p:notesMasterIdLst>
  <p:handoutMasterIdLst>
    <p:handoutMasterId r:id="rId35"/>
  </p:handoutMasterIdLst>
  <p:sldIdLst>
    <p:sldId id="256" r:id="rId5"/>
    <p:sldId id="296" r:id="rId6"/>
    <p:sldId id="305" r:id="rId7"/>
    <p:sldId id="310" r:id="rId8"/>
    <p:sldId id="309" r:id="rId9"/>
    <p:sldId id="311" r:id="rId10"/>
    <p:sldId id="306" r:id="rId11"/>
    <p:sldId id="312" r:id="rId12"/>
    <p:sldId id="307" r:id="rId13"/>
    <p:sldId id="313" r:id="rId14"/>
    <p:sldId id="314" r:id="rId15"/>
    <p:sldId id="302" r:id="rId16"/>
    <p:sldId id="316" r:id="rId17"/>
    <p:sldId id="315" r:id="rId18"/>
    <p:sldId id="317" r:id="rId19"/>
    <p:sldId id="298" r:id="rId20"/>
    <p:sldId id="29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327" r:id="rId31"/>
    <p:sldId id="328" r:id="rId32"/>
    <p:sldId id="330" r:id="rId33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t>22/02/2023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22/02/2023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2955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6018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9811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9736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05054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2525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42672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50698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3742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58725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2231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42077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15699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57049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18262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96992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59065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76808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0943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80051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66740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4394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2584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0519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4913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4338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4011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0609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5801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uto d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IL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 IL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l team di 4 pers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7" name="Segnaposto immagin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8" name="Segnaposto immagin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it-IT" noProof="0"/>
              <a:t>Fare clic sull'icona per inserire un'immagine</a:t>
            </a:r>
          </a:p>
        </p:txBody>
      </p:sp>
      <p:sp>
        <p:nvSpPr>
          <p:cNvPr id="19" name="Segnaposto immagin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6" name="Segnaposto tes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7" name="Segnaposto tes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8" name="Segnaposto tes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9" name="Segnaposto tes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l team di 8 pers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7" name="Segnaposto immagin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8" name="Segnaposto immagin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it-IT" noProof="0"/>
              <a:t>Fare clic sull'icona per inserire un'immagine</a:t>
            </a:r>
          </a:p>
        </p:txBody>
      </p:sp>
      <p:sp>
        <p:nvSpPr>
          <p:cNvPr id="19" name="Segnaposto immagin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6" name="Segnaposto tes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7" name="Segnaposto tes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8" name="Segnaposto tes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9" name="Segnaposto tes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55" name="Segnaposto immagine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6" name="Segnaposto immagine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7" name="Segnaposto immagine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it-IT" noProof="0"/>
              <a:t>Fare clic sull'icona per inserire un'immagine</a:t>
            </a:r>
          </a:p>
        </p:txBody>
      </p:sp>
      <p:sp>
        <p:nvSpPr>
          <p:cNvPr id="58" name="Segnaposto immagine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4" name="Segnaposto tes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2" name="Segnaposto tes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59" name="Segnaposto tes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3" name="Segnaposto tes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0" name="Segnaposto tes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4" name="Segnaposto tes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1" name="Segnaposto tes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5" name="Segnaposto tes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iepi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iusur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Segnaposto dat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0" name="Segnaposto piè di pagina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1" name="Segnaposto numero diapositiva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quenza tempo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emento gra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IL TITOLO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egnaposto tes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tes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4" name="Segnaposto tes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sp>
        <p:nvSpPr>
          <p:cNvPr id="35" name="Segnaposto tes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sp>
        <p:nvSpPr>
          <p:cNvPr id="36" name="Segnaposto tes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sp>
        <p:nvSpPr>
          <p:cNvPr id="37" name="Segnaposto tes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zio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gnaposto data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0" name="Segnaposto piè di pagina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1" name="Segnaposto numero diapositiva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to 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IL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 IL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IL TESTO DELLO SCHEMA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llegrinelliSean/Progetto_PAC_Pellegrinelli/release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3950563"/>
            <a:ext cx="5592458" cy="1606479"/>
          </a:xfrm>
        </p:spPr>
        <p:txBody>
          <a:bodyPr rtlCol="0"/>
          <a:lstStyle/>
          <a:p>
            <a:pPr rtl="0"/>
            <a:r>
              <a:rPr lang="it-IT" b="1" dirty="0"/>
              <a:t>Progetto DI PROGGETTAZIONE E ALGORITMI</a:t>
            </a:r>
            <a:br>
              <a:rPr lang="it-IT" dirty="0"/>
            </a:br>
            <a:r>
              <a:rPr lang="it-IT" sz="2800" i="1" dirty="0"/>
              <a:t>SCAMBIO LIBRI </a:t>
            </a:r>
            <a:br>
              <a:rPr lang="it-IT" sz="2800" i="1" dirty="0"/>
            </a:br>
            <a:r>
              <a:rPr lang="it-IT" sz="2000" i="1" cap="none" dirty="0" err="1"/>
              <a:t>a.a</a:t>
            </a:r>
            <a:r>
              <a:rPr lang="it-IT" sz="2000" i="1" cap="none" dirty="0"/>
              <a:t>. 2022/2023</a:t>
            </a:r>
            <a:endParaRPr lang="it-IT" i="1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964830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Pellegrinelli Nico – 1065869</a:t>
            </a:r>
          </a:p>
          <a:p>
            <a:pPr rtl="0"/>
            <a:r>
              <a:rPr lang="it-IT" dirty="0"/>
              <a:t>Pellegrinelli Sean – 1065868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527853"/>
            <a:ext cx="8421688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4400" b="1" dirty="0"/>
              <a:t>architettura</a:t>
            </a:r>
            <a:br>
              <a:rPr lang="it-IT" sz="4400" b="1" dirty="0"/>
            </a:br>
            <a:r>
              <a:rPr lang="it-IT" sz="2400" b="1" dirty="0"/>
              <a:t>ITERAZIONE 1</a:t>
            </a:r>
            <a:endParaRPr lang="it-IT" sz="4400" b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10</a:t>
            </a:fld>
            <a:endParaRPr lang="it-IT" sz="1800" b="1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3265D3F-47B1-42D6-91A0-D2DA7B96A818}"/>
              </a:ext>
            </a:extLst>
          </p:cNvPr>
          <p:cNvSpPr txBox="1"/>
          <p:nvPr/>
        </p:nvSpPr>
        <p:spPr>
          <a:xfrm>
            <a:off x="760360" y="1761403"/>
            <a:ext cx="966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Class diagram per le interfacce e i data </a:t>
            </a:r>
            <a:r>
              <a:rPr lang="it-IT" dirty="0" err="1"/>
              <a:t>types</a:t>
            </a:r>
            <a:r>
              <a:rPr lang="it-IT" dirty="0"/>
              <a:t>:</a:t>
            </a:r>
          </a:p>
        </p:txBody>
      </p:sp>
      <p:pic>
        <p:nvPicPr>
          <p:cNvPr id="7" name="Immagine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88D2A58C-902A-BB4A-7810-514E89A8E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34" y="2248917"/>
            <a:ext cx="6104979" cy="2789613"/>
          </a:xfrm>
          <a:prstGeom prst="rect">
            <a:avLst/>
          </a:prstGeom>
        </p:spPr>
      </p:pic>
      <p:pic>
        <p:nvPicPr>
          <p:cNvPr id="8" name="Immagine 7" descr="Immagine che contiene tavolo&#10;&#10;Descrizione generata automaticamente">
            <a:extLst>
              <a:ext uri="{FF2B5EF4-FFF2-40B4-BE49-F238E27FC236}">
                <a16:creationId xmlns:a16="http://schemas.microsoft.com/office/drawing/2014/main" id="{0B46F0F6-5E1C-012C-006C-13FD507D4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293" y="2672701"/>
            <a:ext cx="5054082" cy="194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81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527853"/>
            <a:ext cx="8421688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4400" b="1" dirty="0"/>
              <a:t>architettura</a:t>
            </a:r>
            <a:br>
              <a:rPr lang="it-IT" sz="4400" b="1" dirty="0"/>
            </a:br>
            <a:r>
              <a:rPr lang="it-IT" sz="2400" b="1" dirty="0"/>
              <a:t>ITERAZIONE 1</a:t>
            </a:r>
            <a:endParaRPr lang="it-IT" sz="4400" b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11</a:t>
            </a:fld>
            <a:endParaRPr lang="it-IT" sz="1800" b="1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3265D3F-47B1-42D6-91A0-D2DA7B96A818}"/>
              </a:ext>
            </a:extLst>
          </p:cNvPr>
          <p:cNvSpPr txBox="1"/>
          <p:nvPr/>
        </p:nvSpPr>
        <p:spPr>
          <a:xfrm>
            <a:off x="760360" y="1761403"/>
            <a:ext cx="4884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Sequence diagram per la registrazione di un utente: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B18A557-6836-7542-A2C5-41419172E1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988" y="1801809"/>
            <a:ext cx="6435012" cy="50659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53181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527853"/>
            <a:ext cx="8421688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4400" b="1" dirty="0"/>
              <a:t>architettura</a:t>
            </a:r>
            <a:br>
              <a:rPr lang="it-IT" sz="4400" b="1" dirty="0"/>
            </a:br>
            <a:r>
              <a:rPr lang="it-IT" sz="2400" b="1" dirty="0"/>
              <a:t>ITERAZIONE 2</a:t>
            </a:r>
            <a:endParaRPr lang="it-IT" sz="4400" b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12</a:t>
            </a:fld>
            <a:endParaRPr lang="it-IT" sz="1800" b="1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3265D3F-47B1-42D6-91A0-D2DA7B96A818}"/>
              </a:ext>
            </a:extLst>
          </p:cNvPr>
          <p:cNvSpPr txBox="1"/>
          <p:nvPr/>
        </p:nvSpPr>
        <p:spPr>
          <a:xfrm>
            <a:off x="760360" y="1761403"/>
            <a:ext cx="9667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Il deployment diagram è rimasto invariato. Nel component diagram si è fatto del </a:t>
            </a:r>
            <a:r>
              <a:rPr lang="it-IT" dirty="0" err="1"/>
              <a:t>refining</a:t>
            </a:r>
            <a:r>
              <a:rPr lang="it-IT" dirty="0"/>
              <a:t>: è stato modificato il </a:t>
            </a:r>
            <a:r>
              <a:rPr lang="it-IT" dirty="0" err="1"/>
              <a:t>subsystem</a:t>
            </a:r>
            <a:r>
              <a:rPr lang="it-IT" dirty="0"/>
              <a:t> Gestore grafo ed è stata aggiunta l’interfaccia per il servizio email: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E239D1C-0C1D-EFEB-491C-AE093F579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743" y="2407734"/>
            <a:ext cx="6854514" cy="434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1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527853"/>
            <a:ext cx="8421688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4400" b="1" dirty="0"/>
              <a:t>architettura</a:t>
            </a:r>
            <a:br>
              <a:rPr lang="it-IT" sz="4400" b="1" dirty="0"/>
            </a:br>
            <a:r>
              <a:rPr lang="it-IT" sz="2400" b="1" dirty="0"/>
              <a:t>ITERAZIONE 2</a:t>
            </a:r>
            <a:endParaRPr lang="it-IT" sz="4400" b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13</a:t>
            </a:fld>
            <a:endParaRPr lang="it-IT" sz="1800" b="1"/>
          </a:p>
        </p:txBody>
      </p:sp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253E76DE-1FB4-382A-4A3B-9393242B0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65" y="2740403"/>
            <a:ext cx="6746278" cy="305535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373E302-A970-52E5-5355-30F37FDFB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2594" y="3137571"/>
            <a:ext cx="5168541" cy="226101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42D877C1-100D-0F09-7795-ADE9FC20EE8A}"/>
              </a:ext>
            </a:extLst>
          </p:cNvPr>
          <p:cNvSpPr txBox="1"/>
          <p:nvPr/>
        </p:nvSpPr>
        <p:spPr>
          <a:xfrm>
            <a:off x="779021" y="1853416"/>
            <a:ext cx="9667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Le modifiche ai class diagram riguardano l’interfaccia </a:t>
            </a:r>
            <a:r>
              <a:rPr lang="it-IT" dirty="0" err="1"/>
              <a:t>GestisciAcquistoLibro</a:t>
            </a:r>
            <a:r>
              <a:rPr lang="it-IT" dirty="0"/>
              <a:t> ed il data </a:t>
            </a:r>
            <a:r>
              <a:rPr lang="it-IT" dirty="0" err="1"/>
              <a:t>type</a:t>
            </a:r>
            <a:r>
              <a:rPr lang="it-IT" dirty="0"/>
              <a:t> </a:t>
            </a:r>
            <a:r>
              <a:rPr lang="it-IT" dirty="0" err="1"/>
              <a:t>SpecificheAcquisto</a:t>
            </a:r>
            <a:r>
              <a:rPr lang="it-IT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729476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527853"/>
            <a:ext cx="8421688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4400" b="1" dirty="0"/>
              <a:t>architettura</a:t>
            </a:r>
            <a:br>
              <a:rPr lang="it-IT" sz="4400" b="1" dirty="0"/>
            </a:br>
            <a:r>
              <a:rPr lang="it-IT" sz="2400" b="1" dirty="0"/>
              <a:t>ITERAZIONE 2</a:t>
            </a:r>
            <a:endParaRPr lang="it-IT" sz="4400" b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14</a:t>
            </a:fld>
            <a:endParaRPr lang="it-IT" sz="1800" b="1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3265D3F-47B1-42D6-91A0-D2DA7B96A818}"/>
              </a:ext>
            </a:extLst>
          </p:cNvPr>
          <p:cNvSpPr txBox="1"/>
          <p:nvPr/>
        </p:nvSpPr>
        <p:spPr>
          <a:xfrm>
            <a:off x="760359" y="1761403"/>
            <a:ext cx="4884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Sequence diagram per l’acquisto di un libro da parte di un utente: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5B6D6DF-B0B3-64C9-7462-C228261802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021" y="1876559"/>
            <a:ext cx="6546980" cy="49814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00221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527853"/>
            <a:ext cx="8421688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4400" b="1" dirty="0"/>
              <a:t>algoritmo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15</a:t>
            </a:fld>
            <a:endParaRPr lang="it-IT" sz="1800" b="1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3265D3F-47B1-42D6-91A0-D2DA7B96A818}"/>
              </a:ext>
            </a:extLst>
          </p:cNvPr>
          <p:cNvSpPr txBox="1"/>
          <p:nvPr/>
        </p:nvSpPr>
        <p:spPr>
          <a:xfrm>
            <a:off x="760360" y="1761403"/>
            <a:ext cx="96677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Per la visualizzazione dei libri acquistabili da parte di un utente ed il calcolo del costo in token degli stessi è stato progettato un algoritmo basato su una variante dell’algoritmo di </a:t>
            </a:r>
            <a:r>
              <a:rPr lang="it-IT" dirty="0" err="1"/>
              <a:t>Dijkstra</a:t>
            </a:r>
            <a:r>
              <a:rPr lang="it-IT" dirty="0"/>
              <a:t> per il calcolo dei cammini minimi su un grafo orientato.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Per tutte le informazioni a riguardo (tra cui </a:t>
            </a:r>
            <a:r>
              <a:rPr lang="it-IT" b="1" dirty="0"/>
              <a:t>pseudocodice</a:t>
            </a:r>
            <a:r>
              <a:rPr lang="it-IT" dirty="0"/>
              <a:t> e </a:t>
            </a:r>
            <a:r>
              <a:rPr lang="it-IT" b="1" dirty="0"/>
              <a:t>analisi della complessità</a:t>
            </a:r>
            <a:r>
              <a:rPr lang="it-IT" dirty="0"/>
              <a:t>) si faccia riferimento direttamente alla documentazione.</a:t>
            </a:r>
          </a:p>
        </p:txBody>
      </p:sp>
    </p:spTree>
    <p:extLst>
      <p:ext uri="{BB962C8B-B14F-4D97-AF65-F5344CB8AC3E}">
        <p14:creationId xmlns:p14="http://schemas.microsoft.com/office/powerpoint/2010/main" val="2984320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527853"/>
            <a:ext cx="8421688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4400" b="1" dirty="0"/>
              <a:t>INSTALLAZIONE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16</a:t>
            </a:fld>
            <a:endParaRPr lang="it-IT" sz="1800" b="1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3265D3F-47B1-42D6-91A0-D2DA7B96A818}"/>
              </a:ext>
            </a:extLst>
          </p:cNvPr>
          <p:cNvSpPr txBox="1"/>
          <p:nvPr/>
        </p:nvSpPr>
        <p:spPr>
          <a:xfrm>
            <a:off x="1262109" y="2304389"/>
            <a:ext cx="96677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Al link </a:t>
            </a:r>
            <a:r>
              <a:rPr lang="it-IT" dirty="0">
                <a:hlinkClick r:id="rId3"/>
              </a:rPr>
              <a:t>https://github.com/PellegrinelliSean/Progetto_PAC_Pellegrinelli/releases</a:t>
            </a:r>
            <a:r>
              <a:rPr lang="it-IT" dirty="0"/>
              <a:t> è possibile scaricare </a:t>
            </a:r>
            <a:r>
              <a:rPr lang="it-IT" b="0" i="0" dirty="0">
                <a:solidFill>
                  <a:srgbClr val="24292F"/>
                </a:solidFill>
                <a:effectLst/>
                <a:latin typeface="-apple-system"/>
              </a:rPr>
              <a:t>il file .jar, eseguibile su prompt con il comando:</a:t>
            </a:r>
          </a:p>
          <a:p>
            <a:pPr algn="ctr"/>
            <a:br>
              <a:rPr lang="it-IT" dirty="0"/>
            </a:br>
            <a:r>
              <a:rPr lang="it-IT" dirty="0"/>
              <a:t>	</a:t>
            </a:r>
            <a:r>
              <a:rPr lang="it-IT" b="0" i="0" dirty="0">
                <a:solidFill>
                  <a:srgbClr val="24292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 -jar WebServer-0.2.jar</a:t>
            </a:r>
          </a:p>
          <a:p>
            <a:pPr algn="just"/>
            <a:br>
              <a:rPr lang="it-IT" dirty="0"/>
            </a:br>
            <a:r>
              <a:rPr lang="it-IT" b="0" i="0" dirty="0">
                <a:solidFill>
                  <a:srgbClr val="24292F"/>
                </a:solidFill>
                <a:effectLst/>
                <a:latin typeface="-apple-system"/>
              </a:rPr>
              <a:t>E' necessario aver installato sul dispositivo java 17.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96999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527853"/>
            <a:ext cx="8421688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4400" b="1" dirty="0"/>
              <a:t>ESEMPIO DI UTILIZZO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17</a:t>
            </a:fld>
            <a:endParaRPr lang="it-IT" sz="1800" b="1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3265D3F-47B1-42D6-91A0-D2DA7B96A818}"/>
              </a:ext>
            </a:extLst>
          </p:cNvPr>
          <p:cNvSpPr txBox="1"/>
          <p:nvPr/>
        </p:nvSpPr>
        <p:spPr>
          <a:xfrm>
            <a:off x="776918" y="1853416"/>
            <a:ext cx="65102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Di seguito viene proposto un esempio di chiamate al web server con le relative risposte. Le chiamate sono state effettuate con il tool </a:t>
            </a:r>
            <a:r>
              <a:rPr lang="it-IT" dirty="0" err="1"/>
              <a:t>Postman</a:t>
            </a:r>
            <a:r>
              <a:rPr lang="it-IT" dirty="0"/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Le chiamate riguardano tre utenti, il venditore, il compratore e un intermediario. I tre utenti devono registrarsi e fare il login. Il venditore e il compratore aggiungono inoltre dei libri visualizzabili dal compratore. Infine il compratore visualizza i libri disponibili e ne acquista uno.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Le chiamate (nell’ordine in cui vengono fatte) sono riportate a fianco.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Il database è inizialmente vuoto.</a:t>
            </a:r>
          </a:p>
        </p:txBody>
      </p:sp>
      <p:pic>
        <p:nvPicPr>
          <p:cNvPr id="5122" name="Picture 2" descr="Postman Closes $225 Million Series D Round at a $5.6 Billion Valuation to  Power the API-First World | Business Wire">
            <a:extLst>
              <a:ext uri="{FF2B5EF4-FFF2-40B4-BE49-F238E27FC236}">
                <a16:creationId xmlns:a16="http://schemas.microsoft.com/office/drawing/2014/main" id="{02FE856E-7726-E1F4-9854-FC98B594EF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20" r="20476"/>
          <a:stretch/>
        </p:blipFill>
        <p:spPr bwMode="auto">
          <a:xfrm>
            <a:off x="10575328" y="0"/>
            <a:ext cx="1620416" cy="145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CFC40A4-37B9-944B-5660-BD2C52505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6391" y="1959428"/>
            <a:ext cx="3283143" cy="47412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49612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61712D90-257A-A798-572A-920A88278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784C12B0-400E-38FB-981A-E35ECDB5F8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it-IT"/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BB654CA0-DFF8-174F-B1F4-8443DDB48B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77B281E8-464A-D781-2F69-B2304BA4F9C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endParaRPr lang="it-IT"/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A3992953-C1F1-0693-D5A7-A4F82CD3EF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C65094DC-939A-749D-F1B8-DD5491AAE5B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endParaRPr lang="it-IT"/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2DBD1D74-CA84-CA1D-3533-638B1BBA022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7" name="Segnaposto testo 16">
            <a:extLst>
              <a:ext uri="{FF2B5EF4-FFF2-40B4-BE49-F238E27FC236}">
                <a16:creationId xmlns:a16="http://schemas.microsoft.com/office/drawing/2014/main" id="{5E5E116C-020D-E856-4B69-006BBFEB3C8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endParaRPr lang="it-IT"/>
          </a:p>
        </p:txBody>
      </p:sp>
      <p:sp>
        <p:nvSpPr>
          <p:cNvPr id="18" name="Segnaposto testo 17">
            <a:extLst>
              <a:ext uri="{FF2B5EF4-FFF2-40B4-BE49-F238E27FC236}">
                <a16:creationId xmlns:a16="http://schemas.microsoft.com/office/drawing/2014/main" id="{B8876706-349A-A486-2D2C-292854FF096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it-IT" smtClean="0"/>
              <a:pPr/>
              <a:t>18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5505FD2-8E32-82AB-2392-53F3BC2CD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175" y="696993"/>
            <a:ext cx="10493649" cy="546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909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61712D90-257A-A798-572A-920A88278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784C12B0-400E-38FB-981A-E35ECDB5F8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it-IT"/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BB654CA0-DFF8-174F-B1F4-8443DDB48B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77B281E8-464A-D781-2F69-B2304BA4F9C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endParaRPr lang="it-IT"/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A3992953-C1F1-0693-D5A7-A4F82CD3EF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C65094DC-939A-749D-F1B8-DD5491AAE5B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endParaRPr lang="it-IT"/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2DBD1D74-CA84-CA1D-3533-638B1BBA022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7" name="Segnaposto testo 16">
            <a:extLst>
              <a:ext uri="{FF2B5EF4-FFF2-40B4-BE49-F238E27FC236}">
                <a16:creationId xmlns:a16="http://schemas.microsoft.com/office/drawing/2014/main" id="{5E5E116C-020D-E856-4B69-006BBFEB3C8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endParaRPr lang="it-IT"/>
          </a:p>
        </p:txBody>
      </p:sp>
      <p:sp>
        <p:nvSpPr>
          <p:cNvPr id="18" name="Segnaposto testo 17">
            <a:extLst>
              <a:ext uri="{FF2B5EF4-FFF2-40B4-BE49-F238E27FC236}">
                <a16:creationId xmlns:a16="http://schemas.microsoft.com/office/drawing/2014/main" id="{B8876706-349A-A486-2D2C-292854FF096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it-IT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075EF66F-1072-150F-B0E4-D14A96CDF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89" y="136525"/>
            <a:ext cx="10516511" cy="627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365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527853"/>
            <a:ext cx="8421688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4400" b="1" dirty="0"/>
              <a:t>Obiettivo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2</a:t>
            </a:fld>
            <a:endParaRPr lang="it-IT" sz="1800" b="1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3265D3F-47B1-42D6-91A0-D2DA7B96A818}"/>
              </a:ext>
            </a:extLst>
          </p:cNvPr>
          <p:cNvSpPr txBox="1"/>
          <p:nvPr/>
        </p:nvSpPr>
        <p:spPr>
          <a:xfrm>
            <a:off x="1262109" y="1704717"/>
            <a:ext cx="966778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Realizzare un prodotto software che implementi un servizio di </a:t>
            </a:r>
            <a:r>
              <a:rPr lang="it-IT" b="1" dirty="0"/>
              <a:t>scambio di libri usati </a:t>
            </a:r>
            <a:r>
              <a:rPr lang="it-IT" dirty="0"/>
              <a:t>tra gli utenti attraverso una valuta interna chiamata </a:t>
            </a:r>
            <a:r>
              <a:rPr lang="it-IT" i="1" dirty="0"/>
              <a:t>token</a:t>
            </a:r>
            <a:r>
              <a:rPr lang="it-IT" dirty="0"/>
              <a:t>. Il prodotto finale dovrebbe consistere in tre differenti componenti: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dirty="0"/>
              <a:t>un </a:t>
            </a:r>
            <a:r>
              <a:rPr lang="it-IT" b="1" dirty="0"/>
              <a:t>web server </a:t>
            </a:r>
            <a:r>
              <a:rPr lang="it-IT" dirty="0"/>
              <a:t>che gestisce la logica dell’applicazione e comunica con il database;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dirty="0"/>
              <a:t>un’applicazione Android che comunica con il server ed utilizzata dagli utenti del servizio;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dirty="0"/>
              <a:t>una desktop app per Windows che permette al gestore del servizio di visualizzare informazioni di accounting.</a:t>
            </a:r>
          </a:p>
          <a:p>
            <a:pPr lvl="1" algn="just"/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Nel progetto si è sviluppato solo il </a:t>
            </a:r>
            <a:r>
              <a:rPr lang="it-IT" b="1" dirty="0"/>
              <a:t>web server</a:t>
            </a:r>
            <a:r>
              <a:rPr lang="it-IT" dirty="0"/>
              <a:t>, che implementa la logica necessaria a: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b="1" dirty="0"/>
              <a:t>registrare</a:t>
            </a:r>
            <a:r>
              <a:rPr lang="it-IT" dirty="0"/>
              <a:t> un nuovo utente;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dirty="0"/>
              <a:t>eseguire il </a:t>
            </a:r>
            <a:r>
              <a:rPr lang="it-IT" b="1" dirty="0"/>
              <a:t>login</a:t>
            </a:r>
            <a:r>
              <a:rPr lang="it-IT" dirty="0"/>
              <a:t> di un utente registrato;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b="1" dirty="0"/>
              <a:t>aggiungere</a:t>
            </a:r>
            <a:r>
              <a:rPr lang="it-IT" dirty="0"/>
              <a:t> un nuovo libro alla lista di libri usati di un utente;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dirty="0"/>
              <a:t>restituire la </a:t>
            </a:r>
            <a:r>
              <a:rPr lang="it-IT" b="1" dirty="0"/>
              <a:t>lista di libri </a:t>
            </a:r>
            <a:r>
              <a:rPr lang="it-IT" dirty="0"/>
              <a:t>disponibili all’acquisto per un utente;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dirty="0"/>
              <a:t>finalizzare l’</a:t>
            </a:r>
            <a:r>
              <a:rPr lang="it-IT" b="1" dirty="0"/>
              <a:t>acquisto</a:t>
            </a:r>
            <a:r>
              <a:rPr lang="it-IT" dirty="0"/>
              <a:t> da parte di un utente di un libro in tale lista.</a:t>
            </a:r>
          </a:p>
          <a:p>
            <a:pPr algn="just"/>
            <a:endParaRPr lang="it-IT" dirty="0"/>
          </a:p>
          <a:p>
            <a:pPr algn="just"/>
            <a:endParaRPr lang="it-IT" dirty="0"/>
          </a:p>
          <a:p>
            <a:pPr algn="just"/>
            <a:r>
              <a:rPr lang="it-IT" sz="1600" i="1" dirty="0"/>
              <a:t>Nota: Questa presentazione contiene solo gli aspetti più rilevanti del progetto, per informazioni più dettagliate si faccia riferimento alla documentazione.</a:t>
            </a:r>
          </a:p>
        </p:txBody>
      </p:sp>
    </p:spTree>
    <p:extLst>
      <p:ext uri="{BB962C8B-B14F-4D97-AF65-F5344CB8AC3E}">
        <p14:creationId xmlns:p14="http://schemas.microsoft.com/office/powerpoint/2010/main" val="3250768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61712D90-257A-A798-572A-920A88278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784C12B0-400E-38FB-981A-E35ECDB5F8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it-IT"/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BB654CA0-DFF8-174F-B1F4-8443DDB48B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77B281E8-464A-D781-2F69-B2304BA4F9C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endParaRPr lang="it-IT"/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A3992953-C1F1-0693-D5A7-A4F82CD3EF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C65094DC-939A-749D-F1B8-DD5491AAE5B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endParaRPr lang="it-IT"/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2DBD1D74-CA84-CA1D-3533-638B1BBA022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7" name="Segnaposto testo 16">
            <a:extLst>
              <a:ext uri="{FF2B5EF4-FFF2-40B4-BE49-F238E27FC236}">
                <a16:creationId xmlns:a16="http://schemas.microsoft.com/office/drawing/2014/main" id="{5E5E116C-020D-E856-4B69-006BBFEB3C8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endParaRPr lang="it-IT"/>
          </a:p>
        </p:txBody>
      </p:sp>
      <p:sp>
        <p:nvSpPr>
          <p:cNvPr id="18" name="Segnaposto testo 17">
            <a:extLst>
              <a:ext uri="{FF2B5EF4-FFF2-40B4-BE49-F238E27FC236}">
                <a16:creationId xmlns:a16="http://schemas.microsoft.com/office/drawing/2014/main" id="{B8876706-349A-A486-2D2C-292854FF096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it-IT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463A139-D179-D24D-616F-C13AEC0DB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948" y="136525"/>
            <a:ext cx="9930104" cy="625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27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61712D90-257A-A798-572A-920A88278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784C12B0-400E-38FB-981A-E35ECDB5F8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it-IT"/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BB654CA0-DFF8-174F-B1F4-8443DDB48B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77B281E8-464A-D781-2F69-B2304BA4F9C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endParaRPr lang="it-IT"/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A3992953-C1F1-0693-D5A7-A4F82CD3EF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C65094DC-939A-749D-F1B8-DD5491AAE5B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endParaRPr lang="it-IT"/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2DBD1D74-CA84-CA1D-3533-638B1BBA022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7" name="Segnaposto testo 16">
            <a:extLst>
              <a:ext uri="{FF2B5EF4-FFF2-40B4-BE49-F238E27FC236}">
                <a16:creationId xmlns:a16="http://schemas.microsoft.com/office/drawing/2014/main" id="{5E5E116C-020D-E856-4B69-006BBFEB3C8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endParaRPr lang="it-IT"/>
          </a:p>
        </p:txBody>
      </p:sp>
      <p:sp>
        <p:nvSpPr>
          <p:cNvPr id="18" name="Segnaposto testo 17">
            <a:extLst>
              <a:ext uri="{FF2B5EF4-FFF2-40B4-BE49-F238E27FC236}">
                <a16:creationId xmlns:a16="http://schemas.microsoft.com/office/drawing/2014/main" id="{B8876706-349A-A486-2D2C-292854FF096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it-IT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AD0F378-C2B8-C9FD-FB67-80A399463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534" y="136525"/>
            <a:ext cx="10112931" cy="638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55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61712D90-257A-A798-572A-920A88278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784C12B0-400E-38FB-981A-E35ECDB5F8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it-IT"/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BB654CA0-DFF8-174F-B1F4-8443DDB48B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77B281E8-464A-D781-2F69-B2304BA4F9C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endParaRPr lang="it-IT"/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A3992953-C1F1-0693-D5A7-A4F82CD3EF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C65094DC-939A-749D-F1B8-DD5491AAE5B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endParaRPr lang="it-IT"/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2DBD1D74-CA84-CA1D-3533-638B1BBA022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7" name="Segnaposto testo 16">
            <a:extLst>
              <a:ext uri="{FF2B5EF4-FFF2-40B4-BE49-F238E27FC236}">
                <a16:creationId xmlns:a16="http://schemas.microsoft.com/office/drawing/2014/main" id="{5E5E116C-020D-E856-4B69-006BBFEB3C8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endParaRPr lang="it-IT"/>
          </a:p>
        </p:txBody>
      </p:sp>
      <p:sp>
        <p:nvSpPr>
          <p:cNvPr id="18" name="Segnaposto testo 17">
            <a:extLst>
              <a:ext uri="{FF2B5EF4-FFF2-40B4-BE49-F238E27FC236}">
                <a16:creationId xmlns:a16="http://schemas.microsoft.com/office/drawing/2014/main" id="{B8876706-349A-A486-2D2C-292854FF096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it-IT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CD90DFF-818E-BA59-7786-35F21D076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985" y="1211388"/>
            <a:ext cx="10486029" cy="44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15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61712D90-257A-A798-572A-920A88278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784C12B0-400E-38FB-981A-E35ECDB5F8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it-IT"/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BB654CA0-DFF8-174F-B1F4-8443DDB48B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77B281E8-464A-D781-2F69-B2304BA4F9C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endParaRPr lang="it-IT"/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A3992953-C1F1-0693-D5A7-A4F82CD3EF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C65094DC-939A-749D-F1B8-DD5491AAE5B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endParaRPr lang="it-IT"/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2DBD1D74-CA84-CA1D-3533-638B1BBA022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7" name="Segnaposto testo 16">
            <a:extLst>
              <a:ext uri="{FF2B5EF4-FFF2-40B4-BE49-F238E27FC236}">
                <a16:creationId xmlns:a16="http://schemas.microsoft.com/office/drawing/2014/main" id="{5E5E116C-020D-E856-4B69-006BBFEB3C8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endParaRPr lang="it-IT"/>
          </a:p>
        </p:txBody>
      </p:sp>
      <p:sp>
        <p:nvSpPr>
          <p:cNvPr id="18" name="Segnaposto testo 17">
            <a:extLst>
              <a:ext uri="{FF2B5EF4-FFF2-40B4-BE49-F238E27FC236}">
                <a16:creationId xmlns:a16="http://schemas.microsoft.com/office/drawing/2014/main" id="{B8876706-349A-A486-2D2C-292854FF096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it-IT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825BCC9-A984-1E21-582C-886B7FB5E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6525"/>
            <a:ext cx="10455546" cy="626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5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61712D90-257A-A798-572A-920A88278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784C12B0-400E-38FB-981A-E35ECDB5F8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it-IT"/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BB654CA0-DFF8-174F-B1F4-8443DDB48B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77B281E8-464A-D781-2F69-B2304BA4F9C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endParaRPr lang="it-IT"/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A3992953-C1F1-0693-D5A7-A4F82CD3EF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C65094DC-939A-749D-F1B8-DD5491AAE5B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endParaRPr lang="it-IT"/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2DBD1D74-CA84-CA1D-3533-638B1BBA022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7" name="Segnaposto testo 16">
            <a:extLst>
              <a:ext uri="{FF2B5EF4-FFF2-40B4-BE49-F238E27FC236}">
                <a16:creationId xmlns:a16="http://schemas.microsoft.com/office/drawing/2014/main" id="{5E5E116C-020D-E856-4B69-006BBFEB3C8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endParaRPr lang="it-IT"/>
          </a:p>
        </p:txBody>
      </p:sp>
      <p:sp>
        <p:nvSpPr>
          <p:cNvPr id="18" name="Segnaposto testo 17">
            <a:extLst>
              <a:ext uri="{FF2B5EF4-FFF2-40B4-BE49-F238E27FC236}">
                <a16:creationId xmlns:a16="http://schemas.microsoft.com/office/drawing/2014/main" id="{B8876706-349A-A486-2D2C-292854FF096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it-IT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9A66A7A-F8F6-76A1-0E14-E27A311F3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54" y="74863"/>
            <a:ext cx="10143691" cy="641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704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61712D90-257A-A798-572A-920A88278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784C12B0-400E-38FB-981A-E35ECDB5F8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it-IT" dirty="0"/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BB654CA0-DFF8-174F-B1F4-8443DDB48B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77B281E8-464A-D781-2F69-B2304BA4F9C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endParaRPr lang="it-IT"/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A3992953-C1F1-0693-D5A7-A4F82CD3EF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C65094DC-939A-749D-F1B8-DD5491AAE5B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endParaRPr lang="it-IT"/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2DBD1D74-CA84-CA1D-3533-638B1BBA022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7" name="Segnaposto testo 16">
            <a:extLst>
              <a:ext uri="{FF2B5EF4-FFF2-40B4-BE49-F238E27FC236}">
                <a16:creationId xmlns:a16="http://schemas.microsoft.com/office/drawing/2014/main" id="{5E5E116C-020D-E856-4B69-006BBFEB3C8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endParaRPr lang="it-IT"/>
          </a:p>
        </p:txBody>
      </p:sp>
      <p:sp>
        <p:nvSpPr>
          <p:cNvPr id="18" name="Segnaposto testo 17">
            <a:extLst>
              <a:ext uri="{FF2B5EF4-FFF2-40B4-BE49-F238E27FC236}">
                <a16:creationId xmlns:a16="http://schemas.microsoft.com/office/drawing/2014/main" id="{B8876706-349A-A486-2D2C-292854FF096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it-IT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48B7F96-398F-52D0-79BE-57FFA3B81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23" y="1310456"/>
            <a:ext cx="10531753" cy="423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02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61712D90-257A-A798-572A-920A88278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784C12B0-400E-38FB-981A-E35ECDB5F8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it-IT"/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BB654CA0-DFF8-174F-B1F4-8443DDB48B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77B281E8-464A-D781-2F69-B2304BA4F9C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endParaRPr lang="it-IT"/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A3992953-C1F1-0693-D5A7-A4F82CD3EF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C65094DC-939A-749D-F1B8-DD5491AAE5B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endParaRPr lang="it-IT"/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2DBD1D74-CA84-CA1D-3533-638B1BBA022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7" name="Segnaposto testo 16">
            <a:extLst>
              <a:ext uri="{FF2B5EF4-FFF2-40B4-BE49-F238E27FC236}">
                <a16:creationId xmlns:a16="http://schemas.microsoft.com/office/drawing/2014/main" id="{5E5E116C-020D-E856-4B69-006BBFEB3C8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endParaRPr lang="it-IT"/>
          </a:p>
        </p:txBody>
      </p:sp>
      <p:sp>
        <p:nvSpPr>
          <p:cNvPr id="18" name="Segnaposto testo 17">
            <a:extLst>
              <a:ext uri="{FF2B5EF4-FFF2-40B4-BE49-F238E27FC236}">
                <a16:creationId xmlns:a16="http://schemas.microsoft.com/office/drawing/2014/main" id="{B8876706-349A-A486-2D2C-292854FF096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it-IT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ADC4B5F-E9E4-4923-6921-4545B3775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673" y="136525"/>
            <a:ext cx="10226653" cy="636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609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61712D90-257A-A798-572A-920A88278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784C12B0-400E-38FB-981A-E35ECDB5F8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it-IT"/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BB654CA0-DFF8-174F-B1F4-8443DDB48B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77B281E8-464A-D781-2F69-B2304BA4F9C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endParaRPr lang="it-IT"/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A3992953-C1F1-0693-D5A7-A4F82CD3EF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C65094DC-939A-749D-F1B8-DD5491AAE5B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endParaRPr lang="it-IT"/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2DBD1D74-CA84-CA1D-3533-638B1BBA022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7" name="Segnaposto testo 16">
            <a:extLst>
              <a:ext uri="{FF2B5EF4-FFF2-40B4-BE49-F238E27FC236}">
                <a16:creationId xmlns:a16="http://schemas.microsoft.com/office/drawing/2014/main" id="{5E5E116C-020D-E856-4B69-006BBFEB3C8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endParaRPr lang="it-IT"/>
          </a:p>
        </p:txBody>
      </p:sp>
      <p:sp>
        <p:nvSpPr>
          <p:cNvPr id="18" name="Segnaposto testo 17">
            <a:extLst>
              <a:ext uri="{FF2B5EF4-FFF2-40B4-BE49-F238E27FC236}">
                <a16:creationId xmlns:a16="http://schemas.microsoft.com/office/drawing/2014/main" id="{B8876706-349A-A486-2D2C-292854FF096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it-IT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85014C1-42FE-77DA-AB7A-C601EDE67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701" y="136525"/>
            <a:ext cx="10020597" cy="636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6484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61712D90-257A-A798-572A-920A88278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784C12B0-400E-38FB-981A-E35ECDB5F8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it-IT"/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BB654CA0-DFF8-174F-B1F4-8443DDB48B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77B281E8-464A-D781-2F69-B2304BA4F9C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endParaRPr lang="it-IT"/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A3992953-C1F1-0693-D5A7-A4F82CD3EF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C65094DC-939A-749D-F1B8-DD5491AAE5B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endParaRPr lang="it-IT"/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2DBD1D74-CA84-CA1D-3533-638B1BBA022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7" name="Segnaposto testo 16">
            <a:extLst>
              <a:ext uri="{FF2B5EF4-FFF2-40B4-BE49-F238E27FC236}">
                <a16:creationId xmlns:a16="http://schemas.microsoft.com/office/drawing/2014/main" id="{5E5E116C-020D-E856-4B69-006BBFEB3C8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endParaRPr lang="it-IT"/>
          </a:p>
        </p:txBody>
      </p:sp>
      <p:sp>
        <p:nvSpPr>
          <p:cNvPr id="18" name="Segnaposto testo 17">
            <a:extLst>
              <a:ext uri="{FF2B5EF4-FFF2-40B4-BE49-F238E27FC236}">
                <a16:creationId xmlns:a16="http://schemas.microsoft.com/office/drawing/2014/main" id="{B8876706-349A-A486-2D2C-292854FF096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it-IT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462F4DE-97D1-5DF4-05BB-29A033B5A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044" y="286023"/>
            <a:ext cx="9911911" cy="628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839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61712D90-257A-A798-572A-920A88278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784C12B0-400E-38FB-981A-E35ECDB5F8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it-IT"/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BB654CA0-DFF8-174F-B1F4-8443DDB48B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0056" y="487156"/>
            <a:ext cx="1513050" cy="383294"/>
          </a:xfrm>
        </p:spPr>
        <p:txBody>
          <a:bodyPr/>
          <a:lstStyle/>
          <a:p>
            <a:r>
              <a:rPr lang="it-IT" dirty="0"/>
              <a:t>Mail al venditore</a:t>
            </a:r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77B281E8-464A-D781-2F69-B2304BA4F9C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endParaRPr lang="it-IT"/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A3992953-C1F1-0693-D5A7-A4F82CD3EF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C65094DC-939A-749D-F1B8-DD5491AAE5B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endParaRPr lang="it-IT"/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2DBD1D74-CA84-CA1D-3533-638B1BBA022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7" name="Segnaposto testo 16">
            <a:extLst>
              <a:ext uri="{FF2B5EF4-FFF2-40B4-BE49-F238E27FC236}">
                <a16:creationId xmlns:a16="http://schemas.microsoft.com/office/drawing/2014/main" id="{5E5E116C-020D-E856-4B69-006BBFEB3C8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endParaRPr lang="it-IT"/>
          </a:p>
        </p:txBody>
      </p:sp>
      <p:sp>
        <p:nvSpPr>
          <p:cNvPr id="18" name="Segnaposto testo 17">
            <a:extLst>
              <a:ext uri="{FF2B5EF4-FFF2-40B4-BE49-F238E27FC236}">
                <a16:creationId xmlns:a16="http://schemas.microsoft.com/office/drawing/2014/main" id="{B8876706-349A-A486-2D2C-292854FF096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it-IT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6096822-FD25-7B03-8343-A7D4257E9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56" y="785490"/>
            <a:ext cx="11202371" cy="2476715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1423EE4A-31E8-74FE-D659-037C465F0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056" y="3645499"/>
            <a:ext cx="11171888" cy="2499577"/>
          </a:xfrm>
          <a:prstGeom prst="rect">
            <a:avLst/>
          </a:prstGeom>
        </p:spPr>
      </p:pic>
      <p:sp>
        <p:nvSpPr>
          <p:cNvPr id="5" name="Segnaposto testo 11">
            <a:extLst>
              <a:ext uri="{FF2B5EF4-FFF2-40B4-BE49-F238E27FC236}">
                <a16:creationId xmlns:a16="http://schemas.microsoft.com/office/drawing/2014/main" id="{C20C6A5A-B480-AAF5-EB89-5BE47D5AF5E5}"/>
              </a:ext>
            </a:extLst>
          </p:cNvPr>
          <p:cNvSpPr txBox="1">
            <a:spLocks/>
          </p:cNvSpPr>
          <p:nvPr/>
        </p:nvSpPr>
        <p:spPr>
          <a:xfrm>
            <a:off x="372413" y="3368892"/>
            <a:ext cx="2013081" cy="383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Mail all’intermediario</a:t>
            </a:r>
          </a:p>
        </p:txBody>
      </p:sp>
    </p:spTree>
    <p:extLst>
      <p:ext uri="{BB962C8B-B14F-4D97-AF65-F5344CB8AC3E}">
        <p14:creationId xmlns:p14="http://schemas.microsoft.com/office/powerpoint/2010/main" val="3349970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527853"/>
            <a:ext cx="8421688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4400" b="1" dirty="0"/>
              <a:t>TECNOLOGIE UTILIZZATE</a:t>
            </a:r>
            <a:br>
              <a:rPr lang="it-IT" sz="4400" b="1" dirty="0"/>
            </a:br>
            <a:r>
              <a:rPr lang="it-IT" sz="2400" b="1" dirty="0"/>
              <a:t>Sviluppo</a:t>
            </a:r>
            <a:endParaRPr lang="it-IT" sz="4400" b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3</a:t>
            </a:fld>
            <a:endParaRPr lang="it-IT" sz="1800" b="1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3265D3F-47B1-42D6-91A0-D2DA7B96A818}"/>
              </a:ext>
            </a:extLst>
          </p:cNvPr>
          <p:cNvSpPr txBox="1"/>
          <p:nvPr/>
        </p:nvSpPr>
        <p:spPr>
          <a:xfrm>
            <a:off x="1262108" y="1659009"/>
            <a:ext cx="64169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È stato utilizzata la tecnica di programmazione agile AMDD (Agile Model Driven Development) per lo sviluppo di un web server a micro-servizi. Per fare ciò si è utilizzato il framework per Java Spring Boot. Tale framework utilizza </a:t>
            </a:r>
            <a:r>
              <a:rPr lang="it-IT" dirty="0" err="1"/>
              <a:t>Maven</a:t>
            </a:r>
            <a:r>
              <a:rPr lang="it-IT" dirty="0"/>
              <a:t>, un software per il project management. È stato utilizzato l’IDE Eclipse.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3D9F264-F0BC-41BC-935B-E99D1E826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398" y="1659009"/>
            <a:ext cx="734374" cy="136716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64973A8-38F7-419A-BDBC-9C423D276B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1996" y="2051067"/>
            <a:ext cx="2491804" cy="583043"/>
          </a:xfrm>
          <a:prstGeom prst="rect">
            <a:avLst/>
          </a:prstGeom>
        </p:spPr>
      </p:pic>
      <p:pic>
        <p:nvPicPr>
          <p:cNvPr id="2050" name="Picture 2" descr="Spring Boot Tutorial">
            <a:extLst>
              <a:ext uri="{FF2B5EF4-FFF2-40B4-BE49-F238E27FC236}">
                <a16:creationId xmlns:a16="http://schemas.microsoft.com/office/drawing/2014/main" id="{7FE0C319-04C1-D420-175C-6BA06FB4F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612" y="3256128"/>
            <a:ext cx="2524881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JGraphT">
            <a:extLst>
              <a:ext uri="{FF2B5EF4-FFF2-40B4-BE49-F238E27FC236}">
                <a16:creationId xmlns:a16="http://schemas.microsoft.com/office/drawing/2014/main" id="{D03D87A6-0B0B-D3D2-41CE-392517223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410" y="5010454"/>
            <a:ext cx="1988381" cy="110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CE2C606A-4A5D-94C7-B917-EF86449A47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33559" y="3544034"/>
            <a:ext cx="2524881" cy="639110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F50B29B7-F8B6-B133-F870-ED4A50A725E6}"/>
              </a:ext>
            </a:extLst>
          </p:cNvPr>
          <p:cNvSpPr txBox="1"/>
          <p:nvPr/>
        </p:nvSpPr>
        <p:spPr>
          <a:xfrm>
            <a:off x="1184383" y="4438622"/>
            <a:ext cx="10169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Si è inoltre utilizzata la libreria </a:t>
            </a:r>
            <a:r>
              <a:rPr lang="it-IT" dirty="0" err="1"/>
              <a:t>JGraphT</a:t>
            </a:r>
            <a:r>
              <a:rPr lang="it-IT" dirty="0"/>
              <a:t> per la gestione dei grafi.</a:t>
            </a:r>
          </a:p>
        </p:txBody>
      </p:sp>
    </p:spTree>
    <p:extLst>
      <p:ext uri="{BB962C8B-B14F-4D97-AF65-F5344CB8AC3E}">
        <p14:creationId xmlns:p14="http://schemas.microsoft.com/office/powerpoint/2010/main" val="1306003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527853"/>
            <a:ext cx="8421688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4400" b="1" dirty="0"/>
              <a:t>TECNOLOGIE UTILIZZATE</a:t>
            </a:r>
            <a:br>
              <a:rPr lang="it-IT" sz="4400" b="1" dirty="0"/>
            </a:br>
            <a:r>
              <a:rPr lang="it-IT" sz="2400" b="1" dirty="0"/>
              <a:t>database</a:t>
            </a:r>
            <a:endParaRPr lang="it-IT" sz="4400" b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4</a:t>
            </a:fld>
            <a:endParaRPr lang="it-IT" sz="1800" b="1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3265D3F-47B1-42D6-91A0-D2DA7B96A818}"/>
              </a:ext>
            </a:extLst>
          </p:cNvPr>
          <p:cNvSpPr txBox="1"/>
          <p:nvPr/>
        </p:nvSpPr>
        <p:spPr>
          <a:xfrm>
            <a:off x="1262109" y="1591285"/>
            <a:ext cx="966778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Come database si è scelto di utilizzare un cluster di </a:t>
            </a:r>
            <a:r>
              <a:rPr lang="it-IT" dirty="0" err="1"/>
              <a:t>MongoDB</a:t>
            </a:r>
            <a:r>
              <a:rPr lang="it-IT" dirty="0"/>
              <a:t> Atlas, un </a:t>
            </a:r>
            <a:r>
              <a:rPr lang="it-IT" dirty="0" err="1"/>
              <a:t>clud</a:t>
            </a:r>
            <a:r>
              <a:rPr lang="it-IT" dirty="0"/>
              <a:t> database </a:t>
            </a:r>
            <a:r>
              <a:rPr lang="it-IT" dirty="0" err="1"/>
              <a:t>noSql</a:t>
            </a:r>
            <a:r>
              <a:rPr lang="it-IT" dirty="0"/>
              <a:t> basato su </a:t>
            </a:r>
            <a:r>
              <a:rPr lang="it-IT" b="1" dirty="0" err="1"/>
              <a:t>json</a:t>
            </a:r>
            <a:r>
              <a:rPr lang="it-IT" dirty="0"/>
              <a:t>. Il cluster utilizzato si trova su una macchina di AWS, la piattaforma di servizi di cloud computing di Amazon.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MODELLAZIONE</a:t>
            </a:r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Per quanto riguarda la parte di modellazione è stato seguito lo standard UML 2.0. I diagrammi sono stati prodotti tramite il tool StarUML. Inoltre, per i diagrammi in notazione libera si è utilizzato il servizio online diagrams.net.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16D55A2B-1560-BBB3-6E29-8D0A0FDEA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474" y="2490320"/>
            <a:ext cx="2545194" cy="956180"/>
          </a:xfrm>
          <a:prstGeom prst="rect">
            <a:avLst/>
          </a:prstGeom>
        </p:spPr>
      </p:pic>
      <p:grpSp>
        <p:nvGrpSpPr>
          <p:cNvPr id="8" name="Gruppo 7">
            <a:extLst>
              <a:ext uri="{FF2B5EF4-FFF2-40B4-BE49-F238E27FC236}">
                <a16:creationId xmlns:a16="http://schemas.microsoft.com/office/drawing/2014/main" id="{B2FA3A0B-16F1-723C-7A42-3B7BED0DC642}"/>
              </a:ext>
            </a:extLst>
          </p:cNvPr>
          <p:cNvGrpSpPr/>
          <p:nvPr/>
        </p:nvGrpSpPr>
        <p:grpSpPr>
          <a:xfrm>
            <a:off x="4786369" y="5021459"/>
            <a:ext cx="1122787" cy="1413371"/>
            <a:chOff x="8126161" y="3139001"/>
            <a:chExt cx="1122787" cy="1413371"/>
          </a:xfrm>
        </p:grpSpPr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5BCDF15B-3B41-00C3-C70F-BD2EEB2E0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26161" y="3139001"/>
              <a:ext cx="1101014" cy="1045963"/>
            </a:xfrm>
            <a:prstGeom prst="rect">
              <a:avLst/>
            </a:prstGeom>
          </p:spPr>
        </p:pic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F49A4138-3834-ABD0-5204-80514125A715}"/>
                </a:ext>
              </a:extLst>
            </p:cNvPr>
            <p:cNvSpPr txBox="1"/>
            <p:nvPr/>
          </p:nvSpPr>
          <p:spPr>
            <a:xfrm>
              <a:off x="8147935" y="4183040"/>
              <a:ext cx="11010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it-IT" b="1" dirty="0"/>
                <a:t>StarUML</a:t>
              </a:r>
            </a:p>
          </p:txBody>
        </p:sp>
      </p:grpSp>
      <p:pic>
        <p:nvPicPr>
          <p:cNvPr id="12" name="Immagine 11">
            <a:extLst>
              <a:ext uri="{FF2B5EF4-FFF2-40B4-BE49-F238E27FC236}">
                <a16:creationId xmlns:a16="http://schemas.microsoft.com/office/drawing/2014/main" id="{6E61BC78-07C5-BF46-8638-9915E9934C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5026" y="4906028"/>
            <a:ext cx="2154340" cy="1567282"/>
          </a:xfrm>
          <a:prstGeom prst="rect">
            <a:avLst/>
          </a:prstGeom>
        </p:spPr>
      </p:pic>
      <p:grpSp>
        <p:nvGrpSpPr>
          <p:cNvPr id="13" name="Gruppo 12">
            <a:extLst>
              <a:ext uri="{FF2B5EF4-FFF2-40B4-BE49-F238E27FC236}">
                <a16:creationId xmlns:a16="http://schemas.microsoft.com/office/drawing/2014/main" id="{CF64D7D6-12EA-EA84-44C8-946EFDCDCFBF}"/>
              </a:ext>
            </a:extLst>
          </p:cNvPr>
          <p:cNvGrpSpPr/>
          <p:nvPr/>
        </p:nvGrpSpPr>
        <p:grpSpPr>
          <a:xfrm>
            <a:off x="6431334" y="4916776"/>
            <a:ext cx="1672815" cy="1556534"/>
            <a:chOff x="832704" y="4954337"/>
            <a:chExt cx="1672815" cy="1556534"/>
          </a:xfrm>
        </p:grpSpPr>
        <p:pic>
          <p:nvPicPr>
            <p:cNvPr id="14" name="Picture 6" descr="diagrams.net">
              <a:extLst>
                <a:ext uri="{FF2B5EF4-FFF2-40B4-BE49-F238E27FC236}">
                  <a16:creationId xmlns:a16="http://schemas.microsoft.com/office/drawing/2014/main" id="{AB09B904-6583-D058-48FB-C12D8C8FA6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8812" y="4954337"/>
              <a:ext cx="1280600" cy="128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DAB62D63-AFBB-2756-B20A-A1D52F91EDF3}"/>
                </a:ext>
              </a:extLst>
            </p:cNvPr>
            <p:cNvSpPr txBox="1"/>
            <p:nvPr/>
          </p:nvSpPr>
          <p:spPr>
            <a:xfrm>
              <a:off x="832704" y="6141539"/>
              <a:ext cx="167281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it-IT" b="1" dirty="0"/>
                <a:t>Diagrams.net</a:t>
              </a:r>
            </a:p>
          </p:txBody>
        </p:sp>
      </p:grpSp>
      <p:pic>
        <p:nvPicPr>
          <p:cNvPr id="3074" name="Picture 2" descr="28 Aws Icons - Free in SVG, PNG, ICO - IconScout">
            <a:extLst>
              <a:ext uri="{FF2B5EF4-FFF2-40B4-BE49-F238E27FC236}">
                <a16:creationId xmlns:a16="http://schemas.microsoft.com/office/drawing/2014/main" id="{BF77EB5F-9716-272F-4C24-7901EC2EB8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13" b="19253"/>
          <a:stretch/>
        </p:blipFill>
        <p:spPr bwMode="auto">
          <a:xfrm>
            <a:off x="6431334" y="2580589"/>
            <a:ext cx="1476823" cy="865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993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527853"/>
            <a:ext cx="8421688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4400" b="1" dirty="0"/>
              <a:t>TECNOLOGIE UTILIZZATE</a:t>
            </a:r>
            <a:br>
              <a:rPr lang="it-IT" sz="4400" b="1" dirty="0"/>
            </a:br>
            <a:r>
              <a:rPr lang="it-IT" sz="2400" b="1" dirty="0"/>
              <a:t>Testing e analisi</a:t>
            </a:r>
            <a:endParaRPr lang="it-IT" sz="4400" b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5</a:t>
            </a:fld>
            <a:endParaRPr lang="it-IT" sz="1800" b="1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3265D3F-47B1-42D6-91A0-D2DA7B96A818}"/>
              </a:ext>
            </a:extLst>
          </p:cNvPr>
          <p:cNvSpPr txBox="1"/>
          <p:nvPr/>
        </p:nvSpPr>
        <p:spPr>
          <a:xfrm>
            <a:off x="1257195" y="1853416"/>
            <a:ext cx="96677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Per l’attività di </a:t>
            </a:r>
            <a:r>
              <a:rPr lang="it-IT" dirty="0" err="1"/>
              <a:t>unit</a:t>
            </a:r>
            <a:r>
              <a:rPr lang="it-IT" dirty="0"/>
              <a:t> testing si è utilizzato il tool JUnit4. Per le misure di copertura dei test è stato utilizzato invece </a:t>
            </a:r>
            <a:r>
              <a:rPr lang="it-IT" dirty="0" err="1"/>
              <a:t>EclEmma</a:t>
            </a:r>
            <a:r>
              <a:rPr lang="it-IT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Per l’analisi statica del codice è stato utilizzato il tool per java STAN4J.</a:t>
            </a: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E2A8E24D-F42A-10D5-E6F9-288C97B73072}"/>
              </a:ext>
            </a:extLst>
          </p:cNvPr>
          <p:cNvGrpSpPr/>
          <p:nvPr/>
        </p:nvGrpSpPr>
        <p:grpSpPr>
          <a:xfrm>
            <a:off x="5540578" y="4355978"/>
            <a:ext cx="1101013" cy="1294507"/>
            <a:chOff x="873837" y="5160358"/>
            <a:chExt cx="1101013" cy="1294507"/>
          </a:xfrm>
        </p:grpSpPr>
        <p:pic>
          <p:nvPicPr>
            <p:cNvPr id="16" name="Immagine 15">
              <a:extLst>
                <a:ext uri="{FF2B5EF4-FFF2-40B4-BE49-F238E27FC236}">
                  <a16:creationId xmlns:a16="http://schemas.microsoft.com/office/drawing/2014/main" id="{BF0BA44F-E15E-825F-B80E-4F37FA834A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8333" t="28450" r="28167" b="28895"/>
            <a:stretch/>
          </p:blipFill>
          <p:spPr>
            <a:xfrm>
              <a:off x="927139" y="5160358"/>
              <a:ext cx="994410" cy="975102"/>
            </a:xfrm>
            <a:prstGeom prst="rect">
              <a:avLst/>
            </a:prstGeom>
          </p:spPr>
        </p:pic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C45F653E-8287-BD35-BEC6-6EB91CEFC5C4}"/>
                </a:ext>
              </a:extLst>
            </p:cNvPr>
            <p:cNvSpPr txBox="1"/>
            <p:nvPr/>
          </p:nvSpPr>
          <p:spPr>
            <a:xfrm>
              <a:off x="873837" y="6085533"/>
              <a:ext cx="11010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it-IT" b="1" dirty="0"/>
                <a:t>STAN4J</a:t>
              </a:r>
            </a:p>
          </p:txBody>
        </p:sp>
      </p:grpSp>
      <p:pic>
        <p:nvPicPr>
          <p:cNvPr id="6" name="Immagine 5">
            <a:extLst>
              <a:ext uri="{FF2B5EF4-FFF2-40B4-BE49-F238E27FC236}">
                <a16:creationId xmlns:a16="http://schemas.microsoft.com/office/drawing/2014/main" id="{2E0A4D59-DF10-3272-9E58-55B3BD00F2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165" b="25132"/>
          <a:stretch/>
        </p:blipFill>
        <p:spPr>
          <a:xfrm>
            <a:off x="5010840" y="2642072"/>
            <a:ext cx="2160487" cy="107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11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527853"/>
            <a:ext cx="8421688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4400" b="1" dirty="0"/>
              <a:t>ARCHITETTURA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6</a:t>
            </a:fld>
            <a:endParaRPr lang="it-IT" sz="1800" b="1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3265D3F-47B1-42D6-91A0-D2DA7B96A818}"/>
              </a:ext>
            </a:extLst>
          </p:cNvPr>
          <p:cNvSpPr txBox="1"/>
          <p:nvPr/>
        </p:nvSpPr>
        <p:spPr>
          <a:xfrm>
            <a:off x="760360" y="1761403"/>
            <a:ext cx="96677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L’architettura è rappresentata in diagrammi che seguono il "</a:t>
            </a:r>
            <a:r>
              <a:rPr lang="it-IT" dirty="0" err="1"/>
              <a:t>Kruchten’s</a:t>
            </a:r>
            <a:r>
              <a:rPr lang="it-IT" dirty="0"/>
              <a:t> 4+1 </a:t>
            </a:r>
            <a:r>
              <a:rPr lang="it-IT" dirty="0" err="1"/>
              <a:t>view</a:t>
            </a:r>
            <a:r>
              <a:rPr lang="it-IT" dirty="0"/>
              <a:t> model":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dirty="0" err="1"/>
              <a:t>Logical</a:t>
            </a:r>
            <a:r>
              <a:rPr lang="it-IT" dirty="0"/>
              <a:t> </a:t>
            </a:r>
            <a:r>
              <a:rPr lang="it-IT" dirty="0" err="1"/>
              <a:t>viewpoint</a:t>
            </a:r>
            <a:r>
              <a:rPr lang="it-IT" dirty="0"/>
              <a:t> 		-&gt; class diagram (interfacce e data </a:t>
            </a:r>
            <a:r>
              <a:rPr lang="it-IT" dirty="0" err="1"/>
              <a:t>types</a:t>
            </a:r>
            <a:r>
              <a:rPr lang="it-IT" dirty="0"/>
              <a:t>);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dirty="0" err="1"/>
              <a:t>Process</a:t>
            </a:r>
            <a:r>
              <a:rPr lang="it-IT" dirty="0"/>
              <a:t> </a:t>
            </a:r>
            <a:r>
              <a:rPr lang="it-IT" dirty="0" err="1"/>
              <a:t>viewpoint</a:t>
            </a:r>
            <a:r>
              <a:rPr lang="it-IT" dirty="0"/>
              <a:t> 		-&gt; sequence diagram;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dirty="0" err="1"/>
              <a:t>Implementation</a:t>
            </a:r>
            <a:r>
              <a:rPr lang="it-IT" dirty="0"/>
              <a:t> </a:t>
            </a:r>
            <a:r>
              <a:rPr lang="it-IT" dirty="0" err="1"/>
              <a:t>viewpoint</a:t>
            </a:r>
            <a:r>
              <a:rPr lang="it-IT" dirty="0"/>
              <a:t> 	-&gt; Component diagram;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dirty="0"/>
              <a:t>Deployment </a:t>
            </a:r>
            <a:r>
              <a:rPr lang="it-IT" dirty="0" err="1"/>
              <a:t>viewpoint</a:t>
            </a:r>
            <a:r>
              <a:rPr lang="it-IT" dirty="0"/>
              <a:t>	-&gt; Deployment diagram;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dirty="0" err="1"/>
              <a:t>Scenarios</a:t>
            </a:r>
            <a:r>
              <a:rPr lang="it-IT" dirty="0"/>
              <a:t>			-&gt; Use case diagram.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DAC1011-C7E4-4BD2-97CE-67746FB2C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238" y="3667199"/>
            <a:ext cx="4968671" cy="25376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7017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527853"/>
            <a:ext cx="8421688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4400" b="1" dirty="0"/>
              <a:t>ARCHITETTURA</a:t>
            </a:r>
            <a:br>
              <a:rPr lang="it-IT" sz="4400" b="1" dirty="0"/>
            </a:br>
            <a:r>
              <a:rPr lang="it-IT" sz="2400" b="1" dirty="0"/>
              <a:t>ITERAZIONE 0</a:t>
            </a:r>
            <a:endParaRPr lang="it-IT" sz="4400" b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7</a:t>
            </a:fld>
            <a:endParaRPr lang="it-IT" sz="1800" b="1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3265D3F-47B1-42D6-91A0-D2DA7B96A818}"/>
              </a:ext>
            </a:extLst>
          </p:cNvPr>
          <p:cNvSpPr txBox="1"/>
          <p:nvPr/>
        </p:nvSpPr>
        <p:spPr>
          <a:xfrm>
            <a:off x="760360" y="1761403"/>
            <a:ext cx="4455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Nell’iterazione 0 è stato sviluppato lo use case diagram. Nelle successive iterazioni sono state apportate piccole modifiche. Questa  è la versione finale: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5819BFC-14B1-2AB2-C9A2-9D6609552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441" y="1756149"/>
            <a:ext cx="6845559" cy="510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240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527853"/>
            <a:ext cx="8421688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4400" b="1" dirty="0"/>
              <a:t>ARCHITETTURA</a:t>
            </a:r>
            <a:br>
              <a:rPr lang="it-IT" sz="4400" b="1" dirty="0"/>
            </a:br>
            <a:r>
              <a:rPr lang="it-IT" sz="2400" b="1" dirty="0"/>
              <a:t>ITERAZIONE 0</a:t>
            </a:r>
            <a:endParaRPr lang="it-IT" sz="4400" b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8</a:t>
            </a:fld>
            <a:endParaRPr lang="it-IT" sz="1800" b="1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3265D3F-47B1-42D6-91A0-D2DA7B96A818}"/>
              </a:ext>
            </a:extLst>
          </p:cNvPr>
          <p:cNvSpPr txBox="1"/>
          <p:nvPr/>
        </p:nvSpPr>
        <p:spPr>
          <a:xfrm>
            <a:off x="760360" y="1761403"/>
            <a:ext cx="10175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Nell’iterazione 0 è stata rappresentata la topologia del sistema attraverso un </a:t>
            </a:r>
            <a:r>
              <a:rPr lang="it-IT" dirty="0" err="1"/>
              <a:t>topology</a:t>
            </a:r>
            <a:r>
              <a:rPr lang="it-IT" dirty="0"/>
              <a:t> diagram in free style </a:t>
            </a:r>
            <a:r>
              <a:rPr lang="it-IT" dirty="0" err="1"/>
              <a:t>notation</a:t>
            </a:r>
            <a:r>
              <a:rPr lang="it-IT" dirty="0"/>
              <a:t>: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C727AC5-BCAB-1943-3564-DC0ABACBB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112" y="2603922"/>
            <a:ext cx="8881776" cy="244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14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527853"/>
            <a:ext cx="8421688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4400" b="1" dirty="0"/>
              <a:t>architettura</a:t>
            </a:r>
            <a:br>
              <a:rPr lang="it-IT" sz="4400" b="1" dirty="0"/>
            </a:br>
            <a:r>
              <a:rPr lang="it-IT" sz="2400" b="1" dirty="0"/>
              <a:t>ITERAZIONE 1</a:t>
            </a:r>
            <a:endParaRPr lang="it-IT" sz="4400" b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9</a:t>
            </a:fld>
            <a:endParaRPr lang="it-IT" sz="1800" b="1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3265D3F-47B1-42D6-91A0-D2DA7B96A818}"/>
              </a:ext>
            </a:extLst>
          </p:cNvPr>
          <p:cNvSpPr txBox="1"/>
          <p:nvPr/>
        </p:nvSpPr>
        <p:spPr>
          <a:xfrm>
            <a:off x="760360" y="1761403"/>
            <a:ext cx="966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Component diagram e deployment diagram: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8909041-077F-1CDE-B46E-8A5B896EF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49" y="2231617"/>
            <a:ext cx="6902845" cy="430729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209DCEE8-09E4-7175-53A8-A663ADDBF0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000" y="2687496"/>
            <a:ext cx="4826000" cy="339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817994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a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37_TF56180624_Win32" id="{D3997735-0022-4ADB-B481-82DB79589012}" vid="{D160C44F-0E59-43D7-A4EF-160DF92B4A1B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F97B18F-50BC-4F30-8373-93489E845F83}">
  <ds:schemaRefs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230e9df3-be65-4c73-a93b-d1236ebd677e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sharepoint/v3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Presentazione di vendita semplice e minimalista</Template>
  <TotalTime>303</TotalTime>
  <Words>903</Words>
  <Application>Microsoft Office PowerPoint</Application>
  <PresentationFormat>Widescreen</PresentationFormat>
  <Paragraphs>138</Paragraphs>
  <Slides>29</Slides>
  <Notes>29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5" baseType="lpstr">
      <vt:lpstr>-apple-system</vt:lpstr>
      <vt:lpstr>Arial</vt:lpstr>
      <vt:lpstr>Calibri</vt:lpstr>
      <vt:lpstr>Courier New</vt:lpstr>
      <vt:lpstr>Tenorite</vt:lpstr>
      <vt:lpstr>Monolinea</vt:lpstr>
      <vt:lpstr>Progetto DI PROGGETTAZIONE E ALGORITMI SCAMBIO LIBRI  a.a. 2022/2023</vt:lpstr>
      <vt:lpstr>Obiettivo</vt:lpstr>
      <vt:lpstr>TECNOLOGIE UTILIZZATE Sviluppo</vt:lpstr>
      <vt:lpstr>TECNOLOGIE UTILIZZATE database</vt:lpstr>
      <vt:lpstr>TECNOLOGIE UTILIZZATE Testing e analisi</vt:lpstr>
      <vt:lpstr>ARCHITETTURA</vt:lpstr>
      <vt:lpstr>ARCHITETTURA ITERAZIONE 0</vt:lpstr>
      <vt:lpstr>ARCHITETTURA ITERAZIONE 0</vt:lpstr>
      <vt:lpstr>architettura ITERAZIONE 1</vt:lpstr>
      <vt:lpstr>architettura ITERAZIONE 1</vt:lpstr>
      <vt:lpstr>architettura ITERAZIONE 1</vt:lpstr>
      <vt:lpstr>architettura ITERAZIONE 2</vt:lpstr>
      <vt:lpstr>architettura ITERAZIONE 2</vt:lpstr>
      <vt:lpstr>architettura ITERAZIONE 2</vt:lpstr>
      <vt:lpstr>algoritmo</vt:lpstr>
      <vt:lpstr>INSTALLAZIONE</vt:lpstr>
      <vt:lpstr>ESEMPIO DI UTILIZZO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ingegneria del software concessionaria</dc:title>
  <dc:creator>365 Pro Plus</dc:creator>
  <cp:lastModifiedBy>365 Pro Plus</cp:lastModifiedBy>
  <cp:revision>21</cp:revision>
  <dcterms:created xsi:type="dcterms:W3CDTF">2022-02-12T14:59:00Z</dcterms:created>
  <dcterms:modified xsi:type="dcterms:W3CDTF">2023-02-22T15:26:12Z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