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76" autoAdjust="0"/>
  </p:normalViewPr>
  <p:slideViewPr>
    <p:cSldViewPr>
      <p:cViewPr>
        <p:scale>
          <a:sx n="77" d="100"/>
          <a:sy n="77" d="100"/>
        </p:scale>
        <p:origin x="-1224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4C985-CFF0-4759-993B-D733D240BEF4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A48D-CC28-487F-A1D4-B6BD93C2B9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028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A48D-CC28-487F-A1D4-B6BD93C2B962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769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107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97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7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596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342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20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400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98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34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31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1272-BEB1-410B-AB51-8A24A3730189}" type="datetimeFigureOut">
              <a:rPr lang="nb-NO" smtClean="0"/>
              <a:t>19.08.2012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9D3D-0358-438A-BAD5-C52AC71FA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2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hi.no/livsstil/naprapati-mer-effektivt-enn-legens-rad-2511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584175"/>
          </a:xfrm>
        </p:spPr>
        <p:txBody>
          <a:bodyPr>
            <a:normAutofit/>
          </a:bodyPr>
          <a:lstStyle/>
          <a:p>
            <a:r>
              <a:rPr lang="nb-NO" dirty="0" smtClean="0">
                <a:solidFill>
                  <a:schemeClr val="tx2"/>
                </a:solidFill>
              </a:rPr>
              <a:t>Naprapat i bedriftshelsetjenesten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080720" cy="576064"/>
          </a:xfrm>
        </p:spPr>
        <p:txBody>
          <a:bodyPr>
            <a:normAutofit fontScale="55000" lnSpcReduction="20000"/>
          </a:bodyPr>
          <a:lstStyle/>
          <a:p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lønnsom investering for bedriften og det enkelte individet</a:t>
            </a:r>
            <a:endParaRPr lang="nb-NO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Bruker\Downloads\naprapatsente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tx2"/>
                </a:solidFill>
              </a:rPr>
              <a:t>Reduser </a:t>
            </a:r>
            <a:r>
              <a:rPr lang="nb-NO" dirty="0" smtClean="0">
                <a:solidFill>
                  <a:schemeClr val="tx2"/>
                </a:solidFill>
              </a:rPr>
              <a:t>sjukefråværet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88032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nb-NO" b="1" dirty="0">
                <a:solidFill>
                  <a:schemeClr val="tx2"/>
                </a:solidFill>
              </a:rPr>
              <a:t>Vi </a:t>
            </a:r>
            <a:r>
              <a:rPr lang="nb-NO" b="1" dirty="0" smtClean="0">
                <a:solidFill>
                  <a:schemeClr val="tx2"/>
                </a:solidFill>
              </a:rPr>
              <a:t>veit </a:t>
            </a:r>
            <a:r>
              <a:rPr lang="nb-NO" b="1" dirty="0">
                <a:solidFill>
                  <a:schemeClr val="tx2"/>
                </a:solidFill>
              </a:rPr>
              <a:t>at:</a:t>
            </a:r>
            <a:endParaRPr lang="nb-NO" dirty="0">
              <a:solidFill>
                <a:schemeClr val="tx2"/>
              </a:solidFill>
            </a:endParaRPr>
          </a:p>
          <a:p>
            <a:pPr fontAlgn="base"/>
            <a:r>
              <a:rPr lang="nb-NO" dirty="0">
                <a:solidFill>
                  <a:schemeClr val="tx2"/>
                </a:solidFill>
              </a:rPr>
              <a:t>Nesten 50 % av </a:t>
            </a:r>
            <a:r>
              <a:rPr lang="nb-NO" dirty="0" err="1" smtClean="0">
                <a:solidFill>
                  <a:schemeClr val="tx2"/>
                </a:solidFill>
              </a:rPr>
              <a:t>sjukefråværet</a:t>
            </a:r>
            <a:r>
              <a:rPr lang="nb-NO" dirty="0" smtClean="0">
                <a:solidFill>
                  <a:schemeClr val="tx2"/>
                </a:solidFill>
              </a:rPr>
              <a:t> skuldas </a:t>
            </a:r>
            <a:r>
              <a:rPr lang="nb-NO" dirty="0">
                <a:solidFill>
                  <a:schemeClr val="tx2"/>
                </a:solidFill>
              </a:rPr>
              <a:t>muskel- og skjelettplager</a:t>
            </a:r>
          </a:p>
          <a:p>
            <a:pPr fontAlgn="base"/>
            <a:r>
              <a:rPr lang="nb-NO" dirty="0">
                <a:solidFill>
                  <a:schemeClr val="tx2"/>
                </a:solidFill>
              </a:rPr>
              <a:t>Muskel- og skjelettplager er den vanligste årsaken til </a:t>
            </a:r>
            <a:r>
              <a:rPr lang="nb-NO" dirty="0" smtClean="0">
                <a:solidFill>
                  <a:schemeClr val="tx2"/>
                </a:solidFill>
              </a:rPr>
              <a:t>uføretrygd.</a:t>
            </a:r>
            <a:endParaRPr lang="nb-NO" dirty="0">
              <a:solidFill>
                <a:schemeClr val="tx2"/>
              </a:solidFill>
            </a:endParaRPr>
          </a:p>
          <a:p>
            <a:pPr fontAlgn="base"/>
            <a:r>
              <a:rPr lang="nb-NO" dirty="0">
                <a:solidFill>
                  <a:schemeClr val="tx2"/>
                </a:solidFill>
              </a:rPr>
              <a:t>Arbeidstakeren er bedriftens </a:t>
            </a:r>
            <a:r>
              <a:rPr lang="nb-NO" dirty="0" smtClean="0">
                <a:solidFill>
                  <a:schemeClr val="tx2"/>
                </a:solidFill>
              </a:rPr>
              <a:t>viktigaste </a:t>
            </a:r>
            <a:r>
              <a:rPr lang="nb-NO" dirty="0" smtClean="0">
                <a:solidFill>
                  <a:schemeClr val="tx2"/>
                </a:solidFill>
              </a:rPr>
              <a:t>ressurs</a:t>
            </a:r>
            <a:endParaRPr lang="nb-NO" dirty="0">
              <a:solidFill>
                <a:schemeClr val="tx2"/>
              </a:solidFill>
            </a:endParaRPr>
          </a:p>
          <a:p>
            <a:pPr fontAlgn="base"/>
            <a:r>
              <a:rPr lang="nb-NO" dirty="0" smtClean="0">
                <a:solidFill>
                  <a:schemeClr val="tx2"/>
                </a:solidFill>
              </a:rPr>
              <a:t>Eit kvart tiltak </a:t>
            </a:r>
            <a:r>
              <a:rPr lang="nb-NO" dirty="0">
                <a:solidFill>
                  <a:schemeClr val="tx2"/>
                </a:solidFill>
              </a:rPr>
              <a:t>for at personalet skal </a:t>
            </a:r>
            <a:r>
              <a:rPr lang="nb-NO" dirty="0" smtClean="0">
                <a:solidFill>
                  <a:schemeClr val="tx2"/>
                </a:solidFill>
              </a:rPr>
              <a:t>trivast </a:t>
            </a:r>
            <a:r>
              <a:rPr lang="nb-NO" dirty="0">
                <a:solidFill>
                  <a:schemeClr val="tx2"/>
                </a:solidFill>
              </a:rPr>
              <a:t>og fungere bra i sitt arbeid, fysisk som psykisk, er </a:t>
            </a:r>
            <a:r>
              <a:rPr lang="nb-NO" dirty="0" smtClean="0">
                <a:solidFill>
                  <a:schemeClr val="tx2"/>
                </a:solidFill>
              </a:rPr>
              <a:t>ein </a:t>
            </a:r>
            <a:r>
              <a:rPr lang="nb-NO" dirty="0">
                <a:solidFill>
                  <a:schemeClr val="tx2"/>
                </a:solidFill>
              </a:rPr>
              <a:t>lønnsom </a:t>
            </a:r>
            <a:r>
              <a:rPr lang="nb-NO" dirty="0" smtClean="0">
                <a:solidFill>
                  <a:schemeClr val="tx2"/>
                </a:solidFill>
              </a:rPr>
              <a:t>investering</a:t>
            </a:r>
            <a:endParaRPr lang="nb-NO" dirty="0">
              <a:solidFill>
                <a:schemeClr val="tx2"/>
              </a:solidFill>
            </a:endParaRPr>
          </a:p>
          <a:p>
            <a:pPr fontAlgn="base"/>
            <a:r>
              <a:rPr lang="nb-NO" dirty="0">
                <a:solidFill>
                  <a:schemeClr val="tx2"/>
                </a:solidFill>
              </a:rPr>
              <a:t>Arbeids- og slitasjeskader er </a:t>
            </a:r>
            <a:r>
              <a:rPr lang="nb-NO" dirty="0" smtClean="0">
                <a:solidFill>
                  <a:schemeClr val="tx2"/>
                </a:solidFill>
              </a:rPr>
              <a:t>ein </a:t>
            </a:r>
            <a:r>
              <a:rPr lang="nb-NO" dirty="0">
                <a:solidFill>
                  <a:schemeClr val="tx2"/>
                </a:solidFill>
              </a:rPr>
              <a:t>stor belastning både bedriftsøkonomisk og regnet i menneskelige </a:t>
            </a:r>
            <a:r>
              <a:rPr lang="nb-NO" dirty="0" smtClean="0">
                <a:solidFill>
                  <a:schemeClr val="tx2"/>
                </a:solidFill>
              </a:rPr>
              <a:t>lidelser</a:t>
            </a:r>
            <a:endParaRPr lang="nb-NO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endParaRPr lang="nb-NO" dirty="0">
              <a:solidFill>
                <a:schemeClr val="tx2"/>
              </a:solidFill>
            </a:endParaRPr>
          </a:p>
          <a:p>
            <a:endParaRPr lang="nb-NO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259228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Acer\Pictures\naprap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9305"/>
            <a:ext cx="2597349" cy="269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>
                <a:solidFill>
                  <a:schemeClr val="tx2"/>
                </a:solidFill>
              </a:rPr>
              <a:t>Allmen</a:t>
            </a:r>
            <a:r>
              <a:rPr lang="nb-NO" dirty="0" smtClean="0">
                <a:solidFill>
                  <a:schemeClr val="tx2"/>
                </a:solidFill>
              </a:rPr>
              <a:t> informasjon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>
            <a:noAutofit/>
          </a:bodyPr>
          <a:lstStyle/>
          <a:p>
            <a:r>
              <a:rPr lang="nb-NO" sz="2000" dirty="0">
                <a:solidFill>
                  <a:schemeClr val="tx2"/>
                </a:solidFill>
              </a:rPr>
              <a:t>Muskel og skjelettplager er den </a:t>
            </a:r>
            <a:r>
              <a:rPr lang="nb-NO" sz="2000" dirty="0" err="1" smtClean="0">
                <a:solidFill>
                  <a:schemeClr val="tx2"/>
                </a:solidFill>
              </a:rPr>
              <a:t>vanligaste</a:t>
            </a:r>
            <a:r>
              <a:rPr lang="nb-NO" sz="2000" dirty="0" smtClean="0">
                <a:solidFill>
                  <a:schemeClr val="tx2"/>
                </a:solidFill>
              </a:rPr>
              <a:t> årsaka </a:t>
            </a:r>
            <a:r>
              <a:rPr lang="nb-NO" sz="2000" dirty="0">
                <a:solidFill>
                  <a:schemeClr val="tx2"/>
                </a:solidFill>
              </a:rPr>
              <a:t>til </a:t>
            </a:r>
            <a:r>
              <a:rPr lang="nb-NO" sz="2000" dirty="0" smtClean="0">
                <a:solidFill>
                  <a:schemeClr val="tx2"/>
                </a:solidFill>
              </a:rPr>
              <a:t>sjukemelding </a:t>
            </a:r>
            <a:r>
              <a:rPr lang="nb-NO" sz="2000" dirty="0">
                <a:solidFill>
                  <a:schemeClr val="tx2"/>
                </a:solidFill>
              </a:rPr>
              <a:t>og uføretrygd. </a:t>
            </a:r>
            <a:r>
              <a:rPr lang="nb-NO" sz="2000" dirty="0" err="1" smtClean="0">
                <a:solidFill>
                  <a:schemeClr val="tx2"/>
                </a:solidFill>
              </a:rPr>
              <a:t>Statistikkar</a:t>
            </a:r>
            <a:r>
              <a:rPr lang="nb-NO" sz="2000" dirty="0" smtClean="0">
                <a:solidFill>
                  <a:schemeClr val="tx2"/>
                </a:solidFill>
              </a:rPr>
              <a:t> </a:t>
            </a:r>
            <a:r>
              <a:rPr lang="nb-NO" sz="2000" dirty="0">
                <a:solidFill>
                  <a:schemeClr val="tx2"/>
                </a:solidFill>
              </a:rPr>
              <a:t>viser at over 50 % av erstattede </a:t>
            </a:r>
            <a:r>
              <a:rPr lang="nb-NO" sz="2000" dirty="0" smtClean="0">
                <a:solidFill>
                  <a:schemeClr val="tx2"/>
                </a:solidFill>
              </a:rPr>
              <a:t>sjukepengedager </a:t>
            </a:r>
            <a:r>
              <a:rPr lang="nb-NO" sz="2000" dirty="0">
                <a:solidFill>
                  <a:schemeClr val="tx2"/>
                </a:solidFill>
              </a:rPr>
              <a:t>utover arbeidsgiverperioden </a:t>
            </a:r>
            <a:r>
              <a:rPr lang="nb-NO" sz="2000" dirty="0" smtClean="0">
                <a:solidFill>
                  <a:schemeClr val="tx2"/>
                </a:solidFill>
              </a:rPr>
              <a:t>skuldas </a:t>
            </a:r>
            <a:r>
              <a:rPr lang="nb-NO" sz="2000" dirty="0">
                <a:solidFill>
                  <a:schemeClr val="tx2"/>
                </a:solidFill>
              </a:rPr>
              <a:t>muskel – og </a:t>
            </a:r>
            <a:r>
              <a:rPr lang="nb-NO" sz="2000" dirty="0" smtClean="0">
                <a:solidFill>
                  <a:schemeClr val="tx2"/>
                </a:solidFill>
              </a:rPr>
              <a:t>skjelettplager (Rikstrygdeverket).</a:t>
            </a:r>
          </a:p>
          <a:p>
            <a:endParaRPr lang="nb-NO" sz="2000" dirty="0">
              <a:solidFill>
                <a:schemeClr val="tx2"/>
              </a:solidFill>
            </a:endParaRPr>
          </a:p>
          <a:p>
            <a:r>
              <a:rPr lang="nb-NO" sz="2000" dirty="0" smtClean="0">
                <a:solidFill>
                  <a:schemeClr val="tx2"/>
                </a:solidFill>
              </a:rPr>
              <a:t>Det </a:t>
            </a:r>
            <a:r>
              <a:rPr lang="nb-NO" sz="2000" dirty="0">
                <a:solidFill>
                  <a:schemeClr val="tx2"/>
                </a:solidFill>
              </a:rPr>
              <a:t>blir stadig </a:t>
            </a:r>
            <a:r>
              <a:rPr lang="nb-NO" sz="2000" dirty="0" err="1" smtClean="0">
                <a:solidFill>
                  <a:schemeClr val="tx2"/>
                </a:solidFill>
              </a:rPr>
              <a:t>vanligare</a:t>
            </a:r>
            <a:r>
              <a:rPr lang="nb-NO" sz="2000" dirty="0" smtClean="0">
                <a:solidFill>
                  <a:schemeClr val="tx2"/>
                </a:solidFill>
              </a:rPr>
              <a:t> med </a:t>
            </a:r>
            <a:r>
              <a:rPr lang="nb-NO" sz="2000" dirty="0">
                <a:solidFill>
                  <a:schemeClr val="tx2"/>
                </a:solidFill>
              </a:rPr>
              <a:t>plager som stiv nakke, </a:t>
            </a:r>
            <a:r>
              <a:rPr lang="nb-NO" sz="2000" dirty="0" smtClean="0">
                <a:solidFill>
                  <a:schemeClr val="tx2"/>
                </a:solidFill>
              </a:rPr>
              <a:t>hodeverk </a:t>
            </a:r>
            <a:r>
              <a:rPr lang="nb-NO" sz="2000" dirty="0" err="1" smtClean="0">
                <a:solidFill>
                  <a:schemeClr val="tx2"/>
                </a:solidFill>
              </a:rPr>
              <a:t>musarm</a:t>
            </a:r>
            <a:r>
              <a:rPr lang="nb-NO" sz="2000" dirty="0">
                <a:solidFill>
                  <a:schemeClr val="tx2"/>
                </a:solidFill>
              </a:rPr>
              <a:t>, </a:t>
            </a:r>
            <a:r>
              <a:rPr lang="nb-NO" sz="2000" dirty="0" err="1" smtClean="0">
                <a:solidFill>
                  <a:schemeClr val="tx2"/>
                </a:solidFill>
              </a:rPr>
              <a:t>tennisalbåge</a:t>
            </a:r>
            <a:r>
              <a:rPr lang="nb-NO" sz="2000" dirty="0" smtClean="0">
                <a:solidFill>
                  <a:schemeClr val="tx2"/>
                </a:solidFill>
              </a:rPr>
              <a:t>, </a:t>
            </a:r>
            <a:r>
              <a:rPr lang="nb-NO" sz="2000" dirty="0">
                <a:solidFill>
                  <a:schemeClr val="tx2"/>
                </a:solidFill>
              </a:rPr>
              <a:t>ryggplager etc. Årsakene er </a:t>
            </a:r>
            <a:r>
              <a:rPr lang="nb-NO" sz="2000" dirty="0" err="1" smtClean="0">
                <a:solidFill>
                  <a:schemeClr val="tx2"/>
                </a:solidFill>
              </a:rPr>
              <a:t>stillesittande</a:t>
            </a:r>
            <a:r>
              <a:rPr lang="nb-NO" sz="2000" dirty="0" smtClean="0">
                <a:solidFill>
                  <a:schemeClr val="tx2"/>
                </a:solidFill>
              </a:rPr>
              <a:t> </a:t>
            </a:r>
            <a:r>
              <a:rPr lang="nb-NO" sz="2000" dirty="0">
                <a:solidFill>
                  <a:schemeClr val="tx2"/>
                </a:solidFill>
              </a:rPr>
              <a:t>arbeid, dårlig ergonomi, monotone arbeidsoppgaver, stress osv. Det koster </a:t>
            </a:r>
            <a:r>
              <a:rPr lang="nb-NO" sz="2000" dirty="0" smtClean="0">
                <a:solidFill>
                  <a:schemeClr val="tx2"/>
                </a:solidFill>
              </a:rPr>
              <a:t>bedriftene </a:t>
            </a:r>
            <a:r>
              <a:rPr lang="nb-NO" sz="2000" dirty="0">
                <a:solidFill>
                  <a:schemeClr val="tx2"/>
                </a:solidFill>
              </a:rPr>
              <a:t>store </a:t>
            </a:r>
            <a:r>
              <a:rPr lang="nb-NO" sz="2000" dirty="0" smtClean="0">
                <a:solidFill>
                  <a:schemeClr val="tx2"/>
                </a:solidFill>
              </a:rPr>
              <a:t>summer </a:t>
            </a:r>
            <a:r>
              <a:rPr lang="nb-NO" sz="2000" dirty="0">
                <a:solidFill>
                  <a:schemeClr val="tx2"/>
                </a:solidFill>
              </a:rPr>
              <a:t>årlig i form av </a:t>
            </a:r>
            <a:r>
              <a:rPr lang="nb-NO" sz="2000" dirty="0" smtClean="0">
                <a:solidFill>
                  <a:schemeClr val="tx2"/>
                </a:solidFill>
              </a:rPr>
              <a:t>høgt sjukefravær, </a:t>
            </a:r>
            <a:r>
              <a:rPr lang="nb-NO" sz="2000" dirty="0">
                <a:solidFill>
                  <a:schemeClr val="tx2"/>
                </a:solidFill>
              </a:rPr>
              <a:t>dårlig arbeidsmiljø og mindre effektivitet</a:t>
            </a:r>
            <a:r>
              <a:rPr lang="nb-NO" sz="2000" dirty="0" smtClean="0">
                <a:solidFill>
                  <a:schemeClr val="tx2"/>
                </a:solidFill>
              </a:rPr>
              <a:t>.</a:t>
            </a:r>
          </a:p>
          <a:p>
            <a:endParaRPr lang="nb-NO" sz="2000" dirty="0" smtClean="0">
              <a:solidFill>
                <a:schemeClr val="tx2"/>
              </a:solidFill>
            </a:endParaRPr>
          </a:p>
          <a:p>
            <a:r>
              <a:rPr lang="nb-NO" sz="2000" dirty="0" smtClean="0">
                <a:solidFill>
                  <a:schemeClr val="tx2"/>
                </a:solidFill>
              </a:rPr>
              <a:t>Nesten </a:t>
            </a:r>
            <a:r>
              <a:rPr lang="nb-NO" sz="2000" dirty="0">
                <a:solidFill>
                  <a:schemeClr val="tx2"/>
                </a:solidFill>
              </a:rPr>
              <a:t>20 milliarder kroner årlig går med til utbetaling av lønn </a:t>
            </a:r>
            <a:r>
              <a:rPr lang="nb-NO" sz="2000" dirty="0" smtClean="0">
                <a:solidFill>
                  <a:schemeClr val="tx2"/>
                </a:solidFill>
              </a:rPr>
              <a:t>til sjukemeldte. </a:t>
            </a:r>
            <a:r>
              <a:rPr lang="nb-NO" sz="2000" dirty="0">
                <a:solidFill>
                  <a:schemeClr val="tx2"/>
                </a:solidFill>
              </a:rPr>
              <a:t>SINTEF anslår at </a:t>
            </a:r>
            <a:r>
              <a:rPr lang="nb-NO" sz="2000" dirty="0" err="1" smtClean="0">
                <a:solidFill>
                  <a:schemeClr val="tx2"/>
                </a:solidFill>
              </a:rPr>
              <a:t>ein</a:t>
            </a:r>
            <a:r>
              <a:rPr lang="nb-NO" sz="2000" dirty="0" smtClean="0">
                <a:solidFill>
                  <a:schemeClr val="tx2"/>
                </a:solidFill>
              </a:rPr>
              <a:t> </a:t>
            </a:r>
            <a:r>
              <a:rPr lang="nb-NO" sz="2000" dirty="0">
                <a:solidFill>
                  <a:schemeClr val="tx2"/>
                </a:solidFill>
              </a:rPr>
              <a:t>fraværsdag koster bedriften 1900 kroner. I </a:t>
            </a:r>
            <a:r>
              <a:rPr lang="nb-NO" sz="2000" dirty="0" smtClean="0">
                <a:solidFill>
                  <a:schemeClr val="tx2"/>
                </a:solidFill>
              </a:rPr>
              <a:t>2012 </a:t>
            </a:r>
            <a:r>
              <a:rPr lang="nb-NO" sz="2000" dirty="0">
                <a:solidFill>
                  <a:schemeClr val="tx2"/>
                </a:solidFill>
              </a:rPr>
              <a:t>vil Folketrygden bruke </a:t>
            </a:r>
            <a:r>
              <a:rPr lang="nb-NO" sz="2000" dirty="0" smtClean="0">
                <a:solidFill>
                  <a:schemeClr val="tx2"/>
                </a:solidFill>
              </a:rPr>
              <a:t>over 30 </a:t>
            </a:r>
            <a:r>
              <a:rPr lang="nb-NO" sz="2000" dirty="0">
                <a:solidFill>
                  <a:schemeClr val="tx2"/>
                </a:solidFill>
              </a:rPr>
              <a:t>milliarder kroner for å dekke </a:t>
            </a:r>
            <a:r>
              <a:rPr lang="nb-NO" sz="2000" dirty="0" smtClean="0">
                <a:solidFill>
                  <a:schemeClr val="tx2"/>
                </a:solidFill>
              </a:rPr>
              <a:t>sjukepenger til </a:t>
            </a:r>
            <a:r>
              <a:rPr lang="nb-NO" sz="2000" dirty="0">
                <a:solidFill>
                  <a:schemeClr val="tx2"/>
                </a:solidFill>
              </a:rPr>
              <a:t>arbeidstakere. Det er lett å forstå at noe må gjøres. </a:t>
            </a:r>
            <a:endParaRPr lang="nb-NO" sz="2000" dirty="0" smtClean="0">
              <a:solidFill>
                <a:schemeClr val="tx2"/>
              </a:solidFill>
            </a:endParaRPr>
          </a:p>
          <a:p>
            <a:endParaRPr lang="nb-NO" sz="2000" dirty="0">
              <a:solidFill>
                <a:schemeClr val="tx2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smtClean="0">
                <a:solidFill>
                  <a:schemeClr val="tx2"/>
                </a:solidFill>
              </a:rPr>
              <a:t>Tenk </a:t>
            </a:r>
            <a:r>
              <a:rPr lang="nb-NO" b="1" dirty="0" err="1" smtClean="0">
                <a:solidFill>
                  <a:schemeClr val="tx2"/>
                </a:solidFill>
              </a:rPr>
              <a:t>forebyggande</a:t>
            </a:r>
            <a:endParaRPr lang="nb-NO" b="1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2448272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>
                <a:solidFill>
                  <a:schemeClr val="tx2"/>
                </a:solidFill>
              </a:rPr>
              <a:t>Mennesket er bedriftens </a:t>
            </a:r>
            <a:r>
              <a:rPr lang="nb-NO" dirty="0" err="1" smtClean="0">
                <a:solidFill>
                  <a:schemeClr val="tx2"/>
                </a:solidFill>
              </a:rPr>
              <a:t>viktigaste</a:t>
            </a:r>
            <a:r>
              <a:rPr lang="nb-NO" dirty="0" smtClean="0">
                <a:solidFill>
                  <a:schemeClr val="tx2"/>
                </a:solidFill>
              </a:rPr>
              <a:t> ressurs. </a:t>
            </a:r>
            <a:r>
              <a:rPr lang="nb-NO" dirty="0" err="1" smtClean="0">
                <a:solidFill>
                  <a:schemeClr val="tx2"/>
                </a:solidFill>
              </a:rPr>
              <a:t>Eit</a:t>
            </a:r>
            <a:r>
              <a:rPr lang="nb-NO" dirty="0" smtClean="0">
                <a:solidFill>
                  <a:schemeClr val="tx2"/>
                </a:solidFill>
              </a:rPr>
              <a:t> kvart tiltak for at personalet skal </a:t>
            </a:r>
            <a:r>
              <a:rPr lang="nb-NO" dirty="0" err="1" smtClean="0">
                <a:solidFill>
                  <a:schemeClr val="tx2"/>
                </a:solidFill>
              </a:rPr>
              <a:t>trivast</a:t>
            </a:r>
            <a:r>
              <a:rPr lang="nb-NO" dirty="0" smtClean="0">
                <a:solidFill>
                  <a:schemeClr val="tx2"/>
                </a:solidFill>
              </a:rPr>
              <a:t> og fungere bra i sitt arbeid er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lønnsom investering. Arbeidsskader er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stor utgift framfor alt regnet i menneskelige lidelser, men også bedriftsøkonomisk</a:t>
            </a:r>
            <a:r>
              <a:rPr lang="nb-NO" dirty="0" smtClean="0"/>
              <a:t>.    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36735"/>
            <a:ext cx="2664296" cy="297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 smtClean="0">
                <a:solidFill>
                  <a:schemeClr val="tx2"/>
                </a:solidFill>
              </a:rPr>
              <a:t>Nokon</a:t>
            </a:r>
            <a:r>
              <a:rPr lang="nb-NO" dirty="0" smtClean="0">
                <a:solidFill>
                  <a:schemeClr val="tx2"/>
                </a:solidFill>
              </a:rPr>
              <a:t> eksempel på økonomiske </a:t>
            </a:r>
            <a:r>
              <a:rPr lang="nb-NO" dirty="0" err="1" smtClean="0">
                <a:solidFill>
                  <a:schemeClr val="tx2"/>
                </a:solidFill>
              </a:rPr>
              <a:t>løysningar</a:t>
            </a:r>
            <a:r>
              <a:rPr lang="nb-NO" dirty="0" smtClean="0">
                <a:solidFill>
                  <a:schemeClr val="tx2"/>
                </a:solidFill>
              </a:rPr>
              <a:t>.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endParaRPr lang="nb-NO" dirty="0"/>
          </a:p>
          <a:p>
            <a:pPr fontAlgn="base"/>
            <a:r>
              <a:rPr lang="nb-NO" dirty="0" err="1" smtClean="0">
                <a:solidFill>
                  <a:schemeClr val="tx2"/>
                </a:solidFill>
              </a:rPr>
              <a:t>Bedrifta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betalar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for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ergonomisk gjennomgang av arbeidsplassene.</a:t>
            </a:r>
          </a:p>
          <a:p>
            <a:pPr fontAlgn="base"/>
            <a:endParaRPr lang="nb-NO" dirty="0" smtClean="0">
              <a:solidFill>
                <a:schemeClr val="tx2"/>
              </a:solidFill>
            </a:endParaRPr>
          </a:p>
          <a:p>
            <a:pPr fontAlgn="base"/>
            <a:r>
              <a:rPr lang="nb-NO" dirty="0" err="1" smtClean="0">
                <a:solidFill>
                  <a:schemeClr val="tx2"/>
                </a:solidFill>
              </a:rPr>
              <a:t>Bedrifta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betalar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viss del av </a:t>
            </a:r>
            <a:r>
              <a:rPr lang="nb-NO" dirty="0" err="1" smtClean="0">
                <a:solidFill>
                  <a:schemeClr val="tx2"/>
                </a:solidFill>
              </a:rPr>
              <a:t>kostnadane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per behandling og den ansatte betaler resten.</a:t>
            </a:r>
          </a:p>
          <a:p>
            <a:pPr fontAlgn="base"/>
            <a:endParaRPr lang="nb-NO" dirty="0" smtClean="0">
              <a:solidFill>
                <a:schemeClr val="tx2"/>
              </a:solidFill>
            </a:endParaRPr>
          </a:p>
          <a:p>
            <a:pPr fontAlgn="base"/>
            <a:r>
              <a:rPr lang="nb-NO" dirty="0" err="1" smtClean="0">
                <a:solidFill>
                  <a:schemeClr val="tx2"/>
                </a:solidFill>
              </a:rPr>
              <a:t>Bedrifta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betalar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alle </a:t>
            </a:r>
            <a:r>
              <a:rPr lang="nb-NO" dirty="0" err="1" smtClean="0">
                <a:solidFill>
                  <a:schemeClr val="tx2"/>
                </a:solidFill>
              </a:rPr>
              <a:t>behandlingane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til </a:t>
            </a:r>
            <a:r>
              <a:rPr lang="nb-NO" dirty="0" err="1" smtClean="0">
                <a:solidFill>
                  <a:schemeClr val="tx2"/>
                </a:solidFill>
              </a:rPr>
              <a:t>dei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som trenger det.</a:t>
            </a:r>
          </a:p>
          <a:p>
            <a:pPr fontAlgn="base"/>
            <a:endParaRPr lang="nb-NO" dirty="0" smtClean="0">
              <a:solidFill>
                <a:schemeClr val="tx2"/>
              </a:solidFill>
            </a:endParaRPr>
          </a:p>
          <a:p>
            <a:pPr fontAlgn="base"/>
            <a:r>
              <a:rPr lang="nb-NO" dirty="0" err="1" smtClean="0">
                <a:solidFill>
                  <a:schemeClr val="tx2"/>
                </a:solidFill>
              </a:rPr>
              <a:t>Bedrifta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betalar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eit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gitt antall </a:t>
            </a:r>
            <a:r>
              <a:rPr lang="nb-NO" dirty="0" err="1" smtClean="0">
                <a:solidFill>
                  <a:schemeClr val="tx2"/>
                </a:solidFill>
              </a:rPr>
              <a:t>behandlingar</a:t>
            </a:r>
            <a:r>
              <a:rPr lang="nb-NO" dirty="0">
                <a:solidFill>
                  <a:schemeClr val="tx2"/>
                </a:solidFill>
              </a:rPr>
              <a:t>. Dersom den ansatte trenger </a:t>
            </a:r>
            <a:r>
              <a:rPr lang="nb-NO" dirty="0" err="1" smtClean="0">
                <a:solidFill>
                  <a:schemeClr val="tx2"/>
                </a:solidFill>
              </a:rPr>
              <a:t>fleire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behandlingar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må han </a:t>
            </a:r>
            <a:r>
              <a:rPr lang="nb-NO" dirty="0" smtClean="0">
                <a:solidFill>
                  <a:schemeClr val="tx2"/>
                </a:solidFill>
              </a:rPr>
              <a:t>koste </a:t>
            </a:r>
            <a:r>
              <a:rPr lang="nb-NO" dirty="0">
                <a:solidFill>
                  <a:schemeClr val="tx2"/>
                </a:solidFill>
              </a:rPr>
              <a:t>det </a:t>
            </a:r>
            <a:r>
              <a:rPr lang="nb-NO" dirty="0" err="1" smtClean="0">
                <a:solidFill>
                  <a:schemeClr val="tx2"/>
                </a:solidFill>
              </a:rPr>
              <a:t>sjølv</a:t>
            </a:r>
            <a:r>
              <a:rPr lang="nb-NO" dirty="0" smtClean="0">
                <a:solidFill>
                  <a:schemeClr val="tx2"/>
                </a:solidFill>
              </a:rPr>
              <a:t>.</a:t>
            </a:r>
            <a:endParaRPr lang="nb-NO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nb-NO" dirty="0" smtClean="0">
                <a:solidFill>
                  <a:schemeClr val="tx2"/>
                </a:solidFill>
              </a:rPr>
              <a:t>      </a:t>
            </a:r>
            <a:r>
              <a:rPr lang="nb-NO" dirty="0" err="1">
                <a:solidFill>
                  <a:schemeClr val="tx2"/>
                </a:solidFill>
              </a:rPr>
              <a:t>B</a:t>
            </a:r>
            <a:r>
              <a:rPr lang="nb-NO" dirty="0" err="1" smtClean="0">
                <a:solidFill>
                  <a:schemeClr val="tx2"/>
                </a:solidFill>
              </a:rPr>
              <a:t>edrifta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 err="1" smtClean="0">
                <a:solidFill>
                  <a:schemeClr val="tx2"/>
                </a:solidFill>
              </a:rPr>
              <a:t>betalar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den første behandlingen.</a:t>
            </a:r>
          </a:p>
          <a:p>
            <a:pPr fontAlgn="base"/>
            <a:endParaRPr lang="nb-NO" dirty="0">
              <a:solidFill>
                <a:schemeClr val="tx2"/>
              </a:solidFill>
            </a:endParaRPr>
          </a:p>
          <a:p>
            <a:pPr fontAlgn="base"/>
            <a:r>
              <a:rPr lang="nb-NO" dirty="0" err="1" smtClean="0">
                <a:solidFill>
                  <a:schemeClr val="tx2"/>
                </a:solidFill>
              </a:rPr>
              <a:t>Bedrifta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betaler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fast sum for å ha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terapeut på arbeidsplassen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fast dag, med </a:t>
            </a:r>
            <a:r>
              <a:rPr lang="nb-NO" dirty="0" err="1" smtClean="0">
                <a:solidFill>
                  <a:schemeClr val="tx2"/>
                </a:solidFill>
              </a:rPr>
              <a:t>eit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gitt intervall. For eksempel kan </a:t>
            </a:r>
            <a:r>
              <a:rPr lang="nb-NO" dirty="0" smtClean="0">
                <a:solidFill>
                  <a:schemeClr val="tx2"/>
                </a:solidFill>
              </a:rPr>
              <a:t>ei </a:t>
            </a:r>
            <a:r>
              <a:rPr lang="nb-NO" dirty="0">
                <a:solidFill>
                  <a:schemeClr val="tx2"/>
                </a:solidFill>
              </a:rPr>
              <a:t>bedrift </a:t>
            </a:r>
            <a:r>
              <a:rPr lang="nb-NO" dirty="0" err="1" smtClean="0">
                <a:solidFill>
                  <a:schemeClr val="tx2"/>
                </a:solidFill>
              </a:rPr>
              <a:t>velgje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å ha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terapeut på bedriften fast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dag i </a:t>
            </a:r>
            <a:r>
              <a:rPr lang="nb-NO" dirty="0" err="1" smtClean="0">
                <a:solidFill>
                  <a:schemeClr val="tx2"/>
                </a:solidFill>
              </a:rPr>
              <a:t>veka</a:t>
            </a:r>
            <a:r>
              <a:rPr lang="nb-NO" dirty="0" smtClean="0">
                <a:solidFill>
                  <a:schemeClr val="tx2"/>
                </a:solidFill>
              </a:rPr>
              <a:t>, </a:t>
            </a:r>
            <a:r>
              <a:rPr lang="nb-NO" dirty="0">
                <a:solidFill>
                  <a:schemeClr val="tx2"/>
                </a:solidFill>
              </a:rPr>
              <a:t>hver tredje uke eller liknende.</a:t>
            </a:r>
          </a:p>
          <a:p>
            <a:endParaRPr lang="nb-N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>
                <a:solidFill>
                  <a:schemeClr val="tx2"/>
                </a:solidFill>
              </a:rPr>
              <a:t>                                     kan </a:t>
            </a:r>
            <a:r>
              <a:rPr lang="nb-NO" dirty="0" smtClean="0">
                <a:solidFill>
                  <a:schemeClr val="tx2"/>
                </a:solidFill>
              </a:rPr>
              <a:t>bidra med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endParaRPr lang="nb-NO" dirty="0"/>
          </a:p>
          <a:p>
            <a:pPr fontAlgn="base"/>
            <a:r>
              <a:rPr lang="nb-NO" sz="6200" b="1" dirty="0">
                <a:solidFill>
                  <a:schemeClr val="tx2"/>
                </a:solidFill>
              </a:rPr>
              <a:t>1. Helseprofilbedømming: </a:t>
            </a:r>
            <a:r>
              <a:rPr lang="nb-NO" sz="6200" dirty="0">
                <a:solidFill>
                  <a:schemeClr val="tx2"/>
                </a:solidFill>
              </a:rPr>
              <a:t/>
            </a:r>
            <a:br>
              <a:rPr lang="nb-NO" sz="6200" dirty="0">
                <a:solidFill>
                  <a:schemeClr val="tx2"/>
                </a:solidFill>
              </a:rPr>
            </a:br>
            <a:r>
              <a:rPr lang="nb-NO" sz="6200" dirty="0" smtClean="0">
                <a:solidFill>
                  <a:schemeClr val="tx2"/>
                </a:solidFill>
              </a:rPr>
              <a:t>Kvar </a:t>
            </a:r>
            <a:r>
              <a:rPr lang="nb-NO" sz="6200" dirty="0">
                <a:solidFill>
                  <a:schemeClr val="tx2"/>
                </a:solidFill>
              </a:rPr>
              <a:t>enkelt ansatt kan bli undersøkt for å </a:t>
            </a:r>
            <a:r>
              <a:rPr lang="nb-NO" sz="6200" dirty="0" smtClean="0">
                <a:solidFill>
                  <a:schemeClr val="tx2"/>
                </a:solidFill>
              </a:rPr>
              <a:t>sjå kva slags </a:t>
            </a:r>
            <a:r>
              <a:rPr lang="nb-NO" sz="6200" dirty="0">
                <a:solidFill>
                  <a:schemeClr val="tx2"/>
                </a:solidFill>
              </a:rPr>
              <a:t>behandling /</a:t>
            </a:r>
            <a:r>
              <a:rPr lang="nb-NO" sz="6200" dirty="0" smtClean="0">
                <a:solidFill>
                  <a:schemeClr val="tx2"/>
                </a:solidFill>
              </a:rPr>
              <a:t>vegledning </a:t>
            </a:r>
            <a:r>
              <a:rPr lang="nb-NO" sz="6200" dirty="0">
                <a:solidFill>
                  <a:schemeClr val="tx2"/>
                </a:solidFill>
              </a:rPr>
              <a:t>han/ </a:t>
            </a:r>
            <a:r>
              <a:rPr lang="nb-NO" sz="6200" dirty="0" smtClean="0">
                <a:solidFill>
                  <a:schemeClr val="tx2"/>
                </a:solidFill>
              </a:rPr>
              <a:t>ho </a:t>
            </a:r>
            <a:r>
              <a:rPr lang="nb-NO" sz="6200" dirty="0">
                <a:solidFill>
                  <a:schemeClr val="tx2"/>
                </a:solidFill>
              </a:rPr>
              <a:t>har behov for.</a:t>
            </a:r>
          </a:p>
          <a:p>
            <a:pPr fontAlgn="base"/>
            <a:r>
              <a:rPr lang="nb-NO" sz="6200" b="1" dirty="0">
                <a:solidFill>
                  <a:schemeClr val="tx2"/>
                </a:solidFill>
              </a:rPr>
              <a:t>2. Ergonomisk </a:t>
            </a:r>
            <a:r>
              <a:rPr lang="nb-NO" sz="6200" b="1" dirty="0" smtClean="0">
                <a:solidFill>
                  <a:schemeClr val="tx2"/>
                </a:solidFill>
              </a:rPr>
              <a:t>vegledning:</a:t>
            </a:r>
            <a:r>
              <a:rPr lang="nb-NO" sz="6200" dirty="0">
                <a:solidFill>
                  <a:schemeClr val="tx2"/>
                </a:solidFill>
              </a:rPr>
              <a:t/>
            </a:r>
            <a:br>
              <a:rPr lang="nb-NO" sz="6200" dirty="0">
                <a:solidFill>
                  <a:schemeClr val="tx2"/>
                </a:solidFill>
              </a:rPr>
            </a:br>
            <a:r>
              <a:rPr lang="nb-NO" sz="6200" dirty="0">
                <a:solidFill>
                  <a:schemeClr val="tx2"/>
                </a:solidFill>
              </a:rPr>
              <a:t>Ved eksempelvis individuell tilpasning av den enkeltes arbeidsplass. Ofte </a:t>
            </a:r>
            <a:r>
              <a:rPr lang="nb-NO" sz="6200" dirty="0" smtClean="0">
                <a:solidFill>
                  <a:schemeClr val="tx2"/>
                </a:solidFill>
              </a:rPr>
              <a:t>kan det </a:t>
            </a:r>
            <a:r>
              <a:rPr lang="nb-NO" sz="6200" dirty="0" err="1" smtClean="0">
                <a:solidFill>
                  <a:schemeClr val="tx2"/>
                </a:solidFill>
              </a:rPr>
              <a:t>vere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 err="1" smtClean="0">
                <a:solidFill>
                  <a:schemeClr val="tx2"/>
                </a:solidFill>
              </a:rPr>
              <a:t>berre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>
                <a:solidFill>
                  <a:schemeClr val="tx2"/>
                </a:solidFill>
              </a:rPr>
              <a:t>enkle ”gratis knep” som kan bety </a:t>
            </a:r>
            <a:r>
              <a:rPr lang="nb-NO" sz="6200" dirty="0" err="1" smtClean="0">
                <a:solidFill>
                  <a:schemeClr val="tx2"/>
                </a:solidFill>
              </a:rPr>
              <a:t>eit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>
                <a:solidFill>
                  <a:schemeClr val="tx2"/>
                </a:solidFill>
              </a:rPr>
              <a:t>være eller </a:t>
            </a:r>
            <a:r>
              <a:rPr lang="nb-NO" sz="6200" dirty="0" err="1" smtClean="0">
                <a:solidFill>
                  <a:schemeClr val="tx2"/>
                </a:solidFill>
              </a:rPr>
              <a:t>ikkje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>
                <a:solidFill>
                  <a:schemeClr val="tx2"/>
                </a:solidFill>
              </a:rPr>
              <a:t>være på jobb for den enkelte medarbeider.</a:t>
            </a:r>
          </a:p>
          <a:p>
            <a:pPr fontAlgn="base"/>
            <a:r>
              <a:rPr lang="nb-NO" sz="6200" b="1" dirty="0">
                <a:solidFill>
                  <a:schemeClr val="tx2"/>
                </a:solidFill>
              </a:rPr>
              <a:t>3. Forebygge problemer: </a:t>
            </a:r>
            <a:r>
              <a:rPr lang="nb-NO" sz="6200" dirty="0">
                <a:solidFill>
                  <a:schemeClr val="tx2"/>
                </a:solidFill>
              </a:rPr>
              <a:t/>
            </a:r>
            <a:br>
              <a:rPr lang="nb-NO" sz="6200" dirty="0">
                <a:solidFill>
                  <a:schemeClr val="tx2"/>
                </a:solidFill>
              </a:rPr>
            </a:br>
            <a:r>
              <a:rPr lang="nb-NO" sz="6200" dirty="0">
                <a:solidFill>
                  <a:schemeClr val="tx2"/>
                </a:solidFill>
              </a:rPr>
              <a:t>Ved å behandle tilstander som </a:t>
            </a:r>
            <a:r>
              <a:rPr lang="nb-NO" sz="6200" dirty="0" err="1" smtClean="0">
                <a:solidFill>
                  <a:schemeClr val="tx2"/>
                </a:solidFill>
              </a:rPr>
              <a:t>stivheit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>
                <a:solidFill>
                  <a:schemeClr val="tx2"/>
                </a:solidFill>
              </a:rPr>
              <a:t>og </a:t>
            </a:r>
            <a:r>
              <a:rPr lang="nb-NO" sz="6200" dirty="0" err="1" smtClean="0">
                <a:solidFill>
                  <a:schemeClr val="tx2"/>
                </a:solidFill>
              </a:rPr>
              <a:t>muskelspenningar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>
                <a:solidFill>
                  <a:schemeClr val="tx2"/>
                </a:solidFill>
              </a:rPr>
              <a:t>samt gi råd </a:t>
            </a:r>
            <a:r>
              <a:rPr lang="nb-NO" sz="6200" dirty="0" smtClean="0">
                <a:solidFill>
                  <a:schemeClr val="tx2"/>
                </a:solidFill>
              </a:rPr>
              <a:t>og vegledning </a:t>
            </a:r>
            <a:r>
              <a:rPr lang="nb-NO" sz="6200" dirty="0">
                <a:solidFill>
                  <a:schemeClr val="tx2"/>
                </a:solidFill>
              </a:rPr>
              <a:t>om trening. Motivasjon og innsikt </a:t>
            </a:r>
            <a:r>
              <a:rPr lang="nb-NO" sz="6200" dirty="0" err="1" smtClean="0">
                <a:solidFill>
                  <a:schemeClr val="tx2"/>
                </a:solidFill>
              </a:rPr>
              <a:t>skapar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>
                <a:solidFill>
                  <a:schemeClr val="tx2"/>
                </a:solidFill>
              </a:rPr>
              <a:t>gode forebyggende </a:t>
            </a:r>
            <a:r>
              <a:rPr lang="nb-NO" sz="6200" dirty="0" err="1" smtClean="0">
                <a:solidFill>
                  <a:schemeClr val="tx2"/>
                </a:solidFill>
              </a:rPr>
              <a:t>vanar</a:t>
            </a:r>
            <a:r>
              <a:rPr lang="nb-NO" sz="6200" dirty="0">
                <a:solidFill>
                  <a:schemeClr val="tx2"/>
                </a:solidFill>
              </a:rPr>
              <a:t>.</a:t>
            </a:r>
          </a:p>
          <a:p>
            <a:pPr fontAlgn="base"/>
            <a:r>
              <a:rPr lang="nb-NO" sz="6200" b="1" dirty="0">
                <a:solidFill>
                  <a:schemeClr val="tx2"/>
                </a:solidFill>
              </a:rPr>
              <a:t>4. Akutte problemer: </a:t>
            </a:r>
            <a:r>
              <a:rPr lang="nb-NO" sz="6200" dirty="0">
                <a:solidFill>
                  <a:schemeClr val="tx2"/>
                </a:solidFill>
              </a:rPr>
              <a:t/>
            </a:r>
            <a:br>
              <a:rPr lang="nb-NO" sz="6200" dirty="0">
                <a:solidFill>
                  <a:schemeClr val="tx2"/>
                </a:solidFill>
              </a:rPr>
            </a:br>
            <a:r>
              <a:rPr lang="nb-NO" sz="6200" dirty="0">
                <a:solidFill>
                  <a:schemeClr val="tx2"/>
                </a:solidFill>
              </a:rPr>
              <a:t>Akutte </a:t>
            </a:r>
            <a:r>
              <a:rPr lang="nb-NO" sz="6200" dirty="0" err="1" smtClean="0">
                <a:solidFill>
                  <a:schemeClr val="tx2"/>
                </a:solidFill>
              </a:rPr>
              <a:t>tilstandar</a:t>
            </a:r>
            <a:r>
              <a:rPr lang="nb-NO" sz="6200" dirty="0" smtClean="0">
                <a:solidFill>
                  <a:schemeClr val="tx2"/>
                </a:solidFill>
              </a:rPr>
              <a:t> </a:t>
            </a:r>
            <a:r>
              <a:rPr lang="nb-NO" sz="6200" dirty="0">
                <a:solidFill>
                  <a:schemeClr val="tx2"/>
                </a:solidFill>
              </a:rPr>
              <a:t>som f.eks. </a:t>
            </a:r>
            <a:r>
              <a:rPr lang="nb-NO" sz="6200" dirty="0" err="1" smtClean="0">
                <a:solidFill>
                  <a:schemeClr val="tx2"/>
                </a:solidFill>
              </a:rPr>
              <a:t>hekseskot</a:t>
            </a:r>
            <a:r>
              <a:rPr lang="nb-NO" sz="6200" dirty="0" smtClean="0">
                <a:solidFill>
                  <a:schemeClr val="tx2"/>
                </a:solidFill>
              </a:rPr>
              <a:t>, </a:t>
            </a:r>
            <a:r>
              <a:rPr lang="nb-NO" sz="6200" dirty="0">
                <a:solidFill>
                  <a:schemeClr val="tx2"/>
                </a:solidFill>
              </a:rPr>
              <a:t>isjias, stiv nakke, </a:t>
            </a:r>
            <a:r>
              <a:rPr lang="nb-NO" sz="6200" dirty="0" smtClean="0">
                <a:solidFill>
                  <a:schemeClr val="tx2"/>
                </a:solidFill>
              </a:rPr>
              <a:t>hodeverk </a:t>
            </a:r>
            <a:r>
              <a:rPr lang="nb-NO" sz="6200" dirty="0">
                <a:solidFill>
                  <a:schemeClr val="tx2"/>
                </a:solidFill>
              </a:rPr>
              <a:t>og </a:t>
            </a:r>
            <a:r>
              <a:rPr lang="nb-NO" sz="6200" dirty="0" err="1" smtClean="0">
                <a:solidFill>
                  <a:schemeClr val="tx2"/>
                </a:solidFill>
              </a:rPr>
              <a:t>tennisalbåge</a:t>
            </a:r>
            <a:r>
              <a:rPr lang="nb-NO" sz="6200" dirty="0" smtClean="0">
                <a:solidFill>
                  <a:schemeClr val="tx2"/>
                </a:solidFill>
              </a:rPr>
              <a:t>/</a:t>
            </a:r>
            <a:r>
              <a:rPr lang="nb-NO" sz="6200" dirty="0" err="1" smtClean="0">
                <a:solidFill>
                  <a:schemeClr val="tx2"/>
                </a:solidFill>
              </a:rPr>
              <a:t>musarm</a:t>
            </a:r>
            <a:r>
              <a:rPr lang="nb-NO" sz="6200" dirty="0" smtClean="0">
                <a:solidFill>
                  <a:schemeClr val="tx2"/>
                </a:solidFill>
              </a:rPr>
              <a:t> ,behandler </a:t>
            </a:r>
            <a:r>
              <a:rPr lang="nb-NO" sz="6200" dirty="0">
                <a:solidFill>
                  <a:schemeClr val="tx2"/>
                </a:solidFill>
              </a:rPr>
              <a:t>vi effektivt. Snarlig kontakt med oss etter at ”skaden” har skjedd, betyr ofte at personen er raskt tilbake i full virksomhet.</a:t>
            </a:r>
          </a:p>
          <a:p>
            <a:endParaRPr lang="nb-NO" sz="6200" dirty="0">
              <a:solidFill>
                <a:schemeClr val="tx2"/>
              </a:solidFill>
            </a:endParaRPr>
          </a:p>
        </p:txBody>
      </p:sp>
      <p:pic>
        <p:nvPicPr>
          <p:cNvPr id="2050" name="Picture 2" descr="C:\Users\Acer\Downloads\Naprapatsenteret logo ferd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483470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3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smtClean="0">
                <a:solidFill>
                  <a:schemeClr val="tx2"/>
                </a:solidFill>
              </a:rPr>
              <a:t>                                    kan </a:t>
            </a:r>
            <a:r>
              <a:rPr lang="nb-NO" dirty="0">
                <a:solidFill>
                  <a:schemeClr val="tx2"/>
                </a:solidFill>
              </a:rPr>
              <a:t>bidra med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nb-NO" b="1" dirty="0">
                <a:solidFill>
                  <a:schemeClr val="tx2"/>
                </a:solidFill>
              </a:rPr>
              <a:t>5. Oppfølging:</a:t>
            </a:r>
            <a:r>
              <a:rPr lang="nb-NO" dirty="0">
                <a:solidFill>
                  <a:schemeClr val="tx2"/>
                </a:solidFill>
              </a:rPr>
              <a:t/>
            </a:r>
            <a:br>
              <a:rPr lang="nb-NO" dirty="0">
                <a:solidFill>
                  <a:schemeClr val="tx2"/>
                </a:solidFill>
              </a:rPr>
            </a:br>
            <a:r>
              <a:rPr lang="nb-NO" dirty="0">
                <a:solidFill>
                  <a:schemeClr val="tx2"/>
                </a:solidFill>
              </a:rPr>
              <a:t>Enkelte </a:t>
            </a:r>
            <a:r>
              <a:rPr lang="nb-NO" dirty="0" err="1">
                <a:solidFill>
                  <a:schemeClr val="tx2"/>
                </a:solidFill>
              </a:rPr>
              <a:t>pasientar</a:t>
            </a:r>
            <a:r>
              <a:rPr lang="nb-NO" dirty="0">
                <a:solidFill>
                  <a:schemeClr val="tx2"/>
                </a:solidFill>
              </a:rPr>
              <a:t> kan ha nytte av jevnlig oppfølging for treningsråd, </a:t>
            </a:r>
            <a:r>
              <a:rPr lang="nb-NO" dirty="0" err="1">
                <a:solidFill>
                  <a:schemeClr val="tx2"/>
                </a:solidFill>
              </a:rPr>
              <a:t>heimetøyningar</a:t>
            </a:r>
            <a:r>
              <a:rPr lang="nb-NO" dirty="0">
                <a:solidFill>
                  <a:schemeClr val="tx2"/>
                </a:solidFill>
              </a:rPr>
              <a:t> samt behandling for å unngå tilbakefall. Disse tiltaka vil medføre at </a:t>
            </a:r>
            <a:r>
              <a:rPr lang="nb-NO" dirty="0" err="1">
                <a:solidFill>
                  <a:schemeClr val="tx2"/>
                </a:solidFill>
              </a:rPr>
              <a:t>dei</a:t>
            </a:r>
            <a:r>
              <a:rPr lang="nb-NO" dirty="0">
                <a:solidFill>
                  <a:schemeClr val="tx2"/>
                </a:solidFill>
              </a:rPr>
              <a:t> </a:t>
            </a:r>
            <a:r>
              <a:rPr lang="nb-NO" dirty="0" smtClean="0">
                <a:solidFill>
                  <a:schemeClr val="tx2"/>
                </a:solidFill>
              </a:rPr>
              <a:t>tilsette </a:t>
            </a:r>
            <a:r>
              <a:rPr lang="nb-NO" dirty="0">
                <a:solidFill>
                  <a:schemeClr val="tx2"/>
                </a:solidFill>
              </a:rPr>
              <a:t>blir </a:t>
            </a:r>
            <a:r>
              <a:rPr lang="nb-NO" dirty="0" err="1">
                <a:solidFill>
                  <a:schemeClr val="tx2"/>
                </a:solidFill>
              </a:rPr>
              <a:t>meir</a:t>
            </a:r>
            <a:r>
              <a:rPr lang="nb-NO" dirty="0">
                <a:solidFill>
                  <a:schemeClr val="tx2"/>
                </a:solidFill>
              </a:rPr>
              <a:t> fornøgde og effektive, </a:t>
            </a:r>
            <a:r>
              <a:rPr lang="nb-NO" dirty="0" smtClean="0">
                <a:solidFill>
                  <a:schemeClr val="tx2"/>
                </a:solidFill>
              </a:rPr>
              <a:t>og </a:t>
            </a:r>
            <a:r>
              <a:rPr lang="nb-NO" dirty="0" err="1">
                <a:solidFill>
                  <a:schemeClr val="tx2"/>
                </a:solidFill>
              </a:rPr>
              <a:t>sjukefråværet</a:t>
            </a:r>
            <a:r>
              <a:rPr lang="nb-NO" dirty="0">
                <a:solidFill>
                  <a:schemeClr val="tx2"/>
                </a:solidFill>
              </a:rPr>
              <a:t>  </a:t>
            </a:r>
            <a:r>
              <a:rPr lang="nb-NO" dirty="0" smtClean="0">
                <a:solidFill>
                  <a:schemeClr val="tx2"/>
                </a:solidFill>
              </a:rPr>
              <a:t>i </a:t>
            </a:r>
            <a:r>
              <a:rPr lang="nb-NO" dirty="0" err="1" smtClean="0">
                <a:solidFill>
                  <a:schemeClr val="tx2"/>
                </a:solidFill>
              </a:rPr>
              <a:t>bedrifta</a:t>
            </a:r>
            <a:r>
              <a:rPr lang="nb-NO" dirty="0" smtClean="0">
                <a:solidFill>
                  <a:schemeClr val="tx2"/>
                </a:solidFill>
              </a:rPr>
              <a:t> blir redusert</a:t>
            </a:r>
            <a:r>
              <a:rPr lang="nb-NO" dirty="0">
                <a:solidFill>
                  <a:schemeClr val="tx2"/>
                </a:solidFill>
              </a:rPr>
              <a:t>. </a:t>
            </a:r>
            <a:r>
              <a:rPr lang="nb-NO" dirty="0" smtClean="0">
                <a:solidFill>
                  <a:schemeClr val="tx2"/>
                </a:solidFill>
              </a:rPr>
              <a:t>Difor </a:t>
            </a:r>
            <a:r>
              <a:rPr lang="nb-NO" dirty="0">
                <a:solidFill>
                  <a:schemeClr val="tx2"/>
                </a:solidFill>
              </a:rPr>
              <a:t>blir </a:t>
            </a:r>
            <a:r>
              <a:rPr lang="nb-NO" dirty="0" smtClean="0">
                <a:solidFill>
                  <a:schemeClr val="tx2"/>
                </a:solidFill>
              </a:rPr>
              <a:t>lønnsomt </a:t>
            </a:r>
            <a:r>
              <a:rPr lang="nb-NO" dirty="0">
                <a:solidFill>
                  <a:schemeClr val="tx2"/>
                </a:solidFill>
              </a:rPr>
              <a:t>for bedrifta  å være tilknytta Naprapatsenteret</a:t>
            </a:r>
            <a:r>
              <a:rPr lang="nb-NO" dirty="0" smtClean="0">
                <a:solidFill>
                  <a:schemeClr val="tx2"/>
                </a:solidFill>
              </a:rPr>
              <a:t>.</a:t>
            </a:r>
          </a:p>
          <a:p>
            <a:pPr fontAlgn="base"/>
            <a:r>
              <a:rPr lang="nb-NO" b="1" i="1" dirty="0">
                <a:solidFill>
                  <a:schemeClr val="tx2"/>
                </a:solidFill>
              </a:rPr>
              <a:t>Om bedrifta allerede er tilknytta ei bedrifthelsetjeneste erfarer både vi og bedriftene ofte at vi er et nyttig supplement til denne. </a:t>
            </a:r>
            <a:r>
              <a:rPr lang="nb-NO" dirty="0">
                <a:solidFill>
                  <a:schemeClr val="tx2"/>
                </a:solidFill>
              </a:rPr>
              <a:t/>
            </a:r>
            <a:br>
              <a:rPr lang="nb-NO" dirty="0">
                <a:solidFill>
                  <a:schemeClr val="tx2"/>
                </a:solidFill>
              </a:rPr>
            </a:br>
            <a:r>
              <a:rPr lang="nb-NO" dirty="0">
                <a:solidFill>
                  <a:schemeClr val="tx2"/>
                </a:solidFill>
              </a:rPr>
              <a:t>Naprapatsenteret kan ta i mot dei tilsette ved klinikken eller om ønskjeleg kan vi komme til bedrifta får å behandle i bedrifta sine  eigne lokaler. Avtalen om samarbeid tilpassast sjølvsagt etter bedriftas ønskje og behov</a:t>
            </a:r>
            <a:r>
              <a:rPr lang="nb-NO" dirty="0" smtClean="0">
                <a:solidFill>
                  <a:schemeClr val="tx2"/>
                </a:solidFill>
              </a:rPr>
              <a:t>.</a:t>
            </a:r>
            <a:endParaRPr lang="nb-NO" b="1" i="1" dirty="0">
              <a:solidFill>
                <a:schemeClr val="tx2"/>
              </a:solidFill>
            </a:endParaRPr>
          </a:p>
          <a:p>
            <a:pPr fontAlgn="base"/>
            <a:r>
              <a:rPr lang="nb-NO" dirty="0">
                <a:solidFill>
                  <a:schemeClr val="tx2"/>
                </a:solidFill>
              </a:rPr>
              <a:t>Kven som betalar konsultasjonene kan variere frå at bedriften dekker alt, til at den enkelte må betale for sine behandlingar.</a:t>
            </a:r>
          </a:p>
          <a:p>
            <a:pPr fontAlgn="base"/>
            <a:endParaRPr lang="nb-NO" dirty="0">
              <a:solidFill>
                <a:schemeClr val="tx2"/>
              </a:solidFill>
            </a:endParaRPr>
          </a:p>
        </p:txBody>
      </p:sp>
      <p:pic>
        <p:nvPicPr>
          <p:cNvPr id="5" name="Picture 2" descr="C:\Users\Acer\Downloads\Naprapatsenteret logo ferd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483470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>
                <a:solidFill>
                  <a:schemeClr val="tx2"/>
                </a:solidFill>
              </a:rPr>
              <a:t>Kvifor</a:t>
            </a:r>
            <a:r>
              <a:rPr lang="nb-NO" dirty="0" smtClean="0">
                <a:solidFill>
                  <a:schemeClr val="tx2"/>
                </a:solidFill>
              </a:rPr>
              <a:t> velge </a:t>
            </a:r>
            <a:r>
              <a:rPr lang="nb-NO" dirty="0" err="1" smtClean="0">
                <a:solidFill>
                  <a:schemeClr val="tx2"/>
                </a:solidFill>
              </a:rPr>
              <a:t>ein</a:t>
            </a:r>
            <a:r>
              <a:rPr lang="nb-NO" dirty="0" smtClean="0">
                <a:solidFill>
                  <a:schemeClr val="tx2"/>
                </a:solidFill>
              </a:rPr>
              <a:t> Naprapat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>
                <a:solidFill>
                  <a:schemeClr val="tx2"/>
                </a:solidFill>
              </a:rPr>
              <a:t>Dei tre siste åra har Skandinavisk opinion ab (SKOP), gjort </a:t>
            </a:r>
            <a:r>
              <a:rPr lang="nb-NO" dirty="0" err="1">
                <a:solidFill>
                  <a:schemeClr val="tx2"/>
                </a:solidFill>
              </a:rPr>
              <a:t>ein</a:t>
            </a:r>
            <a:r>
              <a:rPr lang="nb-NO" dirty="0">
                <a:solidFill>
                  <a:schemeClr val="tx2"/>
                </a:solidFill>
              </a:rPr>
              <a:t> undersøkelse på anmodning fra Sveriges Naprapatforbund. Den viser at tre av fem </a:t>
            </a:r>
            <a:r>
              <a:rPr lang="nb-NO" dirty="0" err="1">
                <a:solidFill>
                  <a:schemeClr val="tx2"/>
                </a:solidFill>
              </a:rPr>
              <a:t>svenskar</a:t>
            </a:r>
            <a:r>
              <a:rPr lang="nb-NO" dirty="0">
                <a:solidFill>
                  <a:schemeClr val="tx2"/>
                </a:solidFill>
              </a:rPr>
              <a:t> velger naprapat ved akutt ryggsmerte, og heile 29 % av de spurte har erfaring med </a:t>
            </a:r>
            <a:r>
              <a:rPr lang="nb-NO" dirty="0" smtClean="0">
                <a:solidFill>
                  <a:schemeClr val="tx2"/>
                </a:solidFill>
              </a:rPr>
              <a:t>naprapat.</a:t>
            </a:r>
            <a:r>
              <a:rPr lang="nb-NO" dirty="0">
                <a:solidFill>
                  <a:schemeClr val="tx2"/>
                </a:solidFill>
              </a:rPr>
              <a:t/>
            </a:r>
            <a:br>
              <a:rPr lang="nb-NO" dirty="0">
                <a:solidFill>
                  <a:schemeClr val="tx2"/>
                </a:solidFill>
              </a:rPr>
            </a:br>
            <a:endParaRPr lang="nb-NO" dirty="0">
              <a:solidFill>
                <a:schemeClr val="tx2"/>
              </a:solidFill>
            </a:endParaRPr>
          </a:p>
          <a:p>
            <a:r>
              <a:rPr lang="nb-NO" dirty="0">
                <a:solidFill>
                  <a:schemeClr val="tx2"/>
                </a:solidFill>
              </a:rPr>
              <a:t>Det er blitt gjort </a:t>
            </a:r>
            <a:r>
              <a:rPr lang="nb-NO" dirty="0" smtClean="0">
                <a:solidFill>
                  <a:schemeClr val="tx2"/>
                </a:solidFill>
              </a:rPr>
              <a:t>ei </a:t>
            </a:r>
            <a:r>
              <a:rPr lang="nb-NO" dirty="0">
                <a:solidFill>
                  <a:schemeClr val="tx2"/>
                </a:solidFill>
              </a:rPr>
              <a:t>rekke </a:t>
            </a:r>
            <a:r>
              <a:rPr lang="nb-NO" dirty="0" err="1" smtClean="0">
                <a:solidFill>
                  <a:schemeClr val="tx2"/>
                </a:solidFill>
              </a:rPr>
              <a:t>spørreundersøkingar</a:t>
            </a:r>
            <a:r>
              <a:rPr lang="nb-NO" dirty="0" smtClean="0">
                <a:solidFill>
                  <a:schemeClr val="tx2"/>
                </a:solidFill>
              </a:rPr>
              <a:t> for </a:t>
            </a:r>
            <a:r>
              <a:rPr lang="nb-NO" dirty="0">
                <a:solidFill>
                  <a:schemeClr val="tx2"/>
                </a:solidFill>
              </a:rPr>
              <a:t>å avdekke </a:t>
            </a:r>
            <a:r>
              <a:rPr lang="nb-NO" dirty="0" err="1">
                <a:solidFill>
                  <a:schemeClr val="tx2"/>
                </a:solidFill>
              </a:rPr>
              <a:t>pasientanes</a:t>
            </a:r>
            <a:r>
              <a:rPr lang="nb-NO" dirty="0">
                <a:solidFill>
                  <a:schemeClr val="tx2"/>
                </a:solidFill>
              </a:rPr>
              <a:t> oppfatning av </a:t>
            </a:r>
            <a:r>
              <a:rPr lang="nb-NO" dirty="0" err="1">
                <a:solidFill>
                  <a:schemeClr val="tx2"/>
                </a:solidFill>
              </a:rPr>
              <a:t>naprapati</a:t>
            </a:r>
            <a:r>
              <a:rPr lang="nb-NO" dirty="0">
                <a:solidFill>
                  <a:schemeClr val="tx2"/>
                </a:solidFill>
              </a:rPr>
              <a:t> og effekten av </a:t>
            </a:r>
            <a:r>
              <a:rPr lang="nb-NO" dirty="0" err="1" smtClean="0">
                <a:solidFill>
                  <a:schemeClr val="tx2"/>
                </a:solidFill>
              </a:rPr>
              <a:t>behandinga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som er gitt. </a:t>
            </a:r>
            <a:r>
              <a:rPr lang="nb-NO" dirty="0" err="1" smtClean="0">
                <a:solidFill>
                  <a:schemeClr val="tx2"/>
                </a:solidFill>
              </a:rPr>
              <a:t>Ifølgje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tre like </a:t>
            </a:r>
            <a:r>
              <a:rPr lang="nb-NO" dirty="0" err="1" smtClean="0">
                <a:solidFill>
                  <a:schemeClr val="tx2"/>
                </a:solidFill>
              </a:rPr>
              <a:t>undersøkingar</a:t>
            </a:r>
            <a:r>
              <a:rPr lang="nb-NO" dirty="0" smtClean="0">
                <a:solidFill>
                  <a:schemeClr val="tx2"/>
                </a:solidFill>
              </a:rPr>
              <a:t> </a:t>
            </a:r>
            <a:r>
              <a:rPr lang="nb-NO" dirty="0">
                <a:solidFill>
                  <a:schemeClr val="tx2"/>
                </a:solidFill>
              </a:rPr>
              <a:t>ifra 1996-1998, kor det totalt inngikk 846 </a:t>
            </a:r>
            <a:r>
              <a:rPr lang="nb-NO" dirty="0" err="1">
                <a:solidFill>
                  <a:schemeClr val="tx2"/>
                </a:solidFill>
              </a:rPr>
              <a:t>pasientar</a:t>
            </a:r>
            <a:r>
              <a:rPr lang="nb-NO" dirty="0">
                <a:solidFill>
                  <a:schemeClr val="tx2"/>
                </a:solidFill>
              </a:rPr>
              <a:t>, ser </a:t>
            </a:r>
            <a:r>
              <a:rPr lang="nb-NO" dirty="0" err="1">
                <a:solidFill>
                  <a:schemeClr val="tx2"/>
                </a:solidFill>
              </a:rPr>
              <a:t>ein</a:t>
            </a:r>
            <a:r>
              <a:rPr lang="nb-NO" dirty="0">
                <a:solidFill>
                  <a:schemeClr val="tx2"/>
                </a:solidFill>
              </a:rPr>
              <a:t> at VAS verdien (smerteskala) ble redusert med 78 prosent fra første til siste behandling. Det er også blitt påvist ein </a:t>
            </a:r>
            <a:r>
              <a:rPr lang="nb-NO" dirty="0" smtClean="0">
                <a:solidFill>
                  <a:schemeClr val="tx2"/>
                </a:solidFill>
              </a:rPr>
              <a:t>betydelig </a:t>
            </a:r>
            <a:r>
              <a:rPr lang="nb-NO" dirty="0">
                <a:solidFill>
                  <a:schemeClr val="tx2"/>
                </a:solidFill>
              </a:rPr>
              <a:t>reduksjon av medisinbruk og sjukefravær fra første til siste </a:t>
            </a:r>
            <a:r>
              <a:rPr lang="nb-NO" dirty="0" smtClean="0">
                <a:solidFill>
                  <a:schemeClr val="tx2"/>
                </a:solidFill>
              </a:rPr>
              <a:t>behandling</a:t>
            </a:r>
          </a:p>
          <a:p>
            <a:r>
              <a:rPr lang="nn-NO" smtClean="0">
                <a:solidFill>
                  <a:schemeClr val="tx2"/>
                </a:solidFill>
                <a:hlinkClick r:id="rId2"/>
              </a:rPr>
              <a:t>Her</a:t>
            </a:r>
            <a:endParaRPr lang="nn-NO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9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Pictures\Photoshop CS6 bilder\photoshop al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6"/>
            <a:ext cx="9144000" cy="685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6552728" cy="5328592"/>
          </a:xfrm>
        </p:spPr>
        <p:txBody>
          <a:bodyPr>
            <a:normAutofit/>
          </a:bodyPr>
          <a:lstStyle/>
          <a:p>
            <a:r>
              <a:rPr lang="nb-NO" sz="6600" smtClean="0">
                <a:solidFill>
                  <a:schemeClr val="tx2"/>
                </a:solidFill>
              </a:rPr>
              <a:t>Takk for meg</a:t>
            </a:r>
            <a:br>
              <a:rPr lang="nb-NO" sz="6600" smtClean="0">
                <a:solidFill>
                  <a:schemeClr val="tx2"/>
                </a:solidFill>
              </a:rPr>
            </a:br>
            <a:r>
              <a:rPr lang="nb-NO" sz="6600" smtClean="0">
                <a:solidFill>
                  <a:schemeClr val="tx2"/>
                </a:solidFill>
              </a:rPr>
              <a:t/>
            </a:r>
            <a:br>
              <a:rPr lang="nb-NO" sz="6600" smtClean="0">
                <a:solidFill>
                  <a:schemeClr val="tx2"/>
                </a:solidFill>
              </a:rPr>
            </a:br>
            <a:r>
              <a:rPr lang="nb-NO" sz="4000" smtClean="0">
                <a:solidFill>
                  <a:schemeClr val="tx2"/>
                </a:solidFill>
              </a:rPr>
              <a:t>Alexander Øen Ask</a:t>
            </a:r>
            <a:br>
              <a:rPr lang="nb-NO" sz="4000" smtClean="0">
                <a:solidFill>
                  <a:schemeClr val="tx2"/>
                </a:solidFill>
              </a:rPr>
            </a:br>
            <a:r>
              <a:rPr lang="nb-NO" sz="4000" smtClean="0">
                <a:solidFill>
                  <a:schemeClr val="tx2"/>
                </a:solidFill>
              </a:rPr>
              <a:t/>
            </a:r>
            <a:br>
              <a:rPr lang="nb-NO" sz="4000" smtClean="0">
                <a:solidFill>
                  <a:schemeClr val="tx2"/>
                </a:solidFill>
              </a:rPr>
            </a:br>
            <a:r>
              <a:rPr lang="nb-NO" sz="3600" smtClean="0">
                <a:solidFill>
                  <a:schemeClr val="tx2"/>
                </a:solidFill>
              </a:rPr>
              <a:t>Naprapat og spesialisert i klinisk ortopedisk medisin</a:t>
            </a:r>
            <a:endParaRPr lang="nb-NO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435</Words>
  <Application>Microsoft Office PowerPoint</Application>
  <PresentationFormat>Skjermframsyning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Lysbilettitlar</vt:lpstr>
      </vt:variant>
      <vt:variant>
        <vt:i4>9</vt:i4>
      </vt:variant>
    </vt:vector>
  </HeadingPairs>
  <TitlesOfParts>
    <vt:vector size="10" baseType="lpstr">
      <vt:lpstr>Office-tema</vt:lpstr>
      <vt:lpstr>Naprapat i bedriftshelsetjenesten</vt:lpstr>
      <vt:lpstr>Reduser sjukefråværet</vt:lpstr>
      <vt:lpstr>Allmen informasjon</vt:lpstr>
      <vt:lpstr>Tenk forebyggande</vt:lpstr>
      <vt:lpstr>Nokon eksempel på økonomiske løysningar.</vt:lpstr>
      <vt:lpstr>                                     kan bidra med</vt:lpstr>
      <vt:lpstr>                                     kan bidra med</vt:lpstr>
      <vt:lpstr>Kvifor velge ein Naprapat</vt:lpstr>
      <vt:lpstr>Takk for meg  Alexander Øen Ask  Naprapat og spesialisert i klinisk ortopedisk medisin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Naprapater i bedriftshelsetjenesten.</dc:title>
  <dc:creator>Bruker</dc:creator>
  <cp:lastModifiedBy>Acer</cp:lastModifiedBy>
  <cp:revision>30</cp:revision>
  <dcterms:created xsi:type="dcterms:W3CDTF">2012-03-19T12:06:26Z</dcterms:created>
  <dcterms:modified xsi:type="dcterms:W3CDTF">2012-08-19T16:32:41Z</dcterms:modified>
</cp:coreProperties>
</file>