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7" r:id="rId6"/>
    <p:sldId id="316" r:id="rId7"/>
    <p:sldId id="299" r:id="rId8"/>
    <p:sldId id="286" r:id="rId9"/>
    <p:sldId id="288" r:id="rId10"/>
    <p:sldId id="289" r:id="rId11"/>
    <p:sldId id="317" r:id="rId12"/>
    <p:sldId id="319" r:id="rId13"/>
    <p:sldId id="291" r:id="rId14"/>
    <p:sldId id="290" r:id="rId15"/>
    <p:sldId id="300" r:id="rId16"/>
    <p:sldId id="302" r:id="rId17"/>
    <p:sldId id="318" r:id="rId18"/>
    <p:sldId id="303" r:id="rId19"/>
    <p:sldId id="305" r:id="rId20"/>
    <p:sldId id="306" r:id="rId21"/>
    <p:sldId id="314" r:id="rId22"/>
    <p:sldId id="295" r:id="rId23"/>
    <p:sldId id="311" r:id="rId24"/>
    <p:sldId id="292" r:id="rId25"/>
    <p:sldId id="315" r:id="rId26"/>
    <p:sldId id="323" r:id="rId27"/>
    <p:sldId id="324" r:id="rId28"/>
    <p:sldId id="310" r:id="rId29"/>
    <p:sldId id="322" r:id="rId30"/>
    <p:sldId id="309" r:id="rId31"/>
    <p:sldId id="312" r:id="rId32"/>
    <p:sldId id="296" r:id="rId3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5050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78" autoAdjust="0"/>
    <p:restoredTop sz="95646" autoAdjust="0"/>
  </p:normalViewPr>
  <p:slideViewPr>
    <p:cSldViewPr snapToGrid="0">
      <p:cViewPr varScale="1">
        <p:scale>
          <a:sx n="75" d="100"/>
          <a:sy n="75" d="100"/>
        </p:scale>
        <p:origin x="173" y="58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DD7406EE-1E5E-4394-B508-934A428A455A}" type="datetime1">
              <a:rPr lang="es-ES" smtClean="0"/>
              <a:t>07/09/2025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AFF3A6F-DEFA-45E0-9496-BEE7C2C6F3D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920ADD3C-FF21-4216-9D7A-8A22E020B1F0}" type="datetime1">
              <a:rPr lang="es-ES" smtClean="0"/>
              <a:t>07/09/2025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F97DC217-DF71-1A49-B3EA-559F1F43B0F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Ligerito por toolkit2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8D05B-CC76-CA8E-4FDC-813E397DB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4D6A653-B302-5417-C408-17CADA63AE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354F54A-C0E9-9882-3FFC-915873BE4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Se puede ir ligerito </a:t>
            </a:r>
            <a:r>
              <a:rPr lang="es-ES" dirty="0" err="1"/>
              <a:t>aqui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5F931D-D4A2-C8D6-9A3E-8897742EB3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3616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2EFC4-9C27-DFCD-F483-9250E41DB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001210A-8022-4975-98D5-3846B324A7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30EF833-0376-0E5E-D301-6BAD1D9C4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De nuevo, ligerito, pero en toolkit2 solo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D98203-731E-4767-846E-B2F89CE985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1301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EC48F-C991-3F5B-DF7E-180AAA58C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BA8682A-5A6E-6035-72CA-04E0839B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51B2D6D-0FB0-6D09-5021-8864B5C34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De nuevo, ligerito, pero en toolkit2 solo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AF0573-2DE0-FE05-59E8-95DC797461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3701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BC5DA-CD77-51AC-D38C-6FBECB198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C1978A8-DFB7-F61E-D9A1-B80897B374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49A15EF-8721-214F-478A-9110B6A8C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Ni rápido ni lento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E31A6B-4BD6-3929-875A-3DA0CEA60E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6201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D41A7-9B60-0A25-8DE4-A57D4760C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3B9ADBD-D870-D057-D7CF-967D221651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E3FD40F-BF71-1DD1-74B7-D9FBB970A5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0F885E-1879-0084-239E-77031395AF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0259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396EA-9444-60E8-7B88-8C5611A66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B3B4F80-45C9-1F6F-1AE4-5860F404D1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74F6034-37DD-A0E8-AF86-993420BCE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Aquí puedes ir mas rápido que en los apartados siguientes, es mas, en los siguientes hay que dejar el impacto, </a:t>
            </a:r>
            <a:r>
              <a:rPr lang="es-ES" dirty="0" err="1"/>
              <a:t>asi</a:t>
            </a:r>
            <a:r>
              <a:rPr lang="es-ES" dirty="0"/>
              <a:t> que este debería ser de los últimos que vayas </a:t>
            </a:r>
            <a:r>
              <a:rPr lang="es-ES" dirty="0" err="1"/>
              <a:t>rapido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2AE4FF-369F-C741-1BF8-B3F56B0E3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2613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396EA-9444-60E8-7B88-8C5611A66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B3B4F80-45C9-1F6F-1AE4-5860F404D1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74F6034-37DD-A0E8-AF86-993420BCE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2AE4FF-369F-C741-1BF8-B3F56B0E3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6838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Solo mencionar que voy a seguir el esquema en pantalla, ya esta, no mas de 5-10 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74555-5AAA-A657-5255-22A95F612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DDEEB64-AE11-E3A1-B4E7-12D4A3F04D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CC5141E-4421-32E8-B546-CB7DE0C97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AEFE80-6B48-B835-AA6A-FAB4D97C4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10675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71256-A4E5-CB9A-941B-6C0B62020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FA913AD-693F-D1EC-5AAE-785A2CDA6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0E30D66-736E-7208-027C-5AC85443B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627119-AFAE-0CE6-8D10-321A8EE4D4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7585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CBB79-BFB1-AEEB-F78C-79FA11DF6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E35D943-84CB-2DB4-6D2C-67900BA68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8AAD553-C795-B4D3-BEB7-50674E6EB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E220E2-3E3C-B69E-C15E-FC487C4198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06054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F6CF5-FD39-533B-AB3C-4A3802953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5D54584-111F-B465-936E-2BF065DFB7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FF8E622-9D5F-6134-8603-7D0F1537B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4725BA-56F5-1B96-838D-C1873A2EDD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77018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E9AAA-DB71-5E69-D8A0-458291C39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EBA8C01-EE92-E465-07C9-979A54FA55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8DB214-E66C-6FF3-6A6B-DE6C7D73D1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Mucho logro pero, y aplicaciones? Las siguientes. Ya esta? No y es que he dejado este logro para el final… continua siguiente diapositiva y suelta el bombazo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2A4964-DBEF-2FB9-5D22-BEAB5B9E67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2600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7552E-BD4F-0F23-7136-ED7C21D03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60F4102-C438-6B4A-67A4-E9FD641BB9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0FF850C-8A7F-A76C-43E6-A6686CC40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EDFBA4-6AF5-F034-9D04-BE1EFC072D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68605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36EBC-2303-BFD0-399C-9FE25C618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D66908A-B5EC-2428-6570-B6A11BD844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2F5FF0C-6820-88AA-6743-06BECB396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r>
              <a:rPr lang="en-US" dirty="0"/>
              <a:t>VAD - </a:t>
            </a:r>
            <a:r>
              <a:rPr lang="en-US" dirty="0" err="1"/>
              <a:t>onnx</a:t>
            </a:r>
            <a:r>
              <a:rPr lang="en-US" dirty="0"/>
              <a:t> </a:t>
            </a:r>
          </a:p>
          <a:p>
            <a:r>
              <a:rPr lang="en-US" dirty="0"/>
              <a:t>ASR - </a:t>
            </a:r>
            <a:r>
              <a:rPr lang="en-US" dirty="0" err="1"/>
              <a:t>onnx</a:t>
            </a:r>
            <a:r>
              <a:rPr lang="en-US" dirty="0"/>
              <a:t> </a:t>
            </a:r>
          </a:p>
          <a:p>
            <a:r>
              <a:rPr lang="en-US" dirty="0"/>
              <a:t>TTS - </a:t>
            </a:r>
            <a:r>
              <a:rPr lang="en-US" dirty="0" err="1"/>
              <a:t>onnx</a:t>
            </a:r>
            <a:r>
              <a:rPr lang="en-US" dirty="0"/>
              <a:t> </a:t>
            </a:r>
          </a:p>
          <a:p>
            <a:r>
              <a:rPr lang="en-US" dirty="0"/>
              <a:t>LLM - various options, but right now I'm inferencing on the NPU. </a:t>
            </a:r>
          </a:p>
          <a:p>
            <a:r>
              <a:rPr lang="en-US" dirty="0"/>
              <a:t>The goal would be to have the VAD, ASR and TTS on the Mali GPU, and the LLM on the NPU, and leave the CPU's free!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8AFBA3-3D87-9C4B-6F4D-18EDF26174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8053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Ve rápido </a:t>
            </a:r>
            <a:r>
              <a:rPr lang="es-ES" dirty="0" err="1"/>
              <a:t>aqui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92800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8262D-ABAC-705C-0CA0-4AE620895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AFEBF59-2DBD-B327-6D62-89482CC0EE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0740B93-F1AF-6C4D-5EED-D8979B384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4BDD3A-3977-87BA-88DC-FAE2710FE1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4576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322FD-C4FB-DC54-B946-ED7084A54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0415B78-D7AB-99D4-2A60-FC147AA50C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E894029-D4E3-B981-830E-6712114907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Recomendacion</a:t>
            </a:r>
            <a:r>
              <a:rPr lang="es-ES" dirty="0"/>
              <a:t>, ve rápido leer a la derecha primero. </a:t>
            </a:r>
            <a:r>
              <a:rPr lang="es-ES" dirty="0" err="1"/>
              <a:t>Despues</a:t>
            </a:r>
            <a:r>
              <a:rPr lang="es-ES" dirty="0"/>
              <a:t> frase impactante del circulo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CAE1C3-16A7-008D-0706-A60B78F295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3065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Ve rápido, no te pares en NPU vs TPU mucho. Menciona levemente TPU/Neural </a:t>
            </a:r>
            <a:r>
              <a:rPr lang="es-ES" dirty="0" err="1"/>
              <a:t>Engine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Ligerito, enfócate en lo importante como </a:t>
            </a:r>
            <a:r>
              <a:rPr lang="es-ES" dirty="0" err="1"/>
              <a:t>specs</a:t>
            </a:r>
            <a:r>
              <a:rPr lang="es-ES" dirty="0"/>
              <a:t> y precio, no te pares a hablar de </a:t>
            </a:r>
            <a:r>
              <a:rPr lang="es-ES" dirty="0" err="1"/>
              <a:t>Rockchip</a:t>
            </a:r>
            <a:r>
              <a:rPr lang="es-ES" dirty="0"/>
              <a:t> y competencia demasiado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Ve mas rápido de lo que pone en el texto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E27E9-9ABC-D057-4B06-F7A8868A5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D83CD29-E285-BF5B-1CBE-7A872742EC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ACBE7F1-B59C-F1B8-7BD4-D2A780FAA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Recuerda mencionar que fue difícil porque tuvo que aunar ciencia e ingeniería en un solo trabajo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80425E-5B68-C014-571D-ADBEBB97A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0591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1A4D7-0B87-07A1-558C-C9B81422F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4D2C107-B4DC-2D6E-9620-9EF44C1A50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FC51438-5DED-992E-FB44-66440CB27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Recuerda mencionar que fue difícil porque tuvo que aunar ciencia e ingeniería en un solo trabajo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8D736D-D1EB-516F-996B-B6D8C94963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326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8" name="Forma libre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rtlCol="0" anchor="b">
            <a:noAutofit/>
          </a:bodyPr>
          <a:lstStyle>
            <a:lvl1pPr algn="l">
              <a:defRPr lang="es-ES" sz="60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a lib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rtlCol="0" anchor="b">
            <a:noAutofit/>
          </a:bodyPr>
          <a:lstStyle>
            <a:lvl1pPr>
              <a:defRPr lang="es-ES" sz="42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 rtlCol="0">
            <a:noAutofit/>
          </a:bodyPr>
          <a:lstStyle>
            <a:lvl1pPr marL="0" indent="0">
              <a:buNone/>
              <a:defRPr lang="es-ES" sz="2000">
                <a:latin typeface="+mn-lt"/>
              </a:defRPr>
            </a:lvl1pPr>
            <a:lvl2pPr marL="457200" indent="0">
              <a:buNone/>
              <a:defRPr lang="es-ES" sz="2000">
                <a:latin typeface="+mn-lt"/>
              </a:defRPr>
            </a:lvl2pPr>
            <a:lvl3pPr marL="914400" indent="0">
              <a:buNone/>
              <a:defRPr lang="es-ES" sz="2000">
                <a:latin typeface="+mn-lt"/>
              </a:defRPr>
            </a:lvl3pPr>
            <a:lvl4pPr marL="1371600" indent="0">
              <a:buNone/>
              <a:defRPr lang="es-ES" sz="2000">
                <a:latin typeface="+mn-lt"/>
              </a:defRPr>
            </a:lvl4pPr>
            <a:lvl5pPr marL="1828800" indent="0">
              <a:buNone/>
              <a:defRPr lang="es-ES" sz="2000"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 rtlCol="0">
            <a:noAutofit/>
          </a:bodyPr>
          <a:lstStyle>
            <a:lvl1pPr marL="0" indent="0">
              <a:buNone/>
              <a:defRPr lang="es-ES">
                <a:latin typeface="+mn-lt"/>
              </a:defRPr>
            </a:lvl1pPr>
            <a:lvl2pPr marL="457200" indent="0">
              <a:buNone/>
              <a:defRPr lang="es-ES">
                <a:latin typeface="+mn-lt"/>
              </a:defRPr>
            </a:lvl2pPr>
            <a:lvl3pPr marL="914400" indent="0">
              <a:buNone/>
              <a:defRPr lang="es-ES">
                <a:latin typeface="+mn-lt"/>
              </a:defRPr>
            </a:lvl3pPr>
            <a:lvl4pPr marL="1371600" indent="0">
              <a:buNone/>
              <a:defRPr lang="es-ES">
                <a:latin typeface="+mn-lt"/>
              </a:defRPr>
            </a:lvl4pPr>
            <a:lvl5pPr marL="1828800" indent="0">
              <a:buNone/>
              <a:defRPr lang="es-ES">
                <a:latin typeface="+mn-lt"/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, contenido e imag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orma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" name="Forma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>
                <a:latin typeface="+mn-lt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rtlCol="0" anchor="b">
            <a:noAutofit/>
          </a:bodyPr>
          <a:lstStyle>
            <a:lvl1pPr>
              <a:defRPr lang="es-ES" sz="42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s-ES"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lang="es-ES"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lang="es-ES"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lang="es-ES"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lang="es-ES" sz="2000"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 rtlCol="0"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tx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rtlCol="0" anchor="b">
            <a:noAutofit/>
          </a:bodyPr>
          <a:lstStyle>
            <a:lvl1pPr>
              <a:defRPr lang="es-ES" sz="42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 lang="es-ES">
                <a:latin typeface="+mn-lt"/>
              </a:defRPr>
            </a:lvl1pPr>
            <a:lvl2pPr marL="457200" indent="0">
              <a:buNone/>
              <a:defRPr lang="es-ES">
                <a:latin typeface="+mn-lt"/>
              </a:defRPr>
            </a:lvl2pPr>
            <a:lvl3pPr marL="914400" indent="0">
              <a:buNone/>
              <a:defRPr lang="es-ES">
                <a:latin typeface="+mn-lt"/>
              </a:defRPr>
            </a:lvl3pPr>
            <a:lvl4pPr marL="1371600" indent="0">
              <a:buNone/>
              <a:defRPr lang="es-ES">
                <a:latin typeface="+mn-lt"/>
              </a:defRPr>
            </a:lvl4pPr>
            <a:lvl5pPr marL="1828800" indent="0">
              <a:buNone/>
              <a:defRPr lang="es-ES"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inalizar diaposi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58001"/>
            <a:chOff x="0" y="-1"/>
            <a:chExt cx="12192001" cy="685800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rtlCol="0" anchor="b">
            <a:noAutofit/>
          </a:bodyPr>
          <a:lstStyle>
            <a:lvl1pPr algn="l">
              <a:defRPr lang="es-ES" sz="60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rtlCol="0" anchor="t" anchorCtr="0">
            <a:normAutofit/>
          </a:bodyPr>
          <a:lstStyle>
            <a:lvl1pPr marL="0" indent="0" algn="l">
              <a:buNone/>
              <a:defRPr lang="es-ES" sz="2800">
                <a:latin typeface="+mn-lt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a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" name="Forma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>
                <a:latin typeface="+mn-lt"/>
              </a:endParaRPr>
            </a:p>
          </p:txBody>
        </p:sp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rtlCol="0" anchor="b">
            <a:noAutofit/>
          </a:bodyPr>
          <a:lstStyle>
            <a:lvl1pPr>
              <a:defRPr lang="es-ES" sz="42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 rtlCol="0">
            <a:normAutofit/>
          </a:bodyPr>
          <a:lstStyle>
            <a:lvl1pPr marL="0" indent="0">
              <a:buNone/>
              <a:defRPr lang="es-ES">
                <a:latin typeface="+mn-lt"/>
              </a:defRPr>
            </a:lvl1pPr>
            <a:lvl2pPr marL="457200" indent="0">
              <a:buNone/>
              <a:defRPr lang="es-ES">
                <a:latin typeface="+mn-lt"/>
              </a:defRPr>
            </a:lvl2pPr>
            <a:lvl3pPr marL="914400" indent="0">
              <a:buNone/>
              <a:defRPr lang="es-ES">
                <a:latin typeface="+mn-lt"/>
              </a:defRPr>
            </a:lvl3pPr>
            <a:lvl4pPr marL="1371600" indent="0">
              <a:buNone/>
              <a:defRPr lang="es-ES">
                <a:latin typeface="+mn-lt"/>
              </a:defRPr>
            </a:lvl4pPr>
            <a:lvl5pPr marL="1828800" indent="0">
              <a:buNone/>
              <a:defRPr lang="es-ES"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imagen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a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" name="Forma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>
                <a:latin typeface="+mn-lt"/>
              </a:endParaRPr>
            </a:p>
          </p:txBody>
        </p:sp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rtlCol="0" anchor="ctr" anchorCtr="0">
            <a:noAutofit/>
          </a:bodyPr>
          <a:lstStyle>
            <a:lvl1pPr>
              <a:defRPr lang="es-ES" sz="60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imagen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a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" name="Forma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>
                <a:latin typeface="+mn-lt"/>
              </a:endParaRPr>
            </a:p>
          </p:txBody>
        </p:sp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rtlCol="0" anchor="b" anchorCtr="0">
            <a:noAutofit/>
          </a:bodyPr>
          <a:lstStyle>
            <a:lvl1pPr>
              <a:defRPr lang="es-ES" sz="60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rtlCol="0" anchor="t" anchorCtr="0">
            <a:noAutofit/>
          </a:bodyPr>
          <a:lstStyle>
            <a:lvl1pPr marL="0" indent="0" algn="l">
              <a:buNone/>
              <a:defRPr lang="es-ES" sz="3200">
                <a:latin typeface="+mn-lt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13" name="Título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rtlCol="0" anchor="b">
            <a:noAutofit/>
          </a:bodyPr>
          <a:lstStyle>
            <a:lvl1pPr>
              <a:defRPr lang="es-ES" sz="42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 rtlCol="0"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 lang="es-ES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orma libre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6" name="Forma libre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</p:grp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rtlCol="0" anchor="b">
            <a:noAutofit/>
          </a:bodyPr>
          <a:lstStyle>
            <a:lvl1pPr algn="l">
              <a:defRPr lang="es-ES"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es-ES"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en 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a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" name="Forma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rtlCol="0" anchor="b">
            <a:noAutofit/>
          </a:bodyPr>
          <a:lstStyle>
            <a:lvl1pPr>
              <a:defRPr lang="es-ES" sz="42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es-ES"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es-ES"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2 conteni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orma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" name="Forma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rtlCol="0" anchor="b">
            <a:noAutofit/>
          </a:bodyPr>
          <a:lstStyle>
            <a:lvl1pPr>
              <a:defRPr lang="es-ES" sz="42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lang="es-ES"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lang="es-ES"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lang="es-ES"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lang="es-ES"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lang="es-ES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es-ES"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, contenido e imagen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13" name="Título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rtlCol="0" anchor="b">
            <a:noAutofit/>
          </a:bodyPr>
          <a:lstStyle>
            <a:lvl1pPr>
              <a:defRPr lang="es-ES" sz="42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es-ES"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posición de imagen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 lang="es-ES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</a:lstStyle>
          <a:p>
            <a:pPr lvl="0" rtl="0"/>
            <a:r>
              <a:rPr lang="es-ES" dirty="0"/>
              <a:t>Haga clic para modificar los estilos de texto del patrón</a:t>
            </a:r>
          </a:p>
          <a:p>
            <a:pPr lvl="1" rtl="0"/>
            <a:r>
              <a:rPr lang="es-ES" dirty="0"/>
              <a:t>Segundo nivel</a:t>
            </a:r>
          </a:p>
          <a:p>
            <a:pPr lvl="2" rtl="0"/>
            <a:r>
              <a:rPr lang="es-ES" dirty="0"/>
              <a:t>Tercer nivel</a:t>
            </a:r>
          </a:p>
          <a:p>
            <a:pPr lvl="3" rtl="0"/>
            <a:r>
              <a:rPr lang="es-ES" dirty="0"/>
              <a:t>Cuarto nivel</a:t>
            </a:r>
          </a:p>
          <a:p>
            <a:pPr lvl="4" rtl="0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s-ES" dirty="0"/>
              <a:t>8/9/20XX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600">
                <a:solidFill>
                  <a:schemeClr val="tx2"/>
                </a:solidFill>
                <a:latin typeface="+mn-lt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6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s-ES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IZF4goQyVVA?feature=oembed" TargetMode="Externa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N-bt0nA2RjY?feature=oembed" TargetMode="Externa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freepik.com/premium-vector/achievement-minimalist-line-art-icon-logo-symbol-black-color-only_256022276.ht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freepik.com/premium-vector/achievement-minimalist-line-art-icon-logo-symbol-black-color-only_256022276.ht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kgnmR4vihMU?feature=oembed" TargetMode="External"/><Relationship Id="rId4" Type="http://schemas.openxmlformats.org/officeDocument/2006/relationships/image" Target="../media/image30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i-market.jp/ai_magazine/what-npu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notebookcheck.net/Orange-Pi-5-lands-for-US-60-with-Rockchip-RK3588S-and-4-GB-of-LPDDR4X-RAM.668640.0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21" y="232913"/>
            <a:ext cx="9164319" cy="383013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7200" dirty="0"/>
              <a:t>Aceleración por hardware de </a:t>
            </a:r>
            <a:r>
              <a:rPr lang="es-ES" sz="7200" dirty="0" err="1"/>
              <a:t>LLMs</a:t>
            </a:r>
            <a:r>
              <a:rPr lang="es-ES" sz="7200" dirty="0"/>
              <a:t> en sistemas empotrados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83C0170-CC6D-57BA-F2AA-576B907CB897}"/>
              </a:ext>
            </a:extLst>
          </p:cNvPr>
          <p:cNvSpPr txBox="1">
            <a:spLocks/>
          </p:cNvSpPr>
          <p:nvPr/>
        </p:nvSpPr>
        <p:spPr>
          <a:xfrm>
            <a:off x="4431846" y="5537200"/>
            <a:ext cx="7671707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s-E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Autor: </a:t>
            </a:r>
            <a:r>
              <a:rPr lang="es-ES" sz="4000" b="0" dirty="0"/>
              <a:t>Ángel Hurtado Flores</a:t>
            </a:r>
          </a:p>
          <a:p>
            <a:r>
              <a:rPr lang="es-ES" sz="4000" dirty="0"/>
              <a:t>Tutor: </a:t>
            </a:r>
            <a:r>
              <a:rPr lang="es-ES" sz="4000" b="0" dirty="0"/>
              <a:t>Alberto Guillén Perales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304801"/>
            <a:ext cx="9313602" cy="2096918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sz="8800" dirty="0"/>
              <a:t>Entorno y desarrollo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4DB014C-40E5-3CE6-25BA-7540BB9E56E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308934" y="2575718"/>
            <a:ext cx="7030720" cy="1706563"/>
          </a:xfrm>
          <a:solidFill>
            <a:schemeClr val="accent1">
              <a:lumMod val="50000"/>
              <a:alpha val="50000"/>
            </a:schemeClr>
          </a:solidFill>
          <a:ln w="19050" cap="rnd" cmpd="sng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030720"/>
                      <a:gd name="connsiteY0" fmla="*/ 0 h 1706563"/>
                      <a:gd name="connsiteX1" fmla="*/ 779771 w 7030720"/>
                      <a:gd name="connsiteY1" fmla="*/ 0 h 1706563"/>
                      <a:gd name="connsiteX2" fmla="*/ 1559542 w 7030720"/>
                      <a:gd name="connsiteY2" fmla="*/ 0 h 1706563"/>
                      <a:gd name="connsiteX3" fmla="*/ 2198698 w 7030720"/>
                      <a:gd name="connsiteY3" fmla="*/ 0 h 1706563"/>
                      <a:gd name="connsiteX4" fmla="*/ 2908161 w 7030720"/>
                      <a:gd name="connsiteY4" fmla="*/ 0 h 1706563"/>
                      <a:gd name="connsiteX5" fmla="*/ 3477011 w 7030720"/>
                      <a:gd name="connsiteY5" fmla="*/ 0 h 1706563"/>
                      <a:gd name="connsiteX6" fmla="*/ 4116167 w 7030720"/>
                      <a:gd name="connsiteY6" fmla="*/ 0 h 1706563"/>
                      <a:gd name="connsiteX7" fmla="*/ 4895938 w 7030720"/>
                      <a:gd name="connsiteY7" fmla="*/ 0 h 1706563"/>
                      <a:gd name="connsiteX8" fmla="*/ 5394480 w 7030720"/>
                      <a:gd name="connsiteY8" fmla="*/ 0 h 1706563"/>
                      <a:gd name="connsiteX9" fmla="*/ 6103943 w 7030720"/>
                      <a:gd name="connsiteY9" fmla="*/ 0 h 1706563"/>
                      <a:gd name="connsiteX10" fmla="*/ 7030720 w 7030720"/>
                      <a:gd name="connsiteY10" fmla="*/ 0 h 1706563"/>
                      <a:gd name="connsiteX11" fmla="*/ 7030720 w 7030720"/>
                      <a:gd name="connsiteY11" fmla="*/ 568854 h 1706563"/>
                      <a:gd name="connsiteX12" fmla="*/ 7030720 w 7030720"/>
                      <a:gd name="connsiteY12" fmla="*/ 1137709 h 1706563"/>
                      <a:gd name="connsiteX13" fmla="*/ 7030720 w 7030720"/>
                      <a:gd name="connsiteY13" fmla="*/ 1706563 h 1706563"/>
                      <a:gd name="connsiteX14" fmla="*/ 6250949 w 7030720"/>
                      <a:gd name="connsiteY14" fmla="*/ 1706563 h 1706563"/>
                      <a:gd name="connsiteX15" fmla="*/ 5611793 w 7030720"/>
                      <a:gd name="connsiteY15" fmla="*/ 1706563 h 1706563"/>
                      <a:gd name="connsiteX16" fmla="*/ 4972637 w 7030720"/>
                      <a:gd name="connsiteY16" fmla="*/ 1706563 h 1706563"/>
                      <a:gd name="connsiteX17" fmla="*/ 4333480 w 7030720"/>
                      <a:gd name="connsiteY17" fmla="*/ 1706563 h 1706563"/>
                      <a:gd name="connsiteX18" fmla="*/ 3694324 w 7030720"/>
                      <a:gd name="connsiteY18" fmla="*/ 1706563 h 1706563"/>
                      <a:gd name="connsiteX19" fmla="*/ 3125475 w 7030720"/>
                      <a:gd name="connsiteY19" fmla="*/ 1706563 h 1706563"/>
                      <a:gd name="connsiteX20" fmla="*/ 2416011 w 7030720"/>
                      <a:gd name="connsiteY20" fmla="*/ 1706563 h 1706563"/>
                      <a:gd name="connsiteX21" fmla="*/ 1776855 w 7030720"/>
                      <a:gd name="connsiteY21" fmla="*/ 1706563 h 1706563"/>
                      <a:gd name="connsiteX22" fmla="*/ 997084 w 7030720"/>
                      <a:gd name="connsiteY22" fmla="*/ 1706563 h 1706563"/>
                      <a:gd name="connsiteX23" fmla="*/ 0 w 7030720"/>
                      <a:gd name="connsiteY23" fmla="*/ 1706563 h 1706563"/>
                      <a:gd name="connsiteX24" fmla="*/ 0 w 7030720"/>
                      <a:gd name="connsiteY24" fmla="*/ 1120643 h 1706563"/>
                      <a:gd name="connsiteX25" fmla="*/ 0 w 7030720"/>
                      <a:gd name="connsiteY25" fmla="*/ 551789 h 1706563"/>
                      <a:gd name="connsiteX26" fmla="*/ 0 w 7030720"/>
                      <a:gd name="connsiteY26" fmla="*/ 0 h 1706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030720" h="1706563" fill="none" extrusionOk="0">
                        <a:moveTo>
                          <a:pt x="0" y="0"/>
                        </a:moveTo>
                        <a:cubicBezTo>
                          <a:pt x="233178" y="-13920"/>
                          <a:pt x="414774" y="-36032"/>
                          <a:pt x="779771" y="0"/>
                        </a:cubicBezTo>
                        <a:cubicBezTo>
                          <a:pt x="1144768" y="36032"/>
                          <a:pt x="1176620" y="-17693"/>
                          <a:pt x="1559542" y="0"/>
                        </a:cubicBezTo>
                        <a:cubicBezTo>
                          <a:pt x="1942464" y="17693"/>
                          <a:pt x="1950623" y="-10595"/>
                          <a:pt x="2198698" y="0"/>
                        </a:cubicBezTo>
                        <a:cubicBezTo>
                          <a:pt x="2446773" y="10595"/>
                          <a:pt x="2568819" y="22177"/>
                          <a:pt x="2908161" y="0"/>
                        </a:cubicBezTo>
                        <a:cubicBezTo>
                          <a:pt x="3247503" y="-22177"/>
                          <a:pt x="3338720" y="25308"/>
                          <a:pt x="3477011" y="0"/>
                        </a:cubicBezTo>
                        <a:cubicBezTo>
                          <a:pt x="3615302" y="-25308"/>
                          <a:pt x="3835601" y="26796"/>
                          <a:pt x="4116167" y="0"/>
                        </a:cubicBezTo>
                        <a:cubicBezTo>
                          <a:pt x="4396733" y="-26796"/>
                          <a:pt x="4565990" y="-13654"/>
                          <a:pt x="4895938" y="0"/>
                        </a:cubicBezTo>
                        <a:cubicBezTo>
                          <a:pt x="5225886" y="13654"/>
                          <a:pt x="5181184" y="-6958"/>
                          <a:pt x="5394480" y="0"/>
                        </a:cubicBezTo>
                        <a:cubicBezTo>
                          <a:pt x="5607776" y="6958"/>
                          <a:pt x="5812965" y="-9846"/>
                          <a:pt x="6103943" y="0"/>
                        </a:cubicBezTo>
                        <a:cubicBezTo>
                          <a:pt x="6394921" y="9846"/>
                          <a:pt x="6779222" y="12306"/>
                          <a:pt x="7030720" y="0"/>
                        </a:cubicBezTo>
                        <a:cubicBezTo>
                          <a:pt x="7033700" y="147634"/>
                          <a:pt x="7041240" y="319253"/>
                          <a:pt x="7030720" y="568854"/>
                        </a:cubicBezTo>
                        <a:cubicBezTo>
                          <a:pt x="7020200" y="818455"/>
                          <a:pt x="7048441" y="1016472"/>
                          <a:pt x="7030720" y="1137709"/>
                        </a:cubicBezTo>
                        <a:cubicBezTo>
                          <a:pt x="7012999" y="1258947"/>
                          <a:pt x="7012493" y="1475334"/>
                          <a:pt x="7030720" y="1706563"/>
                        </a:cubicBezTo>
                        <a:cubicBezTo>
                          <a:pt x="6705521" y="1705319"/>
                          <a:pt x="6594160" y="1690078"/>
                          <a:pt x="6250949" y="1706563"/>
                        </a:cubicBezTo>
                        <a:cubicBezTo>
                          <a:pt x="5907738" y="1723048"/>
                          <a:pt x="5855995" y="1694694"/>
                          <a:pt x="5611793" y="1706563"/>
                        </a:cubicBezTo>
                        <a:cubicBezTo>
                          <a:pt x="5367591" y="1718432"/>
                          <a:pt x="5131185" y="1709466"/>
                          <a:pt x="4972637" y="1706563"/>
                        </a:cubicBezTo>
                        <a:cubicBezTo>
                          <a:pt x="4814089" y="1703660"/>
                          <a:pt x="4648504" y="1685390"/>
                          <a:pt x="4333480" y="1706563"/>
                        </a:cubicBezTo>
                        <a:cubicBezTo>
                          <a:pt x="4018456" y="1727736"/>
                          <a:pt x="3949104" y="1709258"/>
                          <a:pt x="3694324" y="1706563"/>
                        </a:cubicBezTo>
                        <a:cubicBezTo>
                          <a:pt x="3439544" y="1703868"/>
                          <a:pt x="3250298" y="1704085"/>
                          <a:pt x="3125475" y="1706563"/>
                        </a:cubicBezTo>
                        <a:cubicBezTo>
                          <a:pt x="3000652" y="1709041"/>
                          <a:pt x="2650629" y="1691117"/>
                          <a:pt x="2416011" y="1706563"/>
                        </a:cubicBezTo>
                        <a:cubicBezTo>
                          <a:pt x="2181393" y="1722009"/>
                          <a:pt x="1973627" y="1717038"/>
                          <a:pt x="1776855" y="1706563"/>
                        </a:cubicBezTo>
                        <a:cubicBezTo>
                          <a:pt x="1580083" y="1696088"/>
                          <a:pt x="1371000" y="1699180"/>
                          <a:pt x="997084" y="1706563"/>
                        </a:cubicBezTo>
                        <a:cubicBezTo>
                          <a:pt x="623168" y="1713946"/>
                          <a:pt x="288576" y="1715491"/>
                          <a:pt x="0" y="1706563"/>
                        </a:cubicBezTo>
                        <a:cubicBezTo>
                          <a:pt x="19019" y="1430934"/>
                          <a:pt x="-28778" y="1338129"/>
                          <a:pt x="0" y="1120643"/>
                        </a:cubicBezTo>
                        <a:cubicBezTo>
                          <a:pt x="28778" y="903157"/>
                          <a:pt x="2293" y="732384"/>
                          <a:pt x="0" y="551789"/>
                        </a:cubicBezTo>
                        <a:cubicBezTo>
                          <a:pt x="-2293" y="371194"/>
                          <a:pt x="-17009" y="210855"/>
                          <a:pt x="0" y="0"/>
                        </a:cubicBezTo>
                        <a:close/>
                      </a:path>
                      <a:path w="7030720" h="1706563" stroke="0" extrusionOk="0">
                        <a:moveTo>
                          <a:pt x="0" y="0"/>
                        </a:moveTo>
                        <a:cubicBezTo>
                          <a:pt x="198592" y="3999"/>
                          <a:pt x="302433" y="24068"/>
                          <a:pt x="568849" y="0"/>
                        </a:cubicBezTo>
                        <a:cubicBezTo>
                          <a:pt x="835265" y="-24068"/>
                          <a:pt x="907559" y="-1896"/>
                          <a:pt x="997084" y="0"/>
                        </a:cubicBezTo>
                        <a:cubicBezTo>
                          <a:pt x="1086610" y="1896"/>
                          <a:pt x="1483331" y="32430"/>
                          <a:pt x="1776855" y="0"/>
                        </a:cubicBezTo>
                        <a:cubicBezTo>
                          <a:pt x="2070379" y="-32430"/>
                          <a:pt x="2188532" y="23894"/>
                          <a:pt x="2345704" y="0"/>
                        </a:cubicBezTo>
                        <a:cubicBezTo>
                          <a:pt x="2502876" y="-23894"/>
                          <a:pt x="2633284" y="-22056"/>
                          <a:pt x="2914553" y="0"/>
                        </a:cubicBezTo>
                        <a:cubicBezTo>
                          <a:pt x="3195822" y="22056"/>
                          <a:pt x="3534617" y="21937"/>
                          <a:pt x="3694324" y="0"/>
                        </a:cubicBezTo>
                        <a:cubicBezTo>
                          <a:pt x="3854031" y="-21937"/>
                          <a:pt x="4072706" y="-23312"/>
                          <a:pt x="4192866" y="0"/>
                        </a:cubicBezTo>
                        <a:cubicBezTo>
                          <a:pt x="4313026" y="23312"/>
                          <a:pt x="4634574" y="-33811"/>
                          <a:pt x="4972637" y="0"/>
                        </a:cubicBezTo>
                        <a:cubicBezTo>
                          <a:pt x="5310700" y="33811"/>
                          <a:pt x="5508431" y="-1942"/>
                          <a:pt x="5752407" y="0"/>
                        </a:cubicBezTo>
                        <a:cubicBezTo>
                          <a:pt x="5996383" y="1942"/>
                          <a:pt x="6209122" y="4158"/>
                          <a:pt x="6391564" y="0"/>
                        </a:cubicBezTo>
                        <a:cubicBezTo>
                          <a:pt x="6574006" y="-4158"/>
                          <a:pt x="6808912" y="-13841"/>
                          <a:pt x="7030720" y="0"/>
                        </a:cubicBezTo>
                        <a:cubicBezTo>
                          <a:pt x="7029819" y="236491"/>
                          <a:pt x="7041913" y="306662"/>
                          <a:pt x="7030720" y="551789"/>
                        </a:cubicBezTo>
                        <a:cubicBezTo>
                          <a:pt x="7019527" y="796916"/>
                          <a:pt x="7049836" y="849701"/>
                          <a:pt x="7030720" y="1069446"/>
                        </a:cubicBezTo>
                        <a:cubicBezTo>
                          <a:pt x="7011604" y="1289191"/>
                          <a:pt x="7055951" y="1534267"/>
                          <a:pt x="7030720" y="1706563"/>
                        </a:cubicBezTo>
                        <a:cubicBezTo>
                          <a:pt x="6772367" y="1714149"/>
                          <a:pt x="6543545" y="1707028"/>
                          <a:pt x="6391564" y="1706563"/>
                        </a:cubicBezTo>
                        <a:cubicBezTo>
                          <a:pt x="6239583" y="1706098"/>
                          <a:pt x="6028614" y="1706476"/>
                          <a:pt x="5752407" y="1706563"/>
                        </a:cubicBezTo>
                        <a:cubicBezTo>
                          <a:pt x="5476200" y="1706650"/>
                          <a:pt x="5209230" y="1675362"/>
                          <a:pt x="4972637" y="1706563"/>
                        </a:cubicBezTo>
                        <a:cubicBezTo>
                          <a:pt x="4736044" y="1737765"/>
                          <a:pt x="4584491" y="1703107"/>
                          <a:pt x="4333480" y="1706563"/>
                        </a:cubicBezTo>
                        <a:cubicBezTo>
                          <a:pt x="4082469" y="1710019"/>
                          <a:pt x="4027171" y="1690271"/>
                          <a:pt x="3905245" y="1706563"/>
                        </a:cubicBezTo>
                        <a:cubicBezTo>
                          <a:pt x="3783320" y="1722855"/>
                          <a:pt x="3612932" y="1686002"/>
                          <a:pt x="3406703" y="1706563"/>
                        </a:cubicBezTo>
                        <a:cubicBezTo>
                          <a:pt x="3200474" y="1727124"/>
                          <a:pt x="2854280" y="1670868"/>
                          <a:pt x="2626933" y="1706563"/>
                        </a:cubicBezTo>
                        <a:cubicBezTo>
                          <a:pt x="2399586" y="1742259"/>
                          <a:pt x="2195149" y="1717484"/>
                          <a:pt x="1987776" y="1706563"/>
                        </a:cubicBezTo>
                        <a:cubicBezTo>
                          <a:pt x="1780403" y="1695642"/>
                          <a:pt x="1673473" y="1703567"/>
                          <a:pt x="1489234" y="1706563"/>
                        </a:cubicBezTo>
                        <a:cubicBezTo>
                          <a:pt x="1304995" y="1709559"/>
                          <a:pt x="1014048" y="1691215"/>
                          <a:pt x="850078" y="1706563"/>
                        </a:cubicBezTo>
                        <a:cubicBezTo>
                          <a:pt x="686108" y="1721911"/>
                          <a:pt x="347266" y="1687080"/>
                          <a:pt x="0" y="1706563"/>
                        </a:cubicBezTo>
                        <a:cubicBezTo>
                          <a:pt x="23379" y="1581765"/>
                          <a:pt x="21579" y="1341230"/>
                          <a:pt x="0" y="1188906"/>
                        </a:cubicBezTo>
                        <a:cubicBezTo>
                          <a:pt x="-21579" y="1036582"/>
                          <a:pt x="-18420" y="800995"/>
                          <a:pt x="0" y="602986"/>
                        </a:cubicBezTo>
                        <a:cubicBezTo>
                          <a:pt x="18420" y="404977"/>
                          <a:pt x="8967" y="16933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4000" dirty="0"/>
              <a:t>¿De que punto partimos?</a:t>
            </a:r>
          </a:p>
          <a:p>
            <a:pPr marL="0" indent="0" algn="ctr">
              <a:buNone/>
            </a:pPr>
            <a:r>
              <a:rPr lang="es-ES" sz="4000" dirty="0"/>
              <a:t>¿Qué desarrollar y mejorar?</a:t>
            </a:r>
          </a:p>
        </p:txBody>
      </p:sp>
      <p:pic>
        <p:nvPicPr>
          <p:cNvPr id="10" name="Gráfico 9" descr="Libros con relleno sólido">
            <a:extLst>
              <a:ext uri="{FF2B5EF4-FFF2-40B4-BE49-F238E27FC236}">
                <a16:creationId xmlns:a16="http://schemas.microsoft.com/office/drawing/2014/main" id="{B16F700A-5238-54BD-D9D1-7B0407761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8934" y="4752200"/>
            <a:ext cx="914400" cy="914400"/>
          </a:xfrm>
          <a:prstGeom prst="rect">
            <a:avLst/>
          </a:prstGeom>
        </p:spPr>
      </p:pic>
      <p:pic>
        <p:nvPicPr>
          <p:cNvPr id="12" name="Gráfico 11" descr="Flecha circular con relleno sólido">
            <a:extLst>
              <a:ext uri="{FF2B5EF4-FFF2-40B4-BE49-F238E27FC236}">
                <a16:creationId xmlns:a16="http://schemas.microsoft.com/office/drawing/2014/main" id="{491A9F1A-6189-47D3-FA98-27E65EBB8A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2100" y="4752200"/>
            <a:ext cx="914400" cy="914400"/>
          </a:xfrm>
          <a:prstGeom prst="rect">
            <a:avLst/>
          </a:prstGeom>
        </p:spPr>
      </p:pic>
      <p:pic>
        <p:nvPicPr>
          <p:cNvPr id="14" name="Gráfico 13" descr="Engranaje único con relleno sólido">
            <a:extLst>
              <a:ext uri="{FF2B5EF4-FFF2-40B4-BE49-F238E27FC236}">
                <a16:creationId xmlns:a16="http://schemas.microsoft.com/office/drawing/2014/main" id="{02DA1359-AFC5-5F18-9C6F-4586916078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1860" y="4752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0999"/>
            <a:ext cx="9601200" cy="1244601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sz="6000" dirty="0"/>
              <a:t>Software de </a:t>
            </a:r>
            <a:r>
              <a:rPr lang="es-ES" sz="6000" dirty="0" err="1"/>
              <a:t>Rockchip</a:t>
            </a:r>
            <a:endParaRPr lang="es-ES" sz="6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23" y="1871583"/>
            <a:ext cx="5014478" cy="4234569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algn="ctr" rtl="0"/>
            <a:r>
              <a:rPr lang="es-ES" sz="2400" b="1" dirty="0"/>
              <a:t>rknn-toolkit2</a:t>
            </a:r>
          </a:p>
          <a:p>
            <a:pPr algn="ctr" rtl="0"/>
            <a:endParaRPr lang="es-ES" sz="1000" b="1" dirty="0"/>
          </a:p>
          <a:p>
            <a:pPr lvl="1" rtl="0"/>
            <a:r>
              <a:rPr lang="es-ES" sz="2400" dirty="0"/>
              <a:t>Framework y </a:t>
            </a:r>
            <a:r>
              <a:rPr lang="es-ES" sz="2400" dirty="0" err="1"/>
              <a:t>APIs</a:t>
            </a:r>
            <a:r>
              <a:rPr lang="es-ES" sz="2400" dirty="0"/>
              <a:t> básicas para usar la NPU desde Python.</a:t>
            </a:r>
          </a:p>
          <a:p>
            <a:pPr lvl="1" rtl="0"/>
            <a:r>
              <a:rPr lang="es-ES" sz="2400" dirty="0"/>
              <a:t>Uso principal para Neural Networks</a:t>
            </a:r>
          </a:p>
          <a:p>
            <a:pPr lvl="1" rtl="0"/>
            <a:r>
              <a:rPr lang="es-ES" sz="2400" dirty="0"/>
              <a:t>Conversión a formato propio (.</a:t>
            </a:r>
            <a:r>
              <a:rPr lang="es-ES" sz="2400" dirty="0" err="1"/>
              <a:t>rknn</a:t>
            </a:r>
            <a:r>
              <a:rPr lang="es-ES" sz="2400" dirty="0"/>
              <a:t>)</a:t>
            </a:r>
          </a:p>
          <a:p>
            <a:pPr lvl="1" rtl="0"/>
            <a:r>
              <a:rPr lang="es-ES" sz="2400" dirty="0"/>
              <a:t>¿Es compatible con </a:t>
            </a:r>
            <a:r>
              <a:rPr lang="es-ES" sz="2400" dirty="0" err="1"/>
              <a:t>LLMs</a:t>
            </a:r>
            <a:r>
              <a:rPr lang="es-ES" sz="2400" dirty="0"/>
              <a:t>? En teoría sí, pero no recomendable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871584"/>
            <a:ext cx="5014477" cy="4234576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algn="ctr" rtl="0"/>
            <a:r>
              <a:rPr lang="es-ES" sz="2400" b="1" dirty="0" err="1"/>
              <a:t>rknn-llm</a:t>
            </a:r>
            <a:endParaRPr lang="es-ES" sz="2400" b="1" dirty="0"/>
          </a:p>
          <a:p>
            <a:pPr algn="ctr" rtl="0"/>
            <a:endParaRPr lang="es-ES" sz="1000" dirty="0"/>
          </a:p>
          <a:p>
            <a:pPr lvl="1" rtl="0"/>
            <a:r>
              <a:rPr lang="es-ES" sz="2400" dirty="0"/>
              <a:t>Similar a rknn-toolkit2 para ejecución eficiente de </a:t>
            </a:r>
            <a:r>
              <a:rPr lang="es-ES" sz="2400" dirty="0" err="1"/>
              <a:t>LLMs</a:t>
            </a:r>
            <a:endParaRPr lang="es-ES" sz="2400" dirty="0"/>
          </a:p>
          <a:p>
            <a:pPr lvl="1" rtl="0"/>
            <a:r>
              <a:rPr lang="es-ES" sz="2400" dirty="0"/>
              <a:t>Conversión a formato propio (.</a:t>
            </a:r>
            <a:r>
              <a:rPr lang="es-ES" sz="2400" dirty="0" err="1"/>
              <a:t>rkllm</a:t>
            </a:r>
            <a:r>
              <a:rPr lang="es-ES" sz="2400" dirty="0"/>
              <a:t>) con herramientas de </a:t>
            </a:r>
            <a:r>
              <a:rPr lang="es-ES" sz="2400" dirty="0" err="1"/>
              <a:t>Rockchip</a:t>
            </a:r>
            <a:endParaRPr lang="es-ES" sz="2400" dirty="0"/>
          </a:p>
          <a:p>
            <a:pPr lvl="1" rtl="0"/>
            <a:r>
              <a:rPr lang="es-ES" sz="2400" dirty="0"/>
              <a:t>API en C para acelerar con NPU </a:t>
            </a:r>
            <a:r>
              <a:rPr lang="es-ES" sz="2400" dirty="0" err="1"/>
              <a:t>LLMs</a:t>
            </a:r>
            <a:r>
              <a:rPr lang="es-ES" sz="2400" dirty="0"/>
              <a:t> en formato .</a:t>
            </a:r>
            <a:r>
              <a:rPr lang="es-ES" sz="2400" dirty="0" err="1"/>
              <a:t>rkllm</a:t>
            </a:r>
            <a:endParaRPr lang="es-ES" sz="2400" dirty="0"/>
          </a:p>
          <a:p>
            <a:pPr lvl="1" rtl="0"/>
            <a:r>
              <a:rPr lang="es-ES" sz="2400" dirty="0"/>
              <a:t>Más nuevo, menos pulido, más difícil de usar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375720-C032-E647-FF2F-C6499E097617}"/>
              </a:ext>
            </a:extLst>
          </p:cNvPr>
          <p:cNvCxnSpPr>
            <a:cxnSpLocks/>
          </p:cNvCxnSpPr>
          <p:nvPr/>
        </p:nvCxnSpPr>
        <p:spPr>
          <a:xfrm>
            <a:off x="1757680" y="2428240"/>
            <a:ext cx="3627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F53740E-80BE-623E-4771-7B5D935010EB}"/>
              </a:ext>
            </a:extLst>
          </p:cNvPr>
          <p:cNvCxnSpPr>
            <a:cxnSpLocks/>
          </p:cNvCxnSpPr>
          <p:nvPr/>
        </p:nvCxnSpPr>
        <p:spPr>
          <a:xfrm>
            <a:off x="6827520" y="2428240"/>
            <a:ext cx="355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EABE06A-CCBD-4809-169B-FAE497ED3798}"/>
              </a:ext>
            </a:extLst>
          </p:cNvPr>
          <p:cNvSpPr txBox="1"/>
          <p:nvPr/>
        </p:nvSpPr>
        <p:spPr>
          <a:xfrm>
            <a:off x="2637661" y="6262698"/>
            <a:ext cx="6916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Ambos dependen del driver de Linux para la NPU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B8AE2-D0AA-FC12-E21D-88CD2A610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FE422-12C4-6121-CF4F-5708D36FC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238513"/>
            <a:ext cx="4914900" cy="149376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Problemas del software</a:t>
            </a:r>
          </a:p>
        </p:txBody>
      </p:sp>
      <p:sp>
        <p:nvSpPr>
          <p:cNvPr id="6" name="Marcador de contenido 7">
            <a:extLst>
              <a:ext uri="{FF2B5EF4-FFF2-40B4-BE49-F238E27FC236}">
                <a16:creationId xmlns:a16="http://schemas.microsoft.com/office/drawing/2014/main" id="{97E9CD60-BA9C-AEBE-7B5C-5EDA2A741FE0}"/>
              </a:ext>
            </a:extLst>
          </p:cNvPr>
          <p:cNvSpPr txBox="1">
            <a:spLocks/>
          </p:cNvSpPr>
          <p:nvPr/>
        </p:nvSpPr>
        <p:spPr>
          <a:xfrm>
            <a:off x="381000" y="1778000"/>
            <a:ext cx="7030720" cy="3302000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 w="19050" cap="rnd" cmpd="sng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030720"/>
                      <a:gd name="connsiteY0" fmla="*/ 0 h 1706563"/>
                      <a:gd name="connsiteX1" fmla="*/ 779771 w 7030720"/>
                      <a:gd name="connsiteY1" fmla="*/ 0 h 1706563"/>
                      <a:gd name="connsiteX2" fmla="*/ 1559542 w 7030720"/>
                      <a:gd name="connsiteY2" fmla="*/ 0 h 1706563"/>
                      <a:gd name="connsiteX3" fmla="*/ 2198698 w 7030720"/>
                      <a:gd name="connsiteY3" fmla="*/ 0 h 1706563"/>
                      <a:gd name="connsiteX4" fmla="*/ 2908161 w 7030720"/>
                      <a:gd name="connsiteY4" fmla="*/ 0 h 1706563"/>
                      <a:gd name="connsiteX5" fmla="*/ 3477011 w 7030720"/>
                      <a:gd name="connsiteY5" fmla="*/ 0 h 1706563"/>
                      <a:gd name="connsiteX6" fmla="*/ 4116167 w 7030720"/>
                      <a:gd name="connsiteY6" fmla="*/ 0 h 1706563"/>
                      <a:gd name="connsiteX7" fmla="*/ 4895938 w 7030720"/>
                      <a:gd name="connsiteY7" fmla="*/ 0 h 1706563"/>
                      <a:gd name="connsiteX8" fmla="*/ 5394480 w 7030720"/>
                      <a:gd name="connsiteY8" fmla="*/ 0 h 1706563"/>
                      <a:gd name="connsiteX9" fmla="*/ 6103943 w 7030720"/>
                      <a:gd name="connsiteY9" fmla="*/ 0 h 1706563"/>
                      <a:gd name="connsiteX10" fmla="*/ 7030720 w 7030720"/>
                      <a:gd name="connsiteY10" fmla="*/ 0 h 1706563"/>
                      <a:gd name="connsiteX11" fmla="*/ 7030720 w 7030720"/>
                      <a:gd name="connsiteY11" fmla="*/ 568854 h 1706563"/>
                      <a:gd name="connsiteX12" fmla="*/ 7030720 w 7030720"/>
                      <a:gd name="connsiteY12" fmla="*/ 1137709 h 1706563"/>
                      <a:gd name="connsiteX13" fmla="*/ 7030720 w 7030720"/>
                      <a:gd name="connsiteY13" fmla="*/ 1706563 h 1706563"/>
                      <a:gd name="connsiteX14" fmla="*/ 6250949 w 7030720"/>
                      <a:gd name="connsiteY14" fmla="*/ 1706563 h 1706563"/>
                      <a:gd name="connsiteX15" fmla="*/ 5611793 w 7030720"/>
                      <a:gd name="connsiteY15" fmla="*/ 1706563 h 1706563"/>
                      <a:gd name="connsiteX16" fmla="*/ 4972637 w 7030720"/>
                      <a:gd name="connsiteY16" fmla="*/ 1706563 h 1706563"/>
                      <a:gd name="connsiteX17" fmla="*/ 4333480 w 7030720"/>
                      <a:gd name="connsiteY17" fmla="*/ 1706563 h 1706563"/>
                      <a:gd name="connsiteX18" fmla="*/ 3694324 w 7030720"/>
                      <a:gd name="connsiteY18" fmla="*/ 1706563 h 1706563"/>
                      <a:gd name="connsiteX19" fmla="*/ 3125475 w 7030720"/>
                      <a:gd name="connsiteY19" fmla="*/ 1706563 h 1706563"/>
                      <a:gd name="connsiteX20" fmla="*/ 2416011 w 7030720"/>
                      <a:gd name="connsiteY20" fmla="*/ 1706563 h 1706563"/>
                      <a:gd name="connsiteX21" fmla="*/ 1776855 w 7030720"/>
                      <a:gd name="connsiteY21" fmla="*/ 1706563 h 1706563"/>
                      <a:gd name="connsiteX22" fmla="*/ 997084 w 7030720"/>
                      <a:gd name="connsiteY22" fmla="*/ 1706563 h 1706563"/>
                      <a:gd name="connsiteX23" fmla="*/ 0 w 7030720"/>
                      <a:gd name="connsiteY23" fmla="*/ 1706563 h 1706563"/>
                      <a:gd name="connsiteX24" fmla="*/ 0 w 7030720"/>
                      <a:gd name="connsiteY24" fmla="*/ 1120643 h 1706563"/>
                      <a:gd name="connsiteX25" fmla="*/ 0 w 7030720"/>
                      <a:gd name="connsiteY25" fmla="*/ 551789 h 1706563"/>
                      <a:gd name="connsiteX26" fmla="*/ 0 w 7030720"/>
                      <a:gd name="connsiteY26" fmla="*/ 0 h 1706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030720" h="1706563" fill="none" extrusionOk="0">
                        <a:moveTo>
                          <a:pt x="0" y="0"/>
                        </a:moveTo>
                        <a:cubicBezTo>
                          <a:pt x="233178" y="-13920"/>
                          <a:pt x="414774" y="-36032"/>
                          <a:pt x="779771" y="0"/>
                        </a:cubicBezTo>
                        <a:cubicBezTo>
                          <a:pt x="1144768" y="36032"/>
                          <a:pt x="1176620" y="-17693"/>
                          <a:pt x="1559542" y="0"/>
                        </a:cubicBezTo>
                        <a:cubicBezTo>
                          <a:pt x="1942464" y="17693"/>
                          <a:pt x="1950623" y="-10595"/>
                          <a:pt x="2198698" y="0"/>
                        </a:cubicBezTo>
                        <a:cubicBezTo>
                          <a:pt x="2446773" y="10595"/>
                          <a:pt x="2568819" y="22177"/>
                          <a:pt x="2908161" y="0"/>
                        </a:cubicBezTo>
                        <a:cubicBezTo>
                          <a:pt x="3247503" y="-22177"/>
                          <a:pt x="3338720" y="25308"/>
                          <a:pt x="3477011" y="0"/>
                        </a:cubicBezTo>
                        <a:cubicBezTo>
                          <a:pt x="3615302" y="-25308"/>
                          <a:pt x="3835601" y="26796"/>
                          <a:pt x="4116167" y="0"/>
                        </a:cubicBezTo>
                        <a:cubicBezTo>
                          <a:pt x="4396733" y="-26796"/>
                          <a:pt x="4565990" y="-13654"/>
                          <a:pt x="4895938" y="0"/>
                        </a:cubicBezTo>
                        <a:cubicBezTo>
                          <a:pt x="5225886" y="13654"/>
                          <a:pt x="5181184" y="-6958"/>
                          <a:pt x="5394480" y="0"/>
                        </a:cubicBezTo>
                        <a:cubicBezTo>
                          <a:pt x="5607776" y="6958"/>
                          <a:pt x="5812965" y="-9846"/>
                          <a:pt x="6103943" y="0"/>
                        </a:cubicBezTo>
                        <a:cubicBezTo>
                          <a:pt x="6394921" y="9846"/>
                          <a:pt x="6779222" y="12306"/>
                          <a:pt x="7030720" y="0"/>
                        </a:cubicBezTo>
                        <a:cubicBezTo>
                          <a:pt x="7033700" y="147634"/>
                          <a:pt x="7041240" y="319253"/>
                          <a:pt x="7030720" y="568854"/>
                        </a:cubicBezTo>
                        <a:cubicBezTo>
                          <a:pt x="7020200" y="818455"/>
                          <a:pt x="7048441" y="1016472"/>
                          <a:pt x="7030720" y="1137709"/>
                        </a:cubicBezTo>
                        <a:cubicBezTo>
                          <a:pt x="7012999" y="1258947"/>
                          <a:pt x="7012493" y="1475334"/>
                          <a:pt x="7030720" y="1706563"/>
                        </a:cubicBezTo>
                        <a:cubicBezTo>
                          <a:pt x="6705521" y="1705319"/>
                          <a:pt x="6594160" y="1690078"/>
                          <a:pt x="6250949" y="1706563"/>
                        </a:cubicBezTo>
                        <a:cubicBezTo>
                          <a:pt x="5907738" y="1723048"/>
                          <a:pt x="5855995" y="1694694"/>
                          <a:pt x="5611793" y="1706563"/>
                        </a:cubicBezTo>
                        <a:cubicBezTo>
                          <a:pt x="5367591" y="1718432"/>
                          <a:pt x="5131185" y="1709466"/>
                          <a:pt x="4972637" y="1706563"/>
                        </a:cubicBezTo>
                        <a:cubicBezTo>
                          <a:pt x="4814089" y="1703660"/>
                          <a:pt x="4648504" y="1685390"/>
                          <a:pt x="4333480" y="1706563"/>
                        </a:cubicBezTo>
                        <a:cubicBezTo>
                          <a:pt x="4018456" y="1727736"/>
                          <a:pt x="3949104" y="1709258"/>
                          <a:pt x="3694324" y="1706563"/>
                        </a:cubicBezTo>
                        <a:cubicBezTo>
                          <a:pt x="3439544" y="1703868"/>
                          <a:pt x="3250298" y="1704085"/>
                          <a:pt x="3125475" y="1706563"/>
                        </a:cubicBezTo>
                        <a:cubicBezTo>
                          <a:pt x="3000652" y="1709041"/>
                          <a:pt x="2650629" y="1691117"/>
                          <a:pt x="2416011" y="1706563"/>
                        </a:cubicBezTo>
                        <a:cubicBezTo>
                          <a:pt x="2181393" y="1722009"/>
                          <a:pt x="1973627" y="1717038"/>
                          <a:pt x="1776855" y="1706563"/>
                        </a:cubicBezTo>
                        <a:cubicBezTo>
                          <a:pt x="1580083" y="1696088"/>
                          <a:pt x="1371000" y="1699180"/>
                          <a:pt x="997084" y="1706563"/>
                        </a:cubicBezTo>
                        <a:cubicBezTo>
                          <a:pt x="623168" y="1713946"/>
                          <a:pt x="288576" y="1715491"/>
                          <a:pt x="0" y="1706563"/>
                        </a:cubicBezTo>
                        <a:cubicBezTo>
                          <a:pt x="19019" y="1430934"/>
                          <a:pt x="-28778" y="1338129"/>
                          <a:pt x="0" y="1120643"/>
                        </a:cubicBezTo>
                        <a:cubicBezTo>
                          <a:pt x="28778" y="903157"/>
                          <a:pt x="2293" y="732384"/>
                          <a:pt x="0" y="551789"/>
                        </a:cubicBezTo>
                        <a:cubicBezTo>
                          <a:pt x="-2293" y="371194"/>
                          <a:pt x="-17009" y="210855"/>
                          <a:pt x="0" y="0"/>
                        </a:cubicBezTo>
                        <a:close/>
                      </a:path>
                      <a:path w="7030720" h="1706563" stroke="0" extrusionOk="0">
                        <a:moveTo>
                          <a:pt x="0" y="0"/>
                        </a:moveTo>
                        <a:cubicBezTo>
                          <a:pt x="198592" y="3999"/>
                          <a:pt x="302433" y="24068"/>
                          <a:pt x="568849" y="0"/>
                        </a:cubicBezTo>
                        <a:cubicBezTo>
                          <a:pt x="835265" y="-24068"/>
                          <a:pt x="907559" y="-1896"/>
                          <a:pt x="997084" y="0"/>
                        </a:cubicBezTo>
                        <a:cubicBezTo>
                          <a:pt x="1086610" y="1896"/>
                          <a:pt x="1483331" y="32430"/>
                          <a:pt x="1776855" y="0"/>
                        </a:cubicBezTo>
                        <a:cubicBezTo>
                          <a:pt x="2070379" y="-32430"/>
                          <a:pt x="2188532" y="23894"/>
                          <a:pt x="2345704" y="0"/>
                        </a:cubicBezTo>
                        <a:cubicBezTo>
                          <a:pt x="2502876" y="-23894"/>
                          <a:pt x="2633284" y="-22056"/>
                          <a:pt x="2914553" y="0"/>
                        </a:cubicBezTo>
                        <a:cubicBezTo>
                          <a:pt x="3195822" y="22056"/>
                          <a:pt x="3534617" y="21937"/>
                          <a:pt x="3694324" y="0"/>
                        </a:cubicBezTo>
                        <a:cubicBezTo>
                          <a:pt x="3854031" y="-21937"/>
                          <a:pt x="4072706" y="-23312"/>
                          <a:pt x="4192866" y="0"/>
                        </a:cubicBezTo>
                        <a:cubicBezTo>
                          <a:pt x="4313026" y="23312"/>
                          <a:pt x="4634574" y="-33811"/>
                          <a:pt x="4972637" y="0"/>
                        </a:cubicBezTo>
                        <a:cubicBezTo>
                          <a:pt x="5310700" y="33811"/>
                          <a:pt x="5508431" y="-1942"/>
                          <a:pt x="5752407" y="0"/>
                        </a:cubicBezTo>
                        <a:cubicBezTo>
                          <a:pt x="5996383" y="1942"/>
                          <a:pt x="6209122" y="4158"/>
                          <a:pt x="6391564" y="0"/>
                        </a:cubicBezTo>
                        <a:cubicBezTo>
                          <a:pt x="6574006" y="-4158"/>
                          <a:pt x="6808912" y="-13841"/>
                          <a:pt x="7030720" y="0"/>
                        </a:cubicBezTo>
                        <a:cubicBezTo>
                          <a:pt x="7029819" y="236491"/>
                          <a:pt x="7041913" y="306662"/>
                          <a:pt x="7030720" y="551789"/>
                        </a:cubicBezTo>
                        <a:cubicBezTo>
                          <a:pt x="7019527" y="796916"/>
                          <a:pt x="7049836" y="849701"/>
                          <a:pt x="7030720" y="1069446"/>
                        </a:cubicBezTo>
                        <a:cubicBezTo>
                          <a:pt x="7011604" y="1289191"/>
                          <a:pt x="7055951" y="1534267"/>
                          <a:pt x="7030720" y="1706563"/>
                        </a:cubicBezTo>
                        <a:cubicBezTo>
                          <a:pt x="6772367" y="1714149"/>
                          <a:pt x="6543545" y="1707028"/>
                          <a:pt x="6391564" y="1706563"/>
                        </a:cubicBezTo>
                        <a:cubicBezTo>
                          <a:pt x="6239583" y="1706098"/>
                          <a:pt x="6028614" y="1706476"/>
                          <a:pt x="5752407" y="1706563"/>
                        </a:cubicBezTo>
                        <a:cubicBezTo>
                          <a:pt x="5476200" y="1706650"/>
                          <a:pt x="5209230" y="1675362"/>
                          <a:pt x="4972637" y="1706563"/>
                        </a:cubicBezTo>
                        <a:cubicBezTo>
                          <a:pt x="4736044" y="1737765"/>
                          <a:pt x="4584491" y="1703107"/>
                          <a:pt x="4333480" y="1706563"/>
                        </a:cubicBezTo>
                        <a:cubicBezTo>
                          <a:pt x="4082469" y="1710019"/>
                          <a:pt x="4027171" y="1690271"/>
                          <a:pt x="3905245" y="1706563"/>
                        </a:cubicBezTo>
                        <a:cubicBezTo>
                          <a:pt x="3783320" y="1722855"/>
                          <a:pt x="3612932" y="1686002"/>
                          <a:pt x="3406703" y="1706563"/>
                        </a:cubicBezTo>
                        <a:cubicBezTo>
                          <a:pt x="3200474" y="1727124"/>
                          <a:pt x="2854280" y="1670868"/>
                          <a:pt x="2626933" y="1706563"/>
                        </a:cubicBezTo>
                        <a:cubicBezTo>
                          <a:pt x="2399586" y="1742259"/>
                          <a:pt x="2195149" y="1717484"/>
                          <a:pt x="1987776" y="1706563"/>
                        </a:cubicBezTo>
                        <a:cubicBezTo>
                          <a:pt x="1780403" y="1695642"/>
                          <a:pt x="1673473" y="1703567"/>
                          <a:pt x="1489234" y="1706563"/>
                        </a:cubicBezTo>
                        <a:cubicBezTo>
                          <a:pt x="1304995" y="1709559"/>
                          <a:pt x="1014048" y="1691215"/>
                          <a:pt x="850078" y="1706563"/>
                        </a:cubicBezTo>
                        <a:cubicBezTo>
                          <a:pt x="686108" y="1721911"/>
                          <a:pt x="347266" y="1687080"/>
                          <a:pt x="0" y="1706563"/>
                        </a:cubicBezTo>
                        <a:cubicBezTo>
                          <a:pt x="23379" y="1581765"/>
                          <a:pt x="21579" y="1341230"/>
                          <a:pt x="0" y="1188906"/>
                        </a:cubicBezTo>
                        <a:cubicBezTo>
                          <a:pt x="-21579" y="1036582"/>
                          <a:pt x="-18420" y="800995"/>
                          <a:pt x="0" y="602986"/>
                        </a:cubicBezTo>
                        <a:cubicBezTo>
                          <a:pt x="18420" y="404977"/>
                          <a:pt x="8967" y="16933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Partimos de un </a:t>
            </a:r>
            <a:r>
              <a:rPr lang="es-ES" dirty="0" err="1">
                <a:solidFill>
                  <a:schemeClr val="bg1"/>
                </a:solidFill>
              </a:rPr>
              <a:t>framework</a:t>
            </a:r>
            <a:r>
              <a:rPr lang="es-ES" dirty="0">
                <a:solidFill>
                  <a:schemeClr val="bg1"/>
                </a:solidFill>
              </a:rPr>
              <a:t>: ¿Qué aportar?</a:t>
            </a:r>
            <a:endParaRPr lang="es-ES" sz="2000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El driver no esta integrado en Linux</a:t>
            </a:r>
          </a:p>
          <a:p>
            <a:r>
              <a:rPr lang="es-ES" dirty="0">
                <a:solidFill>
                  <a:schemeClr val="bg1"/>
                </a:solidFill>
              </a:rPr>
              <a:t>No hay modelos en formato .</a:t>
            </a:r>
            <a:r>
              <a:rPr lang="es-ES" dirty="0" err="1">
                <a:solidFill>
                  <a:schemeClr val="bg1"/>
                </a:solidFill>
              </a:rPr>
              <a:t>rkllm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Documentación muy escasa</a:t>
            </a:r>
          </a:p>
          <a:p>
            <a:r>
              <a:rPr lang="es-ES" b="1" dirty="0">
                <a:solidFill>
                  <a:schemeClr val="bg1"/>
                </a:solidFill>
              </a:rPr>
              <a:t>Conclusión: Aportar facilidad de uso, optimización, documentación e incluso estandarización</a:t>
            </a:r>
          </a:p>
        </p:txBody>
      </p:sp>
    </p:spTree>
    <p:extLst>
      <p:ext uri="{BB962C8B-B14F-4D97-AF65-F5344CB8AC3E}">
        <p14:creationId xmlns:p14="http://schemas.microsoft.com/office/powerpoint/2010/main" val="184011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76794-DB5B-3041-DC7E-90A82285A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C45C3D1-5AB1-C16F-9DE6-16ADFC45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0999"/>
            <a:ext cx="9601200" cy="1244601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sz="6000" dirty="0"/>
              <a:t>Forks “</a:t>
            </a:r>
            <a:r>
              <a:rPr lang="es-ES" sz="6000" dirty="0" err="1"/>
              <a:t>ez</a:t>
            </a:r>
            <a:r>
              <a:rPr lang="es-ES" sz="6000" dirty="0"/>
              <a:t>” de </a:t>
            </a:r>
            <a:r>
              <a:rPr lang="es-ES" sz="6000" dirty="0" err="1"/>
              <a:t>Rockchip</a:t>
            </a:r>
            <a:endParaRPr lang="es-ES" sz="6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DB7EC8-B96D-D4CE-0055-9F764A2B5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001" y="1796451"/>
            <a:ext cx="5014478" cy="4234569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algn="ctr" rtl="0"/>
            <a:r>
              <a:rPr lang="es-ES" sz="2400" b="1" dirty="0"/>
              <a:t>ezrknn-toolkit2</a:t>
            </a:r>
          </a:p>
          <a:p>
            <a:pPr algn="ctr" rtl="0"/>
            <a:endParaRPr lang="es-ES" sz="1000" b="1" dirty="0"/>
          </a:p>
          <a:p>
            <a:pPr lvl="1" rtl="0"/>
            <a:r>
              <a:rPr lang="es-ES" sz="2400" dirty="0"/>
              <a:t>Automatización de la instalación de bibliotecas, Python…</a:t>
            </a:r>
          </a:p>
          <a:p>
            <a:pPr lvl="1" rtl="0"/>
            <a:r>
              <a:rPr lang="es-ES" sz="2400" dirty="0"/>
              <a:t>Compilar </a:t>
            </a:r>
            <a:r>
              <a:rPr lang="es-ES" sz="2400" dirty="0" err="1"/>
              <a:t>benchmark</a:t>
            </a:r>
            <a:r>
              <a:rPr lang="es-ES" sz="2400" dirty="0"/>
              <a:t> de prueba</a:t>
            </a:r>
          </a:p>
          <a:p>
            <a:pPr lvl="1" rtl="0"/>
            <a:r>
              <a:rPr lang="es-ES" sz="2400" dirty="0"/>
              <a:t>Pequeños añadidos a la documentación</a:t>
            </a:r>
          </a:p>
          <a:p>
            <a:pPr lvl="1" rtl="0"/>
            <a:r>
              <a:rPr lang="es-ES" sz="2400" b="1" dirty="0"/>
              <a:t>En resumen: </a:t>
            </a:r>
            <a:r>
              <a:rPr lang="es-ES" sz="2400" dirty="0"/>
              <a:t>uso general de la NPU (</a:t>
            </a:r>
            <a:r>
              <a:rPr lang="es-ES" sz="2400" dirty="0" err="1"/>
              <a:t>NNs</a:t>
            </a:r>
            <a:r>
              <a:rPr lang="es-ES" sz="2400" dirty="0"/>
              <a:t>, CV…) y pruebas básicas.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66ED29-258E-9E92-14BB-3F0003B0EB4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78479" y="1796451"/>
            <a:ext cx="5014477" cy="4234576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algn="ctr" rtl="0"/>
            <a:r>
              <a:rPr lang="es-ES" sz="2400" b="1" dirty="0" err="1"/>
              <a:t>ezrknn-llm</a:t>
            </a:r>
            <a:endParaRPr lang="es-ES" sz="2400" b="1" dirty="0"/>
          </a:p>
          <a:p>
            <a:pPr algn="ctr" rtl="0"/>
            <a:endParaRPr lang="es-ES" sz="1000" dirty="0"/>
          </a:p>
          <a:p>
            <a:pPr lvl="1" rtl="0"/>
            <a:r>
              <a:rPr lang="es-ES" sz="2400" dirty="0"/>
              <a:t>Automatización de la instalación</a:t>
            </a:r>
          </a:p>
          <a:p>
            <a:pPr lvl="1" rtl="0"/>
            <a:r>
              <a:rPr lang="es-ES" sz="2400" dirty="0"/>
              <a:t>Docker para convertir </a:t>
            </a:r>
            <a:r>
              <a:rPr lang="es-ES" sz="2400" dirty="0" err="1"/>
              <a:t>LLMs</a:t>
            </a:r>
            <a:r>
              <a:rPr lang="es-ES" sz="2400" dirty="0"/>
              <a:t> más fácilmente (</a:t>
            </a:r>
            <a:r>
              <a:rPr lang="es-ES" sz="2400" b="1" dirty="0" err="1"/>
              <a:t>ezrkllm-toolkit</a:t>
            </a:r>
            <a:r>
              <a:rPr lang="es-ES" sz="2400" dirty="0"/>
              <a:t>)</a:t>
            </a:r>
          </a:p>
          <a:p>
            <a:pPr lvl="1" rtl="0"/>
            <a:r>
              <a:rPr lang="es-ES" sz="2400" dirty="0"/>
              <a:t>Convertir </a:t>
            </a:r>
            <a:r>
              <a:rPr lang="es-ES" sz="2400" dirty="0" err="1"/>
              <a:t>LLMs</a:t>
            </a:r>
            <a:r>
              <a:rPr lang="es-ES" sz="2400" dirty="0"/>
              <a:t> para la comunidad (necesita buenos recursos HW)</a:t>
            </a:r>
          </a:p>
          <a:p>
            <a:pPr lvl="1" rtl="0"/>
            <a:r>
              <a:rPr lang="es-ES" sz="2400" dirty="0"/>
              <a:t>Compilar programa </a:t>
            </a:r>
            <a:r>
              <a:rPr lang="es-ES" sz="2400" b="1" dirty="0" err="1"/>
              <a:t>rkllm</a:t>
            </a:r>
            <a:r>
              <a:rPr lang="es-ES" sz="2400" dirty="0"/>
              <a:t>, para ejecución de </a:t>
            </a:r>
            <a:r>
              <a:rPr lang="es-ES" sz="2400" dirty="0" err="1"/>
              <a:t>LLMs</a:t>
            </a:r>
            <a:r>
              <a:rPr lang="es-ES" sz="2400" dirty="0"/>
              <a:t> convertidos. Instalación automática.</a:t>
            </a:r>
          </a:p>
          <a:p>
            <a:pPr lvl="1" rtl="0"/>
            <a:r>
              <a:rPr lang="es-ES" sz="2400" dirty="0"/>
              <a:t>Documentación extendida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5C6C5C7-A3A9-E882-18E0-94279F28CB34}"/>
              </a:ext>
            </a:extLst>
          </p:cNvPr>
          <p:cNvCxnSpPr>
            <a:cxnSpLocks/>
          </p:cNvCxnSpPr>
          <p:nvPr/>
        </p:nvCxnSpPr>
        <p:spPr>
          <a:xfrm>
            <a:off x="1757680" y="2306320"/>
            <a:ext cx="3627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EF7CF0B-6CCD-5BBD-C2D1-E73101D082F8}"/>
              </a:ext>
            </a:extLst>
          </p:cNvPr>
          <p:cNvCxnSpPr>
            <a:cxnSpLocks/>
          </p:cNvCxnSpPr>
          <p:nvPr/>
        </p:nvCxnSpPr>
        <p:spPr>
          <a:xfrm>
            <a:off x="6772415" y="2306320"/>
            <a:ext cx="36266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794C6-5DB0-C363-C216-29FCBB09E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53F44DB-439E-1BD0-E523-3B6BFE9D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0999"/>
            <a:ext cx="9601200" cy="1244601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sz="6000" dirty="0"/>
              <a:t>Forks “</a:t>
            </a:r>
            <a:r>
              <a:rPr lang="es-ES" sz="6000" dirty="0" err="1"/>
              <a:t>ez</a:t>
            </a:r>
            <a:r>
              <a:rPr lang="es-ES" sz="6000" dirty="0"/>
              <a:t>” de </a:t>
            </a:r>
            <a:r>
              <a:rPr lang="es-ES" sz="6000" dirty="0" err="1"/>
              <a:t>Rockchip</a:t>
            </a:r>
            <a:endParaRPr lang="es-ES" sz="60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233C4C4-804D-9146-9238-5EC03250920B}"/>
              </a:ext>
            </a:extLst>
          </p:cNvPr>
          <p:cNvSpPr txBox="1"/>
          <p:nvPr/>
        </p:nvSpPr>
        <p:spPr>
          <a:xfrm>
            <a:off x="342900" y="1493504"/>
            <a:ext cx="42799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A todo esto, sumamos integración del driver para la NPU en el </a:t>
            </a:r>
            <a:r>
              <a:rPr lang="es-ES" sz="2800" b="1" dirty="0" err="1"/>
              <a:t>kernel</a:t>
            </a:r>
            <a:r>
              <a:rPr lang="es-ES" sz="2800" b="1" dirty="0"/>
              <a:t> de Linux.</a:t>
            </a:r>
          </a:p>
          <a:p>
            <a:endParaRPr lang="es-ES" sz="3600" b="1" dirty="0"/>
          </a:p>
          <a:p>
            <a:r>
              <a:rPr lang="es-ES" sz="2400" dirty="0"/>
              <a:t>Concretamente, integramos en el </a:t>
            </a:r>
            <a:r>
              <a:rPr lang="es-ES" sz="2400" dirty="0" err="1"/>
              <a:t>kernel</a:t>
            </a:r>
            <a:r>
              <a:rPr lang="es-ES" sz="2400" dirty="0"/>
              <a:t> </a:t>
            </a:r>
            <a:r>
              <a:rPr lang="es-ES" sz="2400" dirty="0" err="1">
                <a:latin typeface="Consolas" panose="020B0609020204030204" pitchFamily="49" charset="0"/>
              </a:rPr>
              <a:t>linux-rockchip</a:t>
            </a:r>
            <a:r>
              <a:rPr lang="es-ES" sz="2400" dirty="0"/>
              <a:t>, </a:t>
            </a:r>
            <a:r>
              <a:rPr lang="es-ES" sz="2400" dirty="0" err="1"/>
              <a:t>fork</a:t>
            </a:r>
            <a:r>
              <a:rPr lang="es-ES" sz="2400" dirty="0"/>
              <a:t> de Linux famoso entra la comunidad open </a:t>
            </a:r>
            <a:r>
              <a:rPr lang="es-ES" sz="2400" dirty="0" err="1"/>
              <a:t>source</a:t>
            </a:r>
            <a:r>
              <a:rPr lang="es-ES" sz="2400" dirty="0"/>
              <a:t>, usado en casi cualquier SO para placas con chips de </a:t>
            </a:r>
            <a:r>
              <a:rPr lang="es-ES" sz="2400" dirty="0" err="1"/>
              <a:t>Rockchip</a:t>
            </a:r>
            <a:r>
              <a:rPr lang="es-ES" sz="2400" dirty="0"/>
              <a:t> (como </a:t>
            </a:r>
            <a:r>
              <a:rPr lang="es-ES" sz="2400" dirty="0" err="1"/>
              <a:t>Armbian</a:t>
            </a:r>
            <a:r>
              <a:rPr lang="es-ES" sz="2400" dirty="0"/>
              <a:t>, usada en este TFM).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600EA71-F80F-5242-E295-CA24740A0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568" y="2096854"/>
            <a:ext cx="7487432" cy="393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5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77113-84EA-2780-44B8-E95E9F09E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A8592-8FD5-A2AF-10C4-FA026CAF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381001"/>
            <a:ext cx="5943599" cy="1214120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sz="8000" dirty="0" err="1"/>
              <a:t>ezrknpu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9A3A89-FE09-61A2-4F2F-FB66F8FA64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280160" y="1686561"/>
            <a:ext cx="9641840" cy="4297679"/>
          </a:xfrm>
        </p:spPr>
        <p:txBody>
          <a:bodyPr rtlCol="0">
            <a:normAutofit fontScale="92500" lnSpcReduction="10000"/>
          </a:bodyPr>
          <a:lstStyle>
            <a:defPPr>
              <a:defRPr lang="es-ES"/>
            </a:defPPr>
          </a:lstStyle>
          <a:p>
            <a:pPr marL="283464" lvl="1" indent="0" rtl="0">
              <a:buNone/>
            </a:pPr>
            <a:r>
              <a:rPr lang="es-ES" sz="2400" dirty="0"/>
              <a:t>Por último, se crea un tercer repositorio en GitHub, centralizando los cambios de ambos </a:t>
            </a:r>
            <a:r>
              <a:rPr lang="es-ES" sz="2400" dirty="0" err="1"/>
              <a:t>forks</a:t>
            </a:r>
            <a:r>
              <a:rPr lang="es-ES" sz="2400" dirty="0"/>
              <a:t>:</a:t>
            </a:r>
          </a:p>
          <a:p>
            <a:pPr lvl="1"/>
            <a:r>
              <a:rPr lang="es-ES" sz="2400" dirty="0"/>
              <a:t>Centralizamos y modularizamos parte de la instalación</a:t>
            </a:r>
          </a:p>
          <a:p>
            <a:pPr lvl="1"/>
            <a:r>
              <a:rPr lang="es-ES" sz="2400" dirty="0"/>
              <a:t>Búsqueda de calidad: Refactorización, optimizaciones</a:t>
            </a:r>
          </a:p>
          <a:p>
            <a:pPr lvl="1"/>
            <a:r>
              <a:rPr lang="es-ES" sz="2400" dirty="0"/>
              <a:t>Centralizamos documentación</a:t>
            </a:r>
          </a:p>
          <a:p>
            <a:pPr lvl="1"/>
            <a:r>
              <a:rPr lang="es-ES" sz="2400" dirty="0"/>
              <a:t>Reducimos dependencia de repositorios originales de </a:t>
            </a:r>
            <a:r>
              <a:rPr lang="es-ES" sz="2400" dirty="0" err="1"/>
              <a:t>Rockchip</a:t>
            </a:r>
            <a:endParaRPr lang="es-ES" sz="2400" dirty="0"/>
          </a:p>
          <a:p>
            <a:pPr lvl="1"/>
            <a:r>
              <a:rPr lang="es-ES" sz="2400" dirty="0"/>
              <a:t>Apuntamos a los repos “</a:t>
            </a:r>
            <a:r>
              <a:rPr lang="es-ES" sz="2400" dirty="0" err="1"/>
              <a:t>ez</a:t>
            </a:r>
            <a:r>
              <a:rPr lang="es-ES" sz="2400" dirty="0"/>
              <a:t>” como submódulos de Git:</a:t>
            </a:r>
          </a:p>
          <a:p>
            <a:pPr lvl="2"/>
            <a:r>
              <a:rPr lang="es-ES" sz="2400" dirty="0" err="1"/>
              <a:t>Commits</a:t>
            </a:r>
            <a:r>
              <a:rPr lang="es-ES" sz="2400" dirty="0"/>
              <a:t> seguros y estables, independientes del desarrollo</a:t>
            </a:r>
          </a:p>
          <a:p>
            <a:pPr lvl="2"/>
            <a:r>
              <a:rPr lang="es-ES" sz="2400" dirty="0"/>
              <a:t>Simplifica instalación</a:t>
            </a:r>
          </a:p>
          <a:p>
            <a:pPr lvl="2"/>
            <a:r>
              <a:rPr lang="es-ES" sz="2400" dirty="0"/>
              <a:t>Simplifica de cara a los usuarios menos avanzados</a:t>
            </a:r>
          </a:p>
          <a:p>
            <a:pPr lvl="1"/>
            <a:r>
              <a:rPr lang="es-ES" sz="2400" b="1" dirty="0"/>
              <a:t>Instalación en un solo comando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4347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94571-20D4-A0C6-2A08-93D115185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1540AD6-085F-3E18-59F9-21B70E4D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69008"/>
            <a:ext cx="9313602" cy="1706563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sz="8800" dirty="0"/>
              <a:t>Resultados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376BCE4-0376-0D33-D356-1EA8FC482B7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308934" y="2575718"/>
            <a:ext cx="7030720" cy="1706563"/>
          </a:xfrm>
          <a:solidFill>
            <a:schemeClr val="accent1">
              <a:lumMod val="50000"/>
              <a:alpha val="50000"/>
            </a:schemeClr>
          </a:solidFill>
          <a:ln w="19050" cap="rnd" cmpd="sng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030720"/>
                      <a:gd name="connsiteY0" fmla="*/ 0 h 1706563"/>
                      <a:gd name="connsiteX1" fmla="*/ 779771 w 7030720"/>
                      <a:gd name="connsiteY1" fmla="*/ 0 h 1706563"/>
                      <a:gd name="connsiteX2" fmla="*/ 1559542 w 7030720"/>
                      <a:gd name="connsiteY2" fmla="*/ 0 h 1706563"/>
                      <a:gd name="connsiteX3" fmla="*/ 2198698 w 7030720"/>
                      <a:gd name="connsiteY3" fmla="*/ 0 h 1706563"/>
                      <a:gd name="connsiteX4" fmla="*/ 2908161 w 7030720"/>
                      <a:gd name="connsiteY4" fmla="*/ 0 h 1706563"/>
                      <a:gd name="connsiteX5" fmla="*/ 3477011 w 7030720"/>
                      <a:gd name="connsiteY5" fmla="*/ 0 h 1706563"/>
                      <a:gd name="connsiteX6" fmla="*/ 4116167 w 7030720"/>
                      <a:gd name="connsiteY6" fmla="*/ 0 h 1706563"/>
                      <a:gd name="connsiteX7" fmla="*/ 4895938 w 7030720"/>
                      <a:gd name="connsiteY7" fmla="*/ 0 h 1706563"/>
                      <a:gd name="connsiteX8" fmla="*/ 5394480 w 7030720"/>
                      <a:gd name="connsiteY8" fmla="*/ 0 h 1706563"/>
                      <a:gd name="connsiteX9" fmla="*/ 6103943 w 7030720"/>
                      <a:gd name="connsiteY9" fmla="*/ 0 h 1706563"/>
                      <a:gd name="connsiteX10" fmla="*/ 7030720 w 7030720"/>
                      <a:gd name="connsiteY10" fmla="*/ 0 h 1706563"/>
                      <a:gd name="connsiteX11" fmla="*/ 7030720 w 7030720"/>
                      <a:gd name="connsiteY11" fmla="*/ 568854 h 1706563"/>
                      <a:gd name="connsiteX12" fmla="*/ 7030720 w 7030720"/>
                      <a:gd name="connsiteY12" fmla="*/ 1137709 h 1706563"/>
                      <a:gd name="connsiteX13" fmla="*/ 7030720 w 7030720"/>
                      <a:gd name="connsiteY13" fmla="*/ 1706563 h 1706563"/>
                      <a:gd name="connsiteX14" fmla="*/ 6250949 w 7030720"/>
                      <a:gd name="connsiteY14" fmla="*/ 1706563 h 1706563"/>
                      <a:gd name="connsiteX15" fmla="*/ 5611793 w 7030720"/>
                      <a:gd name="connsiteY15" fmla="*/ 1706563 h 1706563"/>
                      <a:gd name="connsiteX16" fmla="*/ 4972637 w 7030720"/>
                      <a:gd name="connsiteY16" fmla="*/ 1706563 h 1706563"/>
                      <a:gd name="connsiteX17" fmla="*/ 4333480 w 7030720"/>
                      <a:gd name="connsiteY17" fmla="*/ 1706563 h 1706563"/>
                      <a:gd name="connsiteX18" fmla="*/ 3694324 w 7030720"/>
                      <a:gd name="connsiteY18" fmla="*/ 1706563 h 1706563"/>
                      <a:gd name="connsiteX19" fmla="*/ 3125475 w 7030720"/>
                      <a:gd name="connsiteY19" fmla="*/ 1706563 h 1706563"/>
                      <a:gd name="connsiteX20" fmla="*/ 2416011 w 7030720"/>
                      <a:gd name="connsiteY20" fmla="*/ 1706563 h 1706563"/>
                      <a:gd name="connsiteX21" fmla="*/ 1776855 w 7030720"/>
                      <a:gd name="connsiteY21" fmla="*/ 1706563 h 1706563"/>
                      <a:gd name="connsiteX22" fmla="*/ 997084 w 7030720"/>
                      <a:gd name="connsiteY22" fmla="*/ 1706563 h 1706563"/>
                      <a:gd name="connsiteX23" fmla="*/ 0 w 7030720"/>
                      <a:gd name="connsiteY23" fmla="*/ 1706563 h 1706563"/>
                      <a:gd name="connsiteX24" fmla="*/ 0 w 7030720"/>
                      <a:gd name="connsiteY24" fmla="*/ 1120643 h 1706563"/>
                      <a:gd name="connsiteX25" fmla="*/ 0 w 7030720"/>
                      <a:gd name="connsiteY25" fmla="*/ 551789 h 1706563"/>
                      <a:gd name="connsiteX26" fmla="*/ 0 w 7030720"/>
                      <a:gd name="connsiteY26" fmla="*/ 0 h 1706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030720" h="1706563" fill="none" extrusionOk="0">
                        <a:moveTo>
                          <a:pt x="0" y="0"/>
                        </a:moveTo>
                        <a:cubicBezTo>
                          <a:pt x="233178" y="-13920"/>
                          <a:pt x="414774" y="-36032"/>
                          <a:pt x="779771" y="0"/>
                        </a:cubicBezTo>
                        <a:cubicBezTo>
                          <a:pt x="1144768" y="36032"/>
                          <a:pt x="1176620" y="-17693"/>
                          <a:pt x="1559542" y="0"/>
                        </a:cubicBezTo>
                        <a:cubicBezTo>
                          <a:pt x="1942464" y="17693"/>
                          <a:pt x="1950623" y="-10595"/>
                          <a:pt x="2198698" y="0"/>
                        </a:cubicBezTo>
                        <a:cubicBezTo>
                          <a:pt x="2446773" y="10595"/>
                          <a:pt x="2568819" y="22177"/>
                          <a:pt x="2908161" y="0"/>
                        </a:cubicBezTo>
                        <a:cubicBezTo>
                          <a:pt x="3247503" y="-22177"/>
                          <a:pt x="3338720" y="25308"/>
                          <a:pt x="3477011" y="0"/>
                        </a:cubicBezTo>
                        <a:cubicBezTo>
                          <a:pt x="3615302" y="-25308"/>
                          <a:pt x="3835601" y="26796"/>
                          <a:pt x="4116167" y="0"/>
                        </a:cubicBezTo>
                        <a:cubicBezTo>
                          <a:pt x="4396733" y="-26796"/>
                          <a:pt x="4565990" y="-13654"/>
                          <a:pt x="4895938" y="0"/>
                        </a:cubicBezTo>
                        <a:cubicBezTo>
                          <a:pt x="5225886" y="13654"/>
                          <a:pt x="5181184" y="-6958"/>
                          <a:pt x="5394480" y="0"/>
                        </a:cubicBezTo>
                        <a:cubicBezTo>
                          <a:pt x="5607776" y="6958"/>
                          <a:pt x="5812965" y="-9846"/>
                          <a:pt x="6103943" y="0"/>
                        </a:cubicBezTo>
                        <a:cubicBezTo>
                          <a:pt x="6394921" y="9846"/>
                          <a:pt x="6779222" y="12306"/>
                          <a:pt x="7030720" y="0"/>
                        </a:cubicBezTo>
                        <a:cubicBezTo>
                          <a:pt x="7033700" y="147634"/>
                          <a:pt x="7041240" y="319253"/>
                          <a:pt x="7030720" y="568854"/>
                        </a:cubicBezTo>
                        <a:cubicBezTo>
                          <a:pt x="7020200" y="818455"/>
                          <a:pt x="7048441" y="1016472"/>
                          <a:pt x="7030720" y="1137709"/>
                        </a:cubicBezTo>
                        <a:cubicBezTo>
                          <a:pt x="7012999" y="1258947"/>
                          <a:pt x="7012493" y="1475334"/>
                          <a:pt x="7030720" y="1706563"/>
                        </a:cubicBezTo>
                        <a:cubicBezTo>
                          <a:pt x="6705521" y="1705319"/>
                          <a:pt x="6594160" y="1690078"/>
                          <a:pt x="6250949" y="1706563"/>
                        </a:cubicBezTo>
                        <a:cubicBezTo>
                          <a:pt x="5907738" y="1723048"/>
                          <a:pt x="5855995" y="1694694"/>
                          <a:pt x="5611793" y="1706563"/>
                        </a:cubicBezTo>
                        <a:cubicBezTo>
                          <a:pt x="5367591" y="1718432"/>
                          <a:pt x="5131185" y="1709466"/>
                          <a:pt x="4972637" y="1706563"/>
                        </a:cubicBezTo>
                        <a:cubicBezTo>
                          <a:pt x="4814089" y="1703660"/>
                          <a:pt x="4648504" y="1685390"/>
                          <a:pt x="4333480" y="1706563"/>
                        </a:cubicBezTo>
                        <a:cubicBezTo>
                          <a:pt x="4018456" y="1727736"/>
                          <a:pt x="3949104" y="1709258"/>
                          <a:pt x="3694324" y="1706563"/>
                        </a:cubicBezTo>
                        <a:cubicBezTo>
                          <a:pt x="3439544" y="1703868"/>
                          <a:pt x="3250298" y="1704085"/>
                          <a:pt x="3125475" y="1706563"/>
                        </a:cubicBezTo>
                        <a:cubicBezTo>
                          <a:pt x="3000652" y="1709041"/>
                          <a:pt x="2650629" y="1691117"/>
                          <a:pt x="2416011" y="1706563"/>
                        </a:cubicBezTo>
                        <a:cubicBezTo>
                          <a:pt x="2181393" y="1722009"/>
                          <a:pt x="1973627" y="1717038"/>
                          <a:pt x="1776855" y="1706563"/>
                        </a:cubicBezTo>
                        <a:cubicBezTo>
                          <a:pt x="1580083" y="1696088"/>
                          <a:pt x="1371000" y="1699180"/>
                          <a:pt x="997084" y="1706563"/>
                        </a:cubicBezTo>
                        <a:cubicBezTo>
                          <a:pt x="623168" y="1713946"/>
                          <a:pt x="288576" y="1715491"/>
                          <a:pt x="0" y="1706563"/>
                        </a:cubicBezTo>
                        <a:cubicBezTo>
                          <a:pt x="19019" y="1430934"/>
                          <a:pt x="-28778" y="1338129"/>
                          <a:pt x="0" y="1120643"/>
                        </a:cubicBezTo>
                        <a:cubicBezTo>
                          <a:pt x="28778" y="903157"/>
                          <a:pt x="2293" y="732384"/>
                          <a:pt x="0" y="551789"/>
                        </a:cubicBezTo>
                        <a:cubicBezTo>
                          <a:pt x="-2293" y="371194"/>
                          <a:pt x="-17009" y="210855"/>
                          <a:pt x="0" y="0"/>
                        </a:cubicBezTo>
                        <a:close/>
                      </a:path>
                      <a:path w="7030720" h="1706563" stroke="0" extrusionOk="0">
                        <a:moveTo>
                          <a:pt x="0" y="0"/>
                        </a:moveTo>
                        <a:cubicBezTo>
                          <a:pt x="198592" y="3999"/>
                          <a:pt x="302433" y="24068"/>
                          <a:pt x="568849" y="0"/>
                        </a:cubicBezTo>
                        <a:cubicBezTo>
                          <a:pt x="835265" y="-24068"/>
                          <a:pt x="907559" y="-1896"/>
                          <a:pt x="997084" y="0"/>
                        </a:cubicBezTo>
                        <a:cubicBezTo>
                          <a:pt x="1086610" y="1896"/>
                          <a:pt x="1483331" y="32430"/>
                          <a:pt x="1776855" y="0"/>
                        </a:cubicBezTo>
                        <a:cubicBezTo>
                          <a:pt x="2070379" y="-32430"/>
                          <a:pt x="2188532" y="23894"/>
                          <a:pt x="2345704" y="0"/>
                        </a:cubicBezTo>
                        <a:cubicBezTo>
                          <a:pt x="2502876" y="-23894"/>
                          <a:pt x="2633284" y="-22056"/>
                          <a:pt x="2914553" y="0"/>
                        </a:cubicBezTo>
                        <a:cubicBezTo>
                          <a:pt x="3195822" y="22056"/>
                          <a:pt x="3534617" y="21937"/>
                          <a:pt x="3694324" y="0"/>
                        </a:cubicBezTo>
                        <a:cubicBezTo>
                          <a:pt x="3854031" y="-21937"/>
                          <a:pt x="4072706" y="-23312"/>
                          <a:pt x="4192866" y="0"/>
                        </a:cubicBezTo>
                        <a:cubicBezTo>
                          <a:pt x="4313026" y="23312"/>
                          <a:pt x="4634574" y="-33811"/>
                          <a:pt x="4972637" y="0"/>
                        </a:cubicBezTo>
                        <a:cubicBezTo>
                          <a:pt x="5310700" y="33811"/>
                          <a:pt x="5508431" y="-1942"/>
                          <a:pt x="5752407" y="0"/>
                        </a:cubicBezTo>
                        <a:cubicBezTo>
                          <a:pt x="5996383" y="1942"/>
                          <a:pt x="6209122" y="4158"/>
                          <a:pt x="6391564" y="0"/>
                        </a:cubicBezTo>
                        <a:cubicBezTo>
                          <a:pt x="6574006" y="-4158"/>
                          <a:pt x="6808912" y="-13841"/>
                          <a:pt x="7030720" y="0"/>
                        </a:cubicBezTo>
                        <a:cubicBezTo>
                          <a:pt x="7029819" y="236491"/>
                          <a:pt x="7041913" y="306662"/>
                          <a:pt x="7030720" y="551789"/>
                        </a:cubicBezTo>
                        <a:cubicBezTo>
                          <a:pt x="7019527" y="796916"/>
                          <a:pt x="7049836" y="849701"/>
                          <a:pt x="7030720" y="1069446"/>
                        </a:cubicBezTo>
                        <a:cubicBezTo>
                          <a:pt x="7011604" y="1289191"/>
                          <a:pt x="7055951" y="1534267"/>
                          <a:pt x="7030720" y="1706563"/>
                        </a:cubicBezTo>
                        <a:cubicBezTo>
                          <a:pt x="6772367" y="1714149"/>
                          <a:pt x="6543545" y="1707028"/>
                          <a:pt x="6391564" y="1706563"/>
                        </a:cubicBezTo>
                        <a:cubicBezTo>
                          <a:pt x="6239583" y="1706098"/>
                          <a:pt x="6028614" y="1706476"/>
                          <a:pt x="5752407" y="1706563"/>
                        </a:cubicBezTo>
                        <a:cubicBezTo>
                          <a:pt x="5476200" y="1706650"/>
                          <a:pt x="5209230" y="1675362"/>
                          <a:pt x="4972637" y="1706563"/>
                        </a:cubicBezTo>
                        <a:cubicBezTo>
                          <a:pt x="4736044" y="1737765"/>
                          <a:pt x="4584491" y="1703107"/>
                          <a:pt x="4333480" y="1706563"/>
                        </a:cubicBezTo>
                        <a:cubicBezTo>
                          <a:pt x="4082469" y="1710019"/>
                          <a:pt x="4027171" y="1690271"/>
                          <a:pt x="3905245" y="1706563"/>
                        </a:cubicBezTo>
                        <a:cubicBezTo>
                          <a:pt x="3783320" y="1722855"/>
                          <a:pt x="3612932" y="1686002"/>
                          <a:pt x="3406703" y="1706563"/>
                        </a:cubicBezTo>
                        <a:cubicBezTo>
                          <a:pt x="3200474" y="1727124"/>
                          <a:pt x="2854280" y="1670868"/>
                          <a:pt x="2626933" y="1706563"/>
                        </a:cubicBezTo>
                        <a:cubicBezTo>
                          <a:pt x="2399586" y="1742259"/>
                          <a:pt x="2195149" y="1717484"/>
                          <a:pt x="1987776" y="1706563"/>
                        </a:cubicBezTo>
                        <a:cubicBezTo>
                          <a:pt x="1780403" y="1695642"/>
                          <a:pt x="1673473" y="1703567"/>
                          <a:pt x="1489234" y="1706563"/>
                        </a:cubicBezTo>
                        <a:cubicBezTo>
                          <a:pt x="1304995" y="1709559"/>
                          <a:pt x="1014048" y="1691215"/>
                          <a:pt x="850078" y="1706563"/>
                        </a:cubicBezTo>
                        <a:cubicBezTo>
                          <a:pt x="686108" y="1721911"/>
                          <a:pt x="347266" y="1687080"/>
                          <a:pt x="0" y="1706563"/>
                        </a:cubicBezTo>
                        <a:cubicBezTo>
                          <a:pt x="23379" y="1581765"/>
                          <a:pt x="21579" y="1341230"/>
                          <a:pt x="0" y="1188906"/>
                        </a:cubicBezTo>
                        <a:cubicBezTo>
                          <a:pt x="-21579" y="1036582"/>
                          <a:pt x="-18420" y="800995"/>
                          <a:pt x="0" y="602986"/>
                        </a:cubicBezTo>
                        <a:cubicBezTo>
                          <a:pt x="18420" y="404977"/>
                          <a:pt x="8967" y="16933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anchor="ctr">
            <a:normAutofit fontScale="85000" lnSpcReduction="10000"/>
          </a:bodyPr>
          <a:lstStyle/>
          <a:p>
            <a:pPr marL="0" indent="0" algn="ctr">
              <a:buNone/>
            </a:pPr>
            <a:r>
              <a:rPr lang="es-ES" sz="4000" dirty="0"/>
              <a:t>¿Hemos conseguido los objetivos?</a:t>
            </a:r>
          </a:p>
          <a:p>
            <a:pPr marL="0" indent="0" algn="ctr">
              <a:buNone/>
            </a:pPr>
            <a:r>
              <a:rPr lang="es-ES" sz="4000" dirty="0"/>
              <a:t>¿De que forma es mejor que lo que había?</a:t>
            </a:r>
          </a:p>
        </p:txBody>
      </p:sp>
      <p:pic>
        <p:nvPicPr>
          <p:cNvPr id="4" name="Gráfico 3" descr="Euro con relleno sólido">
            <a:extLst>
              <a:ext uri="{FF2B5EF4-FFF2-40B4-BE49-F238E27FC236}">
                <a16:creationId xmlns:a16="http://schemas.microsoft.com/office/drawing/2014/main" id="{C115557F-1E42-E109-74B2-FB93EC680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8934" y="4884560"/>
            <a:ext cx="914400" cy="914400"/>
          </a:xfrm>
          <a:prstGeom prst="rect">
            <a:avLst/>
          </a:prstGeom>
        </p:spPr>
      </p:pic>
      <p:pic>
        <p:nvPicPr>
          <p:cNvPr id="10" name="Gráfico 9" descr="Gráfico de barras con relleno sólido">
            <a:extLst>
              <a:ext uri="{FF2B5EF4-FFF2-40B4-BE49-F238E27FC236}">
                <a16:creationId xmlns:a16="http://schemas.microsoft.com/office/drawing/2014/main" id="{B94CE7A4-0B70-4A9B-8894-C5A819BB6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67094" y="4884560"/>
            <a:ext cx="914400" cy="914400"/>
          </a:xfrm>
          <a:prstGeom prst="rect">
            <a:avLst/>
          </a:prstGeom>
        </p:spPr>
      </p:pic>
      <p:pic>
        <p:nvPicPr>
          <p:cNvPr id="12" name="Gráfico 11" descr="Indicador con relleno sólido">
            <a:extLst>
              <a:ext uri="{FF2B5EF4-FFF2-40B4-BE49-F238E27FC236}">
                <a16:creationId xmlns:a16="http://schemas.microsoft.com/office/drawing/2014/main" id="{175DD885-FCF8-903F-8CCC-51B32D9B59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25254" y="48845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4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34E11-F79A-9750-042C-816F4134C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23B87-6CA7-DEC7-C0E7-550DF8F1E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580" y="381000"/>
            <a:ext cx="10022840" cy="1214120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sz="4800" dirty="0"/>
              <a:t>Ejemplo de ejecución: </a:t>
            </a:r>
            <a:br>
              <a:rPr lang="es-ES" sz="4800" dirty="0"/>
            </a:br>
            <a:r>
              <a:rPr lang="es-ES" sz="4800" dirty="0" err="1"/>
              <a:t>DeepSeek</a:t>
            </a:r>
            <a:r>
              <a:rPr lang="es-ES" sz="4800" dirty="0"/>
              <a:t> R1 (</a:t>
            </a:r>
            <a:r>
              <a:rPr lang="es-ES" sz="4800" dirty="0" err="1"/>
              <a:t>Distill</a:t>
            </a:r>
            <a:r>
              <a:rPr lang="es-ES" sz="4800" dirty="0"/>
              <a:t> </a:t>
            </a:r>
            <a:r>
              <a:rPr lang="es-ES" sz="4800" dirty="0" err="1"/>
              <a:t>Qwen</a:t>
            </a:r>
            <a:r>
              <a:rPr lang="es-ES" sz="4800" dirty="0"/>
              <a:t> 1.5B)</a:t>
            </a:r>
            <a:endParaRPr lang="es-ES" sz="2400" dirty="0"/>
          </a:p>
        </p:txBody>
      </p:sp>
      <p:pic>
        <p:nvPicPr>
          <p:cNvPr id="3" name="Elementos multimedia en línea 2" title="DeepSeek R1 Distill Qwen 1.5 on Orange Pi 5 4GB">
            <a:hlinkClick r:id="" action="ppaction://media"/>
            <a:extLst>
              <a:ext uri="{FF2B5EF4-FFF2-40B4-BE49-F238E27FC236}">
                <a16:creationId xmlns:a16="http://schemas.microsoft.com/office/drawing/2014/main" id="{442AC321-46CC-05AB-058B-32EC63803F1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62375" y="1595120"/>
            <a:ext cx="8467249" cy="478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8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34E11-F79A-9750-042C-816F4134C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23B87-6CA7-DEC7-C0E7-550DF8F1E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580" y="381000"/>
            <a:ext cx="10022840" cy="1214120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sz="4800" dirty="0"/>
              <a:t>Ejemplo de ejecución: </a:t>
            </a:r>
            <a:br>
              <a:rPr lang="es-ES" sz="4800" dirty="0"/>
            </a:br>
            <a:r>
              <a:rPr lang="es-ES" sz="4800" dirty="0" err="1"/>
              <a:t>DeepSeek</a:t>
            </a:r>
            <a:r>
              <a:rPr lang="es-ES" sz="4800" dirty="0"/>
              <a:t> R1 (</a:t>
            </a:r>
            <a:r>
              <a:rPr lang="es-ES" sz="4800" dirty="0" err="1"/>
              <a:t>Distill</a:t>
            </a:r>
            <a:r>
              <a:rPr lang="es-ES" sz="4800" dirty="0"/>
              <a:t> </a:t>
            </a:r>
            <a:r>
              <a:rPr lang="es-ES" sz="4800" dirty="0" err="1"/>
              <a:t>Qwen</a:t>
            </a:r>
            <a:r>
              <a:rPr lang="es-ES" sz="4800" dirty="0"/>
              <a:t> 1.5B) x2</a:t>
            </a:r>
            <a:endParaRPr lang="es-ES" sz="2400" dirty="0"/>
          </a:p>
        </p:txBody>
      </p:sp>
      <p:pic>
        <p:nvPicPr>
          <p:cNvPr id="4" name="Elementos multimedia en línea 3" title="Two instances of DeepSeek R1 on Orange Pi 5 4GB RAM">
            <a:hlinkClick r:id="" action="ppaction://media"/>
            <a:extLst>
              <a:ext uri="{FF2B5EF4-FFF2-40B4-BE49-F238E27FC236}">
                <a16:creationId xmlns:a16="http://schemas.microsoft.com/office/drawing/2014/main" id="{53491D4C-9515-F06F-BD63-6E65B5E3B60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86426" y="1595120"/>
            <a:ext cx="8419148" cy="4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5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0" y="71120"/>
            <a:ext cx="10353040" cy="13716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8000" dirty="0"/>
              <a:t>Consumo Energético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E9A705-E123-1C6C-EC93-CEE377B741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89280" y="1650679"/>
            <a:ext cx="3137331" cy="422179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Los consumos son extremadamente bajos:</a:t>
            </a:r>
          </a:p>
          <a:p>
            <a:pPr rtl="0"/>
            <a:endParaRPr lang="es-ES" dirty="0"/>
          </a:p>
          <a:p>
            <a:pPr rtl="0"/>
            <a:r>
              <a:rPr lang="es-ES" i="1" dirty="0"/>
              <a:t>El medidor USB mide directamente desde el USB-C de alimentación.</a:t>
            </a:r>
          </a:p>
          <a:p>
            <a:pPr rtl="0"/>
            <a:endParaRPr lang="es-ES" i="1" dirty="0"/>
          </a:p>
          <a:p>
            <a:pPr rtl="0"/>
            <a:r>
              <a:rPr lang="es-ES" i="1" dirty="0"/>
              <a:t>El medidor AC, a partir del enchufe, incluyendo la PSU que transforma de AC a DC, lo cual incluye pérdidas y un leve consumo extra.</a:t>
            </a:r>
          </a:p>
          <a:p>
            <a:pPr rtl="0"/>
            <a:endParaRPr lang="es-ES" dirty="0"/>
          </a:p>
        </p:txBody>
      </p:sp>
      <p:graphicFrame>
        <p:nvGraphicFramePr>
          <p:cNvPr id="5" name="Marcador de posición de la tabla 2">
            <a:extLst>
              <a:ext uri="{FF2B5EF4-FFF2-40B4-BE49-F238E27FC236}">
                <a16:creationId xmlns:a16="http://schemas.microsoft.com/office/drawing/2014/main" id="{FD8D3D14-313E-8ED7-7BE9-2E3D506F1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4342"/>
              </p:ext>
            </p:extLst>
          </p:nvPr>
        </p:nvGraphicFramePr>
        <p:xfrm>
          <a:off x="3726611" y="1650681"/>
          <a:ext cx="7215710" cy="422179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35116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11115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869442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37623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sz="1800" b="1" noProof="0" dirty="0"/>
                        <a:t>Situación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sz="1800" noProof="0" dirty="0"/>
                        <a:t>Medidor USB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sz="1800" noProof="0" dirty="0"/>
                        <a:t>Medidor AC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65350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1" noProof="0" dirty="0"/>
                        <a:t>Idle, after </a:t>
                      </a:r>
                      <a:r>
                        <a:rPr lang="es-ES" b="1" noProof="0" dirty="0" err="1"/>
                        <a:t>boot</a:t>
                      </a:r>
                      <a:endParaRPr lang="es-ES" b="1" noProof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1.75W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2.5W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65350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1" noProof="0" dirty="0"/>
                        <a:t>Inferencia NPU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5.7W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7.5W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37623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1" noProof="0" dirty="0"/>
                        <a:t>Inferencia NPU (</a:t>
                      </a:r>
                      <a:r>
                        <a:rPr lang="es-ES" b="1" noProof="0" dirty="0" err="1"/>
                        <a:t>peak</a:t>
                      </a:r>
                      <a:r>
                        <a:rPr lang="es-ES" b="1" noProof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5.9W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7.8W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65350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1" noProof="0" dirty="0"/>
                        <a:t>Inferencia NPU (2 </a:t>
                      </a:r>
                      <a:r>
                        <a:rPr lang="es-ES" b="1" noProof="0" dirty="0" err="1"/>
                        <a:t>LLMs</a:t>
                      </a:r>
                      <a:r>
                        <a:rPr lang="es-ES" b="1" noProof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7W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8.8W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950501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1" noProof="0" dirty="0"/>
                        <a:t>Inferencia NPU (2 </a:t>
                      </a:r>
                      <a:r>
                        <a:rPr lang="es-ES" b="1" noProof="0" dirty="0" err="1"/>
                        <a:t>LLMs</a:t>
                      </a:r>
                      <a:r>
                        <a:rPr lang="es-ES" b="1" noProof="0" dirty="0"/>
                        <a:t>, </a:t>
                      </a:r>
                      <a:r>
                        <a:rPr lang="es-ES" b="1" noProof="0" dirty="0" err="1"/>
                        <a:t>peak</a:t>
                      </a:r>
                      <a:r>
                        <a:rPr lang="es-ES" b="1" noProof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7.2W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9W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EE3913AA-DEDC-0DC7-C918-40C442757651}"/>
              </a:ext>
            </a:extLst>
          </p:cNvPr>
          <p:cNvSpPr txBox="1"/>
          <p:nvPr/>
        </p:nvSpPr>
        <p:spPr>
          <a:xfrm>
            <a:off x="589280" y="6096000"/>
            <a:ext cx="103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Curiosidad: </a:t>
            </a:r>
            <a:r>
              <a:rPr lang="es-ES" dirty="0"/>
              <a:t>En el peor caso (10W constantes, 0,25€/kWh) el precio sería de 0.06€/</a:t>
            </a:r>
            <a:r>
              <a:rPr lang="es-ES" dirty="0" err="1"/>
              <a:t>dia</a:t>
            </a:r>
            <a:r>
              <a:rPr lang="es-ES" dirty="0"/>
              <a:t> o 22€/año</a:t>
            </a:r>
          </a:p>
        </p:txBody>
      </p:sp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8800" dirty="0"/>
              <a:t>Índice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1767840"/>
            <a:ext cx="9779182" cy="4988139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>
            <a:defPPr>
              <a:defRPr lang="es-ES"/>
            </a:defPPr>
          </a:lstStyle>
          <a:p>
            <a:pPr marL="514350" indent="-514350" rtl="0">
              <a:buFont typeface="+mj-lt"/>
              <a:buAutoNum type="arabicPeriod"/>
            </a:pPr>
            <a:r>
              <a:rPr lang="es-ES" sz="4400" dirty="0"/>
              <a:t>Introducción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3500" dirty="0"/>
              <a:t>Contexto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3500" dirty="0"/>
              <a:t>Objetivos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3500" dirty="0"/>
              <a:t>Planificación</a:t>
            </a:r>
          </a:p>
          <a:p>
            <a:pPr marL="514350" indent="-514350" rtl="0">
              <a:buFont typeface="+mj-lt"/>
              <a:buAutoNum type="arabicPeriod"/>
            </a:pPr>
            <a:r>
              <a:rPr lang="es-ES" sz="4400" dirty="0"/>
              <a:t>Entorno y desarrollo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3500" dirty="0"/>
              <a:t>Software de </a:t>
            </a:r>
            <a:r>
              <a:rPr lang="es-ES" sz="3500" dirty="0" err="1"/>
              <a:t>Rockchip</a:t>
            </a:r>
            <a:endParaRPr lang="es-ES" sz="3500" dirty="0"/>
          </a:p>
          <a:p>
            <a:pPr marL="971550" lvl="1" indent="-514350">
              <a:buFont typeface="+mj-lt"/>
              <a:buAutoNum type="arabicPeriod"/>
            </a:pPr>
            <a:r>
              <a:rPr lang="es-ES" sz="3500" dirty="0"/>
              <a:t>Forks y mejoras</a:t>
            </a:r>
          </a:p>
          <a:p>
            <a:pPr marL="514350" indent="-514350" rtl="0">
              <a:buFont typeface="+mj-lt"/>
              <a:buAutoNum type="arabicPeriod"/>
            </a:pPr>
            <a:r>
              <a:rPr lang="es-ES" sz="4400" dirty="0"/>
              <a:t>Resultados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3500" dirty="0"/>
              <a:t>Rendimiento y ejecución de </a:t>
            </a:r>
            <a:r>
              <a:rPr lang="es-ES" sz="3500" dirty="0" err="1"/>
              <a:t>LLMs</a:t>
            </a:r>
            <a:endParaRPr lang="es-ES" sz="3500" dirty="0"/>
          </a:p>
          <a:p>
            <a:pPr marL="971550" lvl="1" indent="-514350">
              <a:buFont typeface="+mj-lt"/>
              <a:buAutoNum type="arabicPeriod"/>
            </a:pPr>
            <a:r>
              <a:rPr lang="es-ES" sz="3500" dirty="0"/>
              <a:t>Consumo energético</a:t>
            </a:r>
          </a:p>
          <a:p>
            <a:pPr marL="514350" indent="-514350" rtl="0">
              <a:buFont typeface="+mj-lt"/>
              <a:buAutoNum type="arabicPeriod"/>
            </a:pPr>
            <a:r>
              <a:rPr lang="es-ES" sz="4400" dirty="0"/>
              <a:t>Logros y aplicaciones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3500" dirty="0"/>
              <a:t>Logros destacados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3500" dirty="0"/>
              <a:t>Aplicación y ejemplo real</a:t>
            </a:r>
          </a:p>
          <a:p>
            <a:pPr marL="514350" indent="-514350" rtl="0">
              <a:buFont typeface="+mj-lt"/>
              <a:buAutoNum type="arabicPeriod"/>
            </a:pPr>
            <a:r>
              <a:rPr lang="es-ES" sz="4400" dirty="0"/>
              <a:t>Conclusiones</a:t>
            </a:r>
          </a:p>
          <a:p>
            <a:pPr marL="514350" indent="-514350" rtl="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9FF4D-71AF-CAF8-658B-17464E6C5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4D19BF5-01D4-5AB5-51B1-FE2DB83C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99" y="352584"/>
            <a:ext cx="9313602" cy="2214879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sz="8000" dirty="0"/>
              <a:t>Logros y aplicaciones</a:t>
            </a:r>
          </a:p>
        </p:txBody>
      </p:sp>
      <p:pic>
        <p:nvPicPr>
          <p:cNvPr id="9" name="Gráfico 8" descr="Persona con idea con relleno sólido">
            <a:extLst>
              <a:ext uri="{FF2B5EF4-FFF2-40B4-BE49-F238E27FC236}">
                <a16:creationId xmlns:a16="http://schemas.microsoft.com/office/drawing/2014/main" id="{F3881BD9-065B-1D20-4093-149C988BA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3699" y="3084038"/>
            <a:ext cx="2413000" cy="2413000"/>
          </a:xfrm>
          <a:prstGeom prst="rect">
            <a:avLst/>
          </a:prstGeom>
        </p:spPr>
      </p:pic>
      <p:pic>
        <p:nvPicPr>
          <p:cNvPr id="11" name="Gráfico 10" descr="Trofeo con relleno sólido">
            <a:extLst>
              <a:ext uri="{FF2B5EF4-FFF2-40B4-BE49-F238E27FC236}">
                <a16:creationId xmlns:a16="http://schemas.microsoft.com/office/drawing/2014/main" id="{5527976A-301E-3941-CED8-4EFF06B9CD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45303" y="3282158"/>
            <a:ext cx="2214880" cy="221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94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246" y="548640"/>
            <a:ext cx="10643508" cy="109728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7200" dirty="0"/>
              <a:t>Logros destacables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74246" y="2468880"/>
            <a:ext cx="6662874" cy="4214010"/>
          </a:xfrm>
        </p:spPr>
        <p:txBody>
          <a:bodyPr rtlCol="0">
            <a:normAutofit fontScale="92500" lnSpcReduction="20000"/>
          </a:bodyPr>
          <a:lstStyle>
            <a:defPPr>
              <a:defRPr lang="es-ES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b="1" dirty="0"/>
              <a:t>Cientos/Miles </a:t>
            </a:r>
            <a:r>
              <a:rPr lang="es-ES" sz="2400" dirty="0"/>
              <a:t>de referencias</a:t>
            </a:r>
          </a:p>
          <a:p>
            <a:pPr marL="626364" lvl="1" indent="-342900"/>
            <a:r>
              <a:rPr lang="es-ES" sz="2400" dirty="0"/>
              <a:t>Google</a:t>
            </a:r>
          </a:p>
          <a:p>
            <a:pPr marL="626364" lvl="1" indent="-342900"/>
            <a:r>
              <a:rPr lang="es-ES" sz="2400" dirty="0"/>
              <a:t>YouTube</a:t>
            </a:r>
          </a:p>
          <a:p>
            <a:pPr marL="626364" lvl="1" indent="-342900"/>
            <a:r>
              <a:rPr lang="es-ES" sz="2400" dirty="0"/>
              <a:t>Artículos (tutoriales)</a:t>
            </a:r>
          </a:p>
          <a:p>
            <a:pPr marL="626364" lvl="1" indent="-342900"/>
            <a:r>
              <a:rPr lang="es-ES" sz="2400" dirty="0"/>
              <a:t>Documentación de fabricantes de “Pis”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dirty="0"/>
              <a:t>Gran impacto en GitHub:</a:t>
            </a:r>
          </a:p>
          <a:p>
            <a:pPr marL="626364" lvl="1" indent="-342900"/>
            <a:r>
              <a:rPr lang="es-ES" sz="2400" b="1" dirty="0"/>
              <a:t>Más de 300 </a:t>
            </a:r>
            <a:r>
              <a:rPr lang="es-ES" sz="2400" b="1" i="1" dirty="0" err="1"/>
              <a:t>stars</a:t>
            </a:r>
            <a:r>
              <a:rPr lang="es-ES" sz="2400" b="1" dirty="0"/>
              <a:t> </a:t>
            </a:r>
            <a:r>
              <a:rPr lang="es-ES" sz="2400" dirty="0"/>
              <a:t>entre todos los repos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dirty="0"/>
              <a:t>Comunidad en Reddit (r/</a:t>
            </a:r>
            <a:r>
              <a:rPr lang="es-ES" sz="2400" dirty="0" err="1"/>
              <a:t>RockchipNPU</a:t>
            </a:r>
            <a:r>
              <a:rPr lang="es-ES" sz="2400" dirty="0"/>
              <a:t>)</a:t>
            </a:r>
          </a:p>
          <a:p>
            <a:pPr marL="626364" lvl="1" indent="-342900"/>
            <a:r>
              <a:rPr lang="es-ES" sz="2400" dirty="0"/>
              <a:t>Con casi </a:t>
            </a:r>
            <a:r>
              <a:rPr lang="es-ES" sz="2400" b="1" dirty="0"/>
              <a:t>1000 seguidores</a:t>
            </a:r>
          </a:p>
          <a:p>
            <a:pPr marL="626364" lvl="1" indent="-342900"/>
            <a:r>
              <a:rPr lang="es-ES" sz="2400" dirty="0"/>
              <a:t>Que aportan software y contribuciones extra, como monitores de NPU (usado en mis videos previos)</a:t>
            </a:r>
          </a:p>
        </p:txBody>
      </p:sp>
      <p:pic>
        <p:nvPicPr>
          <p:cNvPr id="25" name="Marcador de posición de imagen 24">
            <a:extLst>
              <a:ext uri="{FF2B5EF4-FFF2-40B4-BE49-F238E27FC236}">
                <a16:creationId xmlns:a16="http://schemas.microsoft.com/office/drawing/2014/main" id="{E57751D1-D655-B1C0-2407-A8826F55102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596990" y="1437640"/>
            <a:ext cx="4214010" cy="4214010"/>
          </a:xfrm>
        </p:spPr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E5E4FE-C402-839B-828B-8201B5121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58526-37CF-FF5C-76B3-4E9E5EECB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45720"/>
            <a:ext cx="5943599" cy="1031240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sz="8000" dirty="0"/>
              <a:t>Impacto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1C8981-6043-6C93-5B91-6F64035A1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627" y="1076960"/>
            <a:ext cx="683397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2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3BA71-8C02-3871-F902-154EC500A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2BBF6-F9A6-5E84-5C1A-59BF18238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45720"/>
            <a:ext cx="5943599" cy="1031240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sz="8000" dirty="0"/>
              <a:t>Impacto</a:t>
            </a:r>
            <a:endParaRPr lang="es-ES" dirty="0"/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FE529C79-E3DD-E778-F639-C8B07D30A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8" y="1148080"/>
            <a:ext cx="8010524" cy="532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30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AADAE-4BB9-F9E4-53B7-AA4D7BF6F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71634-F4EB-85AF-2FA6-2D9BD90C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45720"/>
            <a:ext cx="5943599" cy="1031240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sz="8000" dirty="0"/>
              <a:t>Impacto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F6E6E5D-5144-B399-D44C-4374A8B9E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294" y="1076960"/>
            <a:ext cx="9421412" cy="503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16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8E457-B533-982E-1793-B7B7BE4C4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0265BDB-4908-86C0-A678-425B526F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724" y="873760"/>
            <a:ext cx="9779183" cy="134112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8800" dirty="0"/>
              <a:t>Aplicaciones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2D1078-5945-91D0-0CDD-085C591AA24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7724" y="2624243"/>
            <a:ext cx="9867236" cy="3664797"/>
          </a:xfrm>
          <a:solidFill>
            <a:schemeClr val="accent1">
              <a:lumMod val="50000"/>
              <a:alpha val="50000"/>
            </a:schemeClr>
          </a:solidFill>
          <a:ln w="19050" cap="rnd">
            <a:solidFill>
              <a:schemeClr val="bg1"/>
            </a:solidFill>
          </a:ln>
          <a:effectLst>
            <a:softEdge rad="12700"/>
          </a:effectLst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2400" b="1" dirty="0"/>
              <a:t>En resumen, todas las que permita un LLM solo que con las </a:t>
            </a:r>
            <a:r>
              <a:rPr lang="es-E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ventajas</a:t>
            </a:r>
            <a:r>
              <a:rPr lang="es-ES" sz="2400" b="1" dirty="0"/>
              <a:t> establecidas en los objetivos:</a:t>
            </a:r>
          </a:p>
          <a:p>
            <a:pPr lvl="1"/>
            <a:r>
              <a:rPr lang="es-ES" sz="2400" dirty="0"/>
              <a:t>Ejecución en local</a:t>
            </a:r>
          </a:p>
          <a:p>
            <a:pPr lvl="1"/>
            <a:r>
              <a:rPr lang="es-ES" sz="2400" dirty="0"/>
              <a:t>Consumo energético muy bajo</a:t>
            </a:r>
          </a:p>
          <a:p>
            <a:pPr lvl="1"/>
            <a:r>
              <a:rPr lang="es-ES" sz="2400" dirty="0"/>
              <a:t>Barato (tanto hardware como energía)</a:t>
            </a:r>
          </a:p>
          <a:p>
            <a:pPr lvl="1"/>
            <a:r>
              <a:rPr lang="es-ES" sz="2400" dirty="0"/>
              <a:t>Open </a:t>
            </a:r>
            <a:r>
              <a:rPr lang="es-ES" sz="2400" dirty="0" err="1"/>
              <a:t>source</a:t>
            </a:r>
            <a:endParaRPr lang="es-ES" sz="2400" dirty="0"/>
          </a:p>
          <a:p>
            <a:pPr lvl="1"/>
            <a:r>
              <a:rPr lang="es-ES" sz="2400" dirty="0"/>
              <a:t>Fácil de usar</a:t>
            </a:r>
          </a:p>
          <a:p>
            <a:r>
              <a:rPr lang="es-ES" sz="2400" b="1" dirty="0">
                <a:solidFill>
                  <a:srgbClr val="FF7C80"/>
                </a:solidFill>
              </a:rPr>
              <a:t>Desventajas:</a:t>
            </a:r>
            <a:r>
              <a:rPr lang="es-ES" sz="2400" b="1" dirty="0">
                <a:solidFill>
                  <a:srgbClr val="FF5050"/>
                </a:solidFill>
              </a:rPr>
              <a:t> </a:t>
            </a:r>
            <a:r>
              <a:rPr lang="es-ES" sz="2400" dirty="0"/>
              <a:t>peores </a:t>
            </a:r>
            <a:r>
              <a:rPr lang="es-ES" sz="2400" dirty="0" err="1"/>
              <a:t>LLMs</a:t>
            </a:r>
            <a:r>
              <a:rPr lang="es-ES" sz="2400" dirty="0"/>
              <a:t>, contexto reducido, un poco más lentos.</a:t>
            </a:r>
          </a:p>
        </p:txBody>
      </p:sp>
    </p:spTree>
    <p:extLst>
      <p:ext uri="{BB962C8B-B14F-4D97-AF65-F5344CB8AC3E}">
        <p14:creationId xmlns:p14="http://schemas.microsoft.com/office/powerpoint/2010/main" val="2016821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B1BD5-AD2B-3A40-23F3-669D944CD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1ECC6-6029-9A60-73E5-11DD2075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246" y="548640"/>
            <a:ext cx="10643508" cy="109728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7200" dirty="0"/>
              <a:t>Logros: Ejemplo real</a:t>
            </a:r>
          </a:p>
        </p:txBody>
      </p:sp>
      <p:pic>
        <p:nvPicPr>
          <p:cNvPr id="25" name="Marcador de posición de imagen 24">
            <a:extLst>
              <a:ext uri="{FF2B5EF4-FFF2-40B4-BE49-F238E27FC236}">
                <a16:creationId xmlns:a16="http://schemas.microsoft.com/office/drawing/2014/main" id="{CF40A15D-4099-39A3-2B93-BBB54550553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596990" y="1437640"/>
            <a:ext cx="4214010" cy="4214010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EDB74FA-D31E-9A1B-3260-4762CF44AC5F}"/>
              </a:ext>
            </a:extLst>
          </p:cNvPr>
          <p:cNvSpPr txBox="1"/>
          <p:nvPr/>
        </p:nvSpPr>
        <p:spPr>
          <a:xfrm>
            <a:off x="381000" y="2336800"/>
            <a:ext cx="68961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Asistente de voz inteligente local</a:t>
            </a:r>
            <a:r>
              <a:rPr lang="es-ES" sz="2800" dirty="0">
                <a:solidFill>
                  <a:schemeClr val="bg1"/>
                </a:solidFill>
              </a:rPr>
              <a:t> </a:t>
            </a:r>
            <a:r>
              <a:rPr lang="es-ES" sz="2800" b="1" dirty="0">
                <a:solidFill>
                  <a:schemeClr val="bg1"/>
                </a:solidFill>
              </a:rPr>
              <a:t>usando </a:t>
            </a:r>
            <a:r>
              <a:rPr lang="es-ES" sz="2800" b="1" dirty="0" err="1">
                <a:solidFill>
                  <a:schemeClr val="bg1"/>
                </a:solidFill>
              </a:rPr>
              <a:t>LLMs</a:t>
            </a:r>
            <a:r>
              <a:rPr lang="es-ES" sz="2800" dirty="0">
                <a:solidFill>
                  <a:schemeClr val="bg1"/>
                </a:solidFill>
              </a:rPr>
              <a:t>, similar a Alexa o Google </a:t>
            </a:r>
            <a:r>
              <a:rPr lang="es-ES" sz="2800" dirty="0" err="1">
                <a:solidFill>
                  <a:schemeClr val="bg1"/>
                </a:solidFill>
              </a:rPr>
              <a:t>Assistant</a:t>
            </a:r>
            <a:r>
              <a:rPr lang="es-ES" sz="2800" dirty="0">
                <a:solidFill>
                  <a:schemeClr val="bg1"/>
                </a:solidFill>
              </a:rPr>
              <a:t>, pero con muchas más capacidades gracias al LLM que ejecuta en local.</a:t>
            </a:r>
          </a:p>
          <a:p>
            <a:endParaRPr lang="es-ES" sz="2800" dirty="0">
              <a:solidFill>
                <a:schemeClr val="bg1"/>
              </a:solidFill>
            </a:endParaRPr>
          </a:p>
          <a:p>
            <a:r>
              <a:rPr lang="es-ES" sz="2800" dirty="0">
                <a:solidFill>
                  <a:schemeClr val="bg1"/>
                </a:solidFill>
              </a:rPr>
              <a:t>Utiliza 4 modelos, 1 en NPU (LLM) y 3 en CPU, en tan sólo 8GB de RAM. </a:t>
            </a:r>
            <a:r>
              <a:rPr lang="es-ES" sz="2800" b="1" dirty="0">
                <a:solidFill>
                  <a:schemeClr val="bg1"/>
                </a:solidFill>
              </a:rPr>
              <a:t>Coste &lt;200€</a:t>
            </a:r>
            <a:r>
              <a:rPr lang="es-ES" sz="2800" dirty="0">
                <a:solidFill>
                  <a:schemeClr val="bg1"/>
                </a:solidFill>
              </a:rPr>
              <a:t>.</a:t>
            </a:r>
          </a:p>
          <a:p>
            <a:endParaRPr lang="es-ES" sz="2800" dirty="0">
              <a:solidFill>
                <a:schemeClr val="bg1"/>
              </a:solidFill>
            </a:endParaRPr>
          </a:p>
          <a:p>
            <a:r>
              <a:rPr lang="es-ES" sz="2800" dirty="0">
                <a:solidFill>
                  <a:schemeClr val="bg1"/>
                </a:solidFill>
              </a:rPr>
              <a:t>Realizado por un usuario de GitHub/Reddit, más detalles y referencias en la memoria.</a:t>
            </a:r>
          </a:p>
        </p:txBody>
      </p:sp>
    </p:spTree>
    <p:extLst>
      <p:ext uri="{BB962C8B-B14F-4D97-AF65-F5344CB8AC3E}">
        <p14:creationId xmlns:p14="http://schemas.microsoft.com/office/powerpoint/2010/main" val="2511116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195F4-D634-B9B7-6CBC-31B133AF3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F7F8B-572E-F212-4817-5B992CE4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0"/>
            <a:ext cx="5943599" cy="1214120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sz="8000" dirty="0"/>
              <a:t>Ejemplo real</a:t>
            </a:r>
            <a:endParaRPr lang="es-ES" dirty="0"/>
          </a:p>
        </p:txBody>
      </p:sp>
      <p:pic>
        <p:nvPicPr>
          <p:cNvPr id="4" name="Elementos multimedia en línea 3" title="Talking AI on 8GB RAM SBC (RK3588 NPU)">
            <a:hlinkClick r:id="" action="ppaction://media"/>
            <a:extLst>
              <a:ext uri="{FF2B5EF4-FFF2-40B4-BE49-F238E27FC236}">
                <a16:creationId xmlns:a16="http://schemas.microsoft.com/office/drawing/2014/main" id="{435A49C8-2F5F-0868-0F8C-755060E4851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08295" y="1214120"/>
            <a:ext cx="8975408" cy="506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7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16690-3A7F-CC1E-498F-9FC33B7C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21920"/>
            <a:ext cx="9692640" cy="1371600"/>
          </a:xfrm>
        </p:spPr>
        <p:txBody>
          <a:bodyPr/>
          <a:lstStyle/>
          <a:p>
            <a:pPr algn="ctr"/>
            <a:r>
              <a:rPr lang="es-ES" sz="8000" dirty="0"/>
              <a:t>Conclusiones finales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CFFC9E-F5BC-2CFF-92E2-9F3750C24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0" y="1493520"/>
            <a:ext cx="9692640" cy="524256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500" dirty="0"/>
              <a:t>Gran impacto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500" dirty="0"/>
              <a:t>Avance científico e ingenieril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500" dirty="0"/>
              <a:t>Usos y aplicaciones reales, más allá del avance científico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500" dirty="0"/>
              <a:t>Viabilidad práctica, económica, energética e incluso ecológica debido al bajo consumo. Incluso mejor seguridad y privacidad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500" dirty="0"/>
              <a:t>Posiblemente, únicos computadores (</a:t>
            </a:r>
            <a:r>
              <a:rPr lang="es-ES" sz="2500" dirty="0" err="1"/>
              <a:t>SoC</a:t>
            </a:r>
            <a:r>
              <a:rPr lang="es-ES" sz="2500" dirty="0"/>
              <a:t> RK3588) de bajo coste y consumo capaces de usar </a:t>
            </a:r>
            <a:r>
              <a:rPr lang="es-ES" sz="2500" dirty="0" err="1"/>
              <a:t>LLMs</a:t>
            </a:r>
            <a:r>
              <a:rPr lang="es-ES" sz="2500" dirty="0"/>
              <a:t> usando NPU.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500" dirty="0"/>
              <a:t>Incluso con los buenos resultados, ¡aun hay margen de mejora! </a:t>
            </a:r>
            <a:r>
              <a:rPr lang="es-ES" sz="2500" dirty="0" err="1"/>
              <a:t>Rockchip</a:t>
            </a:r>
            <a:r>
              <a:rPr lang="es-ES" sz="2500" dirty="0"/>
              <a:t> anunció recientemente sucesor del RK3588 con mejor NPU (x4 veces mejor, según ellos). </a:t>
            </a:r>
            <a:r>
              <a:rPr lang="es-ES" sz="2500" b="1" dirty="0"/>
              <a:t>Trabajos futuros y mejoras potenciales.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500" dirty="0"/>
              <a:t>Sinergia entre Ingeniería de Computadores y Ciencia de Datos</a:t>
            </a:r>
          </a:p>
        </p:txBody>
      </p:sp>
    </p:spTree>
    <p:extLst>
      <p:ext uri="{BB962C8B-B14F-4D97-AF65-F5344CB8AC3E}">
        <p14:creationId xmlns:p14="http://schemas.microsoft.com/office/powerpoint/2010/main" val="17615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1500" dirty="0"/>
              <a:t>Gracias</a:t>
            </a:r>
            <a:endParaRPr lang="es-ES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Ángel Hurtado Flores</a:t>
            </a:r>
          </a:p>
          <a:p>
            <a:pPr rtl="0"/>
            <a:r>
              <a:rPr lang="es-ES" dirty="0"/>
              <a:t>Alberto Guillén Perales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2A03C-3D4B-0AA9-71C8-6896745E3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061EF08-94F9-E160-9B44-62D669C2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699" y="150288"/>
            <a:ext cx="9313602" cy="1706563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sz="8800" dirty="0"/>
              <a:t>Introducción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E0EAC77-D824-94D5-BB7D-E0CADA9FD12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390140" y="2399165"/>
            <a:ext cx="7030720" cy="2059670"/>
          </a:xfrm>
          <a:solidFill>
            <a:schemeClr val="accent1">
              <a:lumMod val="50000"/>
              <a:alpha val="50000"/>
            </a:schemeClr>
          </a:solidFill>
          <a:ln w="19050" cap="rnd" cmpd="sng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030720"/>
                      <a:gd name="connsiteY0" fmla="*/ 0 h 1706563"/>
                      <a:gd name="connsiteX1" fmla="*/ 779771 w 7030720"/>
                      <a:gd name="connsiteY1" fmla="*/ 0 h 1706563"/>
                      <a:gd name="connsiteX2" fmla="*/ 1559542 w 7030720"/>
                      <a:gd name="connsiteY2" fmla="*/ 0 h 1706563"/>
                      <a:gd name="connsiteX3" fmla="*/ 2198698 w 7030720"/>
                      <a:gd name="connsiteY3" fmla="*/ 0 h 1706563"/>
                      <a:gd name="connsiteX4" fmla="*/ 2908161 w 7030720"/>
                      <a:gd name="connsiteY4" fmla="*/ 0 h 1706563"/>
                      <a:gd name="connsiteX5" fmla="*/ 3477011 w 7030720"/>
                      <a:gd name="connsiteY5" fmla="*/ 0 h 1706563"/>
                      <a:gd name="connsiteX6" fmla="*/ 4116167 w 7030720"/>
                      <a:gd name="connsiteY6" fmla="*/ 0 h 1706563"/>
                      <a:gd name="connsiteX7" fmla="*/ 4895938 w 7030720"/>
                      <a:gd name="connsiteY7" fmla="*/ 0 h 1706563"/>
                      <a:gd name="connsiteX8" fmla="*/ 5394480 w 7030720"/>
                      <a:gd name="connsiteY8" fmla="*/ 0 h 1706563"/>
                      <a:gd name="connsiteX9" fmla="*/ 6103943 w 7030720"/>
                      <a:gd name="connsiteY9" fmla="*/ 0 h 1706563"/>
                      <a:gd name="connsiteX10" fmla="*/ 7030720 w 7030720"/>
                      <a:gd name="connsiteY10" fmla="*/ 0 h 1706563"/>
                      <a:gd name="connsiteX11" fmla="*/ 7030720 w 7030720"/>
                      <a:gd name="connsiteY11" fmla="*/ 568854 h 1706563"/>
                      <a:gd name="connsiteX12" fmla="*/ 7030720 w 7030720"/>
                      <a:gd name="connsiteY12" fmla="*/ 1137709 h 1706563"/>
                      <a:gd name="connsiteX13" fmla="*/ 7030720 w 7030720"/>
                      <a:gd name="connsiteY13" fmla="*/ 1706563 h 1706563"/>
                      <a:gd name="connsiteX14" fmla="*/ 6250949 w 7030720"/>
                      <a:gd name="connsiteY14" fmla="*/ 1706563 h 1706563"/>
                      <a:gd name="connsiteX15" fmla="*/ 5611793 w 7030720"/>
                      <a:gd name="connsiteY15" fmla="*/ 1706563 h 1706563"/>
                      <a:gd name="connsiteX16" fmla="*/ 4972637 w 7030720"/>
                      <a:gd name="connsiteY16" fmla="*/ 1706563 h 1706563"/>
                      <a:gd name="connsiteX17" fmla="*/ 4333480 w 7030720"/>
                      <a:gd name="connsiteY17" fmla="*/ 1706563 h 1706563"/>
                      <a:gd name="connsiteX18" fmla="*/ 3694324 w 7030720"/>
                      <a:gd name="connsiteY18" fmla="*/ 1706563 h 1706563"/>
                      <a:gd name="connsiteX19" fmla="*/ 3125475 w 7030720"/>
                      <a:gd name="connsiteY19" fmla="*/ 1706563 h 1706563"/>
                      <a:gd name="connsiteX20" fmla="*/ 2416011 w 7030720"/>
                      <a:gd name="connsiteY20" fmla="*/ 1706563 h 1706563"/>
                      <a:gd name="connsiteX21" fmla="*/ 1776855 w 7030720"/>
                      <a:gd name="connsiteY21" fmla="*/ 1706563 h 1706563"/>
                      <a:gd name="connsiteX22" fmla="*/ 997084 w 7030720"/>
                      <a:gd name="connsiteY22" fmla="*/ 1706563 h 1706563"/>
                      <a:gd name="connsiteX23" fmla="*/ 0 w 7030720"/>
                      <a:gd name="connsiteY23" fmla="*/ 1706563 h 1706563"/>
                      <a:gd name="connsiteX24" fmla="*/ 0 w 7030720"/>
                      <a:gd name="connsiteY24" fmla="*/ 1120643 h 1706563"/>
                      <a:gd name="connsiteX25" fmla="*/ 0 w 7030720"/>
                      <a:gd name="connsiteY25" fmla="*/ 551789 h 1706563"/>
                      <a:gd name="connsiteX26" fmla="*/ 0 w 7030720"/>
                      <a:gd name="connsiteY26" fmla="*/ 0 h 1706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030720" h="1706563" fill="none" extrusionOk="0">
                        <a:moveTo>
                          <a:pt x="0" y="0"/>
                        </a:moveTo>
                        <a:cubicBezTo>
                          <a:pt x="233178" y="-13920"/>
                          <a:pt x="414774" y="-36032"/>
                          <a:pt x="779771" y="0"/>
                        </a:cubicBezTo>
                        <a:cubicBezTo>
                          <a:pt x="1144768" y="36032"/>
                          <a:pt x="1176620" y="-17693"/>
                          <a:pt x="1559542" y="0"/>
                        </a:cubicBezTo>
                        <a:cubicBezTo>
                          <a:pt x="1942464" y="17693"/>
                          <a:pt x="1950623" y="-10595"/>
                          <a:pt x="2198698" y="0"/>
                        </a:cubicBezTo>
                        <a:cubicBezTo>
                          <a:pt x="2446773" y="10595"/>
                          <a:pt x="2568819" y="22177"/>
                          <a:pt x="2908161" y="0"/>
                        </a:cubicBezTo>
                        <a:cubicBezTo>
                          <a:pt x="3247503" y="-22177"/>
                          <a:pt x="3338720" y="25308"/>
                          <a:pt x="3477011" y="0"/>
                        </a:cubicBezTo>
                        <a:cubicBezTo>
                          <a:pt x="3615302" y="-25308"/>
                          <a:pt x="3835601" y="26796"/>
                          <a:pt x="4116167" y="0"/>
                        </a:cubicBezTo>
                        <a:cubicBezTo>
                          <a:pt x="4396733" y="-26796"/>
                          <a:pt x="4565990" y="-13654"/>
                          <a:pt x="4895938" y="0"/>
                        </a:cubicBezTo>
                        <a:cubicBezTo>
                          <a:pt x="5225886" y="13654"/>
                          <a:pt x="5181184" y="-6958"/>
                          <a:pt x="5394480" y="0"/>
                        </a:cubicBezTo>
                        <a:cubicBezTo>
                          <a:pt x="5607776" y="6958"/>
                          <a:pt x="5812965" y="-9846"/>
                          <a:pt x="6103943" y="0"/>
                        </a:cubicBezTo>
                        <a:cubicBezTo>
                          <a:pt x="6394921" y="9846"/>
                          <a:pt x="6779222" y="12306"/>
                          <a:pt x="7030720" y="0"/>
                        </a:cubicBezTo>
                        <a:cubicBezTo>
                          <a:pt x="7033700" y="147634"/>
                          <a:pt x="7041240" y="319253"/>
                          <a:pt x="7030720" y="568854"/>
                        </a:cubicBezTo>
                        <a:cubicBezTo>
                          <a:pt x="7020200" y="818455"/>
                          <a:pt x="7048441" y="1016472"/>
                          <a:pt x="7030720" y="1137709"/>
                        </a:cubicBezTo>
                        <a:cubicBezTo>
                          <a:pt x="7012999" y="1258947"/>
                          <a:pt x="7012493" y="1475334"/>
                          <a:pt x="7030720" y="1706563"/>
                        </a:cubicBezTo>
                        <a:cubicBezTo>
                          <a:pt x="6705521" y="1705319"/>
                          <a:pt x="6594160" y="1690078"/>
                          <a:pt x="6250949" y="1706563"/>
                        </a:cubicBezTo>
                        <a:cubicBezTo>
                          <a:pt x="5907738" y="1723048"/>
                          <a:pt x="5855995" y="1694694"/>
                          <a:pt x="5611793" y="1706563"/>
                        </a:cubicBezTo>
                        <a:cubicBezTo>
                          <a:pt x="5367591" y="1718432"/>
                          <a:pt x="5131185" y="1709466"/>
                          <a:pt x="4972637" y="1706563"/>
                        </a:cubicBezTo>
                        <a:cubicBezTo>
                          <a:pt x="4814089" y="1703660"/>
                          <a:pt x="4648504" y="1685390"/>
                          <a:pt x="4333480" y="1706563"/>
                        </a:cubicBezTo>
                        <a:cubicBezTo>
                          <a:pt x="4018456" y="1727736"/>
                          <a:pt x="3949104" y="1709258"/>
                          <a:pt x="3694324" y="1706563"/>
                        </a:cubicBezTo>
                        <a:cubicBezTo>
                          <a:pt x="3439544" y="1703868"/>
                          <a:pt x="3250298" y="1704085"/>
                          <a:pt x="3125475" y="1706563"/>
                        </a:cubicBezTo>
                        <a:cubicBezTo>
                          <a:pt x="3000652" y="1709041"/>
                          <a:pt x="2650629" y="1691117"/>
                          <a:pt x="2416011" y="1706563"/>
                        </a:cubicBezTo>
                        <a:cubicBezTo>
                          <a:pt x="2181393" y="1722009"/>
                          <a:pt x="1973627" y="1717038"/>
                          <a:pt x="1776855" y="1706563"/>
                        </a:cubicBezTo>
                        <a:cubicBezTo>
                          <a:pt x="1580083" y="1696088"/>
                          <a:pt x="1371000" y="1699180"/>
                          <a:pt x="997084" y="1706563"/>
                        </a:cubicBezTo>
                        <a:cubicBezTo>
                          <a:pt x="623168" y="1713946"/>
                          <a:pt x="288576" y="1715491"/>
                          <a:pt x="0" y="1706563"/>
                        </a:cubicBezTo>
                        <a:cubicBezTo>
                          <a:pt x="19019" y="1430934"/>
                          <a:pt x="-28778" y="1338129"/>
                          <a:pt x="0" y="1120643"/>
                        </a:cubicBezTo>
                        <a:cubicBezTo>
                          <a:pt x="28778" y="903157"/>
                          <a:pt x="2293" y="732384"/>
                          <a:pt x="0" y="551789"/>
                        </a:cubicBezTo>
                        <a:cubicBezTo>
                          <a:pt x="-2293" y="371194"/>
                          <a:pt x="-17009" y="210855"/>
                          <a:pt x="0" y="0"/>
                        </a:cubicBezTo>
                        <a:close/>
                      </a:path>
                      <a:path w="7030720" h="1706563" stroke="0" extrusionOk="0">
                        <a:moveTo>
                          <a:pt x="0" y="0"/>
                        </a:moveTo>
                        <a:cubicBezTo>
                          <a:pt x="198592" y="3999"/>
                          <a:pt x="302433" y="24068"/>
                          <a:pt x="568849" y="0"/>
                        </a:cubicBezTo>
                        <a:cubicBezTo>
                          <a:pt x="835265" y="-24068"/>
                          <a:pt x="907559" y="-1896"/>
                          <a:pt x="997084" y="0"/>
                        </a:cubicBezTo>
                        <a:cubicBezTo>
                          <a:pt x="1086610" y="1896"/>
                          <a:pt x="1483331" y="32430"/>
                          <a:pt x="1776855" y="0"/>
                        </a:cubicBezTo>
                        <a:cubicBezTo>
                          <a:pt x="2070379" y="-32430"/>
                          <a:pt x="2188532" y="23894"/>
                          <a:pt x="2345704" y="0"/>
                        </a:cubicBezTo>
                        <a:cubicBezTo>
                          <a:pt x="2502876" y="-23894"/>
                          <a:pt x="2633284" y="-22056"/>
                          <a:pt x="2914553" y="0"/>
                        </a:cubicBezTo>
                        <a:cubicBezTo>
                          <a:pt x="3195822" y="22056"/>
                          <a:pt x="3534617" y="21937"/>
                          <a:pt x="3694324" y="0"/>
                        </a:cubicBezTo>
                        <a:cubicBezTo>
                          <a:pt x="3854031" y="-21937"/>
                          <a:pt x="4072706" y="-23312"/>
                          <a:pt x="4192866" y="0"/>
                        </a:cubicBezTo>
                        <a:cubicBezTo>
                          <a:pt x="4313026" y="23312"/>
                          <a:pt x="4634574" y="-33811"/>
                          <a:pt x="4972637" y="0"/>
                        </a:cubicBezTo>
                        <a:cubicBezTo>
                          <a:pt x="5310700" y="33811"/>
                          <a:pt x="5508431" y="-1942"/>
                          <a:pt x="5752407" y="0"/>
                        </a:cubicBezTo>
                        <a:cubicBezTo>
                          <a:pt x="5996383" y="1942"/>
                          <a:pt x="6209122" y="4158"/>
                          <a:pt x="6391564" y="0"/>
                        </a:cubicBezTo>
                        <a:cubicBezTo>
                          <a:pt x="6574006" y="-4158"/>
                          <a:pt x="6808912" y="-13841"/>
                          <a:pt x="7030720" y="0"/>
                        </a:cubicBezTo>
                        <a:cubicBezTo>
                          <a:pt x="7029819" y="236491"/>
                          <a:pt x="7041913" y="306662"/>
                          <a:pt x="7030720" y="551789"/>
                        </a:cubicBezTo>
                        <a:cubicBezTo>
                          <a:pt x="7019527" y="796916"/>
                          <a:pt x="7049836" y="849701"/>
                          <a:pt x="7030720" y="1069446"/>
                        </a:cubicBezTo>
                        <a:cubicBezTo>
                          <a:pt x="7011604" y="1289191"/>
                          <a:pt x="7055951" y="1534267"/>
                          <a:pt x="7030720" y="1706563"/>
                        </a:cubicBezTo>
                        <a:cubicBezTo>
                          <a:pt x="6772367" y="1714149"/>
                          <a:pt x="6543545" y="1707028"/>
                          <a:pt x="6391564" y="1706563"/>
                        </a:cubicBezTo>
                        <a:cubicBezTo>
                          <a:pt x="6239583" y="1706098"/>
                          <a:pt x="6028614" y="1706476"/>
                          <a:pt x="5752407" y="1706563"/>
                        </a:cubicBezTo>
                        <a:cubicBezTo>
                          <a:pt x="5476200" y="1706650"/>
                          <a:pt x="5209230" y="1675362"/>
                          <a:pt x="4972637" y="1706563"/>
                        </a:cubicBezTo>
                        <a:cubicBezTo>
                          <a:pt x="4736044" y="1737765"/>
                          <a:pt x="4584491" y="1703107"/>
                          <a:pt x="4333480" y="1706563"/>
                        </a:cubicBezTo>
                        <a:cubicBezTo>
                          <a:pt x="4082469" y="1710019"/>
                          <a:pt x="4027171" y="1690271"/>
                          <a:pt x="3905245" y="1706563"/>
                        </a:cubicBezTo>
                        <a:cubicBezTo>
                          <a:pt x="3783320" y="1722855"/>
                          <a:pt x="3612932" y="1686002"/>
                          <a:pt x="3406703" y="1706563"/>
                        </a:cubicBezTo>
                        <a:cubicBezTo>
                          <a:pt x="3200474" y="1727124"/>
                          <a:pt x="2854280" y="1670868"/>
                          <a:pt x="2626933" y="1706563"/>
                        </a:cubicBezTo>
                        <a:cubicBezTo>
                          <a:pt x="2399586" y="1742259"/>
                          <a:pt x="2195149" y="1717484"/>
                          <a:pt x="1987776" y="1706563"/>
                        </a:cubicBezTo>
                        <a:cubicBezTo>
                          <a:pt x="1780403" y="1695642"/>
                          <a:pt x="1673473" y="1703567"/>
                          <a:pt x="1489234" y="1706563"/>
                        </a:cubicBezTo>
                        <a:cubicBezTo>
                          <a:pt x="1304995" y="1709559"/>
                          <a:pt x="1014048" y="1691215"/>
                          <a:pt x="850078" y="1706563"/>
                        </a:cubicBezTo>
                        <a:cubicBezTo>
                          <a:pt x="686108" y="1721911"/>
                          <a:pt x="347266" y="1687080"/>
                          <a:pt x="0" y="1706563"/>
                        </a:cubicBezTo>
                        <a:cubicBezTo>
                          <a:pt x="23379" y="1581765"/>
                          <a:pt x="21579" y="1341230"/>
                          <a:pt x="0" y="1188906"/>
                        </a:cubicBezTo>
                        <a:cubicBezTo>
                          <a:pt x="-21579" y="1036582"/>
                          <a:pt x="-18420" y="800995"/>
                          <a:pt x="0" y="602986"/>
                        </a:cubicBezTo>
                        <a:cubicBezTo>
                          <a:pt x="18420" y="404977"/>
                          <a:pt x="8967" y="16933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4000" dirty="0"/>
              <a:t>Un poco de contexto</a:t>
            </a:r>
          </a:p>
          <a:p>
            <a:pPr marL="0" indent="0" algn="ctr">
              <a:buNone/>
            </a:pPr>
            <a:r>
              <a:rPr lang="es-ES" sz="4000" dirty="0"/>
              <a:t>Objetivos</a:t>
            </a:r>
          </a:p>
          <a:p>
            <a:pPr marL="0" indent="0" algn="ctr">
              <a:buNone/>
            </a:pPr>
            <a:r>
              <a:rPr lang="es-ES" sz="4000" dirty="0"/>
              <a:t>Planificación</a:t>
            </a:r>
          </a:p>
        </p:txBody>
      </p:sp>
      <p:pic>
        <p:nvPicPr>
          <p:cNvPr id="3" name="Gráfico 2" descr="Objetivo con relleno sólido">
            <a:extLst>
              <a:ext uri="{FF2B5EF4-FFF2-40B4-BE49-F238E27FC236}">
                <a16:creationId xmlns:a16="http://schemas.microsoft.com/office/drawing/2014/main" id="{948A951C-0FCB-273C-3C55-2C90155BA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0114" y="4635388"/>
            <a:ext cx="1470772" cy="147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9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7DAE1-F300-7B8C-DD23-8A928D3D1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CFBA5-7667-6415-D868-A2B4FF14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132079"/>
            <a:ext cx="5943599" cy="145288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8000" dirty="0"/>
              <a:t>Introducción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70610AA-7D93-1CC0-A775-8A6AEB5F23FD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6784340" y="1280160"/>
            <a:ext cx="4297680" cy="429768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400" dirty="0"/>
              <a:t>La IA generativa ha llegado pisando fuerte. No obstante, </a:t>
            </a:r>
            <a:r>
              <a:rPr lang="es-ES" sz="2400" b="1" dirty="0"/>
              <a:t>¿puede adaptarse el hardware, energía y recursos a ella?</a:t>
            </a:r>
          </a:p>
          <a:p>
            <a:pPr rtl="0"/>
            <a:r>
              <a:rPr lang="es-ES" sz="2400" b="1" dirty="0">
                <a:solidFill>
                  <a:srgbClr val="FF0000"/>
                </a:solidFill>
              </a:rPr>
              <a:t>Sí, pero no es fácil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462EFF-63CB-E353-965E-0A5295736BD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42901" y="1564640"/>
            <a:ext cx="5818993" cy="4297679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marL="283464" lvl="1" indent="0" rtl="0">
              <a:buNone/>
            </a:pPr>
            <a:r>
              <a:rPr lang="es-ES" sz="2400" dirty="0"/>
              <a:t>Enormes posibilidades con la IA generativa y </a:t>
            </a:r>
            <a:r>
              <a:rPr lang="es-ES" sz="2400" dirty="0" err="1"/>
              <a:t>LLMs</a:t>
            </a:r>
            <a:r>
              <a:rPr lang="es-ES" sz="2400" dirty="0"/>
              <a:t> (</a:t>
            </a:r>
            <a:r>
              <a:rPr lang="es-ES" sz="2400" dirty="0" err="1"/>
              <a:t>Large</a:t>
            </a:r>
            <a:r>
              <a:rPr lang="es-ES" sz="2400" dirty="0"/>
              <a:t> </a:t>
            </a:r>
            <a:r>
              <a:rPr lang="es-ES" sz="2400" dirty="0" err="1"/>
              <a:t>Language</a:t>
            </a:r>
            <a:r>
              <a:rPr lang="es-ES" sz="2400" dirty="0"/>
              <a:t> </a:t>
            </a:r>
            <a:r>
              <a:rPr lang="es-ES" sz="2400" dirty="0" err="1"/>
              <a:t>Models</a:t>
            </a:r>
            <a:r>
              <a:rPr lang="es-ES" sz="2400" dirty="0"/>
              <a:t>), pero con gran cantidad de </a:t>
            </a:r>
            <a:r>
              <a:rPr lang="es-ES" sz="2400" b="1" dirty="0"/>
              <a:t>problemas y limitaciones</a:t>
            </a:r>
            <a:r>
              <a:rPr lang="es-ES" sz="2400" dirty="0"/>
              <a:t>:</a:t>
            </a:r>
          </a:p>
          <a:p>
            <a:pPr lvl="1"/>
            <a:r>
              <a:rPr lang="es-ES" sz="2400" dirty="0"/>
              <a:t>Necesidad de muchos recursos (potencia, memoria, disco…)</a:t>
            </a:r>
          </a:p>
          <a:p>
            <a:pPr lvl="1"/>
            <a:r>
              <a:rPr lang="es-ES" sz="2400" dirty="0"/>
              <a:t>Altísimo consumo de energía</a:t>
            </a:r>
          </a:p>
          <a:p>
            <a:pPr lvl="1"/>
            <a:r>
              <a:rPr lang="es-ES" sz="2400" dirty="0"/>
              <a:t>Difícil de entrenar</a:t>
            </a:r>
          </a:p>
          <a:p>
            <a:pPr lvl="1"/>
            <a:r>
              <a:rPr lang="es-ES" sz="2400" dirty="0"/>
              <a:t>Alto coste económico</a:t>
            </a:r>
          </a:p>
          <a:p>
            <a:pPr lvl="1"/>
            <a:r>
              <a:rPr lang="es-ES" sz="2400" b="1" dirty="0"/>
              <a:t>Consecuentemente, dependencia de ejecución en la nube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643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0" y="670560"/>
            <a:ext cx="5486400" cy="204216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7200" b="0" dirty="0"/>
              <a:t>¿Solución?</a:t>
            </a:r>
            <a:br>
              <a:rPr lang="es-ES" dirty="0"/>
            </a:br>
            <a:r>
              <a:rPr lang="es-ES" sz="4400" dirty="0"/>
              <a:t>Aceleración por hardware</a:t>
            </a:r>
          </a:p>
        </p:txBody>
      </p:sp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FCA2FB5B-570E-D181-A4B1-1DCB61C089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2106" r="22106"/>
          <a:stretch/>
        </p:blipFill>
        <p:spPr>
          <a:xfrm>
            <a:off x="7183438" y="1168400"/>
            <a:ext cx="4500562" cy="4521200"/>
          </a:xfr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44F258C3-F5DB-6909-1D7C-5D58A7CE57FD}"/>
              </a:ext>
            </a:extLst>
          </p:cNvPr>
          <p:cNvSpPr txBox="1">
            <a:spLocks/>
          </p:cNvSpPr>
          <p:nvPr/>
        </p:nvSpPr>
        <p:spPr>
          <a:xfrm>
            <a:off x="1181100" y="2804159"/>
            <a:ext cx="5486400" cy="27296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s-E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800" b="0" dirty="0"/>
              <a:t>Optimización al más bajo nivel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800" b="0" dirty="0"/>
              <a:t>Eficiencia energética máxima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800" b="0" dirty="0"/>
              <a:t>Rendimiento máximo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2800" b="0" dirty="0"/>
          </a:p>
          <a:p>
            <a:r>
              <a:rPr lang="es-ES" sz="2800" b="0" dirty="0"/>
              <a:t>Abran paso a las </a:t>
            </a:r>
            <a:r>
              <a:rPr lang="es-ES" sz="2800" dirty="0" err="1"/>
              <a:t>NPUs</a:t>
            </a:r>
            <a:endParaRPr lang="es-ES" sz="2800" dirty="0"/>
          </a:p>
          <a:p>
            <a:r>
              <a:rPr lang="es-ES" sz="2800" dirty="0"/>
              <a:t>(Neural Processing </a:t>
            </a:r>
            <a:r>
              <a:rPr lang="es-ES" sz="2800" dirty="0" err="1"/>
              <a:t>Unit</a:t>
            </a:r>
            <a:r>
              <a:rPr lang="es-E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840" y="457200"/>
            <a:ext cx="5157050" cy="79586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Hardware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1840" y="1253067"/>
            <a:ext cx="5157050" cy="522393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400" dirty="0"/>
              <a:t>Se usa una Orange Pi 5 (competidora de Raspberry Pi, de coste un poco más bajo) lanzada en 2022. Posee el </a:t>
            </a:r>
            <a:r>
              <a:rPr lang="es-ES" sz="2400" dirty="0" err="1"/>
              <a:t>SoC</a:t>
            </a:r>
            <a:r>
              <a:rPr lang="es-ES" sz="2400" dirty="0"/>
              <a:t> (</a:t>
            </a:r>
            <a:r>
              <a:rPr lang="es-ES" sz="2400" dirty="0" err="1"/>
              <a:t>System</a:t>
            </a:r>
            <a:r>
              <a:rPr lang="es-ES" sz="2400" dirty="0"/>
              <a:t>-</a:t>
            </a:r>
            <a:r>
              <a:rPr lang="es-ES" sz="2400" dirty="0" err="1"/>
              <a:t>on</a:t>
            </a:r>
            <a:r>
              <a:rPr lang="es-ES" sz="2400" dirty="0"/>
              <a:t>-a-Chip) RK3588S, que incluye una CPU, GPU y </a:t>
            </a:r>
            <a:r>
              <a:rPr lang="es-ES" sz="2400" b="1" dirty="0"/>
              <a:t>NPU</a:t>
            </a:r>
            <a:r>
              <a:rPr lang="es-ES" sz="2400" dirty="0"/>
              <a:t> </a:t>
            </a:r>
            <a:r>
              <a:rPr lang="es-ES" sz="2400" b="1" dirty="0"/>
              <a:t>de 6 TOPS, así como 4GB de RAM</a:t>
            </a:r>
          </a:p>
          <a:p>
            <a:pPr rtl="0"/>
            <a:endParaRPr lang="es-ES" sz="2400" b="1" dirty="0"/>
          </a:p>
          <a:p>
            <a:pPr rtl="0"/>
            <a:r>
              <a:rPr lang="es-ES" sz="2400" dirty="0"/>
              <a:t>Este chip, hecho por </a:t>
            </a:r>
            <a:r>
              <a:rPr lang="es-ES" sz="2400" dirty="0" err="1"/>
              <a:t>Rockchip</a:t>
            </a:r>
            <a:r>
              <a:rPr lang="es-ES" sz="2400" dirty="0"/>
              <a:t>, compañía de </a:t>
            </a:r>
            <a:r>
              <a:rPr lang="es-ES" sz="2400" dirty="0" err="1"/>
              <a:t>SoCs</a:t>
            </a:r>
            <a:r>
              <a:rPr lang="es-ES" sz="2400" dirty="0"/>
              <a:t> de bajo coste. Es de los pocos </a:t>
            </a:r>
            <a:r>
              <a:rPr lang="es-ES" sz="2400" dirty="0" err="1"/>
              <a:t>SoCs</a:t>
            </a:r>
            <a:r>
              <a:rPr lang="es-ES" sz="2400" dirty="0"/>
              <a:t> para sistemas embebidos con NPU.</a:t>
            </a:r>
          </a:p>
          <a:p>
            <a:pPr rtl="0"/>
            <a:endParaRPr lang="es-ES" sz="2400" dirty="0"/>
          </a:p>
          <a:p>
            <a:pPr rtl="0"/>
            <a:r>
              <a:rPr lang="es-ES" sz="2400" b="1" dirty="0"/>
              <a:t>El coste en 2022 era de ~100€ (4 GB)</a:t>
            </a:r>
            <a:r>
              <a:rPr lang="es-ES" sz="2400" dirty="0"/>
              <a:t>. Hoy en día es el de 16 GB de RAM</a:t>
            </a:r>
          </a:p>
        </p:txBody>
      </p:sp>
      <p:pic>
        <p:nvPicPr>
          <p:cNvPr id="17" name="Marcador de posición de imagen 16">
            <a:extLst>
              <a:ext uri="{FF2B5EF4-FFF2-40B4-BE49-F238E27FC236}">
                <a16:creationId xmlns:a16="http://schemas.microsoft.com/office/drawing/2014/main" id="{2ECBBDA4-D2C1-0F46-BA36-5967266F87A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987" t="1754" r="4125" b="-1429"/>
          <a:stretch>
            <a:fillRect/>
          </a:stretch>
        </p:blipFill>
        <p:spPr>
          <a:xfrm>
            <a:off x="132926" y="1483361"/>
            <a:ext cx="5601547" cy="4097866"/>
          </a:xfrm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724" y="873760"/>
            <a:ext cx="9779183" cy="134112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8800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7724" y="2624243"/>
            <a:ext cx="9867236" cy="3664797"/>
          </a:xfrm>
          <a:solidFill>
            <a:schemeClr val="accent1">
              <a:lumMod val="50000"/>
              <a:alpha val="50000"/>
            </a:schemeClr>
          </a:solidFill>
          <a:ln w="19050" cap="rnd">
            <a:solidFill>
              <a:schemeClr val="bg1"/>
            </a:solidFill>
          </a:ln>
          <a:effectLst>
            <a:softEdge rad="12700"/>
          </a:effectLst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2400" b="1" dirty="0"/>
              <a:t>Ejecutar </a:t>
            </a:r>
            <a:r>
              <a:rPr lang="es-ES" sz="2400" b="1" dirty="0" err="1"/>
              <a:t>LLMs</a:t>
            </a:r>
            <a:r>
              <a:rPr lang="es-ES" sz="2400" b="1" dirty="0"/>
              <a:t> evitando sus principales limitaciones; es decir:</a:t>
            </a:r>
          </a:p>
          <a:p>
            <a:pPr lvl="1"/>
            <a:r>
              <a:rPr lang="es-ES" sz="2400" dirty="0"/>
              <a:t>Reducir necesidades de potencia y consumo</a:t>
            </a:r>
          </a:p>
          <a:p>
            <a:pPr lvl="1"/>
            <a:r>
              <a:rPr lang="es-ES" sz="2400" dirty="0"/>
              <a:t>Evitar la dependencia de la nube</a:t>
            </a:r>
          </a:p>
          <a:p>
            <a:pPr lvl="1"/>
            <a:r>
              <a:rPr lang="es-ES" sz="2400" dirty="0"/>
              <a:t>Reducir drásticamente el coste económico</a:t>
            </a:r>
          </a:p>
          <a:p>
            <a:r>
              <a:rPr lang="es-ES" sz="2400" b="1" dirty="0"/>
              <a:t>Consecuentemente, ejecutar en sistemas embebidos</a:t>
            </a:r>
          </a:p>
          <a:p>
            <a:r>
              <a:rPr lang="es-ES" sz="2400" b="1" dirty="0"/>
              <a:t>Conseguir una gran facilidad de uso de la NPU del RK3588 en la Orange Pi 5</a:t>
            </a:r>
          </a:p>
          <a:p>
            <a:r>
              <a:rPr lang="es-ES" sz="2400" b="1" dirty="0"/>
              <a:t>Ejecutar el mejor LLM posible bajo las restricciones anteriores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2625D-7BA2-F138-CD83-CABD050CC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28FF7DD-6413-D13B-C406-D6C990F9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04" y="381000"/>
            <a:ext cx="9779183" cy="134112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8800" dirty="0"/>
              <a:t>Planificación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5FB46B3-CD66-07B6-0AD7-C80EEFFB8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840" y="1722120"/>
            <a:ext cx="9926320" cy="445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9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6B618-10E2-A7FD-A71E-CB78365B9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411BD4C-75DD-9909-C5A0-DAD36469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04" y="381000"/>
            <a:ext cx="9779183" cy="134112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8800" dirty="0"/>
              <a:t>Planificación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4AC377-6263-E86E-0BDD-30AB1015A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1937"/>
            <a:ext cx="12192000" cy="215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5942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420_TF45331398_Win32" id="{C0135C28-68A3-40E4-BC16-4AD80F3EE0C9}" vid="{17F0BC35-05E6-4450-B170-6A0CA2A0F36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Presentación universal</Template>
  <TotalTime>6345</TotalTime>
  <Words>1454</Words>
  <Application>Microsoft Office PowerPoint</Application>
  <PresentationFormat>Panorámica</PresentationFormat>
  <Paragraphs>226</Paragraphs>
  <Slides>29</Slides>
  <Notes>29</Notes>
  <HiddenSlides>0</HiddenSlides>
  <MMClips>3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Arial</vt:lpstr>
      <vt:lpstr>Calibri</vt:lpstr>
      <vt:lpstr>Consolas</vt:lpstr>
      <vt:lpstr>Tenorite</vt:lpstr>
      <vt:lpstr>Personalizar</vt:lpstr>
      <vt:lpstr>Aceleración por hardware de LLMs en sistemas empotrados</vt:lpstr>
      <vt:lpstr>Índice</vt:lpstr>
      <vt:lpstr>Introducción</vt:lpstr>
      <vt:lpstr>Introducción</vt:lpstr>
      <vt:lpstr>¿Solución? Aceleración por hardware</vt:lpstr>
      <vt:lpstr>Hardware</vt:lpstr>
      <vt:lpstr>Objetivos</vt:lpstr>
      <vt:lpstr>Planificación</vt:lpstr>
      <vt:lpstr>Planificación</vt:lpstr>
      <vt:lpstr>Entorno y desarrollo</vt:lpstr>
      <vt:lpstr>Software de Rockchip</vt:lpstr>
      <vt:lpstr>Problemas del software</vt:lpstr>
      <vt:lpstr>Forks “ez” de Rockchip</vt:lpstr>
      <vt:lpstr>Forks “ez” de Rockchip</vt:lpstr>
      <vt:lpstr>ezrknpu</vt:lpstr>
      <vt:lpstr>Resultados</vt:lpstr>
      <vt:lpstr>Ejemplo de ejecución:  DeepSeek R1 (Distill Qwen 1.5B)</vt:lpstr>
      <vt:lpstr>Ejemplo de ejecución:  DeepSeek R1 (Distill Qwen 1.5B) x2</vt:lpstr>
      <vt:lpstr>Consumo Energético</vt:lpstr>
      <vt:lpstr>Logros y aplicaciones</vt:lpstr>
      <vt:lpstr>Logros destacables</vt:lpstr>
      <vt:lpstr>Impacto</vt:lpstr>
      <vt:lpstr>Impacto</vt:lpstr>
      <vt:lpstr>Impacto</vt:lpstr>
      <vt:lpstr>Aplicaciones</vt:lpstr>
      <vt:lpstr>Logros: Ejemplo real</vt:lpstr>
      <vt:lpstr>Ejemplo real</vt:lpstr>
      <vt:lpstr>Conclusiones finales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Ángel Hurtado</dc:creator>
  <cp:lastModifiedBy>Ángel Hurtado</cp:lastModifiedBy>
  <cp:revision>23</cp:revision>
  <dcterms:created xsi:type="dcterms:W3CDTF">2025-08-15T13:40:29Z</dcterms:created>
  <dcterms:modified xsi:type="dcterms:W3CDTF">2025-09-07T15:55:40Z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