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59" r:id="rId4"/>
    <p:sldId id="260" r:id="rId5"/>
    <p:sldId id="261" r:id="rId6"/>
    <p:sldId id="291" r:id="rId7"/>
    <p:sldId id="292" r:id="rId8"/>
    <p:sldId id="296" r:id="rId9"/>
    <p:sldId id="297" r:id="rId10"/>
    <p:sldId id="267" r:id="rId11"/>
    <p:sldId id="293" r:id="rId12"/>
    <p:sldId id="294" r:id="rId13"/>
    <p:sldId id="29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81AA"/>
    <a:srgbClr val="00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>
        <p:scale>
          <a:sx n="102" d="100"/>
          <a:sy n="102" d="100"/>
        </p:scale>
        <p:origin x="99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229A-295D-4B30-BBA4-80AB616AF946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44C7-A4BC-4120-8AC4-768D8B6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229A-295D-4B30-BBA4-80AB616AF946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44C7-A4BC-4120-8AC4-768D8B6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2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229A-295D-4B30-BBA4-80AB616AF946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44C7-A4BC-4120-8AC4-768D8B6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13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229A-295D-4B30-BBA4-80AB616AF946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44C7-A4BC-4120-8AC4-768D8B6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33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229A-295D-4B30-BBA4-80AB616AF946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44C7-A4BC-4120-8AC4-768D8B6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229A-295D-4B30-BBA4-80AB616AF946}" type="datetimeFigureOut">
              <a:rPr lang="en-US" smtClean="0"/>
              <a:t>10/6/24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44C7-A4BC-4120-8AC4-768D8B6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78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229A-295D-4B30-BBA4-80AB616AF946}" type="datetimeFigureOut">
              <a:rPr lang="en-US" smtClean="0"/>
              <a:t>10/6/24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44C7-A4BC-4120-8AC4-768D8B6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7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229A-295D-4B30-BBA4-80AB616AF946}" type="datetimeFigureOut">
              <a:rPr lang="en-US" smtClean="0"/>
              <a:t>10/6/24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44C7-A4BC-4120-8AC4-768D8B6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8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229A-295D-4B30-BBA4-80AB616AF946}" type="datetimeFigureOut">
              <a:rPr lang="en-US" smtClean="0"/>
              <a:t>10/6/24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44C7-A4BC-4120-8AC4-768D8B6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3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229A-295D-4B30-BBA4-80AB616AF946}" type="datetimeFigureOut">
              <a:rPr lang="en-US" smtClean="0"/>
              <a:t>10/6/24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44C7-A4BC-4120-8AC4-768D8B6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80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229A-295D-4B30-BBA4-80AB616AF946}" type="datetimeFigureOut">
              <a:rPr lang="en-US" smtClean="0"/>
              <a:t>10/6/24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44C7-A4BC-4120-8AC4-768D8B6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9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7229A-295D-4B30-BBA4-80AB616AF946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444C7-A4BC-4120-8AC4-768D8B6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6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113F2A-194A-6DFB-357D-D7FE069D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8" y="1776255"/>
            <a:ext cx="12193718" cy="38228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8DAFFA-35F5-6FFC-78C4-5FC92580AFB4}"/>
              </a:ext>
            </a:extLst>
          </p:cNvPr>
          <p:cNvSpPr txBox="1"/>
          <p:nvPr/>
        </p:nvSpPr>
        <p:spPr>
          <a:xfrm>
            <a:off x="326816" y="405565"/>
            <a:ext cx="83806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Overview: Statistics and Probability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30467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BDBB91-B00A-624E-4311-5BA860520205}"/>
              </a:ext>
            </a:extLst>
          </p:cNvPr>
          <p:cNvSpPr txBox="1"/>
          <p:nvPr/>
        </p:nvSpPr>
        <p:spPr>
          <a:xfrm>
            <a:off x="563671" y="450937"/>
            <a:ext cx="87855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Discrete vs Continuous Random Variables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F65838-7528-3F7F-0404-1A5955B35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419965"/>
            <a:ext cx="7772400" cy="468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26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E70262D-C961-174D-DA98-F9EAE23CA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70787"/>
              </p:ext>
            </p:extLst>
          </p:nvPr>
        </p:nvGraphicFramePr>
        <p:xfrm>
          <a:off x="990251" y="760924"/>
          <a:ext cx="10211498" cy="2044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749">
                  <a:extLst>
                    <a:ext uri="{9D8B030D-6E8A-4147-A177-3AD203B41FA5}">
                      <a16:colId xmlns:a16="http://schemas.microsoft.com/office/drawing/2014/main" val="1648516825"/>
                    </a:ext>
                  </a:extLst>
                </a:gridCol>
                <a:gridCol w="5105749">
                  <a:extLst>
                    <a:ext uri="{9D8B030D-6E8A-4147-A177-3AD203B41FA5}">
                      <a16:colId xmlns:a16="http://schemas.microsoft.com/office/drawing/2014/main" val="2881341983"/>
                    </a:ext>
                  </a:extLst>
                </a:gridCol>
              </a:tblGrid>
              <a:tr h="632273">
                <a:tc>
                  <a:txBody>
                    <a:bodyPr/>
                    <a:lstStyle/>
                    <a:p>
                      <a:r>
                        <a:rPr lang="en-US" sz="2000" dirty="0"/>
                        <a:t>Discrete RV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Continuous RV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147122"/>
                  </a:ext>
                </a:extLst>
              </a:tr>
              <a:tr h="706039">
                <a:tc>
                  <a:txBody>
                    <a:bodyPr/>
                    <a:lstStyle/>
                    <a:p>
                      <a:r>
                        <a:rPr lang="en-US" sz="2000" dirty="0"/>
                        <a:t>Can only take specific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Can take values in a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0227"/>
                  </a:ext>
                </a:extLst>
              </a:tr>
              <a:tr h="706039">
                <a:tc>
                  <a:txBody>
                    <a:bodyPr/>
                    <a:lstStyle/>
                    <a:p>
                      <a:r>
                        <a:rPr lang="en-US" sz="2000" dirty="0"/>
                        <a:t>The probability function is given by PMF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The probability function is given by PDF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44646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4FF6ABCA-1B3F-8FCE-E34C-249CEDA5F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52" y="3107238"/>
            <a:ext cx="5038248" cy="10352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3DC502-9B5C-2658-4ADE-23C1B3FCB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91416"/>
            <a:ext cx="5465524" cy="10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85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2B57D7-F18B-55AB-2E15-895A69773141}"/>
              </a:ext>
            </a:extLst>
          </p:cNvPr>
          <p:cNvSpPr txBox="1"/>
          <p:nvPr/>
        </p:nvSpPr>
        <p:spPr>
          <a:xfrm>
            <a:off x="1114816" y="651353"/>
            <a:ext cx="58846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Discrete Random Variables: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816E18-1EAA-10D9-D722-E4A5E023B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53" y="1617695"/>
            <a:ext cx="11797093" cy="431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8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D09F73-F298-A935-49DF-D6C3E675A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730250"/>
            <a:ext cx="8804058" cy="573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087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64DE4-52FE-FE8C-BD5C-907615DC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vs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DD999-CC66-7F44-A9C1-C960AD26D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Statistics is primarily the science of studying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samples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to understand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populations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. Generally, it’s impractical to observe every member of a population, but luckily this is usually not necessary and a well-drawn sample is sufficient to answer most questions.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71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21143"/>
          <a:stretch/>
        </p:blipFill>
        <p:spPr>
          <a:xfrm>
            <a:off x="0" y="1528175"/>
            <a:ext cx="12203593" cy="278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51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2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401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9213"/>
            <a:ext cx="12192000" cy="250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976B11-07A1-325F-F4E9-336949DF8F93}"/>
              </a:ext>
            </a:extLst>
          </p:cNvPr>
          <p:cNvSpPr txBox="1"/>
          <p:nvPr/>
        </p:nvSpPr>
        <p:spPr>
          <a:xfrm>
            <a:off x="214253" y="1741118"/>
            <a:ext cx="1205176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0" dirty="0">
                <a:solidFill>
                  <a:srgbClr val="212529"/>
                </a:solidFill>
                <a:effectLst/>
              </a:rPr>
              <a:t>Using only mathematical logic, we can derive different theoretical probability </a:t>
            </a:r>
          </a:p>
          <a:p>
            <a:r>
              <a:rPr lang="en-US" sz="2800" b="1" i="0" dirty="0">
                <a:solidFill>
                  <a:srgbClr val="212529"/>
                </a:solidFill>
                <a:effectLst/>
              </a:rPr>
              <a:t>models</a:t>
            </a:r>
            <a:r>
              <a:rPr lang="en-US" sz="2800" b="0" i="0" dirty="0">
                <a:solidFill>
                  <a:srgbClr val="212529"/>
                </a:solidFill>
                <a:effectLst/>
              </a:rPr>
              <a:t> with certain </a:t>
            </a:r>
            <a:r>
              <a:rPr lang="en-US" sz="2800" b="1" i="0" dirty="0">
                <a:solidFill>
                  <a:srgbClr val="212529"/>
                </a:solidFill>
                <a:effectLst/>
              </a:rPr>
              <a:t>parameters</a:t>
            </a:r>
            <a:r>
              <a:rPr lang="en-US" sz="2800" b="0" i="0" dirty="0">
                <a:solidFill>
                  <a:srgbClr val="212529"/>
                </a:solidFill>
                <a:effectLst/>
              </a:rPr>
              <a:t> that aim to represent real-world phenomena, </a:t>
            </a:r>
          </a:p>
          <a:p>
            <a:r>
              <a:rPr lang="en-US" sz="2800" b="0" i="0" dirty="0">
                <a:solidFill>
                  <a:srgbClr val="212529"/>
                </a:solidFill>
                <a:effectLst/>
              </a:rPr>
              <a:t>then compare these with real data, i.e. </a:t>
            </a:r>
            <a:r>
              <a:rPr lang="en-US" sz="2800" b="1" i="0" dirty="0">
                <a:solidFill>
                  <a:srgbClr val="212529"/>
                </a:solidFill>
                <a:effectLst/>
              </a:rPr>
              <a:t>fitting</a:t>
            </a:r>
            <a:r>
              <a:rPr lang="en-US" sz="2800" b="0" i="0" dirty="0">
                <a:solidFill>
                  <a:srgbClr val="212529"/>
                </a:solidFill>
                <a:effectLst/>
              </a:rPr>
              <a:t>, to evaluate their performance and </a:t>
            </a:r>
          </a:p>
          <a:p>
            <a:r>
              <a:rPr lang="en-US" sz="2800" b="0" i="0" dirty="0">
                <a:solidFill>
                  <a:srgbClr val="212529"/>
                </a:solidFill>
                <a:effectLst/>
              </a:rPr>
              <a:t>make further </a:t>
            </a:r>
            <a:r>
              <a:rPr lang="en-US" sz="2800" b="1" i="0" dirty="0">
                <a:solidFill>
                  <a:srgbClr val="212529"/>
                </a:solidFill>
                <a:effectLst/>
              </a:rPr>
              <a:t>inferences</a:t>
            </a:r>
            <a:r>
              <a:rPr lang="en-US" sz="2800" b="0" i="0" dirty="0">
                <a:solidFill>
                  <a:srgbClr val="212529"/>
                </a:solidFill>
                <a:effectLst/>
              </a:rPr>
              <a:t> and/or </a:t>
            </a:r>
            <a:r>
              <a:rPr lang="en-US" sz="2800" b="1" i="0" dirty="0">
                <a:solidFill>
                  <a:srgbClr val="212529"/>
                </a:solidFill>
                <a:effectLst/>
              </a:rPr>
              <a:t>predictions</a:t>
            </a:r>
            <a:r>
              <a:rPr lang="en-US" sz="2800" b="0" i="0" dirty="0">
                <a:solidFill>
                  <a:srgbClr val="212529"/>
                </a:solidFill>
                <a:effectLst/>
              </a:rPr>
              <a:t>.</a:t>
            </a:r>
          </a:p>
          <a:p>
            <a:endParaRPr lang="en-US" sz="2800" dirty="0">
              <a:solidFill>
                <a:srgbClr val="212529"/>
              </a:solidFill>
            </a:endParaRPr>
          </a:p>
          <a:p>
            <a:endParaRPr lang="en-US" sz="2800" dirty="0">
              <a:solidFill>
                <a:srgbClr val="212529"/>
              </a:solidFill>
            </a:endParaRPr>
          </a:p>
          <a:p>
            <a:r>
              <a:rPr lang="en-US" sz="2800" b="0" i="0" dirty="0">
                <a:effectLst/>
              </a:rPr>
              <a:t>A </a:t>
            </a:r>
            <a:r>
              <a:rPr lang="en-US" sz="2800" b="1" i="0" u="sng" dirty="0">
                <a:effectLst/>
              </a:rPr>
              <a:t>model</a:t>
            </a:r>
            <a:r>
              <a:rPr lang="en-US" sz="2800" b="0" i="0" dirty="0">
                <a:effectLst/>
              </a:rPr>
              <a:t> is an idealized mathematical representation of a process, e.g. a normal </a:t>
            </a:r>
          </a:p>
          <a:p>
            <a:r>
              <a:rPr lang="en-US" sz="2800" b="0" i="0" dirty="0">
                <a:effectLst/>
              </a:rPr>
              <a:t>distribution may be used to model the distribution of human heights</a:t>
            </a:r>
            <a:r>
              <a:rPr lang="en-US" sz="2400" b="0" i="0" dirty="0">
                <a:effectLst/>
              </a:rPr>
              <a:t>.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84136A-BE60-B741-8EE0-CD6446878055}"/>
              </a:ext>
            </a:extLst>
          </p:cNvPr>
          <p:cNvSpPr txBox="1"/>
          <p:nvPr/>
        </p:nvSpPr>
        <p:spPr>
          <a:xfrm>
            <a:off x="414669" y="663879"/>
            <a:ext cx="34690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Model vs Data</a:t>
            </a:r>
          </a:p>
        </p:txBody>
      </p:sp>
    </p:spTree>
    <p:extLst>
      <p:ext uri="{BB962C8B-B14F-4D97-AF65-F5344CB8AC3E}">
        <p14:creationId xmlns:p14="http://schemas.microsoft.com/office/powerpoint/2010/main" val="158707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E8DDF9-479C-EDD0-9552-8DF946A22867}"/>
              </a:ext>
            </a:extLst>
          </p:cNvPr>
          <p:cNvSpPr txBox="1"/>
          <p:nvPr/>
        </p:nvSpPr>
        <p:spPr>
          <a:xfrm>
            <a:off x="100208" y="475989"/>
            <a:ext cx="4507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Intro to Probability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877128-87B7-F962-B45D-868A45BA753A}"/>
              </a:ext>
            </a:extLst>
          </p:cNvPr>
          <p:cNvSpPr txBox="1"/>
          <p:nvPr/>
        </p:nvSpPr>
        <p:spPr>
          <a:xfrm>
            <a:off x="100208" y="1559932"/>
            <a:ext cx="3191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Random Variables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24E9DF-A653-7D35-4BFC-DE29003E6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9209"/>
            <a:ext cx="12075090" cy="16618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7C452D-C5E5-03F9-2F0D-FD152D1F8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300904"/>
            <a:ext cx="12192000" cy="103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64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C74EC8-B7D7-A8E1-731E-D58813E97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65" y="1279742"/>
            <a:ext cx="11488270" cy="31294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898E22-67DC-5266-0339-C89B159F1569}"/>
              </a:ext>
            </a:extLst>
          </p:cNvPr>
          <p:cNvSpPr txBox="1"/>
          <p:nvPr/>
        </p:nvSpPr>
        <p:spPr>
          <a:xfrm>
            <a:off x="405268" y="325678"/>
            <a:ext cx="46070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Axioms of Probability</a:t>
            </a:r>
          </a:p>
        </p:txBody>
      </p:sp>
    </p:spTree>
    <p:extLst>
      <p:ext uri="{BB962C8B-B14F-4D97-AF65-F5344CB8AC3E}">
        <p14:creationId xmlns:p14="http://schemas.microsoft.com/office/powerpoint/2010/main" val="44687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E31C1D-0766-C9EE-BDAA-93E206BC5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07" y="1417528"/>
            <a:ext cx="11714035" cy="3179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550571-6F05-C237-C7FE-63F5F4F25934}"/>
              </a:ext>
            </a:extLst>
          </p:cNvPr>
          <p:cNvSpPr txBox="1"/>
          <p:nvPr/>
        </p:nvSpPr>
        <p:spPr>
          <a:xfrm>
            <a:off x="388307" y="434070"/>
            <a:ext cx="53073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Corollaries of Probability</a:t>
            </a:r>
          </a:p>
        </p:txBody>
      </p:sp>
    </p:spTree>
    <p:extLst>
      <p:ext uri="{BB962C8B-B14F-4D97-AF65-F5344CB8AC3E}">
        <p14:creationId xmlns:p14="http://schemas.microsoft.com/office/powerpoint/2010/main" val="481976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179</Words>
  <Application>Microsoft Macintosh PowerPoint</Application>
  <PresentationFormat>Widescreen</PresentationFormat>
  <Paragraphs>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Office Theme</vt:lpstr>
      <vt:lpstr>PowerPoint Presentation</vt:lpstr>
      <vt:lpstr>Population vs Sample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Cody Harville</dc:creator>
  <cp:lastModifiedBy>Sahifa Siddiqua</cp:lastModifiedBy>
  <cp:revision>17</cp:revision>
  <dcterms:created xsi:type="dcterms:W3CDTF">2021-07-15T14:11:41Z</dcterms:created>
  <dcterms:modified xsi:type="dcterms:W3CDTF">2024-10-07T13:31:37Z</dcterms:modified>
</cp:coreProperties>
</file>