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59" r:id="rId4"/>
    <p:sldId id="260" r:id="rId5"/>
    <p:sldId id="261" r:id="rId6"/>
    <p:sldId id="291" r:id="rId7"/>
    <p:sldId id="292" r:id="rId8"/>
    <p:sldId id="296" r:id="rId9"/>
    <p:sldId id="297" r:id="rId10"/>
    <p:sldId id="267" r:id="rId11"/>
    <p:sldId id="293" r:id="rId12"/>
    <p:sldId id="298" r:id="rId13"/>
    <p:sldId id="299" r:id="rId14"/>
    <p:sldId id="300" r:id="rId15"/>
    <p:sldId id="30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81AA"/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29A-295D-4B30-BBA4-80AB616AF946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4C7-A4BC-4120-8AC4-768D8B6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29A-295D-4B30-BBA4-80AB616AF946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4C7-A4BC-4120-8AC4-768D8B6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2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29A-295D-4B30-BBA4-80AB616AF946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4C7-A4BC-4120-8AC4-768D8B6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1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29A-295D-4B30-BBA4-80AB616AF946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4C7-A4BC-4120-8AC4-768D8B6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3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29A-295D-4B30-BBA4-80AB616AF946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4C7-A4BC-4120-8AC4-768D8B6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29A-295D-4B30-BBA4-80AB616AF946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4C7-A4BC-4120-8AC4-768D8B6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7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29A-295D-4B30-BBA4-80AB616AF946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4C7-A4BC-4120-8AC4-768D8B6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7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29A-295D-4B30-BBA4-80AB616AF946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4C7-A4BC-4120-8AC4-768D8B6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8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29A-295D-4B30-BBA4-80AB616AF946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4C7-A4BC-4120-8AC4-768D8B6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3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29A-295D-4B30-BBA4-80AB616AF946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4C7-A4BC-4120-8AC4-768D8B6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8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29A-295D-4B30-BBA4-80AB616AF946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4C7-A4BC-4120-8AC4-768D8B6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9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7229A-295D-4B30-BBA4-80AB616AF946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444C7-A4BC-4120-8AC4-768D8B6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6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hyperlink" Target="file:///webtemplate/ask-assets/external/maths-resources/statistics/descriptive-statistics/variables.html#Types of Variable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113F2A-194A-6DFB-357D-D7FE069D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8" y="1776255"/>
            <a:ext cx="12193718" cy="3822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8DAFFA-35F5-6FFC-78C4-5FC92580AFB4}"/>
              </a:ext>
            </a:extLst>
          </p:cNvPr>
          <p:cNvSpPr txBox="1"/>
          <p:nvPr/>
        </p:nvSpPr>
        <p:spPr>
          <a:xfrm>
            <a:off x="326816" y="405565"/>
            <a:ext cx="83806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Overview: Statistics and Probability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0467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BDBB91-B00A-624E-4311-5BA860520205}"/>
              </a:ext>
            </a:extLst>
          </p:cNvPr>
          <p:cNvSpPr txBox="1"/>
          <p:nvPr/>
        </p:nvSpPr>
        <p:spPr>
          <a:xfrm>
            <a:off x="563671" y="450937"/>
            <a:ext cx="8785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Discrete vs Continuous Random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F65838-7528-3F7F-0404-1A5955B35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419965"/>
            <a:ext cx="7772400" cy="468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26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E70262D-C961-174D-DA98-F9EAE23CA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135679"/>
              </p:ext>
            </p:extLst>
          </p:nvPr>
        </p:nvGraphicFramePr>
        <p:xfrm>
          <a:off x="990251" y="760924"/>
          <a:ext cx="10211498" cy="2044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749">
                  <a:extLst>
                    <a:ext uri="{9D8B030D-6E8A-4147-A177-3AD203B41FA5}">
                      <a16:colId xmlns:a16="http://schemas.microsoft.com/office/drawing/2014/main" val="1648516825"/>
                    </a:ext>
                  </a:extLst>
                </a:gridCol>
                <a:gridCol w="5105749">
                  <a:extLst>
                    <a:ext uri="{9D8B030D-6E8A-4147-A177-3AD203B41FA5}">
                      <a16:colId xmlns:a16="http://schemas.microsoft.com/office/drawing/2014/main" val="2881341983"/>
                    </a:ext>
                  </a:extLst>
                </a:gridCol>
              </a:tblGrid>
              <a:tr h="632273">
                <a:tc>
                  <a:txBody>
                    <a:bodyPr/>
                    <a:lstStyle/>
                    <a:p>
                      <a:r>
                        <a:rPr lang="en-US" sz="2000" dirty="0"/>
                        <a:t>Discrete RV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Continuous RV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47122"/>
                  </a:ext>
                </a:extLst>
              </a:tr>
              <a:tr h="706039">
                <a:tc>
                  <a:txBody>
                    <a:bodyPr/>
                    <a:lstStyle/>
                    <a:p>
                      <a:r>
                        <a:rPr lang="en-US" sz="2000" dirty="0"/>
                        <a:t>Can only take specific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Can take values in a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0227"/>
                  </a:ext>
                </a:extLst>
              </a:tr>
              <a:tr h="706039">
                <a:tc>
                  <a:txBody>
                    <a:bodyPr/>
                    <a:lstStyle/>
                    <a:p>
                      <a:r>
                        <a:rPr lang="en-US" sz="2000" dirty="0"/>
                        <a:t>The probability function is given by PMF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The probability function is given by 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44646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FF6ABCA-1B3F-8FCE-E34C-249CEDA5F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52" y="3107238"/>
            <a:ext cx="5038248" cy="10352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3DC502-9B5C-2658-4ADE-23C1B3FCB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91416"/>
            <a:ext cx="5465524" cy="10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85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054E61-0C6E-3AFB-F5D3-E6742C158F3F}"/>
              </a:ext>
            </a:extLst>
          </p:cNvPr>
          <p:cNvSpPr txBox="1"/>
          <p:nvPr/>
        </p:nvSpPr>
        <p:spPr>
          <a:xfrm>
            <a:off x="127593" y="248905"/>
            <a:ext cx="11855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Probability Mass Function (PMF) </a:t>
            </a:r>
            <a:r>
              <a:rPr lang="en-US" dirty="0"/>
              <a:t>is a function that gives the probability at any given point of a </a:t>
            </a:r>
            <a:r>
              <a:rPr lang="en-US" u="sng" dirty="0"/>
              <a:t>discrete random variable</a:t>
            </a:r>
            <a:r>
              <a:rPr lang="en-US" dirty="0"/>
              <a:t>. The PMF can be in a table format or given as a function at points x and will be plotted as bar graphs. </a:t>
            </a:r>
          </a:p>
          <a:p>
            <a:endParaRPr lang="en-US" dirty="0"/>
          </a:p>
          <a:p>
            <a:r>
              <a:rPr lang="en-US" dirty="0"/>
              <a:t>Example: The number of Heads (X) when a coin is tossed twice. 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Untitled Sans"/>
              </a:rPr>
              <a:t>The sample space created is [HH, TH, HT, TT]. </a:t>
            </a:r>
          </a:p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Untitled Sans"/>
              </a:rPr>
              <a:t>This shows that X can take the values 0 (no heads), 1 (1 head), and 2 (2 heads).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DD90A4B-4E71-A3A9-5683-C782FB773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521366"/>
              </p:ext>
            </p:extLst>
          </p:nvPr>
        </p:nvGraphicFramePr>
        <p:xfrm>
          <a:off x="520998" y="1949399"/>
          <a:ext cx="339533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7665">
                  <a:extLst>
                    <a:ext uri="{9D8B030D-6E8A-4147-A177-3AD203B41FA5}">
                      <a16:colId xmlns:a16="http://schemas.microsoft.com/office/drawing/2014/main" val="1098599720"/>
                    </a:ext>
                  </a:extLst>
                </a:gridCol>
                <a:gridCol w="1697665">
                  <a:extLst>
                    <a:ext uri="{9D8B030D-6E8A-4147-A177-3AD203B41FA5}">
                      <a16:colId xmlns:a16="http://schemas.microsoft.com/office/drawing/2014/main" val="4257019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P(X=x)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03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4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16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663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84DB527-8CE0-EC0D-3572-FFF43B9EAACA}"/>
              </a:ext>
            </a:extLst>
          </p:cNvPr>
          <p:cNvSpPr txBox="1"/>
          <p:nvPr/>
        </p:nvSpPr>
        <p:spPr>
          <a:xfrm>
            <a:off x="127593" y="3859619"/>
            <a:ext cx="687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For a discrete random variable X, the </a:t>
            </a:r>
            <a:r>
              <a:rPr lang="en-US" dirty="0" err="1"/>
              <a:t>pmf</a:t>
            </a:r>
            <a:r>
              <a:rPr lang="en-US" dirty="0"/>
              <a:t> can also be given 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63FB1C-B41D-B126-4141-26C212560B92}"/>
                  </a:ext>
                </a:extLst>
              </p:cNvPr>
              <p:cNvSpPr txBox="1"/>
              <p:nvPr/>
            </p:nvSpPr>
            <p:spPr>
              <a:xfrm>
                <a:off x="2014538" y="4628450"/>
                <a:ext cx="6529388" cy="13408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=0,1</m:t>
                              </m:r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=2,3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63FB1C-B41D-B126-4141-26C212560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538" y="4628450"/>
                <a:ext cx="6529388" cy="1340880"/>
              </a:xfrm>
              <a:prstGeom prst="rect">
                <a:avLst/>
              </a:prstGeom>
              <a:blipFill>
                <a:blip r:embed="rId2"/>
                <a:stretch>
                  <a:fillRect t="-31132" b="-3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60211F95-B7D7-5EE9-101E-66612C4CB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902" y="1524000"/>
            <a:ext cx="3641060" cy="213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7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88388-92BE-444B-F8A8-FD941EDD5D88}"/>
                  </a:ext>
                </a:extLst>
              </p:cNvPr>
              <p:cNvSpPr txBox="1"/>
              <p:nvPr/>
            </p:nvSpPr>
            <p:spPr>
              <a:xfrm>
                <a:off x="372140" y="563526"/>
                <a:ext cx="2403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Mean: denoted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88388-92BE-444B-F8A8-FD941EDD5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40" y="563526"/>
                <a:ext cx="2403735" cy="369332"/>
              </a:xfrm>
              <a:prstGeom prst="rect">
                <a:avLst/>
              </a:prstGeom>
              <a:blipFill>
                <a:blip r:embed="rId2"/>
                <a:stretch>
                  <a:fillRect l="-2105" t="-6667" r="-105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8E039D-2F2C-93A3-5B31-DD395F903ED4}"/>
                  </a:ext>
                </a:extLst>
              </p:cNvPr>
              <p:cNvSpPr txBox="1"/>
              <p:nvPr/>
            </p:nvSpPr>
            <p:spPr>
              <a:xfrm>
                <a:off x="4949276" y="932858"/>
                <a:ext cx="2293448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8E039D-2F2C-93A3-5B31-DD395F903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276" y="932858"/>
                <a:ext cx="2293448" cy="764505"/>
              </a:xfrm>
              <a:prstGeom prst="rect">
                <a:avLst/>
              </a:prstGeom>
              <a:blipFill>
                <a:blip r:embed="rId3"/>
                <a:stretch>
                  <a:fillRect l="-13187" t="-121311" b="-170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3A3DE3-B51B-77C8-603A-EC475685A261}"/>
                  </a:ext>
                </a:extLst>
              </p:cNvPr>
              <p:cNvSpPr txBox="1"/>
              <p:nvPr/>
            </p:nvSpPr>
            <p:spPr>
              <a:xfrm>
                <a:off x="352006" y="2264735"/>
                <a:ext cx="2800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Variance: Denoted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3A3DE3-B51B-77C8-603A-EC475685A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06" y="2264735"/>
                <a:ext cx="2800510" cy="369332"/>
              </a:xfrm>
              <a:prstGeom prst="rect">
                <a:avLst/>
              </a:prstGeom>
              <a:blipFill>
                <a:blip r:embed="rId4"/>
                <a:stretch>
                  <a:fillRect l="-1802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4FB8F9-C9E5-C5DD-3C6D-9CFF2C03FAAC}"/>
                  </a:ext>
                </a:extLst>
              </p:cNvPr>
              <p:cNvSpPr txBox="1"/>
              <p:nvPr/>
            </p:nvSpPr>
            <p:spPr>
              <a:xfrm>
                <a:off x="4575487" y="2797099"/>
                <a:ext cx="3041025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4FB8F9-C9E5-C5DD-3C6D-9CFF2C03F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487" y="2797099"/>
                <a:ext cx="3041025" cy="764505"/>
              </a:xfrm>
              <a:prstGeom prst="rect">
                <a:avLst/>
              </a:prstGeom>
              <a:blipFill>
                <a:blip r:embed="rId5"/>
                <a:stretch>
                  <a:fillRect l="-5000" t="-122951" b="-168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7FFBF2-8A53-AF41-F2FD-D2E2776FF2BD}"/>
                  </a:ext>
                </a:extLst>
              </p:cNvPr>
              <p:cNvSpPr txBox="1"/>
              <p:nvPr/>
            </p:nvSpPr>
            <p:spPr>
              <a:xfrm>
                <a:off x="372140" y="4039268"/>
                <a:ext cx="60977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Standard Deviation: Denoted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7FFBF2-8A53-AF41-F2FD-D2E2776FF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40" y="4039268"/>
                <a:ext cx="6097772" cy="369332"/>
              </a:xfrm>
              <a:prstGeom prst="rect">
                <a:avLst/>
              </a:prstGeom>
              <a:blipFill>
                <a:blip r:embed="rId6"/>
                <a:stretch>
                  <a:fillRect l="-832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F77A75-FA03-CCBB-D346-02E7F3A2C50E}"/>
                  </a:ext>
                </a:extLst>
              </p:cNvPr>
              <p:cNvSpPr txBox="1"/>
              <p:nvPr/>
            </p:nvSpPr>
            <p:spPr>
              <a:xfrm>
                <a:off x="2775875" y="4661340"/>
                <a:ext cx="6097772" cy="440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F77A75-FA03-CCBB-D346-02E7F3A2C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875" y="4661340"/>
                <a:ext cx="6097772" cy="440505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24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054E61-0C6E-3AFB-F5D3-E6742C158F3F}"/>
                  </a:ext>
                </a:extLst>
              </p:cNvPr>
              <p:cNvSpPr txBox="1"/>
              <p:nvPr/>
            </p:nvSpPr>
            <p:spPr>
              <a:xfrm>
                <a:off x="127593" y="258641"/>
                <a:ext cx="118553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The </a:t>
                </a:r>
                <a:r>
                  <a:rPr lang="en-US" b="1" dirty="0">
                    <a:solidFill>
                      <a:schemeClr val="tx1"/>
                    </a:solidFill>
                  </a:rPr>
                  <a:t>Probability Density Function (PDF), denoted as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, </a:t>
                </a:r>
                <a:r>
                  <a:rPr lang="en-US" b="0" i="0" strike="noStrike" dirty="0">
                    <a:solidFill>
                      <a:schemeClr val="tx1"/>
                    </a:solidFill>
                    <a:effectLst/>
                  </a:rPr>
                  <a:t>is a function over the 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trike="noStrike" smtClean="0">
                        <a:solidFill>
                          <a:schemeClr val="tx1"/>
                        </a:solidFill>
                        <a:effectLst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b="0" i="0" strike="noStrike" dirty="0">
                    <a:solidFill>
                      <a:schemeClr val="tx1"/>
                    </a:solidFill>
                    <a:effectLst/>
                  </a:rPr>
                  <a:t>, of a 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continuous random variable</a:t>
                </a:r>
                <a:r>
                  <a:rPr lang="en-US" b="0" i="0" strike="noStrike" dirty="0">
                    <a:solidFill>
                      <a:schemeClr val="tx1"/>
                    </a:solidFill>
                    <a:effectLst/>
                  </a:rPr>
                  <a:t> X from which the probability that X is within a certain interval can be obtained.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The PDF is always given as a function of x where x takes values in a range and is graphed as a curve.</a:t>
                </a:r>
              </a:p>
              <a:p>
                <a:endParaRPr lang="en-US" dirty="0"/>
              </a:p>
              <a:p>
                <a:r>
                  <a:rPr lang="en-US" dirty="0"/>
                  <a:t>The area under the curve in an interval gives the probability of that interval. The total</a:t>
                </a:r>
              </a:p>
              <a:p>
                <a:r>
                  <a:rPr lang="en-US" dirty="0"/>
                  <a:t>area under the curve is 1, since the total probability is 1.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054E61-0C6E-3AFB-F5D3-E6742C158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93" y="258641"/>
                <a:ext cx="11855300" cy="2308324"/>
              </a:xfrm>
              <a:prstGeom prst="rect">
                <a:avLst/>
              </a:prstGeom>
              <a:blipFill>
                <a:blip r:embed="rId3"/>
                <a:stretch>
                  <a:fillRect l="-428" t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4DB527-8CE0-EC0D-3572-FFF43B9EAACA}"/>
                  </a:ext>
                </a:extLst>
              </p:cNvPr>
              <p:cNvSpPr txBox="1"/>
              <p:nvPr/>
            </p:nvSpPr>
            <p:spPr>
              <a:xfrm>
                <a:off x="104445" y="4070176"/>
                <a:ext cx="7744749" cy="1099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 Probability at a given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of a continuous random variable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is 0, </a:t>
                </a:r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r>
                  <a:rPr lang="en-US" sz="2000" b="1" dirty="0"/>
                  <a:t>                                         </a:t>
                </a:r>
              </a:p>
              <a:p>
                <a:r>
                  <a:rPr lang="en-US" sz="2000" b="1" dirty="0"/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sup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4DB527-8CE0-EC0D-3572-FFF43B9EA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5" y="4070176"/>
                <a:ext cx="7744749" cy="1099212"/>
              </a:xfrm>
              <a:prstGeom prst="rect">
                <a:avLst/>
              </a:prstGeom>
              <a:blipFill>
                <a:blip r:embed="rId4"/>
                <a:stretch>
                  <a:fillRect l="-164" t="-3409" b="-78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5596693-9642-415D-CF68-E92341496F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109" y="2042038"/>
            <a:ext cx="3324073" cy="1014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5F0DE4-330F-7C7B-4E83-A7C32445F9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567" y="1246960"/>
            <a:ext cx="3524840" cy="19519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F975F4-5776-53AB-A694-413B5F152FD8}"/>
                  </a:ext>
                </a:extLst>
              </p:cNvPr>
              <p:cNvSpPr txBox="1"/>
              <p:nvPr/>
            </p:nvSpPr>
            <p:spPr>
              <a:xfrm>
                <a:off x="104445" y="5462408"/>
                <a:ext cx="11955196" cy="720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Cumulative Distribution Function (CDF), denoted </a:t>
                </a:r>
                <a:r>
                  <a:rPr lang="en-US" b="1" dirty="0" err="1"/>
                  <a:t>as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sup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e>
                    </m:nary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function that gives the prob </a:t>
                </a:r>
              </a:p>
              <a:p>
                <a:r>
                  <a:rPr lang="en-US" dirty="0"/>
                  <a:t>that the random variable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/>
                  <a:t> takes values less than or equal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1" dirty="0"/>
                  <a:t>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F975F4-5776-53AB-A694-413B5F152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5" y="5462408"/>
                <a:ext cx="11955196" cy="720134"/>
              </a:xfrm>
              <a:prstGeom prst="rect">
                <a:avLst/>
              </a:prstGeom>
              <a:blipFill>
                <a:blip r:embed="rId7"/>
                <a:stretch>
                  <a:fillRect l="-425" t="-68421" b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6C924B0F-B4D6-C095-020A-F02B40249B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296" y="3057022"/>
            <a:ext cx="2171700" cy="863600"/>
          </a:xfrm>
          <a:prstGeom prst="rect">
            <a:avLst/>
          </a:prstGeom>
        </p:spPr>
      </p:pic>
      <p:sp>
        <p:nvSpPr>
          <p:cNvPr id="14" name="AutoShape 3" descr="{\displaystyle X}">
            <a:extLst>
              <a:ext uri="{FF2B5EF4-FFF2-40B4-BE49-F238E27FC236}">
                <a16:creationId xmlns:a16="http://schemas.microsoft.com/office/drawing/2014/main" id="{2B34C250-46A4-12BC-06DD-46C749190C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24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4" descr="{\displaystyle x}">
            <a:extLst>
              <a:ext uri="{FF2B5EF4-FFF2-40B4-BE49-F238E27FC236}">
                <a16:creationId xmlns:a16="http://schemas.microsoft.com/office/drawing/2014/main" id="{739DDF39-786A-C3E7-FF3E-DCFFBD608B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100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8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88388-92BE-444B-F8A8-FD941EDD5D88}"/>
                  </a:ext>
                </a:extLst>
              </p:cNvPr>
              <p:cNvSpPr txBox="1"/>
              <p:nvPr/>
            </p:nvSpPr>
            <p:spPr>
              <a:xfrm>
                <a:off x="372140" y="563526"/>
                <a:ext cx="2403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Mean: denoted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88388-92BE-444B-F8A8-FD941EDD5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40" y="563526"/>
                <a:ext cx="2403735" cy="369332"/>
              </a:xfrm>
              <a:prstGeom prst="rect">
                <a:avLst/>
              </a:prstGeom>
              <a:blipFill>
                <a:blip r:embed="rId2"/>
                <a:stretch>
                  <a:fillRect l="-2105" t="-6667" r="-105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8E039D-2F2C-93A3-5B31-DD395F903ED4}"/>
                  </a:ext>
                </a:extLst>
              </p:cNvPr>
              <p:cNvSpPr txBox="1"/>
              <p:nvPr/>
            </p:nvSpPr>
            <p:spPr>
              <a:xfrm>
                <a:off x="4949276" y="932858"/>
                <a:ext cx="2067810" cy="689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8E039D-2F2C-93A3-5B31-DD395F903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276" y="932858"/>
                <a:ext cx="2067810" cy="689932"/>
              </a:xfrm>
              <a:prstGeom prst="rect">
                <a:avLst/>
              </a:prstGeom>
              <a:blipFill>
                <a:blip r:embed="rId3"/>
                <a:stretch>
                  <a:fillRect l="-20732" t="-160000" b="-2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3A3DE3-B51B-77C8-603A-EC475685A261}"/>
                  </a:ext>
                </a:extLst>
              </p:cNvPr>
              <p:cNvSpPr txBox="1"/>
              <p:nvPr/>
            </p:nvSpPr>
            <p:spPr>
              <a:xfrm>
                <a:off x="352006" y="2264735"/>
                <a:ext cx="2800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Variance: Denoted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3A3DE3-B51B-77C8-603A-EC475685A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06" y="2264735"/>
                <a:ext cx="2800510" cy="369332"/>
              </a:xfrm>
              <a:prstGeom prst="rect">
                <a:avLst/>
              </a:prstGeom>
              <a:blipFill>
                <a:blip r:embed="rId4"/>
                <a:stretch>
                  <a:fillRect l="-1802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4FB8F9-C9E5-C5DD-3C6D-9CFF2C03FAAC}"/>
                  </a:ext>
                </a:extLst>
              </p:cNvPr>
              <p:cNvSpPr txBox="1"/>
              <p:nvPr/>
            </p:nvSpPr>
            <p:spPr>
              <a:xfrm>
                <a:off x="4575487" y="2797099"/>
                <a:ext cx="2847446" cy="689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4FB8F9-C9E5-C5DD-3C6D-9CFF2C03F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487" y="2797099"/>
                <a:ext cx="2847446" cy="689932"/>
              </a:xfrm>
              <a:prstGeom prst="rect">
                <a:avLst/>
              </a:prstGeom>
              <a:blipFill>
                <a:blip r:embed="rId5"/>
                <a:stretch>
                  <a:fillRect l="-10667" t="-160000" b="-2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7FFBF2-8A53-AF41-F2FD-D2E2776FF2BD}"/>
                  </a:ext>
                </a:extLst>
              </p:cNvPr>
              <p:cNvSpPr txBox="1"/>
              <p:nvPr/>
            </p:nvSpPr>
            <p:spPr>
              <a:xfrm>
                <a:off x="372140" y="4039268"/>
                <a:ext cx="60977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Standard Deviation: Denoted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7FFBF2-8A53-AF41-F2FD-D2E2776FF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40" y="4039268"/>
                <a:ext cx="6097772" cy="369332"/>
              </a:xfrm>
              <a:prstGeom prst="rect">
                <a:avLst/>
              </a:prstGeom>
              <a:blipFill>
                <a:blip r:embed="rId6"/>
                <a:stretch>
                  <a:fillRect l="-832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F77A75-FA03-CCBB-D346-02E7F3A2C50E}"/>
                  </a:ext>
                </a:extLst>
              </p:cNvPr>
              <p:cNvSpPr txBox="1"/>
              <p:nvPr/>
            </p:nvSpPr>
            <p:spPr>
              <a:xfrm>
                <a:off x="2775875" y="4661340"/>
                <a:ext cx="6097772" cy="440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F77A75-FA03-CCBB-D346-02E7F3A2C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875" y="4661340"/>
                <a:ext cx="6097772" cy="440505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91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64DE4-52FE-FE8C-BD5C-907615DC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vs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DD999-CC66-7F44-A9C1-C960AD26D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Statistics is primarily the science of studying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samples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to understand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populations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 Generally, it’s impractical to observe every member of a population, but luckily this is usually not necessary and a well-drawn sample is sufficient to answer most questions.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1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1143"/>
          <a:stretch/>
        </p:blipFill>
        <p:spPr>
          <a:xfrm>
            <a:off x="0" y="1528175"/>
            <a:ext cx="12203593" cy="278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51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0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9213"/>
            <a:ext cx="12192000" cy="25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976B11-07A1-325F-F4E9-336949DF8F93}"/>
              </a:ext>
            </a:extLst>
          </p:cNvPr>
          <p:cNvSpPr txBox="1"/>
          <p:nvPr/>
        </p:nvSpPr>
        <p:spPr>
          <a:xfrm>
            <a:off x="214253" y="1741118"/>
            <a:ext cx="1205176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>
                <a:solidFill>
                  <a:srgbClr val="212529"/>
                </a:solidFill>
                <a:effectLst/>
              </a:rPr>
              <a:t>Using only mathematical logic, we can derive different theoretical probability </a:t>
            </a:r>
          </a:p>
          <a:p>
            <a:r>
              <a:rPr lang="en-US" sz="2800" b="1" i="0" dirty="0">
                <a:solidFill>
                  <a:srgbClr val="212529"/>
                </a:solidFill>
                <a:effectLst/>
              </a:rPr>
              <a:t>models</a:t>
            </a:r>
            <a:r>
              <a:rPr lang="en-US" sz="2800" b="0" i="0" dirty="0">
                <a:solidFill>
                  <a:srgbClr val="212529"/>
                </a:solidFill>
                <a:effectLst/>
              </a:rPr>
              <a:t> with certain </a:t>
            </a:r>
            <a:r>
              <a:rPr lang="en-US" sz="2800" b="1" i="0" dirty="0">
                <a:solidFill>
                  <a:srgbClr val="212529"/>
                </a:solidFill>
                <a:effectLst/>
              </a:rPr>
              <a:t>parameters</a:t>
            </a:r>
            <a:r>
              <a:rPr lang="en-US" sz="2800" b="0" i="0" dirty="0">
                <a:solidFill>
                  <a:srgbClr val="212529"/>
                </a:solidFill>
                <a:effectLst/>
              </a:rPr>
              <a:t> that aim to represent real-world phenomena, </a:t>
            </a:r>
          </a:p>
          <a:p>
            <a:r>
              <a:rPr lang="en-US" sz="2800" b="0" i="0" dirty="0">
                <a:solidFill>
                  <a:srgbClr val="212529"/>
                </a:solidFill>
                <a:effectLst/>
              </a:rPr>
              <a:t>then compare these with real data, i.e. </a:t>
            </a:r>
            <a:r>
              <a:rPr lang="en-US" sz="2800" b="1" i="0" dirty="0">
                <a:solidFill>
                  <a:srgbClr val="212529"/>
                </a:solidFill>
                <a:effectLst/>
              </a:rPr>
              <a:t>fitting</a:t>
            </a:r>
            <a:r>
              <a:rPr lang="en-US" sz="2800" b="0" i="0" dirty="0">
                <a:solidFill>
                  <a:srgbClr val="212529"/>
                </a:solidFill>
                <a:effectLst/>
              </a:rPr>
              <a:t>, to evaluate their performance and </a:t>
            </a:r>
          </a:p>
          <a:p>
            <a:r>
              <a:rPr lang="en-US" sz="2800" b="0" i="0" dirty="0">
                <a:solidFill>
                  <a:srgbClr val="212529"/>
                </a:solidFill>
                <a:effectLst/>
              </a:rPr>
              <a:t>make further </a:t>
            </a:r>
            <a:r>
              <a:rPr lang="en-US" sz="2800" b="1" i="0" dirty="0">
                <a:solidFill>
                  <a:srgbClr val="212529"/>
                </a:solidFill>
                <a:effectLst/>
              </a:rPr>
              <a:t>inferences</a:t>
            </a:r>
            <a:r>
              <a:rPr lang="en-US" sz="2800" b="0" i="0" dirty="0">
                <a:solidFill>
                  <a:srgbClr val="212529"/>
                </a:solidFill>
                <a:effectLst/>
              </a:rPr>
              <a:t> and/or </a:t>
            </a:r>
            <a:r>
              <a:rPr lang="en-US" sz="2800" b="1" i="0" dirty="0">
                <a:solidFill>
                  <a:srgbClr val="212529"/>
                </a:solidFill>
                <a:effectLst/>
              </a:rPr>
              <a:t>predictions</a:t>
            </a:r>
            <a:r>
              <a:rPr lang="en-US" sz="2800" b="0" i="0" dirty="0">
                <a:solidFill>
                  <a:srgbClr val="212529"/>
                </a:solidFill>
                <a:effectLst/>
              </a:rPr>
              <a:t>.</a:t>
            </a:r>
          </a:p>
          <a:p>
            <a:endParaRPr lang="en-US" sz="2800" dirty="0">
              <a:solidFill>
                <a:srgbClr val="212529"/>
              </a:solidFill>
            </a:endParaRPr>
          </a:p>
          <a:p>
            <a:endParaRPr lang="en-US" sz="2800" dirty="0">
              <a:solidFill>
                <a:srgbClr val="212529"/>
              </a:solidFill>
            </a:endParaRPr>
          </a:p>
          <a:p>
            <a:r>
              <a:rPr lang="en-US" sz="2800" b="0" i="0" dirty="0">
                <a:effectLst/>
              </a:rPr>
              <a:t>A </a:t>
            </a:r>
            <a:r>
              <a:rPr lang="en-US" sz="2800" b="1" i="0" u="sng" dirty="0">
                <a:effectLst/>
              </a:rPr>
              <a:t>model</a:t>
            </a:r>
            <a:r>
              <a:rPr lang="en-US" sz="2800" b="0" i="0" dirty="0">
                <a:effectLst/>
              </a:rPr>
              <a:t> is an idealized mathematical representation of a process, e.g. a normal </a:t>
            </a:r>
          </a:p>
          <a:p>
            <a:r>
              <a:rPr lang="en-US" sz="2800" b="0" i="0" dirty="0">
                <a:effectLst/>
              </a:rPr>
              <a:t>distribution may be used to model the distribution of human heights</a:t>
            </a:r>
            <a:r>
              <a:rPr lang="en-US" sz="2400" b="0" i="0" dirty="0">
                <a:effectLst/>
              </a:rPr>
              <a:t>.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84136A-BE60-B741-8EE0-CD6446878055}"/>
              </a:ext>
            </a:extLst>
          </p:cNvPr>
          <p:cNvSpPr txBox="1"/>
          <p:nvPr/>
        </p:nvSpPr>
        <p:spPr>
          <a:xfrm>
            <a:off x="414669" y="663879"/>
            <a:ext cx="34690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Model vs Data</a:t>
            </a:r>
          </a:p>
        </p:txBody>
      </p:sp>
    </p:spTree>
    <p:extLst>
      <p:ext uri="{BB962C8B-B14F-4D97-AF65-F5344CB8AC3E}">
        <p14:creationId xmlns:p14="http://schemas.microsoft.com/office/powerpoint/2010/main" val="158707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E8DDF9-479C-EDD0-9552-8DF946A22867}"/>
              </a:ext>
            </a:extLst>
          </p:cNvPr>
          <p:cNvSpPr txBox="1"/>
          <p:nvPr/>
        </p:nvSpPr>
        <p:spPr>
          <a:xfrm>
            <a:off x="100208" y="475989"/>
            <a:ext cx="4507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Intro to Probability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877128-87B7-F962-B45D-868A45BA753A}"/>
              </a:ext>
            </a:extLst>
          </p:cNvPr>
          <p:cNvSpPr txBox="1"/>
          <p:nvPr/>
        </p:nvSpPr>
        <p:spPr>
          <a:xfrm>
            <a:off x="100208" y="1559932"/>
            <a:ext cx="3191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Random Variables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24E9DF-A653-7D35-4BFC-DE29003E6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9209"/>
            <a:ext cx="12075090" cy="16618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7C452D-C5E5-03F9-2F0D-FD152D1F8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300904"/>
            <a:ext cx="12192000" cy="103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C74EC8-B7D7-A8E1-731E-D58813E97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65" y="1303595"/>
            <a:ext cx="11488270" cy="31294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898E22-67DC-5266-0339-C89B159F1569}"/>
              </a:ext>
            </a:extLst>
          </p:cNvPr>
          <p:cNvSpPr txBox="1"/>
          <p:nvPr/>
        </p:nvSpPr>
        <p:spPr>
          <a:xfrm>
            <a:off x="405268" y="325678"/>
            <a:ext cx="460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Axioms of Probability</a:t>
            </a:r>
          </a:p>
        </p:txBody>
      </p:sp>
    </p:spTree>
    <p:extLst>
      <p:ext uri="{BB962C8B-B14F-4D97-AF65-F5344CB8AC3E}">
        <p14:creationId xmlns:p14="http://schemas.microsoft.com/office/powerpoint/2010/main" val="4468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E31C1D-0766-C9EE-BDAA-93E206BC5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07" y="1417528"/>
            <a:ext cx="11714035" cy="3179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550571-6F05-C237-C7FE-63F5F4F25934}"/>
              </a:ext>
            </a:extLst>
          </p:cNvPr>
          <p:cNvSpPr txBox="1"/>
          <p:nvPr/>
        </p:nvSpPr>
        <p:spPr>
          <a:xfrm>
            <a:off x="388307" y="434070"/>
            <a:ext cx="5307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Corollaries of Probability</a:t>
            </a:r>
          </a:p>
        </p:txBody>
      </p:sp>
    </p:spTree>
    <p:extLst>
      <p:ext uri="{BB962C8B-B14F-4D97-AF65-F5344CB8AC3E}">
        <p14:creationId xmlns:p14="http://schemas.microsoft.com/office/powerpoint/2010/main" val="481976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523</Words>
  <Application>Microsoft Macintosh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Cambria Math</vt:lpstr>
      <vt:lpstr>Untitled Sans</vt:lpstr>
      <vt:lpstr>Office Theme</vt:lpstr>
      <vt:lpstr>PowerPoint Presentation</vt:lpstr>
      <vt:lpstr>Population vs Sample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Cody Harville</dc:creator>
  <cp:lastModifiedBy>Sahifa Siddiqua</cp:lastModifiedBy>
  <cp:revision>18</cp:revision>
  <dcterms:created xsi:type="dcterms:W3CDTF">2021-07-15T14:11:41Z</dcterms:created>
  <dcterms:modified xsi:type="dcterms:W3CDTF">2024-10-14T17:17:48Z</dcterms:modified>
</cp:coreProperties>
</file>