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42" autoAdjust="0"/>
  </p:normalViewPr>
  <p:slideViewPr>
    <p:cSldViewPr snapToGrid="0">
      <p:cViewPr varScale="1">
        <p:scale>
          <a:sx n="68" d="100"/>
          <a:sy n="68" d="100"/>
        </p:scale>
        <p:origin x="8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24"/>
    </mc:Choice>
    <mc:Fallback>
      <c:style val="24"/>
    </mc:Fallback>
  </mc:AlternateContent>
  <c:clrMapOvr bg1="lt1" tx1="dk1" bg2="lt2" tx2="dk2" accent1="accent1" accent2="accent2" accent3="accent3" accent4="accent4" accent5="accent5" accent6="accent6" hlink="hlink" folHlink="folHlink"/>
  <c:chart>
    <c:title>
      <c:tx>
        <c:rich>
          <a:bodyPr/>
          <a:lstStyle/>
          <a:p>
            <a:pPr>
              <a:defRPr/>
            </a:pPr>
            <a:r>
              <a:rPr lang="es-AR"/>
              <a:t>Brecha Salarial</a:t>
            </a:r>
            <a:r>
              <a:rPr lang="es-AR" baseline="0"/>
              <a:t>-Informalidad</a:t>
            </a:r>
            <a:endParaRPr lang="es-AR"/>
          </a:p>
        </c:rich>
      </c:tx>
      <c:overlay val="0"/>
    </c:title>
    <c:autoTitleDeleted val="0"/>
    <c:plotArea>
      <c:layout/>
      <c:barChart>
        <c:barDir val="col"/>
        <c:grouping val="clustered"/>
        <c:varyColors val="0"/>
        <c:ser>
          <c:idx val="0"/>
          <c:order val="0"/>
          <c:tx>
            <c:strRef>
              <c:f>Hoja1!$C$2</c:f>
              <c:strCache>
                <c:ptCount val="1"/>
                <c:pt idx="0">
                  <c:v>Salario Informal</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Hoja1!$B$3:$B$5</c:f>
              <c:strCache>
                <c:ptCount val="3"/>
                <c:pt idx="0">
                  <c:v>RestoDelPais</c:v>
                </c:pt>
                <c:pt idx="1">
                  <c:v>GBA</c:v>
                </c:pt>
                <c:pt idx="2">
                  <c:v>BrechaTotal</c:v>
                </c:pt>
              </c:strCache>
            </c:strRef>
          </c:cat>
          <c:val>
            <c:numRef>
              <c:f>Hoja1!$C$3:$C$5</c:f>
              <c:numCache>
                <c:formatCode>#,##0.000</c:formatCode>
                <c:ptCount val="3"/>
                <c:pt idx="0">
                  <c:v>8.9987499999999994</c:v>
                </c:pt>
                <c:pt idx="1">
                  <c:v>9.0732230000000005</c:v>
                </c:pt>
                <c:pt idx="2">
                  <c:v>9.0095010000000002</c:v>
                </c:pt>
              </c:numCache>
            </c:numRef>
          </c:val>
          <c:extLst>
            <c:ext xmlns:c16="http://schemas.microsoft.com/office/drawing/2014/chart" uri="{C3380CC4-5D6E-409C-BE32-E72D297353CC}">
              <c16:uniqueId val="{00000000-78BC-48DA-BABC-4F860B48EA98}"/>
            </c:ext>
          </c:extLst>
        </c:ser>
        <c:ser>
          <c:idx val="1"/>
          <c:order val="1"/>
          <c:tx>
            <c:strRef>
              <c:f>Hoja1!$D$2</c:f>
              <c:strCache>
                <c:ptCount val="1"/>
                <c:pt idx="0">
                  <c:v>Salario Formal</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Hoja1!$B$3:$B$5</c:f>
              <c:strCache>
                <c:ptCount val="3"/>
                <c:pt idx="0">
                  <c:v>RestoDelPais</c:v>
                </c:pt>
                <c:pt idx="1">
                  <c:v>GBA</c:v>
                </c:pt>
                <c:pt idx="2">
                  <c:v>BrechaTotal</c:v>
                </c:pt>
              </c:strCache>
            </c:strRef>
          </c:cat>
          <c:val>
            <c:numRef>
              <c:f>Hoja1!$D$3:$D$5</c:f>
              <c:numCache>
                <c:formatCode>#,##0.000</c:formatCode>
                <c:ptCount val="3"/>
                <c:pt idx="0">
                  <c:v>9.9962560000000007</c:v>
                </c:pt>
                <c:pt idx="1">
                  <c:v>10.05897</c:v>
                </c:pt>
                <c:pt idx="2">
                  <c:v>10.006600000000001</c:v>
                </c:pt>
              </c:numCache>
            </c:numRef>
          </c:val>
          <c:extLst>
            <c:ext xmlns:c16="http://schemas.microsoft.com/office/drawing/2014/chart" uri="{C3380CC4-5D6E-409C-BE32-E72D297353CC}">
              <c16:uniqueId val="{00000001-78BC-48DA-BABC-4F860B48EA98}"/>
            </c:ext>
          </c:extLst>
        </c:ser>
        <c:dLbls>
          <c:dLblPos val="ctr"/>
          <c:showLegendKey val="0"/>
          <c:showVal val="1"/>
          <c:showCatName val="0"/>
          <c:showSerName val="0"/>
          <c:showPercent val="0"/>
          <c:showBubbleSize val="0"/>
        </c:dLbls>
        <c:gapWidth val="150"/>
        <c:axId val="121656832"/>
        <c:axId val="121658368"/>
      </c:barChart>
      <c:catAx>
        <c:axId val="121656832"/>
        <c:scaling>
          <c:orientation val="minMax"/>
        </c:scaling>
        <c:delete val="0"/>
        <c:axPos val="b"/>
        <c:numFmt formatCode="General" sourceLinked="0"/>
        <c:majorTickMark val="out"/>
        <c:minorTickMark val="none"/>
        <c:tickLblPos val="nextTo"/>
        <c:crossAx val="121658368"/>
        <c:crosses val="autoZero"/>
        <c:auto val="1"/>
        <c:lblAlgn val="ctr"/>
        <c:lblOffset val="100"/>
        <c:noMultiLvlLbl val="0"/>
      </c:catAx>
      <c:valAx>
        <c:axId val="121658368"/>
        <c:scaling>
          <c:orientation val="minMax"/>
        </c:scaling>
        <c:delete val="0"/>
        <c:axPos val="l"/>
        <c:majorGridlines/>
        <c:numFmt formatCode="#,##0.000" sourceLinked="1"/>
        <c:majorTickMark val="out"/>
        <c:minorTickMark val="none"/>
        <c:tickLblPos val="nextTo"/>
        <c:crossAx val="121656832"/>
        <c:crosses val="autoZero"/>
        <c:crossBetween val="between"/>
      </c:valAx>
    </c:plotArea>
    <c:legend>
      <c:legendPos val="r"/>
      <c:overlay val="0"/>
    </c:legend>
    <c:plotVisOnly val="1"/>
    <c:dispBlanksAs val="gap"/>
    <c:showDLblsOverMax val="0"/>
  </c:chart>
  <c:spPr>
    <a:solidFill>
      <a:schemeClr val="bg1"/>
    </a:solidFill>
    <a:ln w="88900">
      <a:solidFill>
        <a:schemeClr val="bg2">
          <a:lumMod val="50000"/>
        </a:schemeClr>
      </a:solidFill>
    </a:ln>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A7FD2-5B70-45F9-B436-04728ED99C1B}" type="datetimeFigureOut">
              <a:rPr lang="es-CO" smtClean="0"/>
              <a:t>25/11/2023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0C3DF-C51C-4B78-9B65-3FA43FEF194A}" type="slidenum">
              <a:rPr lang="es-CO" smtClean="0"/>
              <a:t>‹Nº›</a:t>
            </a:fld>
            <a:endParaRPr lang="es-CO"/>
          </a:p>
        </p:txBody>
      </p:sp>
    </p:spTree>
    <p:extLst>
      <p:ext uri="{BB962C8B-B14F-4D97-AF65-F5344CB8AC3E}">
        <p14:creationId xmlns:p14="http://schemas.microsoft.com/office/powerpoint/2010/main" val="4060689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44F0C3DF-C51C-4B78-9B65-3FA43FEF194A}" type="slidenum">
              <a:rPr lang="es-CO" smtClean="0"/>
              <a:t>1</a:t>
            </a:fld>
            <a:endParaRPr lang="es-CO"/>
          </a:p>
        </p:txBody>
      </p:sp>
    </p:spTree>
    <p:extLst>
      <p:ext uri="{BB962C8B-B14F-4D97-AF65-F5344CB8AC3E}">
        <p14:creationId xmlns:p14="http://schemas.microsoft.com/office/powerpoint/2010/main" val="24783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45 Segundos</a:t>
            </a:r>
            <a:r>
              <a:rPr lang="es-CO" baseline="0" dirty="0"/>
              <a:t> </a:t>
            </a:r>
            <a:endParaRPr lang="es-CO" dirty="0"/>
          </a:p>
        </p:txBody>
      </p:sp>
      <p:sp>
        <p:nvSpPr>
          <p:cNvPr id="4" name="Marcador de número de diapositiva 3"/>
          <p:cNvSpPr>
            <a:spLocks noGrp="1"/>
          </p:cNvSpPr>
          <p:nvPr>
            <p:ph type="sldNum" sz="quarter" idx="10"/>
          </p:nvPr>
        </p:nvSpPr>
        <p:spPr/>
        <p:txBody>
          <a:bodyPr/>
          <a:lstStyle/>
          <a:p>
            <a:fld id="{44F0C3DF-C51C-4B78-9B65-3FA43FEF194A}" type="slidenum">
              <a:rPr lang="es-CO" smtClean="0"/>
              <a:t>2</a:t>
            </a:fld>
            <a:endParaRPr lang="es-CO"/>
          </a:p>
        </p:txBody>
      </p:sp>
    </p:spTree>
    <p:extLst>
      <p:ext uri="{BB962C8B-B14F-4D97-AF65-F5344CB8AC3E}">
        <p14:creationId xmlns:p14="http://schemas.microsoft.com/office/powerpoint/2010/main" val="2155351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45 segundos</a:t>
            </a:r>
          </a:p>
        </p:txBody>
      </p:sp>
      <p:sp>
        <p:nvSpPr>
          <p:cNvPr id="4" name="Marcador de número de diapositiva 3"/>
          <p:cNvSpPr>
            <a:spLocks noGrp="1"/>
          </p:cNvSpPr>
          <p:nvPr>
            <p:ph type="sldNum" sz="quarter" idx="10"/>
          </p:nvPr>
        </p:nvSpPr>
        <p:spPr/>
        <p:txBody>
          <a:bodyPr/>
          <a:lstStyle/>
          <a:p>
            <a:fld id="{44F0C3DF-C51C-4B78-9B65-3FA43FEF194A}" type="slidenum">
              <a:rPr lang="es-CO" smtClean="0"/>
              <a:t>3</a:t>
            </a:fld>
            <a:endParaRPr lang="es-CO"/>
          </a:p>
        </p:txBody>
      </p:sp>
    </p:spTree>
    <p:extLst>
      <p:ext uri="{BB962C8B-B14F-4D97-AF65-F5344CB8AC3E}">
        <p14:creationId xmlns:p14="http://schemas.microsoft.com/office/powerpoint/2010/main" val="797662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CO" sz="1200" b="1" kern="1200" dirty="0">
                <a:solidFill>
                  <a:schemeClr val="tx1"/>
                </a:solidFill>
                <a:latin typeface="+mn-lt"/>
                <a:ea typeface="+mn-ea"/>
                <a:cs typeface="+mn-cs"/>
              </a:rPr>
              <a:t>35-40 seg</a:t>
            </a:r>
          </a:p>
          <a:p>
            <a:pPr algn="just"/>
            <a:r>
              <a:rPr lang="es-CO" sz="1200" b="1" kern="1200" dirty="0">
                <a:solidFill>
                  <a:schemeClr val="tx1"/>
                </a:solidFill>
                <a:latin typeface="+mn-lt"/>
                <a:ea typeface="+mn-ea"/>
                <a:cs typeface="+mn-cs"/>
              </a:rPr>
              <a:t>B2 = 0,844 </a:t>
            </a:r>
          </a:p>
          <a:p>
            <a:pPr algn="just"/>
            <a:r>
              <a:rPr lang="es-CO" sz="1200" b="1" kern="1200" dirty="0">
                <a:solidFill>
                  <a:schemeClr val="tx1"/>
                </a:solidFill>
                <a:latin typeface="+mn-lt"/>
                <a:ea typeface="+mn-ea"/>
                <a:cs typeface="+mn-cs"/>
              </a:rPr>
              <a:t>Un individuo en GBA en promedio gana 8% mas que en otras regiones</a:t>
            </a:r>
          </a:p>
          <a:p>
            <a:pPr algn="just"/>
            <a:endParaRPr lang="es-CO" sz="1200" b="1" kern="1200" dirty="0">
              <a:solidFill>
                <a:schemeClr val="tx1"/>
              </a:solidFill>
              <a:latin typeface="+mn-lt"/>
              <a:ea typeface="+mn-ea"/>
              <a:cs typeface="+mn-cs"/>
            </a:endParaRPr>
          </a:p>
          <a:p>
            <a:pPr algn="just"/>
            <a:r>
              <a:rPr lang="es-CO" sz="1200" b="1" kern="1200" dirty="0">
                <a:solidFill>
                  <a:schemeClr val="tx1"/>
                </a:solidFill>
                <a:latin typeface="+mn-lt"/>
                <a:ea typeface="+mn-ea"/>
                <a:cs typeface="+mn-cs"/>
              </a:rPr>
              <a:t>Tenemos un p-valor cercano a 0  en nuestras variables </a:t>
            </a:r>
            <a:r>
              <a:rPr lang="es-CO" sz="1200" b="1" kern="1200" dirty="0">
                <a:solidFill>
                  <a:schemeClr val="tx1"/>
                </a:solidFill>
                <a:latin typeface="+mn-lt"/>
                <a:ea typeface="+mn-ea"/>
                <a:cs typeface="+mn-cs"/>
                <a:sym typeface="Wingdings" pitchFamily="2" charset="2"/>
              </a:rPr>
              <a:t>   Significativas</a:t>
            </a:r>
          </a:p>
          <a:p>
            <a:pPr algn="just"/>
            <a:endParaRPr lang="es-CO" sz="1200" b="1" kern="1200" dirty="0">
              <a:solidFill>
                <a:schemeClr val="tx1"/>
              </a:solidFill>
              <a:latin typeface="+mn-lt"/>
              <a:ea typeface="+mn-ea"/>
              <a:cs typeface="+mn-cs"/>
              <a:sym typeface="Wingdings" pitchFamily="2" charset="2"/>
            </a:endParaRPr>
          </a:p>
          <a:p>
            <a:pPr algn="just"/>
            <a:r>
              <a:rPr lang="es-CO" sz="1200" b="1" kern="1200" dirty="0">
                <a:solidFill>
                  <a:schemeClr val="tx1"/>
                </a:solidFill>
                <a:latin typeface="+mn-lt"/>
                <a:ea typeface="+mn-ea"/>
                <a:cs typeface="+mn-cs"/>
              </a:rPr>
              <a:t>Formal (chequear)</a:t>
            </a:r>
          </a:p>
          <a:p>
            <a:pPr algn="just"/>
            <a:endParaRPr lang="es-CO" sz="1200" b="1" kern="1200" dirty="0">
              <a:solidFill>
                <a:schemeClr val="tx1"/>
              </a:solidFill>
              <a:latin typeface="+mn-lt"/>
              <a:ea typeface="+mn-ea"/>
              <a:cs typeface="+mn-cs"/>
            </a:endParaRPr>
          </a:p>
          <a:p>
            <a:pPr algn="just"/>
            <a:r>
              <a:rPr lang="es-CO" sz="1200" b="1" kern="1200" dirty="0">
                <a:solidFill>
                  <a:schemeClr val="tx1"/>
                </a:solidFill>
                <a:latin typeface="+mn-lt"/>
                <a:ea typeface="+mn-ea"/>
                <a:cs typeface="+mn-cs"/>
              </a:rPr>
              <a:t>Individuos en pareja ganan 9,5% mas</a:t>
            </a:r>
          </a:p>
          <a:p>
            <a:pPr algn="just"/>
            <a:endParaRPr lang="es-CO" sz="1200" b="1" kern="1200" dirty="0">
              <a:solidFill>
                <a:schemeClr val="tx1"/>
              </a:solidFill>
              <a:latin typeface="+mn-lt"/>
              <a:ea typeface="+mn-ea"/>
              <a:cs typeface="+mn-cs"/>
            </a:endParaRPr>
          </a:p>
          <a:p>
            <a:pPr algn="just"/>
            <a:r>
              <a:rPr lang="es-CO" sz="1200" b="1" kern="1200" dirty="0">
                <a:solidFill>
                  <a:schemeClr val="tx1"/>
                </a:solidFill>
                <a:latin typeface="+mn-lt"/>
                <a:ea typeface="+mn-ea"/>
                <a:cs typeface="+mn-cs"/>
              </a:rPr>
              <a:t>Edad y Edad^2 (chequear como)</a:t>
            </a:r>
          </a:p>
          <a:p>
            <a:pPr algn="just"/>
            <a:endParaRPr lang="es-CO" sz="1200" b="1" kern="1200" dirty="0">
              <a:solidFill>
                <a:schemeClr val="tx1"/>
              </a:solidFill>
              <a:latin typeface="+mn-lt"/>
              <a:ea typeface="+mn-ea"/>
              <a:cs typeface="+mn-cs"/>
            </a:endParaRPr>
          </a:p>
          <a:p>
            <a:pPr algn="just"/>
            <a:r>
              <a:rPr lang="es-CO" sz="1200" b="1" kern="1200" dirty="0">
                <a:solidFill>
                  <a:schemeClr val="tx1"/>
                </a:solidFill>
                <a:latin typeface="+mn-lt"/>
                <a:ea typeface="+mn-ea"/>
                <a:cs typeface="+mn-cs"/>
              </a:rPr>
              <a:t>Un hombre gana en promedio 30% mas</a:t>
            </a:r>
          </a:p>
          <a:p>
            <a:endParaRPr lang="es-CO" dirty="0"/>
          </a:p>
        </p:txBody>
      </p:sp>
      <p:sp>
        <p:nvSpPr>
          <p:cNvPr id="4" name="Marcador de número de diapositiva 3"/>
          <p:cNvSpPr>
            <a:spLocks noGrp="1"/>
          </p:cNvSpPr>
          <p:nvPr>
            <p:ph type="sldNum" sz="quarter" idx="10"/>
          </p:nvPr>
        </p:nvSpPr>
        <p:spPr/>
        <p:txBody>
          <a:bodyPr/>
          <a:lstStyle/>
          <a:p>
            <a:fld id="{44F0C3DF-C51C-4B78-9B65-3FA43FEF194A}" type="slidenum">
              <a:rPr lang="es-CO" smtClean="0"/>
              <a:t>4</a:t>
            </a:fld>
            <a:endParaRPr lang="es-CO"/>
          </a:p>
        </p:txBody>
      </p:sp>
    </p:spTree>
    <p:extLst>
      <p:ext uri="{BB962C8B-B14F-4D97-AF65-F5344CB8AC3E}">
        <p14:creationId xmlns:p14="http://schemas.microsoft.com/office/powerpoint/2010/main" val="98010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F0C3DF-C51C-4B78-9B65-3FA43FEF194A}" type="slidenum">
              <a:rPr lang="es-CO" smtClean="0"/>
              <a:t>5</a:t>
            </a:fld>
            <a:endParaRPr lang="es-CO"/>
          </a:p>
        </p:txBody>
      </p:sp>
    </p:spTree>
    <p:extLst>
      <p:ext uri="{BB962C8B-B14F-4D97-AF65-F5344CB8AC3E}">
        <p14:creationId xmlns:p14="http://schemas.microsoft.com/office/powerpoint/2010/main" val="3426939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44F0C3DF-C51C-4B78-9B65-3FA43FEF194A}" type="slidenum">
              <a:rPr lang="es-CO" smtClean="0"/>
              <a:t>6</a:t>
            </a:fld>
            <a:endParaRPr lang="es-CO"/>
          </a:p>
        </p:txBody>
      </p:sp>
    </p:spTree>
    <p:extLst>
      <p:ext uri="{BB962C8B-B14F-4D97-AF65-F5344CB8AC3E}">
        <p14:creationId xmlns:p14="http://schemas.microsoft.com/office/powerpoint/2010/main" val="322348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F0C3DF-C51C-4B78-9B65-3FA43FEF194A}" type="slidenum">
              <a:rPr lang="es-CO" smtClean="0"/>
              <a:t>7</a:t>
            </a:fld>
            <a:endParaRPr lang="es-CO"/>
          </a:p>
        </p:txBody>
      </p:sp>
    </p:spTree>
    <p:extLst>
      <p:ext uri="{BB962C8B-B14F-4D97-AF65-F5344CB8AC3E}">
        <p14:creationId xmlns:p14="http://schemas.microsoft.com/office/powerpoint/2010/main" val="131931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44F0C3DF-C51C-4B78-9B65-3FA43FEF194A}" type="slidenum">
              <a:rPr lang="es-CO" smtClean="0"/>
              <a:t>8</a:t>
            </a:fld>
            <a:endParaRPr lang="es-CO"/>
          </a:p>
        </p:txBody>
      </p:sp>
    </p:spTree>
    <p:extLst>
      <p:ext uri="{BB962C8B-B14F-4D97-AF65-F5344CB8AC3E}">
        <p14:creationId xmlns:p14="http://schemas.microsoft.com/office/powerpoint/2010/main" val="327308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1A6D50-22C8-4A40-99B6-8335FB53E07B}" type="datetimeFigureOut">
              <a:rPr lang="es-CO" smtClean="0"/>
              <a:t>25/11/2023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4171E8-24AF-4DAB-9479-BB94C35E2DE0}"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81A6D50-22C8-4A40-99B6-8335FB53E07B}" type="datetimeFigureOut">
              <a:rPr lang="es-CO" smtClean="0"/>
              <a:t>25/11/2023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4171E8-24AF-4DAB-9479-BB94C35E2DE0}"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81A6D50-22C8-4A40-99B6-8335FB53E07B}" type="datetimeFigureOut">
              <a:rPr lang="es-CO" smtClean="0"/>
              <a:t>25/11/2023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4171E8-24AF-4DAB-9479-BB94C35E2DE0}"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81A6D50-22C8-4A40-99B6-8335FB53E07B}" type="datetimeFigureOut">
              <a:rPr lang="es-CO" smtClean="0"/>
              <a:t>25/11/2023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4171E8-24AF-4DAB-9479-BB94C35E2DE0}"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81A6D50-22C8-4A40-99B6-8335FB53E07B}" type="datetimeFigureOut">
              <a:rPr lang="es-CO" smtClean="0"/>
              <a:t>25/11/2023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4171E8-24AF-4DAB-9479-BB94C35E2DE0}"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81A6D50-22C8-4A40-99B6-8335FB53E07B}" type="datetimeFigureOut">
              <a:rPr lang="es-CO" smtClean="0"/>
              <a:t>25/11/2023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C4171E8-24AF-4DAB-9479-BB94C35E2DE0}"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81A6D50-22C8-4A40-99B6-8335FB53E07B}" type="datetimeFigureOut">
              <a:rPr lang="es-CO" smtClean="0"/>
              <a:t>25/11/2023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C4171E8-24AF-4DAB-9479-BB94C35E2DE0}"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81A6D50-22C8-4A40-99B6-8335FB53E07B}" type="datetimeFigureOut">
              <a:rPr lang="es-CO" smtClean="0"/>
              <a:t>25/11/2023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C4171E8-24AF-4DAB-9479-BB94C35E2DE0}"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A6D50-22C8-4A40-99B6-8335FB53E07B}" type="datetimeFigureOut">
              <a:rPr lang="es-CO" smtClean="0"/>
              <a:t>25/11/2023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C4171E8-24AF-4DAB-9479-BB94C35E2DE0}"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06399"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81A6D50-22C8-4A40-99B6-8335FB53E07B}" type="datetimeFigureOut">
              <a:rPr lang="es-CO" smtClean="0"/>
              <a:t>25/11/2023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C4171E8-24AF-4DAB-9479-BB94C35E2DE0}" type="slidenum">
              <a:rPr lang="es-CO" smtClean="0"/>
              <a:t>‹Nº›</a:t>
            </a:fld>
            <a:endParaRPr lang="es-CO"/>
          </a:p>
        </p:txBody>
      </p:sp>
      <p:sp>
        <p:nvSpPr>
          <p:cNvPr id="9" name="Content Placeholder 8"/>
          <p:cNvSpPr>
            <a:spLocks noGrp="1"/>
          </p:cNvSpPr>
          <p:nvPr>
            <p:ph sz="quarter" idx="13"/>
          </p:nvPr>
        </p:nvSpPr>
        <p:spPr>
          <a:xfrm>
            <a:off x="406400" y="381000"/>
            <a:ext cx="10363200" cy="494284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Date Placeholder 7"/>
          <p:cNvSpPr>
            <a:spLocks noGrp="1"/>
          </p:cNvSpPr>
          <p:nvPr>
            <p:ph type="dt" sz="half" idx="10"/>
          </p:nvPr>
        </p:nvSpPr>
        <p:spPr/>
        <p:txBody>
          <a:bodyPr/>
          <a:lstStyle/>
          <a:p>
            <a:fld id="{081A6D50-22C8-4A40-99B6-8335FB53E07B}" type="datetimeFigureOut">
              <a:rPr lang="es-CO" smtClean="0"/>
              <a:t>25/11/2023</a:t>
            </a:fld>
            <a:endParaRPr lang="es-CO"/>
          </a:p>
        </p:txBody>
      </p:sp>
      <p:sp>
        <p:nvSpPr>
          <p:cNvPr id="9" name="Slide Number Placeholder 8"/>
          <p:cNvSpPr>
            <a:spLocks noGrp="1"/>
          </p:cNvSpPr>
          <p:nvPr>
            <p:ph type="sldNum" sz="quarter" idx="11"/>
          </p:nvPr>
        </p:nvSpPr>
        <p:spPr/>
        <p:txBody>
          <a:bodyPr/>
          <a:lstStyle/>
          <a:p>
            <a:fld id="{1C4171E8-24AF-4DAB-9479-BB94C35E2DE0}" type="slidenum">
              <a:rPr lang="es-CO" smtClean="0"/>
              <a:t>‹Nº›</a:t>
            </a:fld>
            <a:endParaRPr lang="es-CO"/>
          </a:p>
        </p:txBody>
      </p:sp>
      <p:sp>
        <p:nvSpPr>
          <p:cNvPr id="10" name="Footer Placeholder 9"/>
          <p:cNvSpPr>
            <a:spLocks noGrp="1"/>
          </p:cNvSpPr>
          <p:nvPr>
            <p:ph type="ftr" sz="quarter" idx="12"/>
          </p:nvPr>
        </p:nvSpPr>
        <p:spPr/>
        <p:txBody>
          <a:bodyPr/>
          <a:lstStyle/>
          <a:p>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C4171E8-24AF-4DAB-9479-BB94C35E2DE0}" type="slidenum">
              <a:rPr lang="es-CO" smtClean="0"/>
              <a:t>‹Nº›</a:t>
            </a:fld>
            <a:endParaRPr lang="es-CO"/>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s-CO"/>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081A6D50-22C8-4A40-99B6-8335FB53E07B}" type="datetimeFigureOut">
              <a:rPr lang="es-CO" smtClean="0"/>
              <a:t>25/11/2023</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1710" y="0"/>
            <a:ext cx="6790290" cy="1800000"/>
          </a:xfrm>
          <a:prstGeom prst="rect">
            <a:avLst/>
          </a:prstGeom>
        </p:spPr>
      </p:pic>
      <p:sp>
        <p:nvSpPr>
          <p:cNvPr id="5" name="CuadroTexto 4"/>
          <p:cNvSpPr txBox="1"/>
          <p:nvPr/>
        </p:nvSpPr>
        <p:spPr>
          <a:xfrm>
            <a:off x="3071223" y="2474893"/>
            <a:ext cx="5402440" cy="954107"/>
          </a:xfrm>
          <a:prstGeom prst="rect">
            <a:avLst/>
          </a:prstGeom>
          <a:noFill/>
        </p:spPr>
        <p:txBody>
          <a:bodyPr wrap="none" rtlCol="0">
            <a:spAutoFit/>
          </a:bodyPr>
          <a:lstStyle/>
          <a:p>
            <a:pPr algn="ctr"/>
            <a:r>
              <a:rPr lang="es-CO" sz="2800" dirty="0">
                <a:solidFill>
                  <a:schemeClr val="accent5"/>
                </a:solidFill>
                <a:latin typeface="+mj-lt"/>
              </a:rPr>
              <a:t>Brecha salarial de la informalidad </a:t>
            </a:r>
          </a:p>
          <a:p>
            <a:pPr algn="ctr"/>
            <a:r>
              <a:rPr lang="es-CO" sz="2800" dirty="0">
                <a:solidFill>
                  <a:schemeClr val="accent5"/>
                </a:solidFill>
                <a:latin typeface="+mj-lt"/>
              </a:rPr>
              <a:t>en regiones argentinas</a:t>
            </a:r>
          </a:p>
        </p:txBody>
      </p:sp>
      <p:sp>
        <p:nvSpPr>
          <p:cNvPr id="6" name="CuadroTexto 5"/>
          <p:cNvSpPr txBox="1"/>
          <p:nvPr/>
        </p:nvSpPr>
        <p:spPr>
          <a:xfrm>
            <a:off x="428453" y="3348003"/>
            <a:ext cx="10932160" cy="1200329"/>
          </a:xfrm>
          <a:prstGeom prst="rect">
            <a:avLst/>
          </a:prstGeom>
          <a:noFill/>
        </p:spPr>
        <p:txBody>
          <a:bodyPr wrap="square" numCol="3" rtlCol="0">
            <a:spAutoFit/>
          </a:bodyPr>
          <a:lstStyle/>
          <a:p>
            <a:pPr algn="ctr"/>
            <a:endParaRPr lang="es-CO" sz="2400" dirty="0">
              <a:latin typeface="+mj-lt"/>
            </a:endParaRPr>
          </a:p>
          <a:p>
            <a:pPr algn="ctr"/>
            <a:endParaRPr lang="es-CO" sz="2400" dirty="0">
              <a:latin typeface="+mj-lt"/>
            </a:endParaRPr>
          </a:p>
          <a:p>
            <a:pPr algn="ctr"/>
            <a:endParaRPr lang="es-CO" sz="2400" dirty="0">
              <a:latin typeface="+mj-lt"/>
            </a:endParaRPr>
          </a:p>
        </p:txBody>
      </p:sp>
      <p:sp>
        <p:nvSpPr>
          <p:cNvPr id="7" name="CuadroTexto 6"/>
          <p:cNvSpPr txBox="1"/>
          <p:nvPr/>
        </p:nvSpPr>
        <p:spPr>
          <a:xfrm>
            <a:off x="5289369" y="4043800"/>
            <a:ext cx="806631" cy="461665"/>
          </a:xfrm>
          <a:prstGeom prst="rect">
            <a:avLst/>
          </a:prstGeom>
          <a:noFill/>
        </p:spPr>
        <p:txBody>
          <a:bodyPr wrap="none" rtlCol="0">
            <a:spAutoFit/>
          </a:bodyPr>
          <a:lstStyle/>
          <a:p>
            <a:pPr algn="ctr"/>
            <a:r>
              <a:rPr lang="es-CO" sz="2400" dirty="0">
                <a:latin typeface="+mj-lt"/>
              </a:rPr>
              <a:t>2020</a:t>
            </a:r>
          </a:p>
        </p:txBody>
      </p:sp>
      <p:sp>
        <p:nvSpPr>
          <p:cNvPr id="2" name="1 CuadroTexto"/>
          <p:cNvSpPr txBox="1"/>
          <p:nvPr/>
        </p:nvSpPr>
        <p:spPr>
          <a:xfrm>
            <a:off x="4410368" y="3663355"/>
            <a:ext cx="2724150" cy="461665"/>
          </a:xfrm>
          <a:prstGeom prst="rect">
            <a:avLst/>
          </a:prstGeom>
          <a:noFill/>
        </p:spPr>
        <p:txBody>
          <a:bodyPr wrap="square" rtlCol="0">
            <a:spAutoFit/>
          </a:bodyPr>
          <a:lstStyle/>
          <a:p>
            <a:pPr algn="ctr"/>
            <a:r>
              <a:rPr lang="es-CO" sz="2400" dirty="0">
                <a:latin typeface="+mj-lt"/>
              </a:rPr>
              <a:t>Nicolas Nomdedeu</a:t>
            </a:r>
          </a:p>
        </p:txBody>
      </p:sp>
    </p:spTree>
    <p:extLst>
      <p:ext uri="{BB962C8B-B14F-4D97-AF65-F5344CB8AC3E}">
        <p14:creationId xmlns:p14="http://schemas.microsoft.com/office/powerpoint/2010/main" val="372147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4448429" y="611279"/>
            <a:ext cx="2269724" cy="584775"/>
          </a:xfrm>
          <a:prstGeom prst="rect">
            <a:avLst/>
          </a:prstGeom>
          <a:noFill/>
        </p:spPr>
        <p:txBody>
          <a:bodyPr wrap="none" rtlCol="0">
            <a:spAutoFit/>
          </a:bodyPr>
          <a:lstStyle/>
          <a:p>
            <a:pPr algn="ctr"/>
            <a:r>
              <a:rPr lang="es-CO" sz="3200" b="1" dirty="0">
                <a:latin typeface="+mj-lt"/>
              </a:rPr>
              <a:t>Motivación</a:t>
            </a:r>
          </a:p>
        </p:txBody>
      </p:sp>
      <p:pic>
        <p:nvPicPr>
          <p:cNvPr id="4" name="Imagen 3"/>
          <p:cNvPicPr>
            <a:picLocks noChangeAspect="1"/>
          </p:cNvPicPr>
          <p:nvPr/>
        </p:nvPicPr>
        <p:blipFill>
          <a:blip r:embed="rId3"/>
          <a:stretch>
            <a:fillRect/>
          </a:stretch>
        </p:blipFill>
        <p:spPr>
          <a:xfrm>
            <a:off x="0" y="6000750"/>
            <a:ext cx="2305050" cy="857250"/>
          </a:xfrm>
          <a:prstGeom prst="rect">
            <a:avLst/>
          </a:prstGeom>
        </p:spPr>
      </p:pic>
      <p:sp>
        <p:nvSpPr>
          <p:cNvPr id="5" name="CuadroTexto 4"/>
          <p:cNvSpPr txBox="1"/>
          <p:nvPr/>
        </p:nvSpPr>
        <p:spPr>
          <a:xfrm>
            <a:off x="257989" y="1455058"/>
            <a:ext cx="11048906" cy="3697487"/>
          </a:xfrm>
          <a:prstGeom prst="rect">
            <a:avLst/>
          </a:prstGeom>
          <a:noFill/>
        </p:spPr>
        <p:txBody>
          <a:bodyPr wrap="square" rtlCol="0">
            <a:spAutoFit/>
          </a:bodyPr>
          <a:lstStyle/>
          <a:p>
            <a:pPr algn="just">
              <a:lnSpc>
                <a:spcPct val="200000"/>
              </a:lnSpc>
            </a:pPr>
            <a:r>
              <a:rPr lang="es-ES" sz="2000" i="1" dirty="0">
                <a:latin typeface="Calibri Light" pitchFamily="34" charset="0"/>
                <a:cs typeface="Calibri Light" pitchFamily="34" charset="0"/>
              </a:rPr>
              <a:t>Nuestra motivacion al estudiar este tema fue analizar la diferencia de salarios formales e informales entre el Gran Buenos Aires, una zona que en los medios y en la historia se categorizo como abundante y rica, y el resto del pais para analizar objetivamente los resultados. </a:t>
            </a:r>
            <a:endParaRPr lang="es-CO" sz="2000" b="1" i="1" dirty="0">
              <a:latin typeface="Calibri Light" pitchFamily="34" charset="0"/>
              <a:cs typeface="Calibri Light" pitchFamily="34" charset="0"/>
            </a:endParaRPr>
          </a:p>
          <a:p>
            <a:pPr algn="just">
              <a:lnSpc>
                <a:spcPct val="200000"/>
              </a:lnSpc>
            </a:pPr>
            <a:r>
              <a:rPr lang="es-CO" sz="2000" i="1" dirty="0">
                <a:latin typeface="Calibri Light" pitchFamily="34" charset="0"/>
                <a:cs typeface="Calibri Light" pitchFamily="34" charset="0"/>
              </a:rPr>
              <a:t>El objetivo es comprobar si verdaderamente los salarios en Gran Buenos Aires son en promedio mayores sobre el resto de las regiones y si la brecha de remuneracion entre trabajadores formales e informales es mayor en el interior del pais que en GBA. </a:t>
            </a:r>
            <a:endParaRPr lang="es-CO" sz="2000" i="1" dirty="0">
              <a:latin typeface="+mj-lt"/>
            </a:endParaRPr>
          </a:p>
        </p:txBody>
      </p:sp>
    </p:spTree>
    <p:extLst>
      <p:ext uri="{BB962C8B-B14F-4D97-AF65-F5344CB8AC3E}">
        <p14:creationId xmlns:p14="http://schemas.microsoft.com/office/powerpoint/2010/main" val="397771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529609" y="1236755"/>
            <a:ext cx="4040658" cy="584775"/>
          </a:xfrm>
          <a:prstGeom prst="rect">
            <a:avLst/>
          </a:prstGeom>
          <a:noFill/>
        </p:spPr>
        <p:txBody>
          <a:bodyPr wrap="none" rtlCol="0">
            <a:spAutoFit/>
          </a:bodyPr>
          <a:lstStyle/>
          <a:p>
            <a:pPr algn="ctr"/>
            <a:r>
              <a:rPr lang="es-CO" sz="3200" b="1" dirty="0">
                <a:latin typeface="+mj-lt"/>
              </a:rPr>
              <a:t>Fuente de Literatura</a:t>
            </a:r>
          </a:p>
        </p:txBody>
      </p:sp>
      <p:pic>
        <p:nvPicPr>
          <p:cNvPr id="3" name="Imagen 2"/>
          <p:cNvPicPr>
            <a:picLocks noChangeAspect="1"/>
          </p:cNvPicPr>
          <p:nvPr/>
        </p:nvPicPr>
        <p:blipFill>
          <a:blip r:embed="rId3"/>
          <a:stretch>
            <a:fillRect/>
          </a:stretch>
        </p:blipFill>
        <p:spPr>
          <a:xfrm>
            <a:off x="0" y="6000750"/>
            <a:ext cx="2305050" cy="857250"/>
          </a:xfrm>
          <a:prstGeom prst="rect">
            <a:avLst/>
          </a:prstGeom>
        </p:spPr>
      </p:pic>
      <p:sp>
        <p:nvSpPr>
          <p:cNvPr id="4" name="CuadroTexto 3"/>
          <p:cNvSpPr txBox="1"/>
          <p:nvPr/>
        </p:nvSpPr>
        <p:spPr>
          <a:xfrm>
            <a:off x="790669" y="2171326"/>
            <a:ext cx="9559196" cy="3108543"/>
          </a:xfrm>
          <a:prstGeom prst="rect">
            <a:avLst/>
          </a:prstGeom>
          <a:noFill/>
        </p:spPr>
        <p:txBody>
          <a:bodyPr wrap="square" rtlCol="0">
            <a:spAutoFit/>
          </a:bodyPr>
          <a:lstStyle/>
          <a:p>
            <a:pPr algn="just">
              <a:lnSpc>
                <a:spcPct val="200000"/>
              </a:lnSpc>
            </a:pPr>
            <a:r>
              <a:rPr lang="en-US" sz="2000" dirty="0">
                <a:solidFill>
                  <a:schemeClr val="tx2"/>
                </a:solidFill>
              </a:rPr>
              <a:t>“</a:t>
            </a:r>
            <a:r>
              <a:rPr lang="es-AR" sz="2000" dirty="0">
                <a:latin typeface="Calibri Light" pitchFamily="34" charset="0"/>
                <a:cs typeface="Calibri Light" pitchFamily="34" charset="0"/>
              </a:rPr>
              <a:t>La informalidad laboral es un fenómeno que hace algunos años se consideraba un rasgo particular de algunas economías, especialmente de aquellas más atrasadas, cuya existencia desbordaba el arquetipo de cómo deberían funcionar las economías modernas</a:t>
            </a:r>
            <a:r>
              <a:rPr lang="es-CO" sz="2000" b="1" dirty="0">
                <a:latin typeface="Calibri Light" pitchFamily="34" charset="0"/>
                <a:cs typeface="Calibri Light" pitchFamily="34" charset="0"/>
              </a:rPr>
              <a:t> </a:t>
            </a:r>
            <a:r>
              <a:rPr lang="en-US" sz="2000" dirty="0">
                <a:solidFill>
                  <a:schemeClr val="tx2"/>
                </a:solidFill>
              </a:rPr>
              <a:t>“ </a:t>
            </a:r>
            <a:endParaRPr lang="es-CO" sz="2000" b="1" dirty="0">
              <a:latin typeface="Calibri Light" pitchFamily="34" charset="0"/>
              <a:cs typeface="Calibri Light" pitchFamily="34" charset="0"/>
            </a:endParaRPr>
          </a:p>
          <a:p>
            <a:pPr algn="just">
              <a:lnSpc>
                <a:spcPct val="200000"/>
              </a:lnSpc>
            </a:pPr>
            <a:r>
              <a:rPr lang="es-CO" b="1" i="1" dirty="0">
                <a:latin typeface="Calibri Light" pitchFamily="34" charset="0"/>
                <a:cs typeface="Calibri Light" pitchFamily="34" charset="0"/>
              </a:rPr>
              <a:t>	-</a:t>
            </a:r>
            <a:r>
              <a:rPr lang="es-AR" i="1" dirty="0">
                <a:latin typeface="Calibri Light" pitchFamily="34" charset="0"/>
                <a:cs typeface="Calibri Light" pitchFamily="34" charset="0"/>
              </a:rPr>
              <a:t> Gustavo Sandoval Betancour</a:t>
            </a:r>
            <a:endParaRPr lang="es-CO" b="1" i="1" dirty="0">
              <a:latin typeface="Calibri Light" pitchFamily="34" charset="0"/>
              <a:cs typeface="Calibri Light" pitchFamily="34" charset="0"/>
            </a:endParaRPr>
          </a:p>
          <a:p>
            <a:pPr marL="457200" indent="-457200" algn="just">
              <a:buFont typeface="Courier New" panose="02070309020205020404" pitchFamily="49" charset="0"/>
              <a:buChar char="o"/>
            </a:pPr>
            <a:endParaRPr lang="es-CO" sz="2000" dirty="0">
              <a:latin typeface="+mj-lt"/>
            </a:endParaRPr>
          </a:p>
          <a:p>
            <a:pPr marL="457200" indent="-457200" algn="just">
              <a:buFont typeface="Courier New" panose="02070309020205020404" pitchFamily="49" charset="0"/>
              <a:buChar char="o"/>
            </a:pPr>
            <a:endParaRPr lang="es-CO" sz="2000" dirty="0">
              <a:latin typeface="+mj-lt"/>
            </a:endParaRPr>
          </a:p>
        </p:txBody>
      </p:sp>
    </p:spTree>
    <p:extLst>
      <p:ext uri="{BB962C8B-B14F-4D97-AF65-F5344CB8AC3E}">
        <p14:creationId xmlns:p14="http://schemas.microsoft.com/office/powerpoint/2010/main" val="35493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060830" y="1343435"/>
            <a:ext cx="1109536" cy="584775"/>
          </a:xfrm>
          <a:prstGeom prst="rect">
            <a:avLst/>
          </a:prstGeom>
          <a:noFill/>
        </p:spPr>
        <p:txBody>
          <a:bodyPr wrap="none" rtlCol="0">
            <a:spAutoFit/>
          </a:bodyPr>
          <a:lstStyle/>
          <a:p>
            <a:pPr algn="ctr"/>
            <a:r>
              <a:rPr lang="es-CO" sz="3200" b="1" dirty="0">
                <a:latin typeface="+mj-lt"/>
              </a:rPr>
              <a:t>Datos</a:t>
            </a:r>
          </a:p>
        </p:txBody>
      </p:sp>
      <p:pic>
        <p:nvPicPr>
          <p:cNvPr id="3" name="Imagen 2"/>
          <p:cNvPicPr>
            <a:picLocks noChangeAspect="1"/>
          </p:cNvPicPr>
          <p:nvPr/>
        </p:nvPicPr>
        <p:blipFill>
          <a:blip r:embed="rId3"/>
          <a:stretch>
            <a:fillRect/>
          </a:stretch>
        </p:blipFill>
        <p:spPr>
          <a:xfrm>
            <a:off x="0" y="6000750"/>
            <a:ext cx="2305050" cy="857250"/>
          </a:xfrm>
          <a:prstGeom prst="rect">
            <a:avLst/>
          </a:prstGeom>
        </p:spPr>
      </p:pic>
      <p:sp>
        <p:nvSpPr>
          <p:cNvPr id="4" name="CuadroTexto 3"/>
          <p:cNvSpPr txBox="1"/>
          <p:nvPr/>
        </p:nvSpPr>
        <p:spPr>
          <a:xfrm>
            <a:off x="666844" y="2230530"/>
            <a:ext cx="9559196" cy="3170099"/>
          </a:xfrm>
          <a:prstGeom prst="rect">
            <a:avLst/>
          </a:prstGeom>
          <a:noFill/>
        </p:spPr>
        <p:txBody>
          <a:bodyPr wrap="square" rtlCol="0">
            <a:spAutoFit/>
          </a:bodyPr>
          <a:lstStyle/>
          <a:p>
            <a:pPr algn="just">
              <a:lnSpc>
                <a:spcPct val="150000"/>
              </a:lnSpc>
            </a:pPr>
            <a:r>
              <a:rPr lang="es-CO" sz="2000" b="1" dirty="0">
                <a:latin typeface="+mj-lt"/>
              </a:rPr>
              <a:t> </a:t>
            </a:r>
            <a:r>
              <a:rPr lang="es-CO" sz="2000" dirty="0">
                <a:latin typeface="Calibri Light" pitchFamily="34" charset="0"/>
                <a:cs typeface="Calibri Light" pitchFamily="34" charset="0"/>
              </a:rPr>
              <a:t>Todos los resultados de nuestro trabajo se obtienen de la Encuesta Permanente de Hogares (EPH), especificamente del primer semestre de 2019.</a:t>
            </a:r>
          </a:p>
          <a:p>
            <a:pPr algn="just">
              <a:lnSpc>
                <a:spcPct val="150000"/>
              </a:lnSpc>
            </a:pPr>
            <a:r>
              <a:rPr lang="es-CO" sz="2000" dirty="0">
                <a:latin typeface="Calibri Light" pitchFamily="34" charset="0"/>
                <a:cs typeface="Calibri Light" pitchFamily="34" charset="0"/>
              </a:rPr>
              <a:t>Esta encuesta llevada a cabo por el INDEC desde 1973 recopila dos veces al año cientos de datos sobre los ciudadanos en Argentina. Estos datos revelan una  realidad sobre variables como el genero, residencia</a:t>
            </a:r>
            <a:r>
              <a:rPr lang="es-AR" sz="2000" dirty="0">
                <a:latin typeface="Calibri Light" pitchFamily="34" charset="0"/>
                <a:cs typeface="Calibri Light" pitchFamily="34" charset="0"/>
              </a:rPr>
              <a:t>, sector laboral,</a:t>
            </a:r>
            <a:r>
              <a:rPr lang="es-CO" sz="2000" dirty="0">
                <a:latin typeface="Calibri Light" pitchFamily="34" charset="0"/>
                <a:cs typeface="Calibri Light" pitchFamily="34" charset="0"/>
              </a:rPr>
              <a:t> salario que perciben las familias y a nivel personal, entre muchas otras. </a:t>
            </a:r>
          </a:p>
          <a:p>
            <a:pPr marL="457200" indent="-457200" algn="just">
              <a:buFont typeface="Courier New" panose="02070309020205020404" pitchFamily="49" charset="0"/>
              <a:buChar char="o"/>
            </a:pPr>
            <a:endParaRPr lang="es-CO" sz="2000" dirty="0">
              <a:latin typeface="+mj-lt"/>
            </a:endParaRPr>
          </a:p>
        </p:txBody>
      </p:sp>
    </p:spTree>
    <p:extLst>
      <p:ext uri="{BB962C8B-B14F-4D97-AF65-F5344CB8AC3E}">
        <p14:creationId xmlns:p14="http://schemas.microsoft.com/office/powerpoint/2010/main" val="23809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08126" y="489360"/>
            <a:ext cx="7892289" cy="584775"/>
          </a:xfrm>
          <a:prstGeom prst="rect">
            <a:avLst/>
          </a:prstGeom>
          <a:noFill/>
        </p:spPr>
        <p:txBody>
          <a:bodyPr wrap="none" rtlCol="0">
            <a:spAutoFit/>
          </a:bodyPr>
          <a:lstStyle/>
          <a:p>
            <a:pPr algn="just"/>
            <a:r>
              <a:rPr lang="es-CO" sz="3200" b="1" dirty="0">
                <a:latin typeface="+mj-lt"/>
              </a:rPr>
              <a:t>Estadísticas Descriptivas / Análisis de los datos</a:t>
            </a:r>
          </a:p>
        </p:txBody>
      </p:sp>
      <p:sp>
        <p:nvSpPr>
          <p:cNvPr id="3" name="CuadroTexto 2"/>
          <p:cNvSpPr txBox="1"/>
          <p:nvPr/>
        </p:nvSpPr>
        <p:spPr>
          <a:xfrm>
            <a:off x="508126" y="1087880"/>
            <a:ext cx="5556156" cy="5940088"/>
          </a:xfrm>
          <a:prstGeom prst="rect">
            <a:avLst/>
          </a:prstGeom>
          <a:noFill/>
        </p:spPr>
        <p:txBody>
          <a:bodyPr wrap="square" rtlCol="0">
            <a:spAutoFit/>
          </a:bodyPr>
          <a:lstStyle/>
          <a:p>
            <a:pPr algn="just"/>
            <a:r>
              <a:rPr lang="es-CO" sz="2000" b="1" dirty="0">
                <a:latin typeface="+mj-lt"/>
              </a:rPr>
              <a:t> </a:t>
            </a:r>
          </a:p>
          <a:p>
            <a:pPr marL="457200" indent="-457200" algn="just">
              <a:buFont typeface="Courier New" panose="02070309020205020404" pitchFamily="49" charset="0"/>
              <a:buChar char="o"/>
            </a:pPr>
            <a:r>
              <a:rPr lang="es-CO" sz="2000" dirty="0">
                <a:latin typeface="Calibri Light" pitchFamily="34" charset="0"/>
                <a:cs typeface="Calibri Light" pitchFamily="34" charset="0"/>
              </a:rPr>
              <a:t>Nuestro coeficiente que acompaña la dummy formalidad es de 0,76</a:t>
            </a:r>
          </a:p>
          <a:p>
            <a:pPr marL="457200" indent="-457200" algn="just">
              <a:buFont typeface="Courier New" panose="02070309020205020404" pitchFamily="49" charset="0"/>
              <a:buChar char="o"/>
            </a:pPr>
            <a:endParaRPr lang="es-CO" sz="2000" dirty="0">
              <a:latin typeface="Calibri Light" pitchFamily="34" charset="0"/>
              <a:cs typeface="Calibri Light" pitchFamily="34" charset="0"/>
            </a:endParaRPr>
          </a:p>
          <a:p>
            <a:pPr marL="457200" indent="-457200" algn="just">
              <a:buFont typeface="Courier New" panose="02070309020205020404" pitchFamily="49" charset="0"/>
              <a:buChar char="o"/>
            </a:pPr>
            <a:r>
              <a:rPr lang="es-CO" sz="2000" dirty="0">
                <a:latin typeface="Calibri Light" pitchFamily="34" charset="0"/>
                <a:cs typeface="Calibri Light" pitchFamily="34" charset="0"/>
              </a:rPr>
              <a:t>La brecha salarial es cercana al 10%</a:t>
            </a:r>
          </a:p>
          <a:p>
            <a:pPr algn="just"/>
            <a:endParaRPr lang="es-CO" sz="2000" dirty="0">
              <a:latin typeface="Calibri Light" pitchFamily="34" charset="0"/>
              <a:cs typeface="Calibri Light" pitchFamily="34" charset="0"/>
            </a:endParaRPr>
          </a:p>
          <a:p>
            <a:pPr marL="457200" indent="-457200" algn="just">
              <a:buFont typeface="Courier New" panose="02070309020205020404" pitchFamily="49" charset="0"/>
              <a:buChar char="o"/>
            </a:pPr>
            <a:r>
              <a:rPr lang="es-CO" sz="2000" dirty="0">
                <a:latin typeface="Calibri Light" pitchFamily="34" charset="0"/>
                <a:cs typeface="Calibri Light" pitchFamily="34" charset="0"/>
              </a:rPr>
              <a:t>La brecha salarial es semejante en todas las regiones</a:t>
            </a:r>
          </a:p>
          <a:p>
            <a:pPr marL="457200" indent="-457200" algn="just">
              <a:buFont typeface="Courier New" panose="02070309020205020404" pitchFamily="49" charset="0"/>
              <a:buChar char="o"/>
            </a:pPr>
            <a:endParaRPr lang="es-CO" sz="2000" dirty="0">
              <a:latin typeface="Calibri Light" pitchFamily="34" charset="0"/>
              <a:cs typeface="Calibri Light" pitchFamily="34" charset="0"/>
            </a:endParaRPr>
          </a:p>
          <a:p>
            <a:pPr marL="457200" indent="-457200" algn="just">
              <a:buFont typeface="Courier New" panose="02070309020205020404" pitchFamily="49" charset="0"/>
              <a:buChar char="o"/>
            </a:pPr>
            <a:r>
              <a:rPr lang="es-CO" sz="2000" dirty="0">
                <a:latin typeface="Calibri Light" pitchFamily="34" charset="0"/>
                <a:cs typeface="Calibri Light" pitchFamily="34" charset="0"/>
              </a:rPr>
              <a:t>Como Edad^2 es significante en nuestra regresion:</a:t>
            </a:r>
          </a:p>
          <a:p>
            <a:pPr algn="just"/>
            <a:endParaRPr lang="es-CO" sz="2000" dirty="0">
              <a:latin typeface="Calibri Light" pitchFamily="34" charset="0"/>
              <a:cs typeface="Calibri Light" pitchFamily="34" charset="0"/>
            </a:endParaRPr>
          </a:p>
          <a:p>
            <a:pPr algn="just"/>
            <a:r>
              <a:rPr lang="es-CO" sz="2000" dirty="0">
                <a:latin typeface="Calibri Light" pitchFamily="34" charset="0"/>
                <a:cs typeface="Calibri Light" pitchFamily="34" charset="0"/>
              </a:rPr>
              <a:t>            </a:t>
            </a:r>
            <a:r>
              <a:rPr lang="es-AR" sz="2000" dirty="0">
                <a:latin typeface="Calibri Light" pitchFamily="34" charset="0"/>
                <a:cs typeface="Calibri Light" pitchFamily="34" charset="0"/>
              </a:rPr>
              <a:t>[0.0407669 – [2 x 0.0004 x edad] x 100%</a:t>
            </a:r>
          </a:p>
          <a:p>
            <a:pPr algn="just"/>
            <a:endParaRPr lang="es-CO" sz="2000" dirty="0">
              <a:latin typeface="Calibri Light" pitchFamily="34" charset="0"/>
              <a:cs typeface="Calibri Light" pitchFamily="34" charset="0"/>
            </a:endParaRPr>
          </a:p>
          <a:p>
            <a:pPr algn="just"/>
            <a:r>
              <a:rPr lang="es-CO" sz="2000" dirty="0">
                <a:latin typeface="Calibri Light" pitchFamily="34" charset="0"/>
                <a:cs typeface="Calibri Light" pitchFamily="34" charset="0"/>
              </a:rPr>
              <a:t>       Es el cambio que representa la edad en el salario</a:t>
            </a:r>
          </a:p>
          <a:p>
            <a:pPr algn="just"/>
            <a:endParaRPr lang="es-CO" sz="2000" dirty="0">
              <a:latin typeface="Calibri Light" pitchFamily="34" charset="0"/>
              <a:cs typeface="Calibri Light" pitchFamily="34" charset="0"/>
            </a:endParaRPr>
          </a:p>
          <a:p>
            <a:pPr algn="just"/>
            <a:endParaRPr lang="es-CO" sz="2000" dirty="0">
              <a:latin typeface="+mj-lt"/>
            </a:endParaRPr>
          </a:p>
          <a:p>
            <a:pPr marL="457200" indent="-457200" algn="just">
              <a:buFont typeface="Courier New" panose="02070309020205020404" pitchFamily="49" charset="0"/>
              <a:buChar char="o"/>
            </a:pPr>
            <a:endParaRPr lang="es-CO" sz="2000" dirty="0">
              <a:latin typeface="+mj-lt"/>
            </a:endParaRPr>
          </a:p>
          <a:p>
            <a:pPr marL="457200" indent="-457200" algn="just">
              <a:buFont typeface="Courier New" panose="02070309020205020404" pitchFamily="49" charset="0"/>
              <a:buChar char="o"/>
            </a:pPr>
            <a:endParaRPr lang="es-CO" sz="2000" dirty="0">
              <a:latin typeface="+mj-lt"/>
            </a:endParaRPr>
          </a:p>
        </p:txBody>
      </p:sp>
      <p:sp>
        <p:nvSpPr>
          <p:cNvPr id="4" name="CuadroTexto 3"/>
          <p:cNvSpPr txBox="1"/>
          <p:nvPr/>
        </p:nvSpPr>
        <p:spPr>
          <a:xfrm>
            <a:off x="6064282" y="1413920"/>
            <a:ext cx="5556156" cy="4401205"/>
          </a:xfrm>
          <a:prstGeom prst="rect">
            <a:avLst/>
          </a:prstGeom>
          <a:noFill/>
        </p:spPr>
        <p:txBody>
          <a:bodyPr wrap="square" rtlCol="0">
            <a:spAutoFit/>
          </a:bodyPr>
          <a:lstStyle/>
          <a:p>
            <a:pPr algn="just"/>
            <a:r>
              <a:rPr lang="es-CO" sz="2800" dirty="0">
                <a:latin typeface="+mj-lt"/>
              </a:rPr>
              <a:t> </a:t>
            </a:r>
          </a:p>
          <a:p>
            <a:pPr marL="457200" indent="-457200" algn="just">
              <a:buFont typeface="Courier New" panose="02070309020205020404" pitchFamily="49" charset="0"/>
              <a:buChar char="o"/>
            </a:pPr>
            <a:endParaRPr lang="es-CO" sz="2800" dirty="0">
              <a:latin typeface="+mj-lt"/>
            </a:endParaRPr>
          </a:p>
          <a:p>
            <a:pPr algn="just"/>
            <a:r>
              <a:rPr lang="es-CO" sz="2800" dirty="0">
                <a:latin typeface="+mj-lt"/>
              </a:rPr>
              <a:t> </a:t>
            </a:r>
          </a:p>
          <a:p>
            <a:pPr marL="457200" indent="-457200" algn="just">
              <a:buFont typeface="Courier New" panose="02070309020205020404" pitchFamily="49" charset="0"/>
              <a:buChar char="o"/>
            </a:pPr>
            <a:endParaRPr lang="es-CO" sz="2800" dirty="0">
              <a:latin typeface="+mj-lt"/>
            </a:endParaRPr>
          </a:p>
          <a:p>
            <a:pPr algn="just"/>
            <a:r>
              <a:rPr lang="es-CO" sz="2800" dirty="0">
                <a:latin typeface="+mj-lt"/>
              </a:rPr>
              <a:t> </a:t>
            </a:r>
          </a:p>
          <a:p>
            <a:pPr marL="457200" indent="-457200" algn="just">
              <a:buFont typeface="Courier New" panose="02070309020205020404" pitchFamily="49" charset="0"/>
              <a:buChar char="o"/>
            </a:pPr>
            <a:endParaRPr lang="es-CO" sz="2800" dirty="0">
              <a:latin typeface="+mj-lt"/>
            </a:endParaRPr>
          </a:p>
          <a:p>
            <a:pPr algn="just"/>
            <a:r>
              <a:rPr lang="es-CO" sz="2800" dirty="0">
                <a:latin typeface="+mj-lt"/>
              </a:rPr>
              <a:t> </a:t>
            </a:r>
          </a:p>
          <a:p>
            <a:pPr algn="just"/>
            <a:endParaRPr lang="es-CO" sz="2800" dirty="0">
              <a:latin typeface="+mj-lt"/>
            </a:endParaRPr>
          </a:p>
          <a:p>
            <a:pPr marL="457200" indent="-457200" algn="just">
              <a:buFont typeface="Courier New" panose="02070309020205020404" pitchFamily="49" charset="0"/>
              <a:buChar char="o"/>
            </a:pPr>
            <a:endParaRPr lang="es-CO" sz="2800" dirty="0">
              <a:latin typeface="+mj-lt"/>
            </a:endParaRPr>
          </a:p>
          <a:p>
            <a:pPr marL="457200" indent="-457200" algn="just">
              <a:buFont typeface="Courier New" panose="02070309020205020404" pitchFamily="49" charset="0"/>
              <a:buChar char="o"/>
            </a:pPr>
            <a:endParaRPr lang="es-CO" sz="2800" dirty="0">
              <a:latin typeface="+mj-lt"/>
            </a:endParaRPr>
          </a:p>
        </p:txBody>
      </p:sp>
      <p:pic>
        <p:nvPicPr>
          <p:cNvPr id="5" name="Imagen 4"/>
          <p:cNvPicPr>
            <a:picLocks noChangeAspect="1"/>
          </p:cNvPicPr>
          <p:nvPr/>
        </p:nvPicPr>
        <p:blipFill>
          <a:blip r:embed="rId3"/>
          <a:stretch>
            <a:fillRect/>
          </a:stretch>
        </p:blipFill>
        <p:spPr>
          <a:xfrm>
            <a:off x="0" y="6000750"/>
            <a:ext cx="2305050" cy="857250"/>
          </a:xfrm>
          <a:prstGeom prst="rect">
            <a:avLst/>
          </a:prstGeom>
        </p:spPr>
      </p:pic>
      <p:graphicFrame>
        <p:nvGraphicFramePr>
          <p:cNvPr id="11" name="1 Gráfico"/>
          <p:cNvGraphicFramePr>
            <a:graphicFrameLocks/>
          </p:cNvGraphicFramePr>
          <p:nvPr>
            <p:extLst>
              <p:ext uri="{D42A27DB-BD31-4B8C-83A1-F6EECF244321}">
                <p14:modId xmlns:p14="http://schemas.microsoft.com/office/powerpoint/2010/main" val="64316166"/>
              </p:ext>
            </p:extLst>
          </p:nvPr>
        </p:nvGraphicFramePr>
        <p:xfrm>
          <a:off x="6657975" y="1695234"/>
          <a:ext cx="4619625" cy="38385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7324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481222" y="540160"/>
            <a:ext cx="2248116" cy="584775"/>
          </a:xfrm>
          <a:prstGeom prst="rect">
            <a:avLst/>
          </a:prstGeom>
          <a:noFill/>
        </p:spPr>
        <p:txBody>
          <a:bodyPr wrap="none" rtlCol="0">
            <a:spAutoFit/>
          </a:bodyPr>
          <a:lstStyle/>
          <a:p>
            <a:pPr algn="just"/>
            <a:r>
              <a:rPr lang="es-CO" sz="3200" b="1" dirty="0">
                <a:latin typeface="+mj-lt"/>
              </a:rPr>
              <a:t>Metodología</a:t>
            </a:r>
          </a:p>
        </p:txBody>
      </p:sp>
      <mc:AlternateContent xmlns:mc="http://schemas.openxmlformats.org/markup-compatibility/2006" xmlns:a14="http://schemas.microsoft.com/office/drawing/2010/main">
        <mc:Choice Requires="a14">
          <p:sp>
            <p:nvSpPr>
              <p:cNvPr id="3" name="CuadroTexto 2"/>
              <p:cNvSpPr txBox="1"/>
              <p:nvPr/>
            </p:nvSpPr>
            <p:spPr>
              <a:xfrm>
                <a:off x="481222" y="1393600"/>
                <a:ext cx="11133996" cy="6247864"/>
              </a:xfrm>
              <a:prstGeom prst="rect">
                <a:avLst/>
              </a:prstGeom>
              <a:noFill/>
            </p:spPr>
            <p:txBody>
              <a:bodyPr wrap="square" rtlCol="0">
                <a:spAutoFit/>
              </a:bodyPr>
              <a:lstStyle/>
              <a:p>
                <a:pPr lvl="0"/>
                <a:r>
                  <a:rPr lang="es-ES" sz="2000" dirty="0">
                    <a:latin typeface="Calibri Light" pitchFamily="34" charset="0"/>
                    <a:cs typeface="Calibri Light" pitchFamily="34" charset="0"/>
                  </a:rPr>
                  <a:t>Modelo</a:t>
                </a:r>
              </a:p>
              <a:p>
                <a:pPr lvl="0"/>
                <a:endParaRPr lang="es-AR" sz="2000" dirty="0">
                  <a:latin typeface="Calibri Light" pitchFamily="34" charset="0"/>
                  <a:cs typeface="Calibri Light" pitchFamily="34" charset="0"/>
                </a:endParaRPr>
              </a:p>
              <a:p>
                <a:r>
                  <a:rPr lang="es-ES" sz="2000" dirty="0">
                    <a:latin typeface="Calibri Light" pitchFamily="34" charset="0"/>
                    <a:cs typeface="Calibri Light" pitchFamily="34" charset="0"/>
                  </a:rPr>
                  <a:t>ln (W) = </a:t>
                </a:r>
                <a14:m>
                  <m:oMath xmlns:m="http://schemas.openxmlformats.org/officeDocument/2006/math">
                    <m:sSub>
                      <m:sSubPr>
                        <m:ctrlPr>
                          <a:rPr lang="es-AR" sz="2000" i="1">
                            <a:latin typeface="Cambria Math" panose="02040503050406030204" pitchFamily="18" charset="0"/>
                          </a:rPr>
                        </m:ctrlPr>
                      </m:sSubPr>
                      <m:e>
                        <m:r>
                          <a:rPr lang="es-ES" sz="2000" i="1">
                            <a:latin typeface="Cambria Math"/>
                          </a:rPr>
                          <m:t>𝛽</m:t>
                        </m:r>
                      </m:e>
                      <m:sub>
                        <m:r>
                          <a:rPr lang="es-ES" sz="2000" i="1">
                            <a:latin typeface="Cambria Math"/>
                          </a:rPr>
                          <m:t>1</m:t>
                        </m:r>
                      </m:sub>
                    </m:sSub>
                  </m:oMath>
                </a14:m>
                <a:r>
                  <a:rPr lang="es-ES" sz="2000" dirty="0">
                    <a:latin typeface="Calibri Light" pitchFamily="34" charset="0"/>
                    <a:cs typeface="Calibri Light" pitchFamily="34" charset="0"/>
                  </a:rPr>
                  <a:t> + </a:t>
                </a:r>
                <a14:m>
                  <m:oMath xmlns:m="http://schemas.openxmlformats.org/officeDocument/2006/math">
                    <m:sSub>
                      <m:sSubPr>
                        <m:ctrlPr>
                          <a:rPr lang="es-AR" sz="2000" i="1">
                            <a:latin typeface="Cambria Math" panose="02040503050406030204" pitchFamily="18" charset="0"/>
                          </a:rPr>
                        </m:ctrlPr>
                      </m:sSubPr>
                      <m:e>
                        <m:r>
                          <a:rPr lang="es-ES" sz="2000" i="1">
                            <a:latin typeface="Cambria Math"/>
                          </a:rPr>
                          <m:t>𝛽</m:t>
                        </m:r>
                      </m:e>
                      <m:sub>
                        <m:r>
                          <a:rPr lang="es-ES" sz="2000" i="1">
                            <a:latin typeface="Cambria Math"/>
                          </a:rPr>
                          <m:t>2</m:t>
                        </m:r>
                      </m:sub>
                    </m:sSub>
                    <m:sSub>
                      <m:sSubPr>
                        <m:ctrlPr>
                          <a:rPr lang="es-AR" sz="2000" i="1">
                            <a:latin typeface="Cambria Math" panose="02040503050406030204" pitchFamily="18" charset="0"/>
                          </a:rPr>
                        </m:ctrlPr>
                      </m:sSubPr>
                      <m:e>
                        <m:r>
                          <a:rPr lang="es-ES" sz="2000" i="1">
                            <a:latin typeface="Cambria Math"/>
                          </a:rPr>
                          <m:t>𝐺𝐵𝐴</m:t>
                        </m:r>
                      </m:e>
                      <m:sub>
                        <m:r>
                          <a:rPr lang="es-ES" sz="2000" i="1">
                            <a:latin typeface="Cambria Math"/>
                          </a:rPr>
                          <m:t>𝑖</m:t>
                        </m:r>
                      </m:sub>
                    </m:sSub>
                  </m:oMath>
                </a14:m>
                <a:r>
                  <a:rPr lang="es-ES" sz="2000" dirty="0">
                    <a:latin typeface="Calibri Light" pitchFamily="34" charset="0"/>
                    <a:cs typeface="Calibri Light" pitchFamily="34" charset="0"/>
                  </a:rPr>
                  <a:t> + </a:t>
                </a:r>
                <a14:m>
                  <m:oMath xmlns:m="http://schemas.openxmlformats.org/officeDocument/2006/math">
                    <m:r>
                      <a:rPr lang="es-ES" sz="2000" i="1">
                        <a:latin typeface="Cambria Math"/>
                      </a:rPr>
                      <m:t>𝜃</m:t>
                    </m:r>
                    <m:sSub>
                      <m:sSubPr>
                        <m:ctrlPr>
                          <a:rPr lang="es-AR" sz="2000" i="1">
                            <a:latin typeface="Cambria Math" panose="02040503050406030204" pitchFamily="18" charset="0"/>
                          </a:rPr>
                        </m:ctrlPr>
                      </m:sSubPr>
                      <m:e>
                        <m:r>
                          <a:rPr lang="es-ES" sz="2000" i="1">
                            <a:latin typeface="Cambria Math"/>
                          </a:rPr>
                          <m:t>𝑓𝑜𝑟𝑚𝑎𝑙</m:t>
                        </m:r>
                      </m:e>
                      <m:sub>
                        <m:r>
                          <a:rPr lang="es-ES" sz="2000" i="1">
                            <a:latin typeface="Cambria Math"/>
                          </a:rPr>
                          <m:t>𝑖</m:t>
                        </m:r>
                      </m:sub>
                    </m:sSub>
                  </m:oMath>
                </a14:m>
                <a:r>
                  <a:rPr lang="es-ES" sz="2000" dirty="0">
                    <a:latin typeface="Calibri Light" pitchFamily="34" charset="0"/>
                    <a:cs typeface="Calibri Light" pitchFamily="34" charset="0"/>
                  </a:rPr>
                  <a:t> + γ(</a:t>
                </a:r>
                <a14:m>
                  <m:oMath xmlns:m="http://schemas.openxmlformats.org/officeDocument/2006/math">
                    <m:sSub>
                      <m:sSubPr>
                        <m:ctrlPr>
                          <a:rPr lang="es-AR" sz="2000" i="1">
                            <a:latin typeface="Cambria Math" panose="02040503050406030204" pitchFamily="18" charset="0"/>
                          </a:rPr>
                        </m:ctrlPr>
                      </m:sSubPr>
                      <m:e>
                        <m:r>
                          <a:rPr lang="es-ES" sz="2000" i="1">
                            <a:latin typeface="Cambria Math"/>
                          </a:rPr>
                          <m:t>𝑓𝑜𝑟𝑚𝑎𝑙</m:t>
                        </m:r>
                      </m:e>
                      <m:sub>
                        <m:r>
                          <a:rPr lang="es-ES" sz="2000" i="1">
                            <a:latin typeface="Cambria Math"/>
                          </a:rPr>
                          <m:t>𝑖</m:t>
                        </m:r>
                      </m:sub>
                    </m:sSub>
                  </m:oMath>
                </a14:m>
                <a:r>
                  <a:rPr lang="es-ES" sz="2000" dirty="0">
                    <a:latin typeface="Calibri Light" pitchFamily="34" charset="0"/>
                    <a:cs typeface="Calibri Light" pitchFamily="34" charset="0"/>
                  </a:rPr>
                  <a:t>*</a:t>
                </a:r>
                <a14:m>
                  <m:oMath xmlns:m="http://schemas.openxmlformats.org/officeDocument/2006/math">
                    <m:sSub>
                      <m:sSubPr>
                        <m:ctrlPr>
                          <a:rPr lang="es-AR" sz="2000" i="1">
                            <a:latin typeface="Cambria Math" panose="02040503050406030204" pitchFamily="18" charset="0"/>
                          </a:rPr>
                        </m:ctrlPr>
                      </m:sSubPr>
                      <m:e>
                        <m:r>
                          <a:rPr lang="es-ES" sz="2000" i="1">
                            <a:latin typeface="Cambria Math"/>
                          </a:rPr>
                          <m:t>𝐺𝐵𝐴</m:t>
                        </m:r>
                      </m:e>
                      <m:sub>
                        <m:r>
                          <a:rPr lang="es-ES" sz="2000" i="1">
                            <a:latin typeface="Cambria Math"/>
                          </a:rPr>
                          <m:t>𝑖</m:t>
                        </m:r>
                      </m:sub>
                    </m:sSub>
                  </m:oMath>
                </a14:m>
                <a:r>
                  <a:rPr lang="es-ES" sz="2000" dirty="0">
                    <a:latin typeface="Calibri Light" pitchFamily="34" charset="0"/>
                    <a:cs typeface="Calibri Light" pitchFamily="34" charset="0"/>
                  </a:rPr>
                  <a:t>) +</a:t>
                </a:r>
                <a14:m>
                  <m:oMath xmlns:m="http://schemas.openxmlformats.org/officeDocument/2006/math">
                    <m:sSub>
                      <m:sSubPr>
                        <m:ctrlPr>
                          <a:rPr lang="es-AR" sz="2000" i="1">
                            <a:latin typeface="Cambria Math" panose="02040503050406030204" pitchFamily="18" charset="0"/>
                          </a:rPr>
                        </m:ctrlPr>
                      </m:sSubPr>
                      <m:e>
                        <m:r>
                          <a:rPr lang="es-ES" sz="2000" i="1">
                            <a:latin typeface="Cambria Math"/>
                          </a:rPr>
                          <m:t> </m:t>
                        </m:r>
                        <m:r>
                          <a:rPr lang="es-ES" sz="2000" i="1">
                            <a:latin typeface="Cambria Math"/>
                          </a:rPr>
                          <m:t>𝛽</m:t>
                        </m:r>
                      </m:e>
                      <m:sub>
                        <m:r>
                          <a:rPr lang="es-ES" sz="2000" i="1">
                            <a:latin typeface="Cambria Math"/>
                          </a:rPr>
                          <m:t>3</m:t>
                        </m:r>
                      </m:sub>
                    </m:sSub>
                    <m:sSub>
                      <m:sSubPr>
                        <m:ctrlPr>
                          <a:rPr lang="es-AR" sz="2000" i="1">
                            <a:latin typeface="Cambria Math" panose="02040503050406030204" pitchFamily="18" charset="0"/>
                          </a:rPr>
                        </m:ctrlPr>
                      </m:sSubPr>
                      <m:e>
                        <m:r>
                          <a:rPr lang="es-ES" sz="2000" i="1">
                            <a:latin typeface="Cambria Math"/>
                          </a:rPr>
                          <m:t>𝑋</m:t>
                        </m:r>
                      </m:e>
                      <m:sub>
                        <m:r>
                          <a:rPr lang="es-ES" sz="2000" i="1">
                            <a:latin typeface="Cambria Math"/>
                          </a:rPr>
                          <m:t>𝑖</m:t>
                        </m:r>
                      </m:sub>
                    </m:sSub>
                  </m:oMath>
                </a14:m>
                <a:r>
                  <a:rPr lang="es-ES" sz="2000" dirty="0">
                    <a:latin typeface="Calibri Light" pitchFamily="34" charset="0"/>
                    <a:cs typeface="Calibri Light" pitchFamily="34" charset="0"/>
                  </a:rPr>
                  <a:t>+  </a:t>
                </a:r>
                <a14:m>
                  <m:oMath xmlns:m="http://schemas.openxmlformats.org/officeDocument/2006/math">
                    <m:sSub>
                      <m:sSubPr>
                        <m:ctrlPr>
                          <a:rPr lang="es-AR" sz="2000" i="1">
                            <a:latin typeface="Cambria Math" panose="02040503050406030204" pitchFamily="18" charset="0"/>
                          </a:rPr>
                        </m:ctrlPr>
                      </m:sSubPr>
                      <m:e>
                        <m:r>
                          <a:rPr lang="es-ES" sz="2000" i="1">
                            <a:latin typeface="Cambria Math"/>
                          </a:rPr>
                          <m:t>𝜇</m:t>
                        </m:r>
                      </m:e>
                      <m:sub>
                        <m:r>
                          <a:rPr lang="es-ES" sz="2000" i="1">
                            <a:latin typeface="Cambria Math"/>
                          </a:rPr>
                          <m:t>𝑖</m:t>
                        </m:r>
                      </m:sub>
                    </m:sSub>
                  </m:oMath>
                </a14:m>
                <a:endParaRPr lang="es-AR" sz="2000" dirty="0">
                  <a:latin typeface="Calibri Light" pitchFamily="34" charset="0"/>
                  <a:cs typeface="Calibri Light" pitchFamily="34" charset="0"/>
                </a:endParaRPr>
              </a:p>
              <a:p>
                <a:endParaRPr lang="es-AR" sz="2000" dirty="0">
                  <a:latin typeface="Calibri Light" pitchFamily="34" charset="0"/>
                  <a:cs typeface="Calibri Light" pitchFamily="34" charset="0"/>
                </a:endParaRPr>
              </a:p>
              <a:p>
                <a:r>
                  <a:rPr lang="es-ES" sz="2000" dirty="0">
                    <a:latin typeface="Calibri Light" pitchFamily="34" charset="0"/>
                    <a:cs typeface="Calibri Light" pitchFamily="34" charset="0"/>
                  </a:rPr>
                  <a:t>Donde X es un vector de variables explicativas que incluye los siguientes controles:</a:t>
                </a:r>
                <a:endParaRPr lang="es-AR" sz="2000" dirty="0">
                  <a:latin typeface="Calibri Light" pitchFamily="34" charset="0"/>
                  <a:cs typeface="Calibri Light" pitchFamily="34" charset="0"/>
                </a:endParaRPr>
              </a:p>
              <a:p>
                <a:endParaRPr lang="es-ES" sz="2000" dirty="0">
                  <a:latin typeface="Calibri Light" pitchFamily="34" charset="0"/>
                  <a:cs typeface="Calibri Light" pitchFamily="34" charset="0"/>
                </a:endParaRPr>
              </a:p>
              <a:p>
                <a:pPr marL="342900" indent="-342900">
                  <a:buFont typeface="Arial" pitchFamily="34" charset="0"/>
                  <a:buChar char="•"/>
                </a:pPr>
                <a:r>
                  <a:rPr lang="es-ES" sz="2000" dirty="0">
                    <a:latin typeface="Calibri Light" pitchFamily="34" charset="0"/>
                    <a:cs typeface="Calibri Light" pitchFamily="34" charset="0"/>
                  </a:rPr>
                  <a:t>Edad</a:t>
                </a:r>
              </a:p>
              <a:p>
                <a:pPr marL="342900" indent="-342900">
                  <a:buFont typeface="Arial" pitchFamily="34" charset="0"/>
                  <a:buChar char="•"/>
                </a:pPr>
                <a:r>
                  <a:rPr lang="es-ES" sz="2000" dirty="0">
                    <a:latin typeface="Calibri Light" pitchFamily="34" charset="0"/>
                    <a:cs typeface="Calibri Light" pitchFamily="34" charset="0"/>
                  </a:rPr>
                  <a:t>Edad^2</a:t>
                </a:r>
              </a:p>
              <a:p>
                <a:pPr marL="342900" indent="-342900">
                  <a:buFont typeface="Arial" pitchFamily="34" charset="0"/>
                  <a:buChar char="•"/>
                </a:pPr>
                <a:r>
                  <a:rPr lang="es-ES" sz="2000" dirty="0">
                    <a:latin typeface="Calibri Light" pitchFamily="34" charset="0"/>
                    <a:cs typeface="Calibri Light" pitchFamily="34" charset="0"/>
                  </a:rPr>
                  <a:t>EstadoCivil</a:t>
                </a:r>
              </a:p>
              <a:p>
                <a:pPr marL="342900" indent="-342900">
                  <a:buFont typeface="Arial" pitchFamily="34" charset="0"/>
                  <a:buChar char="•"/>
                </a:pPr>
                <a:r>
                  <a:rPr lang="es-ES" sz="2000" dirty="0">
                    <a:latin typeface="Calibri Light" pitchFamily="34" charset="0"/>
                    <a:cs typeface="Calibri Light" pitchFamily="34" charset="0"/>
                  </a:rPr>
                  <a:t>Genero</a:t>
                </a:r>
              </a:p>
              <a:p>
                <a:pPr marL="342900" indent="-342900">
                  <a:buFont typeface="Arial" pitchFamily="34" charset="0"/>
                  <a:buChar char="•"/>
                </a:pPr>
                <a:r>
                  <a:rPr lang="es-ES" sz="2000" dirty="0">
                    <a:latin typeface="Calibri Light" pitchFamily="34" charset="0"/>
                    <a:cs typeface="Calibri Light" pitchFamily="34" charset="0"/>
                  </a:rPr>
                  <a:t>Nivel Educativo</a:t>
                </a:r>
              </a:p>
              <a:p>
                <a:pPr marL="342900" indent="-342900">
                  <a:buFont typeface="Arial" pitchFamily="34" charset="0"/>
                  <a:buChar char="•"/>
                </a:pPr>
                <a:r>
                  <a:rPr lang="es-ES" sz="2000" dirty="0">
                    <a:latin typeface="Calibri Light" pitchFamily="34" charset="0"/>
                    <a:cs typeface="Calibri Light" pitchFamily="34" charset="0"/>
                  </a:rPr>
                  <a:t>Horas Trabajadas</a:t>
                </a:r>
                <a:endParaRPr lang="es-AR" sz="2000" dirty="0">
                  <a:latin typeface="Calibri Light" pitchFamily="34" charset="0"/>
                  <a:cs typeface="Calibri Light" pitchFamily="34" charset="0"/>
                </a:endParaRPr>
              </a:p>
              <a:p>
                <a:pPr algn="just"/>
                <a:endParaRPr lang="es-CO" sz="2000" dirty="0">
                  <a:latin typeface="Calibri Light" pitchFamily="34" charset="0"/>
                  <a:cs typeface="Calibri Light" pitchFamily="34" charset="0"/>
                </a:endParaRPr>
              </a:p>
              <a:p>
                <a:pPr algn="just"/>
                <a:endParaRPr lang="es-CO" sz="2000" dirty="0">
                  <a:latin typeface="+mj-lt"/>
                </a:endParaRPr>
              </a:p>
              <a:p>
                <a:pPr algn="just"/>
                <a:endParaRPr lang="es-CO" sz="2000" dirty="0">
                  <a:latin typeface="+mj-lt"/>
                </a:endParaRPr>
              </a:p>
              <a:p>
                <a:pPr algn="just"/>
                <a:endParaRPr lang="es-CO" sz="2000" dirty="0">
                  <a:latin typeface="+mj-lt"/>
                </a:endParaRPr>
              </a:p>
              <a:p>
                <a:pPr algn="just"/>
                <a:endParaRPr lang="es-CO" sz="2000" dirty="0">
                  <a:latin typeface="+mj-lt"/>
                </a:endParaRPr>
              </a:p>
              <a:p>
                <a:pPr algn="just"/>
                <a:endParaRPr lang="es-CO" sz="2000" dirty="0">
                  <a:latin typeface="+mj-lt"/>
                </a:endParaRPr>
              </a:p>
              <a:p>
                <a:pPr algn="just"/>
                <a:endParaRPr lang="es-CO" sz="2000" dirty="0">
                  <a:latin typeface="+mj-lt"/>
                </a:endParaRPr>
              </a:p>
              <a:p>
                <a:pPr marL="457200" indent="-457200" algn="just">
                  <a:buFont typeface="Courier New" panose="02070309020205020404" pitchFamily="49" charset="0"/>
                  <a:buChar char="o"/>
                </a:pPr>
                <a:endParaRPr lang="es-CO" sz="2000" dirty="0">
                  <a:latin typeface="+mj-lt"/>
                </a:endParaRPr>
              </a:p>
            </p:txBody>
          </p:sp>
        </mc:Choice>
        <mc:Fallback xmlns="">
          <p:sp>
            <p:nvSpPr>
              <p:cNvPr id="3" name="CuadroTexto 2"/>
              <p:cNvSpPr txBox="1">
                <a:spLocks noRot="1" noChangeAspect="1" noMove="1" noResize="1" noEditPoints="1" noAdjustHandles="1" noChangeArrowheads="1" noChangeShapeType="1" noTextEdit="1"/>
              </p:cNvSpPr>
              <p:nvPr/>
            </p:nvSpPr>
            <p:spPr>
              <a:xfrm>
                <a:off x="481222" y="1393600"/>
                <a:ext cx="11133996" cy="6247864"/>
              </a:xfrm>
              <a:prstGeom prst="rect">
                <a:avLst/>
              </a:prstGeom>
              <a:blipFill rotWithShape="1">
                <a:blip r:embed="rId3"/>
                <a:stretch>
                  <a:fillRect l="-602" t="-488"/>
                </a:stretch>
              </a:blipFill>
            </p:spPr>
            <p:txBody>
              <a:bodyPr/>
              <a:lstStyle/>
              <a:p>
                <a:r>
                  <a:rPr lang="es-AR">
                    <a:noFill/>
                  </a:rPr>
                  <a:t> </a:t>
                </a:r>
              </a:p>
            </p:txBody>
          </p:sp>
        </mc:Fallback>
      </mc:AlternateContent>
      <p:pic>
        <p:nvPicPr>
          <p:cNvPr id="5" name="Imagen 4"/>
          <p:cNvPicPr>
            <a:picLocks noChangeAspect="1"/>
          </p:cNvPicPr>
          <p:nvPr/>
        </p:nvPicPr>
        <p:blipFill>
          <a:blip r:embed="rId4"/>
          <a:stretch>
            <a:fillRect/>
          </a:stretch>
        </p:blipFill>
        <p:spPr>
          <a:xfrm>
            <a:off x="0" y="6000750"/>
            <a:ext cx="2305050" cy="857250"/>
          </a:xfrm>
          <a:prstGeom prst="rect">
            <a:avLst/>
          </a:prstGeom>
        </p:spPr>
      </p:pic>
    </p:spTree>
    <p:extLst>
      <p:ext uri="{BB962C8B-B14F-4D97-AF65-F5344CB8AC3E}">
        <p14:creationId xmlns:p14="http://schemas.microsoft.com/office/powerpoint/2010/main" val="82132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90644" y="590960"/>
            <a:ext cx="1937133" cy="584775"/>
          </a:xfrm>
          <a:prstGeom prst="rect">
            <a:avLst/>
          </a:prstGeom>
          <a:noFill/>
        </p:spPr>
        <p:txBody>
          <a:bodyPr wrap="none" rtlCol="0">
            <a:spAutoFit/>
          </a:bodyPr>
          <a:lstStyle/>
          <a:p>
            <a:pPr algn="just"/>
            <a:r>
              <a:rPr lang="es-CO" sz="3200" b="1" dirty="0">
                <a:latin typeface="+mj-lt"/>
              </a:rPr>
              <a:t>Resultados</a:t>
            </a:r>
          </a:p>
        </p:txBody>
      </p:sp>
      <p:sp>
        <p:nvSpPr>
          <p:cNvPr id="3" name="CuadroTexto 2"/>
          <p:cNvSpPr txBox="1"/>
          <p:nvPr/>
        </p:nvSpPr>
        <p:spPr>
          <a:xfrm>
            <a:off x="590644" y="1413920"/>
            <a:ext cx="10372631" cy="3785652"/>
          </a:xfrm>
          <a:prstGeom prst="rect">
            <a:avLst/>
          </a:prstGeom>
          <a:noFill/>
        </p:spPr>
        <p:txBody>
          <a:bodyPr wrap="square" rtlCol="0">
            <a:spAutoFit/>
          </a:bodyPr>
          <a:lstStyle/>
          <a:p>
            <a:pPr algn="just"/>
            <a:endParaRPr lang="es-CO" sz="2000" dirty="0">
              <a:latin typeface="+mj-lt"/>
            </a:endParaRPr>
          </a:p>
          <a:p>
            <a:pPr marL="457200" indent="-457200" algn="just">
              <a:buFont typeface="Courier New" panose="02070309020205020404" pitchFamily="49" charset="0"/>
              <a:buChar char="o"/>
            </a:pPr>
            <a:r>
              <a:rPr lang="es-CO" sz="2000" dirty="0">
                <a:latin typeface="Calibri Light" pitchFamily="34" charset="0"/>
                <a:cs typeface="Calibri Light" pitchFamily="34" charset="0"/>
              </a:rPr>
              <a:t>Un individuo casado gana en promedio un 9,5% mas. Correlacion vs Causalidad?</a:t>
            </a:r>
          </a:p>
          <a:p>
            <a:pPr marL="457200" indent="-457200" algn="just">
              <a:buFont typeface="Courier New" panose="02070309020205020404" pitchFamily="49" charset="0"/>
              <a:buChar char="o"/>
            </a:pPr>
            <a:endParaRPr lang="es-CO" sz="2000" dirty="0">
              <a:latin typeface="Calibri Light" pitchFamily="34" charset="0"/>
              <a:cs typeface="Calibri Light" pitchFamily="34" charset="0"/>
            </a:endParaRPr>
          </a:p>
          <a:p>
            <a:pPr marL="457200" indent="-457200" algn="just">
              <a:buFont typeface="Courier New" panose="02070309020205020404" pitchFamily="49" charset="0"/>
              <a:buChar char="o"/>
            </a:pPr>
            <a:r>
              <a:rPr lang="es-CO" sz="2000" dirty="0">
                <a:latin typeface="Calibri Light" pitchFamily="34" charset="0"/>
                <a:cs typeface="Calibri Light" pitchFamily="34" charset="0"/>
              </a:rPr>
              <a:t> Un trabajador informal deberia trabajar aproximadamente 10 horas mas que uno formal para obtener el mismo salario</a:t>
            </a:r>
          </a:p>
          <a:p>
            <a:pPr marL="457200" indent="-457200" algn="just">
              <a:buFont typeface="Courier New" panose="02070309020205020404" pitchFamily="49" charset="0"/>
              <a:buChar char="o"/>
            </a:pPr>
            <a:endParaRPr lang="es-CO" sz="2000" dirty="0">
              <a:latin typeface="Calibri Light" pitchFamily="34" charset="0"/>
              <a:cs typeface="Calibri Light" pitchFamily="34" charset="0"/>
            </a:endParaRPr>
          </a:p>
          <a:p>
            <a:pPr marL="457200" indent="-457200" algn="just">
              <a:buFont typeface="Courier New" panose="02070309020205020404" pitchFamily="49" charset="0"/>
              <a:buChar char="o"/>
            </a:pPr>
            <a:r>
              <a:rPr lang="es-CO" sz="2000" dirty="0">
                <a:latin typeface="Calibri Light" pitchFamily="34" charset="0"/>
                <a:cs typeface="Calibri Light" pitchFamily="34" charset="0"/>
              </a:rPr>
              <a:t>Mientras aumentan su nivel educativo, tambien aumentan sus probabilidades de adquirir un trabajo formal. Por eso un individuo con titulo universitario gana en promedio 64,3% mas que alguien sin educacion alguna</a:t>
            </a:r>
          </a:p>
          <a:p>
            <a:pPr marL="457200" indent="-457200" algn="just">
              <a:buFont typeface="Courier New" panose="02070309020205020404" pitchFamily="49" charset="0"/>
              <a:buChar char="o"/>
            </a:pPr>
            <a:endParaRPr lang="es-CO" sz="2000" dirty="0">
              <a:latin typeface="Calibri Light" pitchFamily="34" charset="0"/>
              <a:cs typeface="Calibri Light" pitchFamily="34" charset="0"/>
            </a:endParaRPr>
          </a:p>
          <a:p>
            <a:pPr marL="457200" indent="-457200" algn="just">
              <a:buFont typeface="Courier New" panose="02070309020205020404" pitchFamily="49" charset="0"/>
              <a:buChar char="o"/>
            </a:pPr>
            <a:r>
              <a:rPr lang="es-CO" sz="2000" dirty="0">
                <a:latin typeface="Calibri Light" pitchFamily="34" charset="0"/>
                <a:cs typeface="Calibri Light" pitchFamily="34" charset="0"/>
              </a:rPr>
              <a:t> Ademas si el individuo es hombre gana en promedio un 30% mas de ingreso</a:t>
            </a:r>
          </a:p>
          <a:p>
            <a:pPr marL="457200" indent="-457200" algn="just">
              <a:buFont typeface="Courier New" panose="02070309020205020404" pitchFamily="49" charset="0"/>
              <a:buChar char="o"/>
            </a:pPr>
            <a:endParaRPr lang="es-CO" sz="2000" dirty="0">
              <a:latin typeface="Calibri Light" pitchFamily="34" charset="0"/>
              <a:cs typeface="Calibri Light" pitchFamily="34" charset="0"/>
            </a:endParaRPr>
          </a:p>
        </p:txBody>
      </p:sp>
      <p:pic>
        <p:nvPicPr>
          <p:cNvPr id="4" name="Imagen 3"/>
          <p:cNvPicPr>
            <a:picLocks noChangeAspect="1"/>
          </p:cNvPicPr>
          <p:nvPr/>
        </p:nvPicPr>
        <p:blipFill>
          <a:blip r:embed="rId3"/>
          <a:stretch>
            <a:fillRect/>
          </a:stretch>
        </p:blipFill>
        <p:spPr>
          <a:xfrm>
            <a:off x="0" y="6000750"/>
            <a:ext cx="2305050" cy="857250"/>
          </a:xfrm>
          <a:prstGeom prst="rect">
            <a:avLst/>
          </a:prstGeom>
        </p:spPr>
      </p:pic>
    </p:spTree>
    <p:extLst>
      <p:ext uri="{BB962C8B-B14F-4D97-AF65-F5344CB8AC3E}">
        <p14:creationId xmlns:p14="http://schemas.microsoft.com/office/powerpoint/2010/main" val="29887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90644" y="550320"/>
            <a:ext cx="3455946" cy="584775"/>
          </a:xfrm>
          <a:prstGeom prst="rect">
            <a:avLst/>
          </a:prstGeom>
          <a:noFill/>
        </p:spPr>
        <p:txBody>
          <a:bodyPr wrap="none" rtlCol="0">
            <a:spAutoFit/>
          </a:bodyPr>
          <a:lstStyle/>
          <a:p>
            <a:pPr algn="just"/>
            <a:r>
              <a:rPr lang="es-CO" sz="3200" b="1" dirty="0">
                <a:latin typeface="+mj-lt"/>
              </a:rPr>
              <a:t>Comentarios Finales</a:t>
            </a:r>
          </a:p>
        </p:txBody>
      </p:sp>
      <p:sp>
        <p:nvSpPr>
          <p:cNvPr id="3" name="CuadroTexto 2"/>
          <p:cNvSpPr txBox="1"/>
          <p:nvPr/>
        </p:nvSpPr>
        <p:spPr>
          <a:xfrm>
            <a:off x="590644" y="1413920"/>
            <a:ext cx="10467881" cy="4031873"/>
          </a:xfrm>
          <a:prstGeom prst="rect">
            <a:avLst/>
          </a:prstGeom>
          <a:noFill/>
        </p:spPr>
        <p:txBody>
          <a:bodyPr wrap="square" rtlCol="0">
            <a:spAutoFit/>
          </a:bodyPr>
          <a:lstStyle/>
          <a:p>
            <a:pPr algn="just"/>
            <a:endParaRPr lang="es-CO" sz="2000" dirty="0">
              <a:latin typeface="+mj-lt"/>
            </a:endParaRPr>
          </a:p>
          <a:p>
            <a:pPr algn="just"/>
            <a:endParaRPr lang="es-CO" sz="2800" dirty="0">
              <a:latin typeface="Calibri Light" pitchFamily="34" charset="0"/>
              <a:cs typeface="Calibri Light" pitchFamily="34" charset="0"/>
            </a:endParaRPr>
          </a:p>
          <a:p>
            <a:pPr marL="457200" indent="-457200" algn="just">
              <a:buFont typeface="Courier New" panose="02070309020205020404" pitchFamily="49" charset="0"/>
              <a:buChar char="o"/>
            </a:pPr>
            <a:r>
              <a:rPr lang="es-CO" sz="2800" dirty="0">
                <a:latin typeface="Calibri Light" pitchFamily="34" charset="0"/>
                <a:cs typeface="Calibri Light" pitchFamily="34" charset="0"/>
              </a:rPr>
              <a:t> Valor del salario despues de impuestos</a:t>
            </a:r>
          </a:p>
          <a:p>
            <a:pPr marL="457200" indent="-457200" algn="just">
              <a:buFont typeface="Courier New" panose="02070309020205020404" pitchFamily="49" charset="0"/>
              <a:buChar char="o"/>
            </a:pPr>
            <a:endParaRPr lang="es-CO" sz="2800" dirty="0">
              <a:latin typeface="Calibri Light" pitchFamily="34" charset="0"/>
              <a:cs typeface="Calibri Light" pitchFamily="34" charset="0"/>
            </a:endParaRPr>
          </a:p>
          <a:p>
            <a:pPr marL="457200" indent="-457200" algn="just">
              <a:buFont typeface="Courier New" panose="02070309020205020404" pitchFamily="49" charset="0"/>
              <a:buChar char="o"/>
            </a:pPr>
            <a:r>
              <a:rPr lang="es-CO" sz="2800" dirty="0">
                <a:latin typeface="Calibri Light" pitchFamily="34" charset="0"/>
                <a:cs typeface="Calibri Light" pitchFamily="34" charset="0"/>
              </a:rPr>
              <a:t> Los valores reales de la economia informal son desconocidos, y muy dificiles de reflejar en una encuesta. </a:t>
            </a:r>
          </a:p>
          <a:p>
            <a:pPr algn="just"/>
            <a:endParaRPr lang="es-CO" sz="2800" dirty="0">
              <a:latin typeface="Calibri Light" pitchFamily="34" charset="0"/>
              <a:cs typeface="Calibri Light" pitchFamily="34" charset="0"/>
            </a:endParaRPr>
          </a:p>
          <a:p>
            <a:pPr marL="457200" indent="-457200" algn="just">
              <a:buFont typeface="Courier New" panose="02070309020205020404" pitchFamily="49" charset="0"/>
              <a:buChar char="o"/>
            </a:pPr>
            <a:r>
              <a:rPr lang="es-CO" sz="2800" dirty="0">
                <a:latin typeface="Calibri Light" pitchFamily="34" charset="0"/>
                <a:cs typeface="Calibri Light" pitchFamily="34" charset="0"/>
              </a:rPr>
              <a:t> Politicas que motiva la economia informal</a:t>
            </a:r>
          </a:p>
          <a:p>
            <a:pPr algn="just"/>
            <a:endParaRPr lang="es-CO" sz="2000" dirty="0">
              <a:latin typeface="Calibri Light" pitchFamily="34" charset="0"/>
              <a:cs typeface="Calibri Light" pitchFamily="34" charset="0"/>
            </a:endParaRPr>
          </a:p>
          <a:p>
            <a:pPr marL="457200" indent="-457200" algn="just">
              <a:buFont typeface="Courier New" panose="02070309020205020404" pitchFamily="49" charset="0"/>
              <a:buChar char="o"/>
            </a:pPr>
            <a:endParaRPr lang="es-CO" sz="2000" dirty="0">
              <a:latin typeface="Calibri Light" pitchFamily="34" charset="0"/>
              <a:cs typeface="Calibri Light" pitchFamily="34" charset="0"/>
            </a:endParaRPr>
          </a:p>
        </p:txBody>
      </p:sp>
      <p:pic>
        <p:nvPicPr>
          <p:cNvPr id="4" name="Imagen 3"/>
          <p:cNvPicPr>
            <a:picLocks noChangeAspect="1"/>
          </p:cNvPicPr>
          <p:nvPr/>
        </p:nvPicPr>
        <p:blipFill>
          <a:blip r:embed="rId3"/>
          <a:stretch>
            <a:fillRect/>
          </a:stretch>
        </p:blipFill>
        <p:spPr>
          <a:xfrm>
            <a:off x="0" y="6000750"/>
            <a:ext cx="2305050" cy="857250"/>
          </a:xfrm>
          <a:prstGeom prst="rect">
            <a:avLst/>
          </a:prstGeom>
        </p:spPr>
      </p:pic>
    </p:spTree>
    <p:extLst>
      <p:ext uri="{BB962C8B-B14F-4D97-AF65-F5344CB8AC3E}">
        <p14:creationId xmlns:p14="http://schemas.microsoft.com/office/powerpoint/2010/main" val="240922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Adjacency</Template>
  <TotalTime>589</TotalTime>
  <Words>548</Words>
  <Application>Microsoft Office PowerPoint</Application>
  <PresentationFormat>Panorámica</PresentationFormat>
  <Paragraphs>97</Paragraphs>
  <Slides>8</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Calibri Light</vt:lpstr>
      <vt:lpstr>Cambria</vt:lpstr>
      <vt:lpstr>Cambria Math</vt:lpstr>
      <vt:lpstr>Courier New</vt:lpstr>
      <vt:lpstr>Adyacencia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Peñaloza</dc:creator>
  <cp:lastModifiedBy>nicolas nondedeu</cp:lastModifiedBy>
  <cp:revision>30</cp:revision>
  <dcterms:created xsi:type="dcterms:W3CDTF">2020-06-18T20:45:49Z</dcterms:created>
  <dcterms:modified xsi:type="dcterms:W3CDTF">2023-11-25T03:27:10Z</dcterms:modified>
</cp:coreProperties>
</file>