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30"/>
  </p:notesMasterIdLst>
  <p:sldIdLst>
    <p:sldId id="256" r:id="rId3"/>
    <p:sldId id="257" r:id="rId4"/>
    <p:sldId id="258" r:id="rId5"/>
    <p:sldId id="259" r:id="rId6"/>
    <p:sldId id="260" r:id="rId7"/>
    <p:sldId id="261" r:id="rId8"/>
    <p:sldId id="262" r:id="rId9"/>
    <p:sldId id="263" r:id="rId10"/>
    <p:sldId id="28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type="screen16x9"/>
  <p:notesSz cx="6858000" cy="9144000"/>
  <p:embeddedFontLst>
    <p:embeddedFont>
      <p:font typeface="Open Sans" panose="020B0604020202020204" charset="0"/>
      <p:regular r:id="rId31"/>
      <p:bold r:id="rId32"/>
      <p:italic r:id="rId33"/>
      <p:boldItalic r:id="rId34"/>
    </p:embeddedFont>
    <p:embeddedFont>
      <p:font typeface="Open Sans SemiBold" panose="020B0604020202020204" charset="0"/>
      <p:regular r:id="rId35"/>
      <p:bold r:id="rId36"/>
      <p:italic r:id="rId37"/>
      <p:boldItalic r:id="rId38"/>
    </p:embeddedFont>
    <p:embeddedFont>
      <p:font typeface="Google Sans Medium" panose="020B0604020202020204" charset="0"/>
      <p:regular r:id="rId39"/>
      <p:bold r:id="rId40"/>
      <p:italic r:id="rId41"/>
      <p:boldItalic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33"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59058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865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711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042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8088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922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294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747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616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010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83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00de29c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69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894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377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488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146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004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701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478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046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693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383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417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173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527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867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259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31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mailto:pemayangchenwt@gmail.com"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5" y="1819738"/>
            <a:ext cx="6931996" cy="738633"/>
          </a:xfrm>
          <a:prstGeom prst="rect">
            <a:avLst/>
          </a:prstGeom>
          <a:noFill/>
          <a:ln>
            <a:noFill/>
          </a:ln>
        </p:spPr>
        <p:txBody>
          <a:bodyPr spcFirstLastPara="1" wrap="square" lIns="0" tIns="91425" rIns="91425" bIns="91425" anchor="t" anchorCtr="0">
            <a:spAutoFit/>
          </a:bodyPr>
          <a:lstStyle/>
          <a:p>
            <a:pPr lvl="0"/>
            <a:r>
              <a:rPr lang="en-US" sz="3600" dirty="0" smtClean="0">
                <a:solidFill>
                  <a:srgbClr val="FFFFFF"/>
                </a:solidFill>
                <a:latin typeface="Open Sans SemiBold"/>
                <a:ea typeface="Open Sans SemiBold"/>
                <a:cs typeface="Open Sans SemiBold"/>
                <a:sym typeface="Open Sans SemiBold"/>
              </a:rPr>
              <a:t>Flower Catalogue Website</a:t>
            </a:r>
            <a:endParaRPr sz="36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smtClean="0">
                <a:solidFill>
                  <a:srgbClr val="FFFFFF"/>
                </a:solidFill>
                <a:latin typeface="Open Sans"/>
                <a:ea typeface="Open Sans"/>
                <a:cs typeface="Open Sans"/>
                <a:sym typeface="Open Sans"/>
              </a:rPr>
              <a:t>Pema Yangchen</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27" name="Google Shape;227;p48"/>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8"/>
          <p:cNvSpPr txBox="1"/>
          <p:nvPr/>
        </p:nvSpPr>
        <p:spPr>
          <a:xfrm>
            <a:off x="6011725" y="2294700"/>
            <a:ext cx="1332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29" name="Google Shape;229;p48"/>
          <p:cNvSpPr txBox="1"/>
          <p:nvPr/>
        </p:nvSpPr>
        <p:spPr>
          <a:xfrm>
            <a:off x="517675" y="1522550"/>
            <a:ext cx="2421300" cy="2446793"/>
          </a:xfrm>
          <a:prstGeom prst="rect">
            <a:avLst/>
          </a:prstGeom>
          <a:noFill/>
          <a:ln>
            <a:noFill/>
          </a:ln>
        </p:spPr>
        <p:txBody>
          <a:bodyPr spcFirstLastPara="1" wrap="square" lIns="0" tIns="91425" rIns="91425" bIns="91425" anchor="t" anchorCtr="0">
            <a:spAutoFit/>
          </a:bodyPr>
          <a:lstStyle/>
          <a:p>
            <a:pPr lvl="0" algn="ctr">
              <a:lnSpc>
                <a:spcPct val="150000"/>
              </a:lnSpc>
              <a:buClr>
                <a:schemeClr val="dk1"/>
              </a:buClr>
              <a:buSzPts val="1100"/>
            </a:pPr>
            <a:r>
              <a:rPr lang="en-US" dirty="0"/>
              <a:t>This concise journey map captures </a:t>
            </a:r>
            <a:r>
              <a:rPr lang="en-US" dirty="0" err="1"/>
              <a:t>Namgay's</a:t>
            </a:r>
            <a:r>
              <a:rPr lang="en-US" dirty="0"/>
              <a:t> key actions, experiences, pain points, and opportunities as she transitions to and uses the Flower Catalogue </a:t>
            </a:r>
            <a:r>
              <a:rPr lang="en-US" dirty="0" smtClean="0"/>
              <a:t>Website.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0"/>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44" name="Google Shape;244;p50"/>
          <p:cNvSpPr txBox="1"/>
          <p:nvPr/>
        </p:nvSpPr>
        <p:spPr>
          <a:xfrm>
            <a:off x="5830075" y="1833000"/>
            <a:ext cx="16956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paper wireframes including five different versions of the same screen and one image of the new, refined version</a:t>
            </a:r>
            <a:endParaRPr sz="1200">
              <a:solidFill>
                <a:srgbClr val="5F6368"/>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51" name="Google Shape;251;p51"/>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 name="Google Shape;252;p51"/>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3506850" y="1208725"/>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cxnSp>
        <p:nvCxnSpPr>
          <p:cNvPr id="254" name="Google Shape;254;p51"/>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5" name="Google Shape;255;p51"/>
          <p:cNvSpPr txBox="1"/>
          <p:nvPr/>
        </p:nvSpPr>
        <p:spPr>
          <a:xfrm>
            <a:off x="5363575" y="1833000"/>
            <a:ext cx="1892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Insert first wireframe example that demonstrates design thinking aligned with user research </a:t>
            </a:r>
            <a:endParaRPr sz="1200">
              <a:solidFill>
                <a:srgbClr val="5F6368"/>
              </a:solidFill>
              <a:latin typeface="Open Sans"/>
              <a:ea typeface="Open Sans"/>
              <a:cs typeface="Open Sans"/>
              <a:sym typeface="Open Sans"/>
            </a:endParaRPr>
          </a:p>
        </p:txBody>
      </p:sp>
      <p:sp>
        <p:nvSpPr>
          <p:cNvPr id="256" name="Google Shape;256;p51"/>
          <p:cNvSpPr txBox="1"/>
          <p:nvPr/>
        </p:nvSpPr>
        <p:spPr>
          <a:xfrm>
            <a:off x="8030375" y="2520000"/>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63" name="Google Shape;263;p52"/>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52"/>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65" name="Google Shape;265;p52"/>
          <p:cNvSpPr txBox="1"/>
          <p:nvPr/>
        </p:nvSpPr>
        <p:spPr>
          <a:xfrm>
            <a:off x="3506850" y="1208725"/>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cxnSp>
        <p:nvCxnSpPr>
          <p:cNvPr id="266" name="Google Shape;266;p52"/>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67" name="Google Shape;267;p52"/>
          <p:cNvSpPr txBox="1"/>
          <p:nvPr/>
        </p:nvSpPr>
        <p:spPr>
          <a:xfrm>
            <a:off x="5363575" y="1833000"/>
            <a:ext cx="1892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Insert second wireframe example that demonstrates design thinking aligned with user research </a:t>
            </a:r>
            <a:endParaRPr sz="1200">
              <a:solidFill>
                <a:srgbClr val="5F6368"/>
              </a:solidFill>
              <a:latin typeface="Open Sans"/>
              <a:ea typeface="Open Sans"/>
              <a:cs typeface="Open Sans"/>
              <a:sym typeface="Open Sans"/>
            </a:endParaRPr>
          </a:p>
        </p:txBody>
      </p:sp>
      <p:sp>
        <p:nvSpPr>
          <p:cNvPr id="268" name="Google Shape;268;p52"/>
          <p:cNvSpPr txBox="1"/>
          <p:nvPr/>
        </p:nvSpPr>
        <p:spPr>
          <a:xfrm>
            <a:off x="8030375" y="2520000"/>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5" name="Google Shape;275;p53"/>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
        <p:nvSpPr>
          <p:cNvPr id="276" name="Google Shape;276;p53"/>
          <p:cNvSpPr txBox="1"/>
          <p:nvPr/>
        </p:nvSpPr>
        <p:spPr>
          <a:xfrm>
            <a:off x="532875" y="1793800"/>
            <a:ext cx="29154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[Link to low-fidelity prototype and brief description of the user flow]</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Usability study: findings</a:t>
            </a:r>
            <a:endParaRPr sz="2400" dirty="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1034099"/>
          </a:xfrm>
          <a:prstGeom prst="rect">
            <a:avLst/>
          </a:prstGeom>
          <a:noFill/>
          <a:ln>
            <a:noFill/>
          </a:ln>
        </p:spPr>
        <p:txBody>
          <a:bodyPr spcFirstLastPara="1" wrap="square" lIns="0" tIns="91425" rIns="91425" bIns="91425" anchor="t" anchorCtr="0">
            <a:spAutoFit/>
          </a:bodyPr>
          <a:lstStyle/>
          <a:p>
            <a:pPr lvl="0">
              <a:lnSpc>
                <a:spcPct val="115000"/>
              </a:lnSpc>
            </a:pPr>
            <a:r>
              <a:rPr lang="en-US" sz="1200" dirty="0">
                <a:latin typeface="Times New Roman" panose="02020603050405020304" pitchFamily="18" charset="0"/>
                <a:cs typeface="Times New Roman" panose="02020603050405020304" pitchFamily="18" charset="0"/>
              </a:rPr>
              <a:t>To ensure the Flower Catalogue </a:t>
            </a:r>
            <a:r>
              <a:rPr lang="en-US" sz="1200" dirty="0" smtClean="0">
                <a:latin typeface="Times New Roman" panose="02020603050405020304" pitchFamily="18" charset="0"/>
                <a:cs typeface="Times New Roman" panose="02020603050405020304" pitchFamily="18" charset="0"/>
              </a:rPr>
              <a:t>Website meets </a:t>
            </a:r>
            <a:r>
              <a:rPr lang="en-US" sz="1200" dirty="0">
                <a:latin typeface="Times New Roman" panose="02020603050405020304" pitchFamily="18" charset="0"/>
                <a:cs typeface="Times New Roman" panose="02020603050405020304" pitchFamily="18" charset="0"/>
              </a:rPr>
              <a:t>the needs of florists like </a:t>
            </a:r>
            <a:r>
              <a:rPr lang="en-US" sz="1200" dirty="0" err="1">
                <a:latin typeface="Times New Roman" panose="02020603050405020304" pitchFamily="18" charset="0"/>
                <a:cs typeface="Times New Roman" panose="02020603050405020304" pitchFamily="18" charset="0"/>
              </a:rPr>
              <a:t>Namgay</a:t>
            </a:r>
            <a:r>
              <a:rPr lang="en-US" sz="1200" dirty="0">
                <a:latin typeface="Times New Roman" panose="02020603050405020304" pitchFamily="18" charset="0"/>
                <a:cs typeface="Times New Roman" panose="02020603050405020304" pitchFamily="18" charset="0"/>
              </a:rPr>
              <a:t>, we conducted a series of usability studies. These studies aimed to identify any usability issues, gather user feedback, and understand how florists interact with the </a:t>
            </a:r>
            <a:r>
              <a:rPr lang="en-US" sz="1200" dirty="0" smtClean="0">
                <a:latin typeface="Times New Roman" panose="02020603050405020304" pitchFamily="18" charset="0"/>
                <a:cs typeface="Times New Roman" panose="02020603050405020304" pitchFamily="18" charset="0"/>
              </a:rPr>
              <a:t>website. </a:t>
            </a:r>
            <a:r>
              <a:rPr lang="en-US" sz="1200" dirty="0">
                <a:latin typeface="Times New Roman" panose="02020603050405020304" pitchFamily="18" charset="0"/>
                <a:cs typeface="Times New Roman" panose="02020603050405020304" pitchFamily="18" charset="0"/>
              </a:rPr>
              <a:t>Participants included florists of varying tech-savviness, allowing us to gather a diverse range of insights. The findings from these studies will inform the </a:t>
            </a:r>
            <a:r>
              <a:rPr lang="en-US" sz="1200" dirty="0" err="1" smtClean="0">
                <a:latin typeface="Times New Roman" panose="02020603050405020304" pitchFamily="18" charset="0"/>
                <a:cs typeface="Times New Roman" panose="02020603050405020304" pitchFamily="18" charset="0"/>
              </a:rPr>
              <a:t>websites's</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iterative design and development process.</a:t>
            </a:r>
            <a:endParaRPr sz="1200" dirty="0">
              <a:solidFill>
                <a:srgbClr val="5F6368"/>
              </a:solidFill>
              <a:latin typeface="Times New Roman" panose="02020603050405020304" pitchFamily="18" charset="0"/>
              <a:ea typeface="Open Sans"/>
              <a:cs typeface="Times New Roman" panose="02020603050405020304" pitchFamily="18" charset="0"/>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dirty="0">
                <a:solidFill>
                  <a:srgbClr val="F29900"/>
                </a:solidFill>
                <a:latin typeface="Open Sans"/>
                <a:ea typeface="Open Sans"/>
                <a:cs typeface="Open Sans"/>
                <a:sym typeface="Open Sans"/>
              </a:rPr>
              <a:t>Round 1 findings</a:t>
            </a:r>
            <a:endParaRPr b="1" dirty="0">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t>Improved Navigation Labels</a:t>
            </a:r>
            <a:endParaRPr dirty="0"/>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t>Enhanced Performance</a:t>
            </a:r>
            <a:endParaRPr dirty="0"/>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0" name="Google Shape;290;p54"/>
          <p:cNvSpPr txBox="1"/>
          <p:nvPr/>
        </p:nvSpPr>
        <p:spPr>
          <a:xfrm>
            <a:off x="4937363" y="382815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smtClean="0"/>
              <a:t>Streamlined Website</a:t>
            </a:r>
            <a:endParaRPr dirty="0"/>
          </a:p>
        </p:txBody>
      </p:sp>
      <p:sp>
        <p:nvSpPr>
          <p:cNvPr id="291" name="Google Shape;291;p54"/>
          <p:cNvSpPr/>
          <p:nvPr/>
        </p:nvSpPr>
        <p:spPr>
          <a:xfrm>
            <a:off x="4671538"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t>Navigation Complexity</a:t>
            </a:r>
            <a:endParaRPr dirty="0"/>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t>Loading Times</a:t>
            </a:r>
            <a:endParaRPr dirty="0"/>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smtClean="0"/>
              <a:t>Usability Issues </a:t>
            </a:r>
            <a:endParaRPr dirty="0"/>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12" name="Google Shape;312;p56"/>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6"/>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14" name="Google Shape;314;p56"/>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7"/>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4" name="Google Shape;324;p57"/>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25" name="Google Shape;325;p57"/>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7"/>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57"/>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7"/>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29" name="Google Shape;329;p57"/>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30" name="Google Shape;330;p57"/>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31" name="Google Shape;331;p57"/>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1"/>
          <p:cNvSpPr/>
          <p:nvPr/>
        </p:nvSpPr>
        <p:spPr>
          <a:xfrm>
            <a:off x="5517175" y="638725"/>
            <a:ext cx="3380400" cy="41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1"/>
          <p:cNvSpPr txBox="1"/>
          <p:nvPr/>
        </p:nvSpPr>
        <p:spPr>
          <a:xfrm>
            <a:off x="1231075" y="1604200"/>
            <a:ext cx="40860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lvl="0">
              <a:lnSpc>
                <a:spcPct val="150000"/>
              </a:lnSpc>
              <a:buClr>
                <a:schemeClr val="dk1"/>
              </a:buClr>
              <a:buSzPts val="1100"/>
            </a:pPr>
            <a:r>
              <a:rPr lang="en-US" sz="1200" dirty="0"/>
              <a:t>The Flower Catalogue </a:t>
            </a:r>
            <a:r>
              <a:rPr lang="en-US" sz="1200" dirty="0" smtClean="0"/>
              <a:t>Website is </a:t>
            </a:r>
            <a:r>
              <a:rPr lang="en-US" sz="1200" dirty="0"/>
              <a:t>a mobile </a:t>
            </a:r>
            <a:r>
              <a:rPr lang="en-US" sz="1200" dirty="0" smtClean="0"/>
              <a:t>website designed </a:t>
            </a:r>
            <a:r>
              <a:rPr lang="en-US" sz="1200" dirty="0"/>
              <a:t>to serve as a comprehensive digital catalog for florists. </a:t>
            </a:r>
            <a:endParaRPr sz="1200" b="1" dirty="0">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smtClean="0">
                <a:solidFill>
                  <a:srgbClr val="5F6368"/>
                </a:solidFill>
                <a:latin typeface="Open Sans"/>
                <a:ea typeface="Open Sans"/>
                <a:cs typeface="Open Sans"/>
                <a:sym typeface="Open Sans"/>
              </a:rPr>
              <a:t>March 2024 to May 2024</a:t>
            </a:r>
            <a:endParaRPr sz="1200" b="1" dirty="0">
              <a:solidFill>
                <a:srgbClr val="4285F4"/>
              </a:solidFill>
              <a:latin typeface="Open Sans"/>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9" name="Google Shape;159;p41"/>
          <p:cNvSpPr txBox="1"/>
          <p:nvPr/>
        </p:nvSpPr>
        <p:spPr>
          <a:xfrm>
            <a:off x="6301825" y="2412325"/>
            <a:ext cx="1811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Preview of selected polished designs.</a:t>
            </a:r>
            <a:endParaRPr sz="1200">
              <a:solidFill>
                <a:srgbClr val="5F6368"/>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37" name="Google Shape;337;p58"/>
          <p:cNvSpPr/>
          <p:nvPr/>
        </p:nvSpPr>
        <p:spPr>
          <a:xfrm>
            <a:off x="531000" y="1391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8"/>
          <p:cNvSpPr/>
          <p:nvPr/>
        </p:nvSpPr>
        <p:spPr>
          <a:xfrm>
            <a:off x="2601788" y="1413675"/>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8"/>
          <p:cNvSpPr/>
          <p:nvPr/>
        </p:nvSpPr>
        <p:spPr>
          <a:xfrm>
            <a:off x="469795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8"/>
          <p:cNvSpPr/>
          <p:nvPr/>
        </p:nvSpPr>
        <p:spPr>
          <a:xfrm>
            <a:off x="679410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32875" y="1793800"/>
            <a:ext cx="22242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[Link to high-fidelity prototype]</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
        <p:nvSpPr>
          <p:cNvPr id="352" name="Google Shape;352;p59"/>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1883562"/>
          </a:xfrm>
          <a:prstGeom prst="rect">
            <a:avLst/>
          </a:prstGeom>
          <a:noFill/>
          <a:ln>
            <a:noFill/>
          </a:ln>
        </p:spPr>
        <p:txBody>
          <a:bodyPr spcFirstLastPara="1" wrap="square" lIns="91425" tIns="91425" rIns="91425" bIns="91425" anchor="t" anchorCtr="0">
            <a:spAutoFit/>
          </a:bodyPr>
          <a:lstStyle/>
          <a:p>
            <a:pPr lvl="0" algn="ctr">
              <a:lnSpc>
                <a:spcPct val="115000"/>
              </a:lnSpc>
            </a:pPr>
            <a:r>
              <a:rPr lang="en-US" sz="1200" dirty="0"/>
              <a:t>Ensuring high color contrast between text and background elements to improve readability for users with visual impairments, making the app accessible to a wider audience.</a:t>
            </a:r>
            <a:endParaRPr sz="1200" dirty="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2308294"/>
          </a:xfrm>
          <a:prstGeom prst="rect">
            <a:avLst/>
          </a:prstGeom>
          <a:noFill/>
          <a:ln>
            <a:noFill/>
          </a:ln>
        </p:spPr>
        <p:txBody>
          <a:bodyPr spcFirstLastPara="1" wrap="square" lIns="91425" tIns="91425" rIns="91425" bIns="91425" anchor="t" anchorCtr="0">
            <a:spAutoFit/>
          </a:bodyPr>
          <a:lstStyle/>
          <a:p>
            <a:pPr lvl="0" algn="ctr">
              <a:lnSpc>
                <a:spcPct val="115000"/>
              </a:lnSpc>
            </a:pPr>
            <a:r>
              <a:rPr lang="en-US" sz="1200" dirty="0"/>
              <a:t>Ensuring that all interactive elements, such as buttons and links, have a sufficiently large touch target size to accommodate users with motor impairments or those using assistive devices, reducing the likelihood of errors.</a:t>
            </a:r>
            <a:endParaRPr sz="1200" dirty="0"/>
          </a:p>
        </p:txBody>
      </p:sp>
      <p:sp>
        <p:nvSpPr>
          <p:cNvPr id="362" name="Google Shape;362;p60"/>
          <p:cNvSpPr/>
          <p:nvPr/>
        </p:nvSpPr>
        <p:spPr>
          <a:xfrm>
            <a:off x="5832875" y="1477704"/>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1883562"/>
          </a:xfrm>
          <a:prstGeom prst="rect">
            <a:avLst/>
          </a:prstGeom>
          <a:noFill/>
          <a:ln>
            <a:noFill/>
          </a:ln>
        </p:spPr>
        <p:txBody>
          <a:bodyPr spcFirstLastPara="1" wrap="square" lIns="91425" tIns="91425" rIns="91425" bIns="91425" anchor="t" anchorCtr="0">
            <a:spAutoFit/>
          </a:bodyPr>
          <a:lstStyle/>
          <a:p>
            <a:pPr lvl="0" algn="ctr">
              <a:lnSpc>
                <a:spcPct val="115000"/>
              </a:lnSpc>
            </a:pPr>
            <a:r>
              <a:rPr lang="en-US" sz="1200" dirty="0"/>
              <a:t>Designing the </a:t>
            </a:r>
            <a:r>
              <a:rPr lang="en-US" sz="1200" dirty="0" smtClean="0"/>
              <a:t>website to </a:t>
            </a:r>
            <a:r>
              <a:rPr lang="en-US" sz="1200" dirty="0"/>
              <a:t>be fully navigable using a keyboard, ensuring that users with mobility impairments can efficiently interact with all </a:t>
            </a:r>
            <a:r>
              <a:rPr lang="en-US" sz="1200" dirty="0" smtClean="0"/>
              <a:t>website functionalities </a:t>
            </a:r>
            <a:r>
              <a:rPr lang="en-US" sz="1200" dirty="0"/>
              <a:t>without relying on touch gestures.</a:t>
            </a:r>
            <a:endParaRPr sz="1200" dirty="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237975"/>
            <a:ext cx="3446100" cy="267762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sz="1200" dirty="0" smtClean="0">
                <a:solidFill>
                  <a:srgbClr val="5F6368"/>
                </a:solidFill>
                <a:latin typeface="+mj-lt"/>
                <a:ea typeface="Open Sans SemiBold"/>
                <a:cs typeface="Open Sans SemiBold"/>
                <a:sym typeface="Open Sans SemiBold"/>
              </a:rPr>
              <a:t>Impact: </a:t>
            </a:r>
          </a:p>
          <a:p>
            <a:pPr lvl="0">
              <a:lnSpc>
                <a:spcPct val="150000"/>
              </a:lnSpc>
            </a:pPr>
            <a:r>
              <a:rPr lang="en-US" sz="1200" dirty="0">
                <a:latin typeface="+mj-lt"/>
              </a:rPr>
              <a:t>The design of the Flower Catalogue App has received positive feedback from peers and study participants, with one stating, "The app's intuitive interface and accessibility features make it incredibly easy to find and order the perfect floral arrangement." This feedback underscores the app's potential to enhance customer satisfaction and streamline the purchasing process for florists</a:t>
            </a:r>
            <a:r>
              <a:rPr lang="en-US" sz="1200" dirty="0" smtClean="0">
                <a:latin typeface="+mj-lt"/>
              </a:rPr>
              <a:t>.</a:t>
            </a:r>
            <a:endParaRPr sz="1200" dirty="0" smtClean="0">
              <a:solidFill>
                <a:srgbClr val="5F6368"/>
              </a:solidFill>
              <a:latin typeface="+mj-lt"/>
              <a:ea typeface="Open Sans SemiBold"/>
              <a:cs typeface="Open Sans SemiBold"/>
              <a:sym typeface="Open Sans SemiBold"/>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r>
              <a:rPr lang="en" dirty="0" smtClean="0">
                <a:solidFill>
                  <a:srgbClr val="5F6368"/>
                </a:solidFill>
                <a:latin typeface="Open Sans SemiBold"/>
                <a:ea typeface="Open Sans SemiBold"/>
                <a:cs typeface="Open Sans SemiBold"/>
                <a:sym typeface="Open Sans SemiBold"/>
              </a:rPr>
              <a:t>:</a:t>
            </a:r>
          </a:p>
          <a:p>
            <a:pPr>
              <a:lnSpc>
                <a:spcPct val="150000"/>
              </a:lnSpc>
            </a:pPr>
            <a:r>
              <a:rPr lang="en-US" altLang="en-US" sz="1200" dirty="0" smtClean="0">
                <a:solidFill>
                  <a:schemeClr val="tx1"/>
                </a:solidFill>
                <a:latin typeface="Arial" panose="020B0604020202020204" pitchFamily="34" charset="0"/>
              </a:rPr>
              <a:t>The </a:t>
            </a:r>
            <a:r>
              <a:rPr lang="en-US" altLang="en-US" sz="1200" dirty="0">
                <a:solidFill>
                  <a:schemeClr val="tx1"/>
                </a:solidFill>
                <a:latin typeface="Arial" panose="020B0604020202020204" pitchFamily="34" charset="0"/>
              </a:rPr>
              <a:t>Flower Catalogue Website project highlighted user-centered design, accessibility, and collaboration, ensuring a user-friendly, effective, and accessible product that aligns with technical feasibility and business objectives.</a:t>
            </a:r>
          </a:p>
          <a:p>
            <a:pPr marL="0" lvl="0" indent="0" algn="l" rtl="0">
              <a:lnSpc>
                <a:spcPct val="150000"/>
              </a:lnSpc>
              <a:spcBef>
                <a:spcPts val="0"/>
              </a:spcBef>
              <a:spcAft>
                <a:spcPts val="0"/>
              </a:spcAft>
              <a:buNone/>
            </a:pPr>
            <a:endParaRPr sz="1200" b="1" dirty="0">
              <a:solidFill>
                <a:srgbClr val="4285F4"/>
              </a:solidFill>
              <a:latin typeface="Open Sans"/>
              <a:ea typeface="Open Sans"/>
              <a:cs typeface="Open Sans"/>
              <a:sym typeface="Open Sans"/>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711325" y="1917800"/>
            <a:ext cx="2049000" cy="2520660"/>
          </a:xfrm>
          <a:prstGeom prst="rect">
            <a:avLst/>
          </a:prstGeom>
          <a:noFill/>
          <a:ln>
            <a:noFill/>
          </a:ln>
        </p:spPr>
        <p:txBody>
          <a:bodyPr spcFirstLastPara="1" wrap="square" lIns="91425" tIns="91425" rIns="91425" bIns="91425" anchor="t" anchorCtr="0">
            <a:spAutoFit/>
          </a:bodyPr>
          <a:lstStyle/>
          <a:p>
            <a:pPr algn="ctr">
              <a:lnSpc>
                <a:spcPct val="115000"/>
              </a:lnSpc>
              <a:buClr>
                <a:schemeClr val="dk1"/>
              </a:buClr>
              <a:buSzPts val="1100"/>
            </a:pPr>
            <a:r>
              <a:rPr lang="en-US" altLang="en-US" sz="1200" dirty="0" smtClean="0">
                <a:solidFill>
                  <a:schemeClr val="tx1"/>
                </a:solidFill>
                <a:latin typeface="Arial" panose="020B0604020202020204" pitchFamily="34" charset="0"/>
              </a:rPr>
              <a:t>The website will </a:t>
            </a:r>
            <a:r>
              <a:rPr lang="en-US" altLang="en-US" sz="1200" dirty="0">
                <a:solidFill>
                  <a:schemeClr val="tx1"/>
                </a:solidFill>
                <a:latin typeface="Arial" panose="020B0604020202020204" pitchFamily="34" charset="0"/>
              </a:rPr>
              <a:t>undergo continuous iteration based on user feedback and design trends, identifying areas for improvement and implementing updates to improve user experience and address usability issues.</a:t>
            </a:r>
          </a:p>
          <a:p>
            <a:pPr marL="0" lvl="0" indent="0" algn="ctr" rtl="0">
              <a:lnSpc>
                <a:spcPct val="115000"/>
              </a:lnSpc>
              <a:spcBef>
                <a:spcPts val="0"/>
              </a:spcBef>
              <a:spcAft>
                <a:spcPts val="0"/>
              </a:spcAft>
              <a:buClr>
                <a:schemeClr val="dk1"/>
              </a:buClr>
              <a:buSzPts val="1100"/>
              <a:buFont typeface="Arial"/>
              <a:buNone/>
            </a:pPr>
            <a:endParaRPr lang="en" sz="1200" dirty="0" smtClean="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sz="1200" dirty="0"/>
          </a:p>
        </p:txBody>
      </p:sp>
      <p:sp>
        <p:nvSpPr>
          <p:cNvPr id="396" name="Google Shape;396;p63"/>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3368925" y="1917800"/>
            <a:ext cx="2049000" cy="2308294"/>
          </a:xfrm>
          <a:prstGeom prst="rect">
            <a:avLst/>
          </a:prstGeom>
          <a:noFill/>
          <a:ln>
            <a:noFill/>
          </a:ln>
        </p:spPr>
        <p:txBody>
          <a:bodyPr spcFirstLastPara="1" wrap="square" lIns="91425" tIns="91425" rIns="91425" bIns="91425" anchor="t" anchorCtr="0">
            <a:spAutoFit/>
          </a:bodyPr>
          <a:lstStyle/>
          <a:p>
            <a:pPr algn="ctr">
              <a:lnSpc>
                <a:spcPct val="115000"/>
              </a:lnSpc>
            </a:pPr>
            <a:r>
              <a:rPr lang="en-US" altLang="en-US" sz="1200" dirty="0" smtClean="0">
                <a:solidFill>
                  <a:schemeClr val="tx1"/>
                </a:solidFill>
                <a:latin typeface="Arial" panose="020B0604020202020204" pitchFamily="34" charset="0"/>
              </a:rPr>
              <a:t>The </a:t>
            </a:r>
            <a:r>
              <a:rPr lang="en-US" altLang="en-US" sz="1200" dirty="0">
                <a:solidFill>
                  <a:schemeClr val="tx1"/>
                </a:solidFill>
                <a:latin typeface="Arial" panose="020B0604020202020204" pitchFamily="34" charset="0"/>
              </a:rPr>
              <a:t>website's growth and user adoption suggest scaling and expansion opportunities, including adding new features, expanding product offerings, or launching in new markets.</a:t>
            </a:r>
          </a:p>
          <a:p>
            <a:pPr marL="0" lvl="0" indent="0" algn="ctr" rtl="0">
              <a:lnSpc>
                <a:spcPct val="115000"/>
              </a:lnSpc>
              <a:spcBef>
                <a:spcPts val="0"/>
              </a:spcBef>
              <a:spcAft>
                <a:spcPts val="0"/>
              </a:spcAft>
              <a:buNone/>
            </a:pPr>
            <a:endParaRPr lang="en" sz="1200" dirty="0" smtClean="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dirty="0"/>
          </a:p>
        </p:txBody>
      </p:sp>
      <p:sp>
        <p:nvSpPr>
          <p:cNvPr id="398" name="Google Shape;398;p63"/>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3"/>
          <p:cNvSpPr txBox="1"/>
          <p:nvPr/>
        </p:nvSpPr>
        <p:spPr>
          <a:xfrm>
            <a:off x="6026525" y="1917800"/>
            <a:ext cx="2049000" cy="2308294"/>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altLang="en-US" sz="1200" dirty="0" smtClean="0">
                <a:solidFill>
                  <a:schemeClr val="tx1"/>
                </a:solidFill>
                <a:latin typeface="Arial" panose="020B0604020202020204" pitchFamily="34" charset="0"/>
              </a:rPr>
              <a:t>Regular </a:t>
            </a:r>
            <a:r>
              <a:rPr lang="en-US" altLang="en-US" sz="1200" dirty="0">
                <a:solidFill>
                  <a:schemeClr val="tx1"/>
                </a:solidFill>
                <a:latin typeface="Arial" panose="020B0604020202020204" pitchFamily="34" charset="0"/>
              </a:rPr>
              <a:t>audits and assessments are essential for maintaining </a:t>
            </a:r>
            <a:r>
              <a:rPr lang="en-US" altLang="en-US" sz="1200" dirty="0" smtClean="0">
                <a:solidFill>
                  <a:schemeClr val="tx1"/>
                </a:solidFill>
                <a:latin typeface="Arial" panose="020B0604020202020204" pitchFamily="34" charset="0"/>
              </a:rPr>
              <a:t>websites accessibility </a:t>
            </a:r>
            <a:r>
              <a:rPr lang="en-US" altLang="en-US" sz="1200" dirty="0">
                <a:solidFill>
                  <a:schemeClr val="tx1"/>
                </a:solidFill>
                <a:latin typeface="Arial" panose="020B0604020202020204" pitchFamily="34" charset="0"/>
              </a:rPr>
              <a:t>standards and ensuring inclusivity, allowing for prompt remediation to reach a broader audience.</a:t>
            </a:r>
          </a:p>
          <a:p>
            <a:pPr marL="0" lvl="0" indent="0" algn="ctr" rtl="0">
              <a:lnSpc>
                <a:spcPct val="115000"/>
              </a:lnSpc>
              <a:spcBef>
                <a:spcPts val="0"/>
              </a:spcBef>
              <a:spcAft>
                <a:spcPts val="0"/>
              </a:spcAft>
              <a:buNone/>
            </a:pPr>
            <a:endParaRPr lang="en" sz="1200" dirty="0" smtClean="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dirty="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41367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2" name="Google Shape;402;p63"/>
          <p:cNvSpPr/>
          <p:nvPr/>
        </p:nvSpPr>
        <p:spPr>
          <a:xfrm>
            <a:off x="67943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15882"/>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5" y="2461800"/>
            <a:ext cx="7136100" cy="821733"/>
          </a:xfrm>
          <a:prstGeom prst="rect">
            <a:avLst/>
          </a:prstGeom>
          <a:noFill/>
          <a:ln>
            <a:noFill/>
          </a:ln>
        </p:spPr>
        <p:txBody>
          <a:bodyPr spcFirstLastPara="1" wrap="square" lIns="0" tIns="91425" rIns="91425" bIns="91425" anchor="t" anchorCtr="0">
            <a:spAutoFit/>
          </a:bodyPr>
          <a:lstStyle/>
          <a:p>
            <a:pPr lvl="0" algn="ctr">
              <a:lnSpc>
                <a:spcPct val="115000"/>
              </a:lnSpc>
              <a:buClr>
                <a:schemeClr val="dk1"/>
              </a:buClr>
              <a:buSzPts val="1100"/>
            </a:pPr>
            <a:r>
              <a:rPr lang="en-US" sz="1200" dirty="0"/>
              <a:t>For more information about my work or to discuss potential collaborations, feel free to contact me at </a:t>
            </a:r>
            <a:r>
              <a:rPr lang="en-US" sz="1200" dirty="0">
                <a:hlinkClick r:id="rId3"/>
              </a:rPr>
              <a:t>pemayangchenwt@gmail.com</a:t>
            </a:r>
            <a:endParaRPr lang="en-US" sz="1200" dirty="0"/>
          </a:p>
          <a:p>
            <a:pPr lvl="0" algn="ctr">
              <a:lnSpc>
                <a:spcPct val="115000"/>
              </a:lnSpc>
              <a:buClr>
                <a:schemeClr val="dk1"/>
              </a:buClr>
              <a:buSzPts val="1100"/>
            </a:pPr>
            <a:r>
              <a:rPr lang="en-US" sz="1200" dirty="0">
                <a:solidFill>
                  <a:srgbClr val="5F6368"/>
                </a:solidFill>
                <a:latin typeface="Open Sans"/>
                <a:ea typeface="Open Sans"/>
                <a:cs typeface="Open Sans"/>
                <a:sym typeface="Open Sans"/>
              </a:rPr>
              <a:t>17956041</a:t>
            </a: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4" y="2237975"/>
            <a:ext cx="3607883"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a:lnSpc>
                <a:spcPct val="150000"/>
              </a:lnSpc>
            </a:pPr>
            <a:r>
              <a:rPr lang="en-US" altLang="en-US" sz="1200" dirty="0" smtClean="0">
                <a:solidFill>
                  <a:schemeClr val="tx1"/>
                </a:solidFill>
                <a:latin typeface="Arial" panose="020B0604020202020204" pitchFamily="34" charset="0"/>
              </a:rPr>
              <a:t>Traditional </a:t>
            </a:r>
            <a:r>
              <a:rPr lang="en-US" altLang="en-US" sz="1200" dirty="0">
                <a:solidFill>
                  <a:schemeClr val="tx1"/>
                </a:solidFill>
                <a:latin typeface="Arial" panose="020B0604020202020204" pitchFamily="34" charset="0"/>
              </a:rPr>
              <a:t>floral catalog systems are cumbersome and difficult to manage, necessitating a modern solution that simplifies ordering, offers diverse floral offerings, and streamlines the process for florists and customers.</a:t>
            </a:r>
          </a:p>
          <a:p>
            <a:pPr marL="0" lvl="0" indent="0" algn="l" rtl="0">
              <a:lnSpc>
                <a:spcPct val="150000"/>
              </a:lnSpc>
              <a:spcBef>
                <a:spcPts val="0"/>
              </a:spcBef>
              <a:spcAft>
                <a:spcPts val="0"/>
              </a:spcAft>
              <a:buNone/>
            </a:pPr>
            <a:endParaRPr sz="1200" b="1" dirty="0">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lvl="0">
              <a:lnSpc>
                <a:spcPct val="150000"/>
              </a:lnSpc>
            </a:pPr>
            <a:r>
              <a:rPr lang="en-US" sz="1200" dirty="0"/>
              <a:t>The primary goal of the Flower Catalogue App is to provide florists with a user-friendly digital platform to showcase their products</a:t>
            </a:r>
            <a:endParaRPr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272379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a:lnSpc>
                <a:spcPct val="150000"/>
              </a:lnSpc>
            </a:pPr>
            <a:r>
              <a:rPr lang="en-US" altLang="en-US" sz="1200" dirty="0" smtClean="0">
                <a:solidFill>
                  <a:schemeClr val="tx1"/>
                </a:solidFill>
                <a:latin typeface="Arial" panose="020B0604020202020204" pitchFamily="34" charset="0"/>
              </a:rPr>
              <a:t>A UX/UI designer who </a:t>
            </a:r>
            <a:r>
              <a:rPr lang="en-US" altLang="en-US" sz="1200" dirty="0">
                <a:solidFill>
                  <a:schemeClr val="tx1"/>
                </a:solidFill>
                <a:latin typeface="Arial" panose="020B0604020202020204" pitchFamily="34" charset="0"/>
              </a:rPr>
              <a:t>will conduct market research, create wireframes and prototypes, and design an intuitive, visually appealing interface for the Flower Catalogue App </a:t>
            </a:r>
            <a:r>
              <a:rPr lang="en-US" altLang="en-US" sz="1200" dirty="0" smtClean="0">
                <a:solidFill>
                  <a:schemeClr val="tx1"/>
                </a:solidFill>
                <a:latin typeface="Arial" panose="020B0604020202020204" pitchFamily="34" charset="0"/>
              </a:rPr>
              <a:t>project.</a:t>
            </a:r>
            <a:endParaRPr lang="en-US" altLang="en-US" sz="1200" dirty="0">
              <a:solidFill>
                <a:schemeClr val="tx1"/>
              </a:solidFill>
              <a:latin typeface="Arial" panose="020B0604020202020204" pitchFamily="34" charset="0"/>
            </a:endParaRPr>
          </a:p>
          <a:p>
            <a:pPr marL="0" lvl="0" indent="0" algn="l" rtl="0">
              <a:lnSpc>
                <a:spcPct val="150000"/>
              </a:lnSpc>
              <a:spcBef>
                <a:spcPts val="0"/>
              </a:spcBef>
              <a:spcAft>
                <a:spcPts val="0"/>
              </a:spcAft>
              <a:buNone/>
            </a:pPr>
            <a:endParaRPr lang="en" sz="1200" b="1"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lang="en" sz="1200" b="1" dirty="0" smtClean="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lang="en" sz="1200" b="1"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sz="1200" b="1" dirty="0">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lvl="0">
              <a:lnSpc>
                <a:spcPct val="150000"/>
              </a:lnSpc>
            </a:pPr>
            <a:r>
              <a:rPr lang="en-US" sz="1200" dirty="0" smtClean="0"/>
              <a:t>Conducting </a:t>
            </a:r>
            <a:r>
              <a:rPr lang="en-US" sz="1200" dirty="0"/>
              <a:t>interviews, paper and digital </a:t>
            </a:r>
            <a:r>
              <a:rPr lang="en-US" sz="1200" dirty="0" err="1"/>
              <a:t>wireframing</a:t>
            </a:r>
            <a:r>
              <a:rPr lang="en-US" sz="1200" dirty="0"/>
              <a:t>, low and high-fidelity prototyping, conducting usability studies, accounting for accessibility, and iterating on designs.</a:t>
            </a:r>
            <a:endParaRPr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1292631"/>
          </a:xfrm>
          <a:prstGeom prst="rect">
            <a:avLst/>
          </a:prstGeom>
          <a:noFill/>
          <a:ln>
            <a:noFill/>
          </a:ln>
        </p:spPr>
        <p:txBody>
          <a:bodyPr spcFirstLastPara="1" wrap="square" lIns="0" tIns="91425" rIns="91425" bIns="91425" anchor="t" anchorCtr="0">
            <a:spAutoFit/>
          </a:bodyPr>
          <a:lstStyle/>
          <a:p>
            <a:pPr lvl="0" algn="ctr" eaLnBrk="0" fontAlgn="base" hangingPunct="0">
              <a:lnSpc>
                <a:spcPct val="200000"/>
              </a:lnSpc>
              <a:spcBef>
                <a:spcPct val="0"/>
              </a:spcBef>
              <a:spcAft>
                <a:spcPct val="0"/>
              </a:spcAft>
              <a:buClrTx/>
            </a:pPr>
            <a:r>
              <a:rPr lang="en-US" altLang="en-US" sz="1200" dirty="0">
                <a:solidFill>
                  <a:schemeClr val="tx1"/>
                </a:solidFill>
                <a:latin typeface="Arial" panose="020B0604020202020204" pitchFamily="34" charset="0"/>
              </a:rPr>
              <a:t>User research revealed florists require robust features like real-time inventory management, personalized arrangement options, and efficient customer communication, leading to a more comprehensive and user-friendly Flower Catalogue Website.</a:t>
            </a: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738633"/>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200" b="1" dirty="0">
                <a:latin typeface="Open Sans SemiBold" panose="020B0604020202020204" charset="0"/>
                <a:ea typeface="Open Sans SemiBold" panose="020B0604020202020204" charset="0"/>
                <a:cs typeface="Open Sans SemiBold" panose="020B0604020202020204" charset="0"/>
              </a:rPr>
              <a:t>Outdated Catalogue Management</a:t>
            </a:r>
            <a:r>
              <a:rPr lang="en-US" sz="1200" dirty="0" smtClean="0">
                <a:latin typeface="Open Sans SemiBold" panose="020B0604020202020204" charset="0"/>
                <a:ea typeface="Open Sans SemiBold" panose="020B0604020202020204" charset="0"/>
                <a:cs typeface="Open Sans SemiBold" panose="020B0604020202020204" charset="0"/>
              </a:rPr>
              <a:t>:</a:t>
            </a:r>
            <a:endParaRPr sz="1200" dirty="0">
              <a:solidFill>
                <a:srgbClr val="4285F4"/>
              </a:solidFill>
              <a:latin typeface="Open Sans SemiBold" panose="020B0604020202020204" charset="0"/>
              <a:ea typeface="Open Sans SemiBold" panose="020B0604020202020204" charset="0"/>
              <a:cs typeface="Open Sans SemiBold" panose="020B0604020202020204" charset="0"/>
              <a:sym typeface="Open Sans SemiBold"/>
            </a:endParaRPr>
          </a:p>
        </p:txBody>
      </p:sp>
      <p:sp>
        <p:nvSpPr>
          <p:cNvPr id="204" name="Google Shape;204;p46"/>
          <p:cNvSpPr txBox="1"/>
          <p:nvPr/>
        </p:nvSpPr>
        <p:spPr>
          <a:xfrm>
            <a:off x="441463" y="2640809"/>
            <a:ext cx="1872600" cy="2733026"/>
          </a:xfrm>
          <a:prstGeom prst="rect">
            <a:avLst/>
          </a:prstGeom>
          <a:noFill/>
          <a:ln>
            <a:noFill/>
          </a:ln>
        </p:spPr>
        <p:txBody>
          <a:bodyPr spcFirstLastPara="1" wrap="square" lIns="0" tIns="91425" rIns="91425" bIns="91425" anchor="t" anchorCtr="0">
            <a:spAutoFit/>
          </a:bodyPr>
          <a:lstStyle/>
          <a:p>
            <a:pPr algn="ctr">
              <a:lnSpc>
                <a:spcPct val="115000"/>
              </a:lnSpc>
            </a:pPr>
            <a:r>
              <a:rPr lang="en-US" altLang="en-US" sz="1200" dirty="0" smtClean="0">
                <a:solidFill>
                  <a:schemeClr val="tx1"/>
                </a:solidFill>
                <a:latin typeface="+mn-lt"/>
              </a:rPr>
              <a:t>Florists</a:t>
            </a:r>
            <a:r>
              <a:rPr lang="en-US" altLang="en-US" sz="1200" dirty="0">
                <a:solidFill>
                  <a:schemeClr val="tx1"/>
                </a:solidFill>
                <a:latin typeface="+mn-lt"/>
              </a:rPr>
              <a:t>' current use of physical brochures and printed materials hinders inventory updates, causing customers to be unaware of available products, leading to missed sales opportunities and customer dissatisfaction.</a:t>
            </a:r>
          </a:p>
          <a:p>
            <a:pPr marL="0" lvl="0" indent="0" algn="ctr" rtl="0">
              <a:lnSpc>
                <a:spcPct val="115000"/>
              </a:lnSpc>
              <a:spcBef>
                <a:spcPts val="0"/>
              </a:spcBef>
              <a:spcAft>
                <a:spcPts val="0"/>
              </a:spcAft>
              <a:buNone/>
            </a:pPr>
            <a:endParaRPr lang="en-US" sz="1200" dirty="0">
              <a:solidFill>
                <a:srgbClr val="5F6368"/>
              </a:solidFill>
              <a:latin typeface="+mn-lt"/>
              <a:ea typeface="Open Sans"/>
              <a:cs typeface="Open Sans"/>
              <a:sym typeface="Open Sans"/>
            </a:endParaRPr>
          </a:p>
          <a:p>
            <a:pPr marL="0" lvl="0" indent="0" algn="ctr" rtl="0">
              <a:lnSpc>
                <a:spcPct val="115000"/>
              </a:lnSpc>
              <a:spcBef>
                <a:spcPts val="0"/>
              </a:spcBef>
              <a:spcAft>
                <a:spcPts val="0"/>
              </a:spcAft>
              <a:buNone/>
            </a:pPr>
            <a:endParaRPr sz="1200" dirty="0">
              <a:latin typeface="+mn-lt"/>
            </a:endParaRPr>
          </a:p>
        </p:txBody>
      </p:sp>
      <p:sp>
        <p:nvSpPr>
          <p:cNvPr id="205" name="Google Shape;205;p46"/>
          <p:cNvSpPr txBox="1"/>
          <p:nvPr/>
        </p:nvSpPr>
        <p:spPr>
          <a:xfrm>
            <a:off x="2582713" y="2008850"/>
            <a:ext cx="1872600" cy="738633"/>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200" b="1" dirty="0"/>
              <a:t>Limited Customer Engagement</a:t>
            </a:r>
            <a:r>
              <a:rPr lang="en-US" sz="1200" dirty="0"/>
              <a:t>: </a:t>
            </a:r>
            <a:endParaRPr sz="1200"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2590263" y="2640809"/>
            <a:ext cx="1872600" cy="2095928"/>
          </a:xfrm>
          <a:prstGeom prst="rect">
            <a:avLst/>
          </a:prstGeom>
          <a:noFill/>
          <a:ln>
            <a:noFill/>
          </a:ln>
        </p:spPr>
        <p:txBody>
          <a:bodyPr spcFirstLastPara="1" wrap="square" lIns="0" tIns="91425" rIns="91425" bIns="91425" anchor="t" anchorCtr="0">
            <a:spAutoFit/>
          </a:bodyPr>
          <a:lstStyle/>
          <a:p>
            <a:pPr algn="ctr">
              <a:lnSpc>
                <a:spcPct val="115000"/>
              </a:lnSpc>
            </a:pPr>
            <a:r>
              <a:rPr lang="en-US" altLang="en-US" sz="1200" dirty="0" smtClean="0">
                <a:solidFill>
                  <a:schemeClr val="tx1"/>
                </a:solidFill>
                <a:latin typeface="Arial" panose="020B0604020202020204" pitchFamily="34" charset="0"/>
              </a:rPr>
              <a:t>Florists </a:t>
            </a:r>
            <a:r>
              <a:rPr lang="en-US" altLang="en-US" sz="1200" dirty="0">
                <a:solidFill>
                  <a:schemeClr val="tx1"/>
                </a:solidFill>
                <a:latin typeface="Arial" panose="020B0604020202020204" pitchFamily="34" charset="0"/>
              </a:rPr>
              <a:t>struggle to effectively engage with customers, especially online shoppers, without digital platforms, leading to a disconnect, reduced loyalty, and repeat business.</a:t>
            </a:r>
          </a:p>
          <a:p>
            <a:pPr marL="0" lvl="0" indent="0" algn="ctr" rtl="0">
              <a:lnSpc>
                <a:spcPct val="115000"/>
              </a:lnSpc>
              <a:spcBef>
                <a:spcPts val="0"/>
              </a:spcBef>
              <a:spcAft>
                <a:spcPts val="0"/>
              </a:spcAft>
              <a:buNone/>
            </a:pPr>
            <a:endParaRPr sz="1200" dirty="0"/>
          </a:p>
        </p:txBody>
      </p:sp>
      <p:sp>
        <p:nvSpPr>
          <p:cNvPr id="207" name="Google Shape;207;p46"/>
          <p:cNvSpPr txBox="1"/>
          <p:nvPr/>
        </p:nvSpPr>
        <p:spPr>
          <a:xfrm>
            <a:off x="4723969" y="2008850"/>
            <a:ext cx="1872600" cy="738633"/>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200" b="1" dirty="0"/>
              <a:t>Inefficient Ordering Process</a:t>
            </a:r>
            <a:r>
              <a:rPr lang="en-US" sz="1200" dirty="0"/>
              <a:t>: </a:t>
            </a:r>
            <a:endParaRPr sz="1200"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4739063" y="2640809"/>
            <a:ext cx="1872600" cy="2308294"/>
          </a:xfrm>
          <a:prstGeom prst="rect">
            <a:avLst/>
          </a:prstGeom>
          <a:noFill/>
          <a:ln>
            <a:noFill/>
          </a:ln>
        </p:spPr>
        <p:txBody>
          <a:bodyPr spcFirstLastPara="1" wrap="square" lIns="0" tIns="91425" rIns="91425" bIns="91425" anchor="t" anchorCtr="0">
            <a:spAutoFit/>
          </a:bodyPr>
          <a:lstStyle/>
          <a:p>
            <a:pPr algn="ctr">
              <a:lnSpc>
                <a:spcPct val="115000"/>
              </a:lnSpc>
            </a:pPr>
            <a:r>
              <a:rPr lang="en-US" altLang="en-US" sz="1200" dirty="0" smtClean="0">
                <a:solidFill>
                  <a:schemeClr val="tx1"/>
                </a:solidFill>
                <a:latin typeface="Arial" panose="020B0604020202020204" pitchFamily="34" charset="0"/>
              </a:rPr>
              <a:t>Ordering </a:t>
            </a:r>
            <a:r>
              <a:rPr lang="en-US" altLang="en-US" sz="1200" dirty="0">
                <a:solidFill>
                  <a:schemeClr val="tx1"/>
                </a:solidFill>
                <a:latin typeface="Arial" panose="020B0604020202020204" pitchFamily="34" charset="0"/>
              </a:rPr>
              <a:t>over the phone or in-person is time-consuming and error-prone, causing frustration for customers and burdening florist staff, impacting productivity and other critical tasks.</a:t>
            </a:r>
          </a:p>
          <a:p>
            <a:pPr marL="0" lvl="0" indent="0" algn="ctr" rtl="0">
              <a:lnSpc>
                <a:spcPct val="115000"/>
              </a:lnSpc>
              <a:spcBef>
                <a:spcPts val="0"/>
              </a:spcBef>
              <a:spcAft>
                <a:spcPts val="0"/>
              </a:spcAft>
              <a:buNone/>
            </a:pPr>
            <a:endParaRPr lang="en"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dirty="0"/>
          </a:p>
        </p:txBody>
      </p:sp>
      <p:sp>
        <p:nvSpPr>
          <p:cNvPr id="209" name="Google Shape;209;p46"/>
          <p:cNvSpPr txBox="1"/>
          <p:nvPr/>
        </p:nvSpPr>
        <p:spPr>
          <a:xfrm>
            <a:off x="6865219" y="2008850"/>
            <a:ext cx="1872600" cy="1015632"/>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200" b="1" dirty="0"/>
              <a:t>Inventory Management Challenges</a:t>
            </a:r>
            <a:r>
              <a:rPr lang="en-US" sz="1200" dirty="0"/>
              <a:t>: </a:t>
            </a:r>
            <a:br>
              <a:rPr lang="en-US" sz="1200" dirty="0"/>
            </a:br>
            <a:endParaRPr sz="1200" dirty="0">
              <a:solidFill>
                <a:srgbClr val="4285F4"/>
              </a:solidFill>
              <a:latin typeface="Open Sans SemiBold"/>
              <a:ea typeface="Open Sans SemiBold"/>
              <a:cs typeface="Open Sans SemiBold"/>
              <a:sym typeface="Open Sans SemiBold"/>
            </a:endParaRPr>
          </a:p>
        </p:txBody>
      </p:sp>
      <p:sp>
        <p:nvSpPr>
          <p:cNvPr id="210" name="Google Shape;210;p46"/>
          <p:cNvSpPr txBox="1"/>
          <p:nvPr/>
        </p:nvSpPr>
        <p:spPr>
          <a:xfrm>
            <a:off x="6887863" y="2640809"/>
            <a:ext cx="1872600" cy="1883562"/>
          </a:xfrm>
          <a:prstGeom prst="rect">
            <a:avLst/>
          </a:prstGeom>
          <a:noFill/>
          <a:ln>
            <a:noFill/>
          </a:ln>
        </p:spPr>
        <p:txBody>
          <a:bodyPr spcFirstLastPara="1" wrap="square" lIns="0" tIns="91425" rIns="91425" bIns="91425" anchor="t" anchorCtr="0">
            <a:spAutoFit/>
          </a:bodyPr>
          <a:lstStyle/>
          <a:p>
            <a:pPr algn="ctr">
              <a:lnSpc>
                <a:spcPct val="115000"/>
              </a:lnSpc>
            </a:pPr>
            <a:r>
              <a:rPr lang="en-US" altLang="en-US" sz="1200" dirty="0" smtClean="0">
                <a:solidFill>
                  <a:schemeClr val="tx1"/>
                </a:solidFill>
                <a:latin typeface="Arial" panose="020B0604020202020204" pitchFamily="34" charset="0"/>
              </a:rPr>
              <a:t>Florists </a:t>
            </a:r>
            <a:r>
              <a:rPr lang="en-US" altLang="en-US" sz="1200" dirty="0">
                <a:solidFill>
                  <a:schemeClr val="tx1"/>
                </a:solidFill>
                <a:latin typeface="Arial" panose="020B0604020202020204" pitchFamily="34" charset="0"/>
              </a:rPr>
              <a:t>struggle with real-time inventory management, leading to overstocking, out of stock, and inaccurate orders, resulting in lost sales and disappointed customers.</a:t>
            </a:r>
          </a:p>
          <a:p>
            <a:pPr marL="0" lvl="0" indent="0" algn="ctr" rtl="0">
              <a:lnSpc>
                <a:spcPct val="115000"/>
              </a:lnSpc>
              <a:spcBef>
                <a:spcPts val="0"/>
              </a:spcBef>
              <a:spcAft>
                <a:spcPts val="0"/>
              </a:spcAft>
              <a:buNone/>
            </a:pPr>
            <a:endParaRPr sz="1200" dirty="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2623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5448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4</a:t>
            </a:r>
            <a:endParaRPr sz="2200">
              <a:solidFill>
                <a:srgbClr val="FFFFFF"/>
              </a:solidFill>
              <a:latin typeface="Google Sans Medium"/>
              <a:ea typeface="Google Sans Medium"/>
              <a:cs typeface="Google Sans Medium"/>
              <a:sym typeface="Google Sans Medium"/>
            </a:endParaRPr>
          </a:p>
        </p:txBody>
      </p:sp>
      <p:sp>
        <p:nvSpPr>
          <p:cNvPr id="4"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smtClean="0">
                <a:solidFill>
                  <a:srgbClr val="5F6368"/>
                </a:solidFill>
                <a:latin typeface="Open Sans"/>
                <a:ea typeface="Open Sans"/>
                <a:cs typeface="Open Sans"/>
                <a:sym typeface="Open Sans"/>
              </a:rPr>
              <a:t>Lhazin</a:t>
            </a:r>
            <a:endParaRPr sz="2400" b="1" dirty="0">
              <a:solidFill>
                <a:srgbClr val="5F6368"/>
              </a:solidFill>
              <a:latin typeface="Open Sans"/>
              <a:ea typeface="Open Sans"/>
              <a:cs typeface="Open Sans"/>
              <a:sym typeface="Open Sans"/>
            </a:endParaRPr>
          </a:p>
        </p:txBody>
      </p:sp>
      <p:pic>
        <p:nvPicPr>
          <p:cNvPr id="220" name="Google Shape;220;p47"/>
          <p:cNvPicPr preferRelativeResize="0"/>
          <p:nvPr/>
        </p:nvPicPr>
        <p:blipFill>
          <a:blip r:embed="rId3">
            <a:alphaModFix/>
          </a:blip>
          <a:stretch>
            <a:fillRect/>
          </a:stretch>
        </p:blipFill>
        <p:spPr>
          <a:xfrm>
            <a:off x="3703201" y="1083375"/>
            <a:ext cx="5265248" cy="2976750"/>
          </a:xfrm>
          <a:prstGeom prst="rect">
            <a:avLst/>
          </a:prstGeom>
          <a:noFill/>
          <a:ln>
            <a:noFill/>
          </a:ln>
        </p:spPr>
      </p:pic>
      <p:sp>
        <p:nvSpPr>
          <p:cNvPr id="221" name="Google Shape;221;p47"/>
          <p:cNvSpPr txBox="1"/>
          <p:nvPr/>
        </p:nvSpPr>
        <p:spPr>
          <a:xfrm>
            <a:off x="236668" y="1674400"/>
            <a:ext cx="3270325" cy="2123628"/>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sz="1200" dirty="0">
                <a:solidFill>
                  <a:srgbClr val="EA4335"/>
                </a:solidFill>
                <a:latin typeface="Times New Roman" panose="02020603050405020304" pitchFamily="18" charset="0"/>
                <a:ea typeface="Open Sans SemiBold"/>
                <a:cs typeface="Times New Roman" panose="02020603050405020304" pitchFamily="18" charset="0"/>
                <a:sym typeface="Open Sans SemiBold"/>
              </a:rPr>
              <a:t>Problem statement:</a:t>
            </a:r>
            <a:endParaRPr sz="1200" dirty="0">
              <a:solidFill>
                <a:srgbClr val="EA4335"/>
              </a:solidFill>
              <a:latin typeface="Times New Roman" panose="02020603050405020304" pitchFamily="18" charset="0"/>
              <a:ea typeface="Open Sans SemiBold"/>
              <a:cs typeface="Times New Roman" panose="02020603050405020304" pitchFamily="18" charset="0"/>
              <a:sym typeface="Open Sans SemiBold"/>
            </a:endParaRPr>
          </a:p>
          <a:p>
            <a:pPr lvl="0" algn="ctr">
              <a:lnSpc>
                <a:spcPct val="150000"/>
              </a:lnSpc>
            </a:pPr>
            <a:r>
              <a:rPr lang="en-US" sz="1200" dirty="0" err="1" smtClean="0">
                <a:latin typeface="Times New Roman" panose="02020603050405020304" pitchFamily="18" charset="0"/>
                <a:cs typeface="Times New Roman" panose="02020603050405020304" pitchFamily="18" charset="0"/>
              </a:rPr>
              <a:t>Lhazin</a:t>
            </a:r>
            <a:r>
              <a:rPr lang="en-US" sz="1200" dirty="0" smtClean="0">
                <a:latin typeface="Times New Roman" panose="02020603050405020304" pitchFamily="18" charset="0"/>
                <a:cs typeface="Times New Roman" panose="02020603050405020304" pitchFamily="18" charset="0"/>
              </a:rPr>
              <a:t> is </a:t>
            </a:r>
            <a:r>
              <a:rPr lang="en-US" sz="1200" dirty="0">
                <a:latin typeface="Times New Roman" panose="02020603050405020304" pitchFamily="18" charset="0"/>
                <a:cs typeface="Times New Roman" panose="02020603050405020304" pitchFamily="18" charset="0"/>
              </a:rPr>
              <a:t>a dedicated and creative florist owner who needs an efficient digital catalog and inventory management system because her current manual processes are outdated and prone to errors, leading to missed sales opportunities and customer dissatisfaction.</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smtClean="0">
                <a:solidFill>
                  <a:srgbClr val="5F6368"/>
                </a:solidFill>
                <a:latin typeface="Open Sans"/>
                <a:ea typeface="Open Sans"/>
                <a:cs typeface="Open Sans"/>
                <a:sym typeface="Open Sans"/>
              </a:rPr>
              <a:t>Namgay</a:t>
            </a:r>
            <a:endParaRPr sz="2400" b="1" dirty="0">
              <a:solidFill>
                <a:srgbClr val="5F6368"/>
              </a:solidFill>
              <a:latin typeface="Open Sans"/>
              <a:ea typeface="Open Sans"/>
              <a:cs typeface="Open Sans"/>
              <a:sym typeface="Open Sans"/>
            </a:endParaRPr>
          </a:p>
        </p:txBody>
      </p:sp>
      <p:pic>
        <p:nvPicPr>
          <p:cNvPr id="220" name="Google Shape;220;p47"/>
          <p:cNvPicPr preferRelativeResize="0"/>
          <p:nvPr/>
        </p:nvPicPr>
        <p:blipFill>
          <a:blip r:embed="rId3">
            <a:alphaModFix/>
          </a:blip>
          <a:stretch>
            <a:fillRect/>
          </a:stretch>
        </p:blipFill>
        <p:spPr>
          <a:xfrm>
            <a:off x="3703201" y="1083375"/>
            <a:ext cx="5265248" cy="2976750"/>
          </a:xfrm>
          <a:prstGeom prst="rect">
            <a:avLst/>
          </a:prstGeom>
          <a:noFill/>
          <a:ln>
            <a:noFill/>
          </a:ln>
        </p:spPr>
      </p:pic>
      <p:sp>
        <p:nvSpPr>
          <p:cNvPr id="221" name="Google Shape;221;p47"/>
          <p:cNvSpPr txBox="1"/>
          <p:nvPr/>
        </p:nvSpPr>
        <p:spPr>
          <a:xfrm>
            <a:off x="236668" y="1674400"/>
            <a:ext cx="3270325" cy="2123628"/>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sz="1200" dirty="0">
                <a:solidFill>
                  <a:srgbClr val="EA4335"/>
                </a:solidFill>
                <a:latin typeface="Times New Roman" panose="02020603050405020304" pitchFamily="18" charset="0"/>
                <a:ea typeface="Open Sans SemiBold"/>
                <a:cs typeface="Times New Roman" panose="02020603050405020304" pitchFamily="18" charset="0"/>
                <a:sym typeface="Open Sans SemiBold"/>
              </a:rPr>
              <a:t>Problem statement:</a:t>
            </a:r>
            <a:endParaRPr sz="1200" dirty="0">
              <a:solidFill>
                <a:srgbClr val="EA4335"/>
              </a:solidFill>
              <a:latin typeface="Times New Roman" panose="02020603050405020304" pitchFamily="18" charset="0"/>
              <a:ea typeface="Open Sans SemiBold"/>
              <a:cs typeface="Times New Roman" panose="02020603050405020304" pitchFamily="18" charset="0"/>
              <a:sym typeface="Open Sans SemiBold"/>
            </a:endParaRPr>
          </a:p>
          <a:p>
            <a:pPr lvl="0" algn="ctr">
              <a:lnSpc>
                <a:spcPct val="150000"/>
              </a:lnSpc>
            </a:pPr>
            <a:r>
              <a:rPr lang="en-US" sz="1200" dirty="0" err="1" smtClean="0">
                <a:latin typeface="Times New Roman" panose="02020603050405020304" pitchFamily="18" charset="0"/>
                <a:cs typeface="Times New Roman" panose="02020603050405020304" pitchFamily="18" charset="0"/>
              </a:rPr>
              <a:t>Namgay</a:t>
            </a:r>
            <a:r>
              <a:rPr lang="en-US" sz="1200" dirty="0" smtClean="0">
                <a:latin typeface="Times New Roman" panose="02020603050405020304" pitchFamily="18" charset="0"/>
                <a:cs typeface="Times New Roman" panose="02020603050405020304" pitchFamily="18" charset="0"/>
              </a:rPr>
              <a:t> is </a:t>
            </a:r>
            <a:r>
              <a:rPr lang="en-US" sz="1200" dirty="0">
                <a:latin typeface="Times New Roman" panose="02020603050405020304" pitchFamily="18" charset="0"/>
                <a:cs typeface="Times New Roman" panose="02020603050405020304" pitchFamily="18" charset="0"/>
              </a:rPr>
              <a:t>a tech-savvy and ambitious boutique florist owner who needs an efficient digital catalog and inventory management system because her current manual processes are inefficient and limit her ability to reach a wider audience and provide a seamless customer experience.</a:t>
            </a:r>
            <a:endParaRPr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558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1186</Words>
  <Application>Microsoft Office PowerPoint</Application>
  <PresentationFormat>On-screen Show (16:9)</PresentationFormat>
  <Paragraphs>140</Paragraphs>
  <Slides>27</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Open Sans</vt:lpstr>
      <vt:lpstr>Times New Roman</vt:lpstr>
      <vt:lpstr>Arial</vt:lpstr>
      <vt:lpstr>Open Sans SemiBold</vt:lpstr>
      <vt:lpstr>Google Sans Medium</vt:lpstr>
      <vt:lpstr>Calibri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15</cp:revision>
  <dcterms:modified xsi:type="dcterms:W3CDTF">2024-05-24T18:44:20Z</dcterms:modified>
</cp:coreProperties>
</file>