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 id="2147483686" r:id="rId2"/>
  </p:sldMasterIdLst>
  <p:notesMasterIdLst>
    <p:notesMasterId r:id="rId30"/>
  </p:notesMasterIdLst>
  <p:sldIdLst>
    <p:sldId id="256" r:id="rId3"/>
    <p:sldId id="257" r:id="rId4"/>
    <p:sldId id="258" r:id="rId5"/>
    <p:sldId id="259" r:id="rId6"/>
    <p:sldId id="260" r:id="rId7"/>
    <p:sldId id="261" r:id="rId8"/>
    <p:sldId id="262" r:id="rId9"/>
    <p:sldId id="28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Open Sans SemiBold" panose="020B0604020202020204" charset="0"/>
      <p:regular r:id="rId35"/>
      <p:bold r:id="rId36"/>
      <p:italic r:id="rId37"/>
      <p:boldItalic r:id="rId38"/>
    </p:embeddedFont>
    <p:embeddedFont>
      <p:font typeface="Google Sans Medium" panose="020B0604020202020204" charset="0"/>
      <p:regular r:id="rId39"/>
      <p:bold r:id="rId40"/>
      <p:italic r:id="rId41"/>
      <p:boldItalic r:id="rId42"/>
    </p:embeddedFont>
    <p:embeddedFont>
      <p:font typeface="Open Sans"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633"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2996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9425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ced80ebc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ced80ebc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7635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d03e5b752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d03e5b75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048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ed80ebc1c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ed80ebc1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087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cd03e5b752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cd03e5b75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060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ced80ebc1c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ced80ebc1c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8720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ed80ebc1c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ed80ebc1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6161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800de29cc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800de29c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6894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d03e5b75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d03e5b75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1231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800de29cc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800de29cc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229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d800de29cc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d800de29cc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659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800de29c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800de29c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0165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12f718f8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12f718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804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cd03e5b752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cd03e5b75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506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cd03e5b752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cd03e5b75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0727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cd03e5b752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cd03e5b75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77391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cd03e5b752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cd03e5b75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30346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cd03e5b752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cd03e5b75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5633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ced80ebc1c_1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ced80ebc1c_1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5806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cd03e5b752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cd03e5b75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269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ed80ebc1c_1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1305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ed80ebc1c_1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ed80ebc1c_1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2037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d03e5b752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d03e5b75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203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d03e5b7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d03e5b7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284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d03e5b75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d03e5b75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9122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ed80ebc1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ed80ebc1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9916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ed80ebc1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ed80ebc1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177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12"/>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51"/>
        <p:cNvGrpSpPr/>
        <p:nvPr/>
      </p:nvGrpSpPr>
      <p:grpSpPr>
        <a:xfrm>
          <a:off x="0" y="0"/>
          <a:ext cx="0" cy="0"/>
          <a:chOff x="0" y="0"/>
          <a:chExt cx="0" cy="0"/>
        </a:xfrm>
      </p:grpSpPr>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4"/>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57"/>
        <p:cNvGrpSpPr/>
        <p:nvPr/>
      </p:nvGrpSpPr>
      <p:grpSpPr>
        <a:xfrm>
          <a:off x="0" y="0"/>
          <a:ext cx="0" cy="0"/>
          <a:chOff x="0" y="0"/>
          <a:chExt cx="0" cy="0"/>
        </a:xfrm>
      </p:grpSpPr>
      <p:sp>
        <p:nvSpPr>
          <p:cNvPr id="58" name="Google Shape;5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5"/>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60"/>
        <p:cNvGrpSpPr/>
        <p:nvPr/>
      </p:nvGrpSpPr>
      <p:grpSpPr>
        <a:xfrm>
          <a:off x="0" y="0"/>
          <a:ext cx="0" cy="0"/>
          <a:chOff x="0" y="0"/>
          <a:chExt cx="0" cy="0"/>
        </a:xfrm>
      </p:grpSpPr>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6"/>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63"/>
        <p:cNvGrpSpPr/>
        <p:nvPr/>
      </p:nvGrpSpPr>
      <p:grpSpPr>
        <a:xfrm>
          <a:off x="0" y="0"/>
          <a:ext cx="0" cy="0"/>
          <a:chOff x="0" y="0"/>
          <a:chExt cx="0" cy="0"/>
        </a:xfrm>
      </p:grpSpPr>
      <p:sp>
        <p:nvSpPr>
          <p:cNvPr id="64" name="Google Shape;6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7"/>
          <p:cNvSpPr/>
          <p:nvPr/>
        </p:nvSpPr>
        <p:spPr>
          <a:xfrm>
            <a:off x="0" y="329125"/>
            <a:ext cx="69300" cy="7530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66"/>
        <p:cNvGrpSpPr/>
        <p:nvPr/>
      </p:nvGrpSpPr>
      <p:grpSpPr>
        <a:xfrm>
          <a:off x="0" y="0"/>
          <a:ext cx="0" cy="0"/>
          <a:chOff x="0" y="0"/>
          <a:chExt cx="0" cy="0"/>
        </a:xfrm>
      </p:grpSpPr>
      <p:sp>
        <p:nvSpPr>
          <p:cNvPr id="67" name="Google Shape;6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8"/>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69"/>
        <p:cNvGrpSpPr/>
        <p:nvPr/>
      </p:nvGrpSpPr>
      <p:grpSpPr>
        <a:xfrm>
          <a:off x="0" y="0"/>
          <a:ext cx="0" cy="0"/>
          <a:chOff x="0" y="0"/>
          <a:chExt cx="0" cy="0"/>
        </a:xfrm>
      </p:grpSpPr>
      <p:sp>
        <p:nvSpPr>
          <p:cNvPr id="70" name="Google Shape;7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9"/>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6"/>
        <p:cNvGrpSpPr/>
        <p:nvPr/>
      </p:nvGrpSpPr>
      <p:grpSpPr>
        <a:xfrm>
          <a:off x="0" y="0"/>
          <a:ext cx="0" cy="0"/>
          <a:chOff x="0" y="0"/>
          <a:chExt cx="0" cy="0"/>
        </a:xfrm>
      </p:grpSpPr>
      <p:sp>
        <p:nvSpPr>
          <p:cNvPr id="77" name="Google Shape;77;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9" name="Google Shape;89;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0" name="Google Shape;9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2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7" name="Google Shape;9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0" name="Google Shape;10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4" name="Google Shape;104;p2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5" name="Google Shape;105;p2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6" name="Google Shape;10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2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09" name="Google Shape;10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sp>
        <p:nvSpPr>
          <p:cNvPr id="111" name="Google Shape;111;p3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2" name="Google Shape;112;p3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13" name="Google Shape;11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114"/>
        <p:cNvGrpSpPr/>
        <p:nvPr/>
      </p:nvGrpSpPr>
      <p:grpSpPr>
        <a:xfrm>
          <a:off x="0" y="0"/>
          <a:ext cx="0" cy="0"/>
          <a:chOff x="0" y="0"/>
          <a:chExt cx="0" cy="0"/>
        </a:xfrm>
      </p:grpSpPr>
      <p:sp>
        <p:nvSpPr>
          <p:cNvPr id="115" name="Google Shape;115;p31"/>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117"/>
        <p:cNvGrpSpPr/>
        <p:nvPr/>
      </p:nvGrpSpPr>
      <p:grpSpPr>
        <a:xfrm>
          <a:off x="0" y="0"/>
          <a:ext cx="0" cy="0"/>
          <a:chOff x="0" y="0"/>
          <a:chExt cx="0" cy="0"/>
        </a:xfrm>
      </p:grpSpPr>
      <p:sp>
        <p:nvSpPr>
          <p:cNvPr id="118" name="Google Shape;118;p32"/>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120"/>
        <p:cNvGrpSpPr/>
        <p:nvPr/>
      </p:nvGrpSpPr>
      <p:grpSpPr>
        <a:xfrm>
          <a:off x="0" y="0"/>
          <a:ext cx="0" cy="0"/>
          <a:chOff x="0" y="0"/>
          <a:chExt cx="0" cy="0"/>
        </a:xfrm>
      </p:grpSpPr>
      <p:sp>
        <p:nvSpPr>
          <p:cNvPr id="121" name="Google Shape;121;p33"/>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 name="Google Shape;122;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123"/>
        <p:cNvGrpSpPr/>
        <p:nvPr/>
      </p:nvGrpSpPr>
      <p:grpSpPr>
        <a:xfrm>
          <a:off x="0" y="0"/>
          <a:ext cx="0" cy="0"/>
          <a:chOff x="0" y="0"/>
          <a:chExt cx="0" cy="0"/>
        </a:xfrm>
      </p:grpSpPr>
      <p:sp>
        <p:nvSpPr>
          <p:cNvPr id="124" name="Google Shape;124;p34"/>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5" name="Google Shape;125;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126"/>
        <p:cNvGrpSpPr/>
        <p:nvPr/>
      </p:nvGrpSpPr>
      <p:grpSpPr>
        <a:xfrm>
          <a:off x="0" y="0"/>
          <a:ext cx="0" cy="0"/>
          <a:chOff x="0" y="0"/>
          <a:chExt cx="0" cy="0"/>
        </a:xfrm>
      </p:grpSpPr>
      <p:sp>
        <p:nvSpPr>
          <p:cNvPr id="127" name="Google Shape;127;p35"/>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8" name="Google Shape;128;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129"/>
        <p:cNvGrpSpPr/>
        <p:nvPr/>
      </p:nvGrpSpPr>
      <p:grpSpPr>
        <a:xfrm>
          <a:off x="0" y="0"/>
          <a:ext cx="0" cy="0"/>
          <a:chOff x="0" y="0"/>
          <a:chExt cx="0" cy="0"/>
        </a:xfrm>
      </p:grpSpPr>
      <p:sp>
        <p:nvSpPr>
          <p:cNvPr id="130" name="Google Shape;130;p36"/>
          <p:cNvSpPr/>
          <p:nvPr/>
        </p:nvSpPr>
        <p:spPr>
          <a:xfrm>
            <a:off x="0" y="329125"/>
            <a:ext cx="69300" cy="753000"/>
          </a:xfrm>
          <a:prstGeom prst="rect">
            <a:avLst/>
          </a:prstGeom>
          <a:solidFill>
            <a:srgbClr val="F2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132"/>
        <p:cNvGrpSpPr/>
        <p:nvPr/>
      </p:nvGrpSpPr>
      <p:grpSpPr>
        <a:xfrm>
          <a:off x="0" y="0"/>
          <a:ext cx="0" cy="0"/>
          <a:chOff x="0" y="0"/>
          <a:chExt cx="0" cy="0"/>
        </a:xfrm>
      </p:grpSpPr>
      <p:sp>
        <p:nvSpPr>
          <p:cNvPr id="133" name="Google Shape;133;p37"/>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135"/>
        <p:cNvGrpSpPr/>
        <p:nvPr/>
      </p:nvGrpSpPr>
      <p:grpSpPr>
        <a:xfrm>
          <a:off x="0" y="0"/>
          <a:ext cx="0" cy="0"/>
          <a:chOff x="0" y="0"/>
          <a:chExt cx="0" cy="0"/>
        </a:xfrm>
      </p:grpSpPr>
      <p:sp>
        <p:nvSpPr>
          <p:cNvPr id="136" name="Google Shape;136;p38"/>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38"/>
        <p:cNvGrpSpPr/>
        <p:nvPr/>
      </p:nvGrpSpPr>
      <p:grpSpPr>
        <a:xfrm>
          <a:off x="0" y="0"/>
          <a:ext cx="0" cy="0"/>
          <a:chOff x="0" y="0"/>
          <a:chExt cx="0" cy="0"/>
        </a:xfrm>
      </p:grpSpPr>
      <p:pic>
        <p:nvPicPr>
          <p:cNvPr id="139" name="Google Shape;139;p39"/>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1.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4" name="Google Shape;74;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pic>
        <p:nvPicPr>
          <p:cNvPr id="75" name="Google Shape;75;p20"/>
          <p:cNvPicPr preferRelativeResize="0"/>
          <p:nvPr/>
        </p:nvPicPr>
        <p:blipFill>
          <a:blip r:embed="rId21">
            <a:alphaModFix/>
          </a:blip>
          <a:stretch>
            <a:fillRect/>
          </a:stretch>
        </p:blipFill>
        <p:spPr>
          <a:xfrm>
            <a:off x="8421698" y="4841325"/>
            <a:ext cx="464876" cy="15299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hyperlink" Target="mailto:pemayangchenwt@gmail.com" TargetMode="External"/><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143"/>
        <p:cNvGrpSpPr/>
        <p:nvPr/>
      </p:nvGrpSpPr>
      <p:grpSpPr>
        <a:xfrm>
          <a:off x="0" y="0"/>
          <a:ext cx="0" cy="0"/>
          <a:chOff x="0" y="0"/>
          <a:chExt cx="0" cy="0"/>
        </a:xfrm>
      </p:grpSpPr>
      <p:sp>
        <p:nvSpPr>
          <p:cNvPr id="144" name="Google Shape;144;p40"/>
          <p:cNvSpPr txBox="1"/>
          <p:nvPr/>
        </p:nvSpPr>
        <p:spPr>
          <a:xfrm>
            <a:off x="517675" y="1819738"/>
            <a:ext cx="4931100" cy="7389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3600" dirty="0" smtClean="0">
                <a:solidFill>
                  <a:srgbClr val="FFFFFF"/>
                </a:solidFill>
                <a:latin typeface="Open Sans SemiBold"/>
                <a:ea typeface="Open Sans SemiBold"/>
                <a:cs typeface="Open Sans SemiBold"/>
                <a:sym typeface="Open Sans SemiBold"/>
              </a:rPr>
              <a:t>Flower Buying App</a:t>
            </a:r>
            <a:endParaRPr sz="3600" dirty="0">
              <a:solidFill>
                <a:srgbClr val="FFFFFF"/>
              </a:solidFill>
              <a:latin typeface="Open Sans SemiBold"/>
              <a:ea typeface="Open Sans SemiBold"/>
              <a:cs typeface="Open Sans SemiBold"/>
              <a:sym typeface="Open Sans SemiBold"/>
            </a:endParaRPr>
          </a:p>
        </p:txBody>
      </p:sp>
      <p:sp>
        <p:nvSpPr>
          <p:cNvPr id="145" name="Google Shape;145;p40"/>
          <p:cNvSpPr txBox="1"/>
          <p:nvPr/>
        </p:nvSpPr>
        <p:spPr>
          <a:xfrm>
            <a:off x="517675" y="2769663"/>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smtClean="0">
                <a:solidFill>
                  <a:srgbClr val="FFFFFF"/>
                </a:solidFill>
                <a:latin typeface="Open Sans"/>
                <a:ea typeface="Open Sans"/>
                <a:cs typeface="Open Sans"/>
                <a:sym typeface="Open Sans"/>
              </a:rPr>
              <a:t>Pema Yangchen</a:t>
            </a:r>
            <a:endParaRPr sz="2400" dirty="0">
              <a:solidFill>
                <a:srgbClr val="FFFFFF"/>
              </a:solidFill>
              <a:latin typeface="Open Sans"/>
              <a:ea typeface="Open Sans"/>
              <a:cs typeface="Open Sans"/>
              <a:sym typeface="Open Sans"/>
            </a:endParaRPr>
          </a:p>
        </p:txBody>
      </p:sp>
      <p:cxnSp>
        <p:nvCxnSpPr>
          <p:cNvPr id="146" name="Google Shape;146;p40"/>
          <p:cNvCxnSpPr/>
          <p:nvPr/>
        </p:nvCxnSpPr>
        <p:spPr>
          <a:xfrm rot="10800000">
            <a:off x="517650" y="2670825"/>
            <a:ext cx="58080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8"/>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journey map</a:t>
            </a:r>
            <a:endParaRPr sz="2400">
              <a:solidFill>
                <a:srgbClr val="5F6368"/>
              </a:solidFill>
              <a:latin typeface="Open Sans"/>
              <a:ea typeface="Open Sans"/>
              <a:cs typeface="Open Sans"/>
              <a:sym typeface="Open Sans"/>
            </a:endParaRPr>
          </a:p>
        </p:txBody>
      </p:sp>
      <p:sp>
        <p:nvSpPr>
          <p:cNvPr id="227" name="Google Shape;227;p48"/>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8"/>
          <p:cNvSpPr txBox="1"/>
          <p:nvPr/>
        </p:nvSpPr>
        <p:spPr>
          <a:xfrm>
            <a:off x="6011725" y="2294700"/>
            <a:ext cx="1332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user journey map</a:t>
            </a:r>
            <a:endParaRPr sz="1200">
              <a:solidFill>
                <a:srgbClr val="5F6368"/>
              </a:solidFill>
              <a:latin typeface="Open Sans"/>
              <a:ea typeface="Open Sans"/>
              <a:cs typeface="Open Sans"/>
              <a:sym typeface="Open Sans"/>
            </a:endParaRPr>
          </a:p>
        </p:txBody>
      </p:sp>
      <p:sp>
        <p:nvSpPr>
          <p:cNvPr id="229" name="Google Shape;229;p48"/>
          <p:cNvSpPr txBox="1"/>
          <p:nvPr/>
        </p:nvSpPr>
        <p:spPr>
          <a:xfrm>
            <a:off x="517675" y="1522550"/>
            <a:ext cx="2421300" cy="2123628"/>
          </a:xfrm>
          <a:prstGeom prst="rect">
            <a:avLst/>
          </a:prstGeom>
          <a:noFill/>
          <a:ln>
            <a:noFill/>
          </a:ln>
        </p:spPr>
        <p:txBody>
          <a:bodyPr spcFirstLastPara="1" wrap="square" lIns="0" tIns="91425" rIns="91425" bIns="91425" anchor="t" anchorCtr="0">
            <a:spAutoFit/>
          </a:bodyPr>
          <a:lstStyle/>
          <a:p>
            <a:pPr lvl="0" algn="ctr">
              <a:lnSpc>
                <a:spcPct val="150000"/>
              </a:lnSpc>
              <a:buClr>
                <a:schemeClr val="dk1"/>
              </a:buClr>
              <a:buSzPts val="1100"/>
            </a:pPr>
            <a:r>
              <a:rPr lang="en-US" dirty="0"/>
              <a:t>This concise journey map captures </a:t>
            </a:r>
            <a:r>
              <a:rPr lang="en-US" dirty="0" err="1" smtClean="0"/>
              <a:t>Sonam's</a:t>
            </a:r>
            <a:r>
              <a:rPr lang="en-US" dirty="0" smtClean="0"/>
              <a:t> </a:t>
            </a:r>
            <a:r>
              <a:rPr lang="en-US" dirty="0"/>
              <a:t>key actions, experiences, pain points, and opportunities as she transitions to and uses the Flower B</a:t>
            </a:r>
            <a:r>
              <a:rPr lang="en-US" dirty="0" smtClean="0"/>
              <a:t>uying App.</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9900"/>
        </a:solidFill>
        <a:effectLst/>
      </p:bgPr>
    </p:bg>
    <p:spTree>
      <p:nvGrpSpPr>
        <p:cNvPr id="1" name="Shape 233"/>
        <p:cNvGrpSpPr/>
        <p:nvPr/>
      </p:nvGrpSpPr>
      <p:grpSpPr>
        <a:xfrm>
          <a:off x="0" y="0"/>
          <a:ext cx="0" cy="0"/>
          <a:chOff x="0" y="0"/>
          <a:chExt cx="0" cy="0"/>
        </a:xfrm>
      </p:grpSpPr>
      <p:sp>
        <p:nvSpPr>
          <p:cNvPr id="234" name="Google Shape;234;p49"/>
          <p:cNvSpPr txBox="1"/>
          <p:nvPr/>
        </p:nvSpPr>
        <p:spPr>
          <a:xfrm>
            <a:off x="3721275" y="1886850"/>
            <a:ext cx="63021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Paper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Digital wireframes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Low-fidelity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Usability studies</a:t>
            </a:r>
            <a:endParaRPr>
              <a:solidFill>
                <a:srgbClr val="FFFFFF"/>
              </a:solidFill>
              <a:latin typeface="Open Sans"/>
              <a:ea typeface="Open Sans"/>
              <a:cs typeface="Open Sans"/>
              <a:sym typeface="Open Sans"/>
            </a:endParaRPr>
          </a:p>
        </p:txBody>
      </p:sp>
      <p:sp>
        <p:nvSpPr>
          <p:cNvPr id="235" name="Google Shape;235;p49"/>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Clr>
                <a:schemeClr val="dk1"/>
              </a:buClr>
              <a:buSzPts val="1100"/>
              <a:buFont typeface="Arial"/>
              <a:buNone/>
            </a:pPr>
            <a:r>
              <a:rPr lang="en" sz="2400">
                <a:solidFill>
                  <a:srgbClr val="FFFFFF"/>
                </a:solidFill>
                <a:latin typeface="Open Sans"/>
                <a:ea typeface="Open Sans"/>
                <a:cs typeface="Open Sans"/>
                <a:sym typeface="Open Sans"/>
              </a:rPr>
              <a:t>Starting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236" name="Google Shape;236;p49"/>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50"/>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Paper wireframes </a:t>
            </a:r>
            <a:endParaRPr sz="2400">
              <a:solidFill>
                <a:srgbClr val="5F6368"/>
              </a:solidFill>
              <a:latin typeface="Open Sans"/>
              <a:ea typeface="Open Sans"/>
              <a:cs typeface="Open Sans"/>
              <a:sym typeface="Open Sans"/>
            </a:endParaRPr>
          </a:p>
        </p:txBody>
      </p:sp>
      <p:sp>
        <p:nvSpPr>
          <p:cNvPr id="243" name="Google Shape;243;p50"/>
          <p:cNvSpPr txBox="1"/>
          <p:nvPr/>
        </p:nvSpPr>
        <p:spPr>
          <a:xfrm>
            <a:off x="517675" y="1522550"/>
            <a:ext cx="2421300" cy="7233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[Your notes about goals and thought process]</a:t>
            </a:r>
            <a:endParaRPr/>
          </a:p>
        </p:txBody>
      </p:sp>
      <p:sp>
        <p:nvSpPr>
          <p:cNvPr id="244" name="Google Shape;244;p50"/>
          <p:cNvSpPr txBox="1"/>
          <p:nvPr/>
        </p:nvSpPr>
        <p:spPr>
          <a:xfrm>
            <a:off x="5830075" y="1833000"/>
            <a:ext cx="1695600" cy="1477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paper wireframes including five different versions of the same screen and one image of the new, refined version</a:t>
            </a:r>
            <a:endParaRPr sz="1200">
              <a:solidFill>
                <a:srgbClr val="5F6368"/>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1"/>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50" name="Google Shape;250;p51"/>
          <p:cNvSpPr txBox="1"/>
          <p:nvPr/>
        </p:nvSpPr>
        <p:spPr>
          <a:xfrm>
            <a:off x="517675" y="1522550"/>
            <a:ext cx="2421300" cy="7233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[Your notes about goals and thought process]</a:t>
            </a:r>
            <a:endParaRPr/>
          </a:p>
        </p:txBody>
      </p:sp>
      <p:sp>
        <p:nvSpPr>
          <p:cNvPr id="251" name="Google Shape;251;p51"/>
          <p:cNvSpPr/>
          <p:nvPr/>
        </p:nvSpPr>
        <p:spPr>
          <a:xfrm>
            <a:off x="5092825" y="984600"/>
            <a:ext cx="2421300" cy="395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2" name="Google Shape;252;p51"/>
          <p:cNvCxnSpPr/>
          <p:nvPr/>
        </p:nvCxnSpPr>
        <p:spPr>
          <a:xfrm>
            <a:off x="4565525" y="1608925"/>
            <a:ext cx="918900" cy="0"/>
          </a:xfrm>
          <a:prstGeom prst="straightConnector1">
            <a:avLst/>
          </a:prstGeom>
          <a:noFill/>
          <a:ln w="19050" cap="flat" cmpd="sng">
            <a:solidFill>
              <a:srgbClr val="FBBC04"/>
            </a:solidFill>
            <a:prstDash val="solid"/>
            <a:round/>
            <a:headEnd type="none" w="med" len="med"/>
            <a:tailEnd type="triangle" w="med" len="med"/>
          </a:ln>
        </p:spPr>
      </p:cxnSp>
      <p:sp>
        <p:nvSpPr>
          <p:cNvPr id="253" name="Google Shape;253;p51"/>
          <p:cNvSpPr txBox="1"/>
          <p:nvPr/>
        </p:nvSpPr>
        <p:spPr>
          <a:xfrm>
            <a:off x="3506850" y="1208725"/>
            <a:ext cx="1100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5F6368"/>
                </a:solidFill>
                <a:latin typeface="Open Sans"/>
                <a:ea typeface="Open Sans"/>
                <a:cs typeface="Open Sans"/>
                <a:sym typeface="Open Sans"/>
              </a:rPr>
              <a:t>Description of the element and its benefit to the user</a:t>
            </a:r>
            <a:endParaRPr sz="1000">
              <a:solidFill>
                <a:srgbClr val="5F6368"/>
              </a:solidFill>
              <a:latin typeface="Open Sans"/>
              <a:ea typeface="Open Sans"/>
              <a:cs typeface="Open Sans"/>
              <a:sym typeface="Open Sans"/>
            </a:endParaRPr>
          </a:p>
        </p:txBody>
      </p:sp>
      <p:cxnSp>
        <p:nvCxnSpPr>
          <p:cNvPr id="254" name="Google Shape;254;p51"/>
          <p:cNvCxnSpPr/>
          <p:nvPr/>
        </p:nvCxnSpPr>
        <p:spPr>
          <a:xfrm rot="10800000">
            <a:off x="7096000" y="2920200"/>
            <a:ext cx="918000" cy="0"/>
          </a:xfrm>
          <a:prstGeom prst="straightConnector1">
            <a:avLst/>
          </a:prstGeom>
          <a:noFill/>
          <a:ln w="19050" cap="flat" cmpd="sng">
            <a:solidFill>
              <a:srgbClr val="FBBC04"/>
            </a:solidFill>
            <a:prstDash val="solid"/>
            <a:round/>
            <a:headEnd type="none" w="med" len="med"/>
            <a:tailEnd type="triangle" w="med" len="med"/>
          </a:ln>
        </p:spPr>
      </p:cxnSp>
      <p:sp>
        <p:nvSpPr>
          <p:cNvPr id="255" name="Google Shape;255;p51"/>
          <p:cNvSpPr txBox="1"/>
          <p:nvPr/>
        </p:nvSpPr>
        <p:spPr>
          <a:xfrm>
            <a:off x="5363575" y="1833000"/>
            <a:ext cx="18924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Insert first wireframe example that demonstrates design thinking aligned with user research </a:t>
            </a:r>
            <a:endParaRPr sz="1200">
              <a:solidFill>
                <a:srgbClr val="5F6368"/>
              </a:solidFill>
              <a:latin typeface="Open Sans"/>
              <a:ea typeface="Open Sans"/>
              <a:cs typeface="Open Sans"/>
              <a:sym typeface="Open Sans"/>
            </a:endParaRPr>
          </a:p>
        </p:txBody>
      </p:sp>
      <p:sp>
        <p:nvSpPr>
          <p:cNvPr id="256" name="Google Shape;256;p51"/>
          <p:cNvSpPr txBox="1"/>
          <p:nvPr/>
        </p:nvSpPr>
        <p:spPr>
          <a:xfrm>
            <a:off x="8030375" y="2520000"/>
            <a:ext cx="1100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5F6368"/>
                </a:solidFill>
                <a:latin typeface="Open Sans"/>
                <a:ea typeface="Open Sans"/>
                <a:cs typeface="Open Sans"/>
                <a:sym typeface="Open Sans"/>
              </a:rPr>
              <a:t>Description of the element and its benefit to the user</a:t>
            </a:r>
            <a:endParaRPr sz="1000">
              <a:solidFill>
                <a:srgbClr val="5F6368"/>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52"/>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62" name="Google Shape;262;p52"/>
          <p:cNvSpPr txBox="1"/>
          <p:nvPr/>
        </p:nvSpPr>
        <p:spPr>
          <a:xfrm>
            <a:off x="517675" y="1522550"/>
            <a:ext cx="2421300" cy="7233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a:solidFill>
                  <a:srgbClr val="5F6368"/>
                </a:solidFill>
                <a:latin typeface="Open Sans"/>
                <a:ea typeface="Open Sans"/>
                <a:cs typeface="Open Sans"/>
                <a:sym typeface="Open Sans"/>
              </a:rPr>
              <a:t>[Your notes about goals and thought process]</a:t>
            </a:r>
            <a:endParaRPr/>
          </a:p>
        </p:txBody>
      </p:sp>
      <p:sp>
        <p:nvSpPr>
          <p:cNvPr id="263" name="Google Shape;263;p52"/>
          <p:cNvSpPr/>
          <p:nvPr/>
        </p:nvSpPr>
        <p:spPr>
          <a:xfrm>
            <a:off x="5092825" y="984600"/>
            <a:ext cx="2421300" cy="395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52"/>
          <p:cNvCxnSpPr/>
          <p:nvPr/>
        </p:nvCxnSpPr>
        <p:spPr>
          <a:xfrm>
            <a:off x="4565525" y="1608925"/>
            <a:ext cx="918900" cy="0"/>
          </a:xfrm>
          <a:prstGeom prst="straightConnector1">
            <a:avLst/>
          </a:prstGeom>
          <a:noFill/>
          <a:ln w="19050" cap="flat" cmpd="sng">
            <a:solidFill>
              <a:srgbClr val="FBBC04"/>
            </a:solidFill>
            <a:prstDash val="solid"/>
            <a:round/>
            <a:headEnd type="none" w="med" len="med"/>
            <a:tailEnd type="triangle" w="med" len="med"/>
          </a:ln>
        </p:spPr>
      </p:cxnSp>
      <p:sp>
        <p:nvSpPr>
          <p:cNvPr id="265" name="Google Shape;265;p52"/>
          <p:cNvSpPr txBox="1"/>
          <p:nvPr/>
        </p:nvSpPr>
        <p:spPr>
          <a:xfrm>
            <a:off x="3506850" y="1208725"/>
            <a:ext cx="1100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5F6368"/>
                </a:solidFill>
                <a:latin typeface="Open Sans"/>
                <a:ea typeface="Open Sans"/>
                <a:cs typeface="Open Sans"/>
                <a:sym typeface="Open Sans"/>
              </a:rPr>
              <a:t>Description of the element and its benefit to the user</a:t>
            </a:r>
            <a:endParaRPr sz="1000">
              <a:solidFill>
                <a:srgbClr val="5F6368"/>
              </a:solidFill>
              <a:latin typeface="Open Sans"/>
              <a:ea typeface="Open Sans"/>
              <a:cs typeface="Open Sans"/>
              <a:sym typeface="Open Sans"/>
            </a:endParaRPr>
          </a:p>
        </p:txBody>
      </p:sp>
      <p:cxnSp>
        <p:nvCxnSpPr>
          <p:cNvPr id="266" name="Google Shape;266;p52"/>
          <p:cNvCxnSpPr/>
          <p:nvPr/>
        </p:nvCxnSpPr>
        <p:spPr>
          <a:xfrm rot="10800000">
            <a:off x="7096000" y="2920200"/>
            <a:ext cx="918000" cy="0"/>
          </a:xfrm>
          <a:prstGeom prst="straightConnector1">
            <a:avLst/>
          </a:prstGeom>
          <a:noFill/>
          <a:ln w="19050" cap="flat" cmpd="sng">
            <a:solidFill>
              <a:srgbClr val="FBBC04"/>
            </a:solidFill>
            <a:prstDash val="solid"/>
            <a:round/>
            <a:headEnd type="none" w="med" len="med"/>
            <a:tailEnd type="triangle" w="med" len="med"/>
          </a:ln>
        </p:spPr>
      </p:cxnSp>
      <p:sp>
        <p:nvSpPr>
          <p:cNvPr id="267" name="Google Shape;267;p52"/>
          <p:cNvSpPr txBox="1"/>
          <p:nvPr/>
        </p:nvSpPr>
        <p:spPr>
          <a:xfrm>
            <a:off x="5363575" y="1833000"/>
            <a:ext cx="18924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Insert second wireframe example that demonstrates design thinking aligned with user research </a:t>
            </a:r>
            <a:endParaRPr sz="1200">
              <a:solidFill>
                <a:srgbClr val="5F6368"/>
              </a:solidFill>
              <a:latin typeface="Open Sans"/>
              <a:ea typeface="Open Sans"/>
              <a:cs typeface="Open Sans"/>
              <a:sym typeface="Open Sans"/>
            </a:endParaRPr>
          </a:p>
        </p:txBody>
      </p:sp>
      <p:sp>
        <p:nvSpPr>
          <p:cNvPr id="268" name="Google Shape;268;p52"/>
          <p:cNvSpPr txBox="1"/>
          <p:nvPr/>
        </p:nvSpPr>
        <p:spPr>
          <a:xfrm>
            <a:off x="8030375" y="2520000"/>
            <a:ext cx="1100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5F6368"/>
                </a:solidFill>
                <a:latin typeface="Open Sans"/>
                <a:ea typeface="Open Sans"/>
                <a:cs typeface="Open Sans"/>
                <a:sym typeface="Open Sans"/>
              </a:rPr>
              <a:t>Description of the element and its benefit to the user</a:t>
            </a:r>
            <a:endParaRPr sz="1000">
              <a:solidFill>
                <a:srgbClr val="5F6368"/>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53"/>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3"/>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Low-fidelity prototype</a:t>
            </a:r>
            <a:endParaRPr sz="2400">
              <a:solidFill>
                <a:srgbClr val="5F6368"/>
              </a:solidFill>
              <a:latin typeface="Open Sans"/>
              <a:ea typeface="Open Sans"/>
              <a:cs typeface="Open Sans"/>
              <a:sym typeface="Open Sans"/>
            </a:endParaRPr>
          </a:p>
        </p:txBody>
      </p:sp>
      <p:sp>
        <p:nvSpPr>
          <p:cNvPr id="275" name="Google Shape;275;p53"/>
          <p:cNvSpPr txBox="1"/>
          <p:nvPr/>
        </p:nvSpPr>
        <p:spPr>
          <a:xfrm>
            <a:off x="6011725" y="2110050"/>
            <a:ext cx="1332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sp>
        <p:nvSpPr>
          <p:cNvPr id="276" name="Google Shape;276;p53"/>
          <p:cNvSpPr txBox="1"/>
          <p:nvPr/>
        </p:nvSpPr>
        <p:spPr>
          <a:xfrm>
            <a:off x="532875" y="1793800"/>
            <a:ext cx="2915400" cy="1046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[Link to low-fidelity prototype and brief description of the user flow]</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4"/>
          <p:cNvSpPr txBox="1"/>
          <p:nvPr/>
        </p:nvSpPr>
        <p:spPr>
          <a:xfrm>
            <a:off x="517675" y="4481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Usability study: findings</a:t>
            </a:r>
            <a:endParaRPr sz="2400">
              <a:solidFill>
                <a:srgbClr val="5F6368"/>
              </a:solidFill>
              <a:latin typeface="Open Sans"/>
              <a:ea typeface="Open Sans"/>
              <a:cs typeface="Open Sans"/>
              <a:sym typeface="Open Sans"/>
            </a:endParaRPr>
          </a:p>
        </p:txBody>
      </p:sp>
      <p:sp>
        <p:nvSpPr>
          <p:cNvPr id="282" name="Google Shape;282;p54"/>
          <p:cNvSpPr txBox="1"/>
          <p:nvPr/>
        </p:nvSpPr>
        <p:spPr>
          <a:xfrm>
            <a:off x="532875" y="1050575"/>
            <a:ext cx="7873500" cy="830966"/>
          </a:xfrm>
          <a:prstGeom prst="rect">
            <a:avLst/>
          </a:prstGeom>
          <a:noFill/>
          <a:ln>
            <a:noFill/>
          </a:ln>
        </p:spPr>
        <p:txBody>
          <a:bodyPr spcFirstLastPara="1" wrap="square" lIns="0" tIns="91425" rIns="91425" bIns="91425" anchor="t" anchorCtr="0">
            <a:spAutoFit/>
          </a:bodyPr>
          <a:lstStyle/>
          <a:p>
            <a:pPr lvl="0" algn="ctr" eaLnBrk="0" fontAlgn="base" hangingPunct="0">
              <a:spcBef>
                <a:spcPct val="0"/>
              </a:spcBef>
              <a:spcAft>
                <a:spcPct val="0"/>
              </a:spcAft>
              <a:buClrTx/>
            </a:pPr>
            <a:r>
              <a:rPr lang="en-US" altLang="en-US" dirty="0">
                <a:solidFill>
                  <a:schemeClr val="tx1"/>
                </a:solidFill>
                <a:latin typeface="Arial" panose="020B0604020202020204" pitchFamily="34" charset="0"/>
              </a:rPr>
              <a:t>The Flower Buying App underwent usability studies with diverse participants to identify pain points, assess design effectiveness, and gather feedback for improvements. The study included tech-savvy professionals and hobbyists, ensuring a comprehensive understanding of user requirements</a:t>
            </a:r>
            <a:r>
              <a:rPr lang="en-US" altLang="en-US" dirty="0" smtClean="0">
                <a:solidFill>
                  <a:schemeClr val="tx1"/>
                </a:solidFill>
                <a:latin typeface="Arial" panose="020B0604020202020204" pitchFamily="34" charset="0"/>
              </a:rPr>
              <a:t>.</a:t>
            </a:r>
            <a:endParaRPr lang="en-US" altLang="en-US" dirty="0">
              <a:solidFill>
                <a:schemeClr val="tx1"/>
              </a:solidFill>
              <a:latin typeface="Arial" panose="020B0604020202020204" pitchFamily="34" charset="0"/>
            </a:endParaRPr>
          </a:p>
        </p:txBody>
      </p:sp>
      <p:sp>
        <p:nvSpPr>
          <p:cNvPr id="283" name="Google Shape;283;p54"/>
          <p:cNvSpPr txBox="1"/>
          <p:nvPr/>
        </p:nvSpPr>
        <p:spPr>
          <a:xfrm>
            <a:off x="456675"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1 findings</a:t>
            </a:r>
            <a:endParaRPr b="1">
              <a:solidFill>
                <a:srgbClr val="F29900"/>
              </a:solidFill>
            </a:endParaRPr>
          </a:p>
        </p:txBody>
      </p:sp>
      <p:sp>
        <p:nvSpPr>
          <p:cNvPr id="284" name="Google Shape;284;p54"/>
          <p:cNvSpPr/>
          <p:nvPr/>
        </p:nvSpPr>
        <p:spPr>
          <a:xfrm>
            <a:off x="4477900"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4"/>
          <p:cNvSpPr txBox="1"/>
          <p:nvPr/>
        </p:nvSpPr>
        <p:spPr>
          <a:xfrm>
            <a:off x="4984525" y="2568500"/>
            <a:ext cx="3336000" cy="432396"/>
          </a:xfrm>
          <a:prstGeom prst="rect">
            <a:avLst/>
          </a:prstGeom>
          <a:noFill/>
          <a:ln>
            <a:noFill/>
          </a:ln>
        </p:spPr>
        <p:txBody>
          <a:bodyPr spcFirstLastPara="1" wrap="square" lIns="91425" tIns="91425" rIns="91425" bIns="91425" anchor="t" anchorCtr="0">
            <a:spAutoFit/>
          </a:bodyPr>
          <a:lstStyle/>
          <a:p>
            <a:pPr lvl="0">
              <a:lnSpc>
                <a:spcPct val="115000"/>
              </a:lnSpc>
            </a:pPr>
            <a:r>
              <a:rPr lang="en-US" b="1" dirty="0"/>
              <a:t>Improved </a:t>
            </a:r>
            <a:r>
              <a:rPr lang="en-US" b="1" dirty="0" smtClean="0"/>
              <a:t>Navigation</a:t>
            </a:r>
            <a:endParaRPr dirty="0"/>
          </a:p>
        </p:txBody>
      </p:sp>
      <p:sp>
        <p:nvSpPr>
          <p:cNvPr id="286" name="Google Shape;286;p54"/>
          <p:cNvSpPr/>
          <p:nvPr/>
        </p:nvSpPr>
        <p:spPr>
          <a:xfrm>
            <a:off x="4671550"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87" name="Google Shape;287;p54"/>
          <p:cNvSpPr txBox="1"/>
          <p:nvPr/>
        </p:nvSpPr>
        <p:spPr>
          <a:xfrm>
            <a:off x="4984525" y="3198325"/>
            <a:ext cx="3336000" cy="432396"/>
          </a:xfrm>
          <a:prstGeom prst="rect">
            <a:avLst/>
          </a:prstGeom>
          <a:noFill/>
          <a:ln>
            <a:noFill/>
          </a:ln>
        </p:spPr>
        <p:txBody>
          <a:bodyPr spcFirstLastPara="1" wrap="square" lIns="91425" tIns="91425" rIns="91425" bIns="91425" anchor="t" anchorCtr="0">
            <a:spAutoFit/>
          </a:bodyPr>
          <a:lstStyle/>
          <a:p>
            <a:pPr lvl="0">
              <a:lnSpc>
                <a:spcPct val="115000"/>
              </a:lnSpc>
            </a:pPr>
            <a:r>
              <a:rPr lang="en-US" b="1" dirty="0"/>
              <a:t>Enhanced Loading </a:t>
            </a:r>
            <a:r>
              <a:rPr lang="en-US" b="1" dirty="0" smtClean="0"/>
              <a:t>Speed</a:t>
            </a:r>
            <a:endParaRPr dirty="0"/>
          </a:p>
        </p:txBody>
      </p:sp>
      <p:sp>
        <p:nvSpPr>
          <p:cNvPr id="288" name="Google Shape;288;p54"/>
          <p:cNvSpPr/>
          <p:nvPr/>
        </p:nvSpPr>
        <p:spPr>
          <a:xfrm>
            <a:off x="4671550"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89" name="Google Shape;289;p54"/>
          <p:cNvSpPr txBox="1"/>
          <p:nvPr/>
        </p:nvSpPr>
        <p:spPr>
          <a:xfrm>
            <a:off x="4416900"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2 findings</a:t>
            </a:r>
            <a:endParaRPr b="1">
              <a:solidFill>
                <a:srgbClr val="F29900"/>
              </a:solidFill>
            </a:endParaRPr>
          </a:p>
        </p:txBody>
      </p:sp>
      <p:sp>
        <p:nvSpPr>
          <p:cNvPr id="290" name="Google Shape;290;p54"/>
          <p:cNvSpPr txBox="1"/>
          <p:nvPr/>
        </p:nvSpPr>
        <p:spPr>
          <a:xfrm>
            <a:off x="4937363" y="3828150"/>
            <a:ext cx="3336000" cy="432396"/>
          </a:xfrm>
          <a:prstGeom prst="rect">
            <a:avLst/>
          </a:prstGeom>
          <a:noFill/>
          <a:ln>
            <a:noFill/>
          </a:ln>
        </p:spPr>
        <p:txBody>
          <a:bodyPr spcFirstLastPara="1" wrap="square" lIns="91425" tIns="91425" rIns="91425" bIns="91425" anchor="t" anchorCtr="0">
            <a:spAutoFit/>
          </a:bodyPr>
          <a:lstStyle/>
          <a:p>
            <a:pPr lvl="0">
              <a:lnSpc>
                <a:spcPct val="115000"/>
              </a:lnSpc>
            </a:pPr>
            <a:r>
              <a:rPr lang="en-US" b="1" dirty="0"/>
              <a:t>Detailed Product </a:t>
            </a:r>
            <a:r>
              <a:rPr lang="en-US" b="1" dirty="0" smtClean="0"/>
              <a:t>Information</a:t>
            </a:r>
            <a:endParaRPr dirty="0"/>
          </a:p>
        </p:txBody>
      </p:sp>
      <p:sp>
        <p:nvSpPr>
          <p:cNvPr id="291" name="Google Shape;291;p54"/>
          <p:cNvSpPr/>
          <p:nvPr/>
        </p:nvSpPr>
        <p:spPr>
          <a:xfrm>
            <a:off x="4671538" y="389084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
        <p:nvSpPr>
          <p:cNvPr id="292" name="Google Shape;292;p54"/>
          <p:cNvSpPr/>
          <p:nvPr/>
        </p:nvSpPr>
        <p:spPr>
          <a:xfrm>
            <a:off x="456675"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4"/>
          <p:cNvSpPr txBox="1"/>
          <p:nvPr/>
        </p:nvSpPr>
        <p:spPr>
          <a:xfrm>
            <a:off x="963300" y="2568500"/>
            <a:ext cx="3336000" cy="432396"/>
          </a:xfrm>
          <a:prstGeom prst="rect">
            <a:avLst/>
          </a:prstGeom>
          <a:noFill/>
          <a:ln>
            <a:noFill/>
          </a:ln>
        </p:spPr>
        <p:txBody>
          <a:bodyPr spcFirstLastPara="1" wrap="square" lIns="91425" tIns="91425" rIns="91425" bIns="91425" anchor="t" anchorCtr="0">
            <a:spAutoFit/>
          </a:bodyPr>
          <a:lstStyle/>
          <a:p>
            <a:pPr lvl="0">
              <a:lnSpc>
                <a:spcPct val="115000"/>
              </a:lnSpc>
            </a:pPr>
            <a:r>
              <a:rPr lang="en-US" b="1" dirty="0"/>
              <a:t>Navigation </a:t>
            </a:r>
            <a:r>
              <a:rPr lang="en-US" b="1" dirty="0" smtClean="0"/>
              <a:t>Complexity</a:t>
            </a:r>
            <a:endParaRPr dirty="0"/>
          </a:p>
        </p:txBody>
      </p:sp>
      <p:sp>
        <p:nvSpPr>
          <p:cNvPr id="294" name="Google Shape;294;p54"/>
          <p:cNvSpPr/>
          <p:nvPr/>
        </p:nvSpPr>
        <p:spPr>
          <a:xfrm>
            <a:off x="650325"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95" name="Google Shape;295;p54"/>
          <p:cNvSpPr txBox="1"/>
          <p:nvPr/>
        </p:nvSpPr>
        <p:spPr>
          <a:xfrm>
            <a:off x="963300" y="3198325"/>
            <a:ext cx="3336000" cy="432396"/>
          </a:xfrm>
          <a:prstGeom prst="rect">
            <a:avLst/>
          </a:prstGeom>
          <a:noFill/>
          <a:ln>
            <a:noFill/>
          </a:ln>
        </p:spPr>
        <p:txBody>
          <a:bodyPr spcFirstLastPara="1" wrap="square" lIns="91425" tIns="91425" rIns="91425" bIns="91425" anchor="t" anchorCtr="0">
            <a:spAutoFit/>
          </a:bodyPr>
          <a:lstStyle/>
          <a:p>
            <a:pPr lvl="0">
              <a:lnSpc>
                <a:spcPct val="115000"/>
              </a:lnSpc>
            </a:pPr>
            <a:r>
              <a:rPr lang="en-US" b="1" dirty="0"/>
              <a:t>Slow Load </a:t>
            </a:r>
            <a:r>
              <a:rPr lang="en-US" b="1" dirty="0" smtClean="0"/>
              <a:t>Times</a:t>
            </a:r>
            <a:endParaRPr dirty="0"/>
          </a:p>
        </p:txBody>
      </p:sp>
      <p:sp>
        <p:nvSpPr>
          <p:cNvPr id="296" name="Google Shape;296;p54"/>
          <p:cNvSpPr/>
          <p:nvPr/>
        </p:nvSpPr>
        <p:spPr>
          <a:xfrm>
            <a:off x="650325"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97" name="Google Shape;297;p54"/>
          <p:cNvSpPr txBox="1"/>
          <p:nvPr/>
        </p:nvSpPr>
        <p:spPr>
          <a:xfrm>
            <a:off x="916138" y="3828150"/>
            <a:ext cx="3336000" cy="432396"/>
          </a:xfrm>
          <a:prstGeom prst="rect">
            <a:avLst/>
          </a:prstGeom>
          <a:noFill/>
          <a:ln>
            <a:noFill/>
          </a:ln>
        </p:spPr>
        <p:txBody>
          <a:bodyPr spcFirstLastPara="1" wrap="square" lIns="91425" tIns="91425" rIns="91425" bIns="91425" anchor="t" anchorCtr="0">
            <a:spAutoFit/>
          </a:bodyPr>
          <a:lstStyle/>
          <a:p>
            <a:pPr lvl="0">
              <a:lnSpc>
                <a:spcPct val="115000"/>
              </a:lnSpc>
            </a:pPr>
            <a:r>
              <a:rPr lang="en-US" b="1" dirty="0"/>
              <a:t>Insufficient Product </a:t>
            </a:r>
            <a:r>
              <a:rPr lang="en-US" b="1" dirty="0" smtClean="0"/>
              <a:t>Information</a:t>
            </a:r>
            <a:endParaRPr dirty="0"/>
          </a:p>
        </p:txBody>
      </p:sp>
      <p:sp>
        <p:nvSpPr>
          <p:cNvPr id="298" name="Google Shape;298;p54"/>
          <p:cNvSpPr/>
          <p:nvPr/>
        </p:nvSpPr>
        <p:spPr>
          <a:xfrm>
            <a:off x="650313" y="389084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4A853"/>
        </a:solidFill>
        <a:effectLst/>
      </p:bgPr>
    </p:bg>
    <p:spTree>
      <p:nvGrpSpPr>
        <p:cNvPr id="1" name="Shape 302"/>
        <p:cNvGrpSpPr/>
        <p:nvPr/>
      </p:nvGrpSpPr>
      <p:grpSpPr>
        <a:xfrm>
          <a:off x="0" y="0"/>
          <a:ext cx="0" cy="0"/>
          <a:chOff x="0" y="0"/>
          <a:chExt cx="0" cy="0"/>
        </a:xfrm>
      </p:grpSpPr>
      <p:sp>
        <p:nvSpPr>
          <p:cNvPr id="303" name="Google Shape;303;p55"/>
          <p:cNvSpPr txBox="1"/>
          <p:nvPr/>
        </p:nvSpPr>
        <p:spPr>
          <a:xfrm>
            <a:off x="3721275" y="2048400"/>
            <a:ext cx="3990000" cy="1046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Mockups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High-fidelity prototype</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Accessibility</a:t>
            </a:r>
            <a:endParaRPr>
              <a:solidFill>
                <a:srgbClr val="FFFFFF"/>
              </a:solidFill>
              <a:latin typeface="Open Sans"/>
              <a:ea typeface="Open Sans"/>
              <a:cs typeface="Open Sans"/>
              <a:sym typeface="Open Sans"/>
            </a:endParaRPr>
          </a:p>
        </p:txBody>
      </p:sp>
      <p:sp>
        <p:nvSpPr>
          <p:cNvPr id="304" name="Google Shape;304;p55"/>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Refining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design</a:t>
            </a:r>
            <a:endParaRPr sz="2400">
              <a:solidFill>
                <a:srgbClr val="FFFFFF"/>
              </a:solidFill>
              <a:latin typeface="Open Sans"/>
              <a:ea typeface="Open Sans"/>
              <a:cs typeface="Open Sans"/>
              <a:sym typeface="Open Sans"/>
            </a:endParaRPr>
          </a:p>
        </p:txBody>
      </p:sp>
      <p:cxnSp>
        <p:nvCxnSpPr>
          <p:cNvPr id="305" name="Google Shape;305;p55"/>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6"/>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11" name="Google Shape;311;p56"/>
          <p:cNvSpPr txBox="1"/>
          <p:nvPr/>
        </p:nvSpPr>
        <p:spPr>
          <a:xfrm>
            <a:off x="517675" y="1522550"/>
            <a:ext cx="2421300" cy="1046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[Your notes about goals and thought process]</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p>
        </p:txBody>
      </p:sp>
      <p:sp>
        <p:nvSpPr>
          <p:cNvPr id="312" name="Google Shape;312;p56"/>
          <p:cNvSpPr/>
          <p:nvPr/>
        </p:nvSpPr>
        <p:spPr>
          <a:xfrm>
            <a:off x="3718563" y="12500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6"/>
          <p:cNvSpPr txBox="1"/>
          <p:nvPr/>
        </p:nvSpPr>
        <p:spPr>
          <a:xfrm>
            <a:off x="40085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before usability study</a:t>
            </a:r>
            <a:endParaRPr sz="1200">
              <a:solidFill>
                <a:srgbClr val="5F6368"/>
              </a:solidFill>
              <a:latin typeface="Open Sans"/>
              <a:ea typeface="Open Sans"/>
              <a:cs typeface="Open Sans"/>
              <a:sym typeface="Open Sans"/>
            </a:endParaRPr>
          </a:p>
        </p:txBody>
      </p:sp>
      <p:sp>
        <p:nvSpPr>
          <p:cNvPr id="314" name="Google Shape;314;p56"/>
          <p:cNvSpPr/>
          <p:nvPr/>
        </p:nvSpPr>
        <p:spPr>
          <a:xfrm>
            <a:off x="6774138" y="12683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5" name="Google Shape;315;p56"/>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16" name="Google Shape;316;p56"/>
          <p:cNvSpPr txBox="1"/>
          <p:nvPr/>
        </p:nvSpPr>
        <p:spPr>
          <a:xfrm>
            <a:off x="3451125"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17" name="Google Shape;317;p56"/>
          <p:cNvSpPr txBox="1"/>
          <p:nvPr/>
        </p:nvSpPr>
        <p:spPr>
          <a:xfrm>
            <a:off x="6506700"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18" name="Google Shape;318;p56"/>
          <p:cNvSpPr txBox="1"/>
          <p:nvPr/>
        </p:nvSpPr>
        <p:spPr>
          <a:xfrm>
            <a:off x="70641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after usability study</a:t>
            </a:r>
            <a:endParaRPr sz="1200">
              <a:solidFill>
                <a:srgbClr val="5F6368"/>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7"/>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24" name="Google Shape;324;p57"/>
          <p:cNvSpPr txBox="1"/>
          <p:nvPr/>
        </p:nvSpPr>
        <p:spPr>
          <a:xfrm>
            <a:off x="517675" y="1522550"/>
            <a:ext cx="2421300" cy="1046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[Your notes about goals and thought process]</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p>
        </p:txBody>
      </p:sp>
      <p:sp>
        <p:nvSpPr>
          <p:cNvPr id="325" name="Google Shape;325;p57"/>
          <p:cNvSpPr/>
          <p:nvPr/>
        </p:nvSpPr>
        <p:spPr>
          <a:xfrm>
            <a:off x="3718563" y="12500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7"/>
          <p:cNvSpPr/>
          <p:nvPr/>
        </p:nvSpPr>
        <p:spPr>
          <a:xfrm>
            <a:off x="6774138" y="12683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7" name="Google Shape;327;p57"/>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28" name="Google Shape;328;p57"/>
          <p:cNvSpPr txBox="1"/>
          <p:nvPr/>
        </p:nvSpPr>
        <p:spPr>
          <a:xfrm>
            <a:off x="3451125"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29" name="Google Shape;329;p57"/>
          <p:cNvSpPr txBox="1"/>
          <p:nvPr/>
        </p:nvSpPr>
        <p:spPr>
          <a:xfrm>
            <a:off x="6506700"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30" name="Google Shape;330;p57"/>
          <p:cNvSpPr txBox="1"/>
          <p:nvPr/>
        </p:nvSpPr>
        <p:spPr>
          <a:xfrm>
            <a:off x="40085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before usability study</a:t>
            </a:r>
            <a:endParaRPr sz="1200">
              <a:solidFill>
                <a:srgbClr val="5F6368"/>
              </a:solidFill>
              <a:latin typeface="Open Sans"/>
              <a:ea typeface="Open Sans"/>
              <a:cs typeface="Open Sans"/>
              <a:sym typeface="Open Sans"/>
            </a:endParaRPr>
          </a:p>
        </p:txBody>
      </p:sp>
      <p:sp>
        <p:nvSpPr>
          <p:cNvPr id="331" name="Google Shape;331;p57"/>
          <p:cNvSpPr txBox="1"/>
          <p:nvPr/>
        </p:nvSpPr>
        <p:spPr>
          <a:xfrm>
            <a:off x="70641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after usability study</a:t>
            </a:r>
            <a:endParaRPr sz="1200">
              <a:solidFill>
                <a:srgbClr val="5F6368"/>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41"/>
          <p:cNvSpPr/>
          <p:nvPr/>
        </p:nvSpPr>
        <p:spPr>
          <a:xfrm>
            <a:off x="5517175" y="638725"/>
            <a:ext cx="3380400" cy="41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1"/>
          <p:cNvSpPr txBox="1"/>
          <p:nvPr/>
        </p:nvSpPr>
        <p:spPr>
          <a:xfrm>
            <a:off x="1231075" y="1604200"/>
            <a:ext cx="4086000" cy="16157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product: </a:t>
            </a:r>
            <a:endParaRPr dirty="0">
              <a:solidFill>
                <a:srgbClr val="4285F4"/>
              </a:solidFill>
              <a:latin typeface="Open Sans SemiBold"/>
              <a:ea typeface="Open Sans SemiBold"/>
              <a:cs typeface="Open Sans SemiBold"/>
              <a:sym typeface="Open Sans SemiBold"/>
            </a:endParaRPr>
          </a:p>
          <a:p>
            <a:pPr>
              <a:lnSpc>
                <a:spcPct val="150000"/>
              </a:lnSpc>
              <a:buClr>
                <a:schemeClr val="dk1"/>
              </a:buClr>
              <a:buSzPts val="1100"/>
            </a:pPr>
            <a:r>
              <a:rPr lang="en-US" altLang="en-US" sz="1200" dirty="0" smtClean="0">
                <a:solidFill>
                  <a:schemeClr val="tx1"/>
                </a:solidFill>
                <a:latin typeface="Arial" panose="020B0604020202020204" pitchFamily="34" charset="0"/>
              </a:rPr>
              <a:t>The </a:t>
            </a:r>
            <a:r>
              <a:rPr lang="en-US" altLang="en-US" sz="1200" dirty="0">
                <a:solidFill>
                  <a:schemeClr val="tx1"/>
                </a:solidFill>
                <a:latin typeface="Arial" panose="020B0604020202020204" pitchFamily="34" charset="0"/>
              </a:rPr>
              <a:t>Flower Buying App is a mobile app that offers a convenient and diverse selection of flowers, plants, and bouquets, complete with detailed descriptions, pricing, and </a:t>
            </a:r>
            <a:r>
              <a:rPr lang="en-US" altLang="en-US" sz="1200" dirty="0" smtClean="0">
                <a:solidFill>
                  <a:schemeClr val="tx1"/>
                </a:solidFill>
                <a:latin typeface="Arial" panose="020B0604020202020204" pitchFamily="34" charset="0"/>
              </a:rPr>
              <a:t>purpose.</a:t>
            </a:r>
            <a:endParaRPr lang="en-US" altLang="en-US" sz="1200" dirty="0">
              <a:solidFill>
                <a:schemeClr val="tx1"/>
              </a:solidFill>
              <a:latin typeface="Arial" panose="020B0604020202020204" pitchFamily="34" charset="0"/>
            </a:endParaRPr>
          </a:p>
        </p:txBody>
      </p:sp>
      <p:sp>
        <p:nvSpPr>
          <p:cNvPr id="153" name="Google Shape;153;p41"/>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54" name="Google Shape;154;p41"/>
          <p:cNvSpPr/>
          <p:nvPr/>
        </p:nvSpPr>
        <p:spPr>
          <a:xfrm>
            <a:off x="517675" y="16042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1"/>
          <p:cNvSpPr txBox="1"/>
          <p:nvPr/>
        </p:nvSpPr>
        <p:spPr>
          <a:xfrm>
            <a:off x="1231075" y="3172985"/>
            <a:ext cx="3446100" cy="106179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Project duration:</a:t>
            </a:r>
            <a:endParaRPr dirty="0">
              <a:solidFill>
                <a:srgbClr val="1967D2"/>
              </a:solidFill>
              <a:latin typeface="Open Sans SemiBold"/>
              <a:ea typeface="Open Sans SemiBold"/>
              <a:cs typeface="Open Sans SemiBold"/>
              <a:sym typeface="Open Sans SemiBold"/>
            </a:endParaRPr>
          </a:p>
          <a:p>
            <a:pPr>
              <a:lnSpc>
                <a:spcPct val="150000"/>
              </a:lnSpc>
              <a:buClr>
                <a:schemeClr val="dk1"/>
              </a:buClr>
              <a:buSzPts val="1100"/>
            </a:pPr>
            <a:r>
              <a:rPr lang="en-US" sz="1200" dirty="0" smtClean="0">
                <a:solidFill>
                  <a:srgbClr val="5F6368"/>
                </a:solidFill>
                <a:latin typeface="Open Sans"/>
                <a:ea typeface="Open Sans"/>
                <a:cs typeface="Open Sans"/>
                <a:sym typeface="Open Sans"/>
              </a:rPr>
              <a:t>March </a:t>
            </a:r>
            <a:r>
              <a:rPr lang="en-US" sz="1200" dirty="0">
                <a:solidFill>
                  <a:srgbClr val="5F6368"/>
                </a:solidFill>
                <a:latin typeface="Open Sans"/>
                <a:ea typeface="Open Sans"/>
                <a:cs typeface="Open Sans"/>
                <a:sym typeface="Open Sans"/>
              </a:rPr>
              <a:t>2024 to May 2024</a:t>
            </a:r>
            <a:endParaRPr lang="en-US" sz="1200" b="1" dirty="0">
              <a:solidFill>
                <a:srgbClr val="4285F4"/>
              </a:solidFill>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endParaRPr sz="1200" b="1" dirty="0">
              <a:solidFill>
                <a:srgbClr val="4285F4"/>
              </a:solidFill>
              <a:latin typeface="Open Sans"/>
              <a:ea typeface="Open Sans"/>
              <a:cs typeface="Open Sans"/>
              <a:sym typeface="Open Sans"/>
            </a:endParaRPr>
          </a:p>
        </p:txBody>
      </p:sp>
      <p:sp>
        <p:nvSpPr>
          <p:cNvPr id="156" name="Google Shape;156;p41"/>
          <p:cNvSpPr/>
          <p:nvPr/>
        </p:nvSpPr>
        <p:spPr>
          <a:xfrm>
            <a:off x="517675" y="3172985"/>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1"/>
          <p:cNvSpPr/>
          <p:nvPr/>
        </p:nvSpPr>
        <p:spPr>
          <a:xfrm>
            <a:off x="643388" y="3299236"/>
            <a:ext cx="261874" cy="260801"/>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8" name="Google Shape;158;p41"/>
          <p:cNvSpPr/>
          <p:nvPr/>
        </p:nvSpPr>
        <p:spPr>
          <a:xfrm>
            <a:off x="610514" y="1752262"/>
            <a:ext cx="327623" cy="217176"/>
          </a:xfrm>
          <a:custGeom>
            <a:avLst/>
            <a:gdLst/>
            <a:ahLst/>
            <a:cxnLst/>
            <a:rect l="l" t="t" r="r" b="b"/>
            <a:pathLst>
              <a:path w="1149" h="765" extrusionOk="0">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9" name="Google Shape;159;p41"/>
          <p:cNvSpPr txBox="1"/>
          <p:nvPr/>
        </p:nvSpPr>
        <p:spPr>
          <a:xfrm>
            <a:off x="6301825" y="2412325"/>
            <a:ext cx="18111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Preview of selected polished designs.</a:t>
            </a:r>
            <a:endParaRPr sz="1200">
              <a:solidFill>
                <a:srgbClr val="5F6368"/>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37" name="Google Shape;337;p58"/>
          <p:cNvSpPr/>
          <p:nvPr/>
        </p:nvSpPr>
        <p:spPr>
          <a:xfrm>
            <a:off x="531000" y="1391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8"/>
          <p:cNvSpPr/>
          <p:nvPr/>
        </p:nvSpPr>
        <p:spPr>
          <a:xfrm>
            <a:off x="2601788" y="1413675"/>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8"/>
          <p:cNvSpPr/>
          <p:nvPr/>
        </p:nvSpPr>
        <p:spPr>
          <a:xfrm>
            <a:off x="4697950" y="1447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8"/>
          <p:cNvSpPr/>
          <p:nvPr/>
        </p:nvSpPr>
        <p:spPr>
          <a:xfrm>
            <a:off x="6794100" y="1447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8"/>
          <p:cNvSpPr txBox="1"/>
          <p:nvPr/>
        </p:nvSpPr>
        <p:spPr>
          <a:xfrm>
            <a:off x="890250" y="2701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2" name="Google Shape;342;p58"/>
          <p:cNvSpPr txBox="1"/>
          <p:nvPr/>
        </p:nvSpPr>
        <p:spPr>
          <a:xfrm>
            <a:off x="2953850" y="2723775"/>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3" name="Google Shape;343;p58"/>
          <p:cNvSpPr txBox="1"/>
          <p:nvPr/>
        </p:nvSpPr>
        <p:spPr>
          <a:xfrm>
            <a:off x="5057200" y="2701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4" name="Google Shape;344;p58"/>
          <p:cNvSpPr txBox="1"/>
          <p:nvPr/>
        </p:nvSpPr>
        <p:spPr>
          <a:xfrm>
            <a:off x="7160550" y="2757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9"/>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9"/>
          <p:cNvSpPr txBox="1"/>
          <p:nvPr/>
        </p:nvSpPr>
        <p:spPr>
          <a:xfrm>
            <a:off x="517675" y="524350"/>
            <a:ext cx="7000800" cy="9789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High-fidelity</a:t>
            </a:r>
            <a:br>
              <a:rPr lang="en" sz="2400">
                <a:solidFill>
                  <a:srgbClr val="5F6368"/>
                </a:solidFill>
                <a:latin typeface="Open Sans"/>
                <a:ea typeface="Open Sans"/>
                <a:cs typeface="Open Sans"/>
                <a:sym typeface="Open Sans"/>
              </a:rPr>
            </a:br>
            <a:r>
              <a:rPr lang="en" sz="2400">
                <a:solidFill>
                  <a:srgbClr val="5F6368"/>
                </a:solidFill>
                <a:latin typeface="Open Sans"/>
                <a:ea typeface="Open Sans"/>
                <a:cs typeface="Open Sans"/>
                <a:sym typeface="Open Sans"/>
              </a:rPr>
              <a:t>prototype</a:t>
            </a:r>
            <a:endParaRPr sz="2400">
              <a:solidFill>
                <a:srgbClr val="5F6368"/>
              </a:solidFill>
              <a:latin typeface="Open Sans"/>
              <a:ea typeface="Open Sans"/>
              <a:cs typeface="Open Sans"/>
              <a:sym typeface="Open Sans"/>
            </a:endParaRPr>
          </a:p>
        </p:txBody>
      </p:sp>
      <p:sp>
        <p:nvSpPr>
          <p:cNvPr id="351" name="Google Shape;351;p59"/>
          <p:cNvSpPr txBox="1"/>
          <p:nvPr/>
        </p:nvSpPr>
        <p:spPr>
          <a:xfrm>
            <a:off x="532875" y="1793800"/>
            <a:ext cx="2224200" cy="1046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[Link to high-fidelity prototype]</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latin typeface="Open Sans"/>
              <a:ea typeface="Open Sans"/>
              <a:cs typeface="Open Sans"/>
              <a:sym typeface="Open Sans"/>
            </a:endParaRPr>
          </a:p>
        </p:txBody>
      </p:sp>
      <p:sp>
        <p:nvSpPr>
          <p:cNvPr id="352" name="Google Shape;352;p59"/>
          <p:cNvSpPr txBox="1"/>
          <p:nvPr/>
        </p:nvSpPr>
        <p:spPr>
          <a:xfrm>
            <a:off x="6011725" y="2110050"/>
            <a:ext cx="1332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Accessibility considerations</a:t>
            </a:r>
            <a:endParaRPr sz="2400">
              <a:solidFill>
                <a:srgbClr val="5F6368"/>
              </a:solidFill>
              <a:latin typeface="Open Sans"/>
              <a:ea typeface="Open Sans"/>
              <a:cs typeface="Open Sans"/>
              <a:sym typeface="Open Sans"/>
            </a:endParaRPr>
          </a:p>
        </p:txBody>
      </p:sp>
      <p:sp>
        <p:nvSpPr>
          <p:cNvPr id="358" name="Google Shape;358;p60"/>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60"/>
          <p:cNvSpPr txBox="1"/>
          <p:nvPr/>
        </p:nvSpPr>
        <p:spPr>
          <a:xfrm>
            <a:off x="711325" y="1917800"/>
            <a:ext cx="2049000" cy="1569630"/>
          </a:xfrm>
          <a:prstGeom prst="rect">
            <a:avLst/>
          </a:prstGeom>
          <a:noFill/>
          <a:ln>
            <a:noFill/>
          </a:ln>
        </p:spPr>
        <p:txBody>
          <a:bodyPr spcFirstLastPara="1" wrap="square" lIns="91425" tIns="91425" rIns="91425" bIns="91425" anchor="t" anchorCtr="0">
            <a:spAutoFit/>
          </a:bodyPr>
          <a:lstStyle/>
          <a:p>
            <a:pPr lvl="0" algn="ctr">
              <a:lnSpc>
                <a:spcPct val="150000"/>
              </a:lnSpc>
            </a:pPr>
            <a:r>
              <a:rPr lang="en-US" sz="1200" dirty="0" smtClean="0"/>
              <a:t>Allowing </a:t>
            </a:r>
            <a:r>
              <a:rPr lang="en-US" sz="1200" dirty="0"/>
              <a:t>users to adjust text size within the app to ensure all text remains legible for those with visual impairments.</a:t>
            </a:r>
            <a:r>
              <a:rPr lang="en" sz="1200" dirty="0" smtClean="0">
                <a:solidFill>
                  <a:srgbClr val="5F6368"/>
                </a:solidFill>
                <a:latin typeface="Open Sans"/>
                <a:ea typeface="Open Sans"/>
                <a:cs typeface="Open Sans"/>
                <a:sym typeface="Open Sans"/>
              </a:rPr>
              <a:t> </a:t>
            </a:r>
            <a:endParaRPr sz="1200" dirty="0"/>
          </a:p>
        </p:txBody>
      </p:sp>
      <p:sp>
        <p:nvSpPr>
          <p:cNvPr id="360" name="Google Shape;360;p60"/>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60"/>
          <p:cNvSpPr txBox="1"/>
          <p:nvPr/>
        </p:nvSpPr>
        <p:spPr>
          <a:xfrm>
            <a:off x="3368925" y="1917800"/>
            <a:ext cx="2049000" cy="1846629"/>
          </a:xfrm>
          <a:prstGeom prst="rect">
            <a:avLst/>
          </a:prstGeom>
          <a:noFill/>
          <a:ln>
            <a:noFill/>
          </a:ln>
        </p:spPr>
        <p:txBody>
          <a:bodyPr spcFirstLastPara="1" wrap="square" lIns="91425" tIns="91425" rIns="91425" bIns="91425" anchor="t" anchorCtr="0">
            <a:spAutoFit/>
          </a:bodyPr>
          <a:lstStyle/>
          <a:p>
            <a:pPr lvl="0" algn="ctr">
              <a:lnSpc>
                <a:spcPct val="150000"/>
              </a:lnSpc>
            </a:pPr>
            <a:r>
              <a:rPr lang="en-US" sz="1200" dirty="0"/>
              <a:t>Implementing high color contrast between text and background elements to improve readability for users with visual impairments.</a:t>
            </a:r>
            <a:endParaRPr sz="1200" dirty="0"/>
          </a:p>
        </p:txBody>
      </p:sp>
      <p:sp>
        <p:nvSpPr>
          <p:cNvPr id="362" name="Google Shape;362;p60"/>
          <p:cNvSpPr/>
          <p:nvPr/>
        </p:nvSpPr>
        <p:spPr>
          <a:xfrm>
            <a:off x="58328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60"/>
          <p:cNvSpPr txBox="1"/>
          <p:nvPr/>
        </p:nvSpPr>
        <p:spPr>
          <a:xfrm>
            <a:off x="6026525" y="1917800"/>
            <a:ext cx="2049000" cy="2123628"/>
          </a:xfrm>
          <a:prstGeom prst="rect">
            <a:avLst/>
          </a:prstGeom>
          <a:noFill/>
          <a:ln>
            <a:noFill/>
          </a:ln>
        </p:spPr>
        <p:txBody>
          <a:bodyPr spcFirstLastPara="1" wrap="square" lIns="91425" tIns="91425" rIns="91425" bIns="91425" anchor="t" anchorCtr="0">
            <a:spAutoFit/>
          </a:bodyPr>
          <a:lstStyle/>
          <a:p>
            <a:pPr algn="ctr">
              <a:lnSpc>
                <a:spcPct val="150000"/>
              </a:lnSpc>
            </a:pPr>
            <a:r>
              <a:rPr lang="en-US" sz="1200" dirty="0"/>
              <a:t>Designing the app to be fully navigable using a keyboard to accommodate users with mobility impairments.</a:t>
            </a:r>
          </a:p>
          <a:p>
            <a:pPr algn="ctr">
              <a:lnSpc>
                <a:spcPct val="150000"/>
              </a:lnSpc>
            </a:pPr>
            <a:r>
              <a:rPr lang="en-US" sz="1200" dirty="0"/>
              <a:t/>
            </a:r>
            <a:br>
              <a:rPr lang="en-US" sz="1200" dirty="0"/>
            </a:br>
            <a:endParaRPr sz="1200" dirty="0"/>
          </a:p>
        </p:txBody>
      </p:sp>
      <p:sp>
        <p:nvSpPr>
          <p:cNvPr id="364" name="Google Shape;364;p60"/>
          <p:cNvSpPr/>
          <p:nvPr/>
        </p:nvSpPr>
        <p:spPr>
          <a:xfrm>
            <a:off x="14791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65" name="Google Shape;365;p60"/>
          <p:cNvSpPr/>
          <p:nvPr/>
        </p:nvSpPr>
        <p:spPr>
          <a:xfrm>
            <a:off x="41367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366" name="Google Shape;366;p60"/>
          <p:cNvSpPr/>
          <p:nvPr/>
        </p:nvSpPr>
        <p:spPr>
          <a:xfrm>
            <a:off x="67943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F6368"/>
        </a:solidFill>
        <a:effectLst/>
      </p:bgPr>
    </p:bg>
    <p:spTree>
      <p:nvGrpSpPr>
        <p:cNvPr id="1" name="Shape 370"/>
        <p:cNvGrpSpPr/>
        <p:nvPr/>
      </p:nvGrpSpPr>
      <p:grpSpPr>
        <a:xfrm>
          <a:off x="0" y="0"/>
          <a:ext cx="0" cy="0"/>
          <a:chOff x="0" y="0"/>
          <a:chExt cx="0" cy="0"/>
        </a:xfrm>
      </p:grpSpPr>
      <p:sp>
        <p:nvSpPr>
          <p:cNvPr id="371" name="Google Shape;371;p61"/>
          <p:cNvSpPr txBox="1"/>
          <p:nvPr/>
        </p:nvSpPr>
        <p:spPr>
          <a:xfrm>
            <a:off x="3721275" y="2210100"/>
            <a:ext cx="2275500" cy="723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Takeaways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Next steps</a:t>
            </a:r>
            <a:endParaRPr>
              <a:solidFill>
                <a:srgbClr val="FFFFFF"/>
              </a:solidFill>
              <a:latin typeface="Open Sans"/>
              <a:ea typeface="Open Sans"/>
              <a:cs typeface="Open Sans"/>
              <a:sym typeface="Open Sans"/>
            </a:endParaRPr>
          </a:p>
        </p:txBody>
      </p:sp>
      <p:sp>
        <p:nvSpPr>
          <p:cNvPr id="372" name="Google Shape;372;p61"/>
          <p:cNvSpPr txBox="1"/>
          <p:nvPr/>
        </p:nvSpPr>
        <p:spPr>
          <a:xfrm>
            <a:off x="-468875" y="2294700"/>
            <a:ext cx="3704400" cy="5541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Going forward</a:t>
            </a:r>
            <a:endParaRPr sz="2400">
              <a:solidFill>
                <a:srgbClr val="FFFFFF"/>
              </a:solidFill>
              <a:latin typeface="Open Sans"/>
              <a:ea typeface="Open Sans"/>
              <a:cs typeface="Open Sans"/>
              <a:sym typeface="Open Sans"/>
            </a:endParaRPr>
          </a:p>
        </p:txBody>
      </p:sp>
      <p:cxnSp>
        <p:nvCxnSpPr>
          <p:cNvPr id="373" name="Google Shape;373;p61"/>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2"/>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Takeaways</a:t>
            </a:r>
            <a:endParaRPr sz="2400">
              <a:solidFill>
                <a:srgbClr val="5F6368"/>
              </a:solidFill>
              <a:latin typeface="Open Sans"/>
              <a:ea typeface="Open Sans"/>
              <a:cs typeface="Open Sans"/>
              <a:sym typeface="Open Sans"/>
            </a:endParaRPr>
          </a:p>
        </p:txBody>
      </p:sp>
      <p:sp>
        <p:nvSpPr>
          <p:cNvPr id="379" name="Google Shape;379;p62"/>
          <p:cNvSpPr txBox="1"/>
          <p:nvPr/>
        </p:nvSpPr>
        <p:spPr>
          <a:xfrm>
            <a:off x="539600" y="2237975"/>
            <a:ext cx="3446100" cy="2446793"/>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Impact: </a:t>
            </a:r>
            <a:r>
              <a:rPr lang="en" sz="1200" dirty="0">
                <a:solidFill>
                  <a:srgbClr val="5F6368"/>
                </a:solidFill>
                <a:latin typeface="Open Sans"/>
                <a:ea typeface="Open Sans"/>
                <a:cs typeface="Open Sans"/>
                <a:sym typeface="Open Sans"/>
              </a:rPr>
              <a:t/>
            </a:r>
            <a:br>
              <a:rPr lang="en" sz="1200" dirty="0">
                <a:solidFill>
                  <a:srgbClr val="5F6368"/>
                </a:solidFill>
                <a:latin typeface="Open Sans"/>
                <a:ea typeface="Open Sans"/>
                <a:cs typeface="Open Sans"/>
                <a:sym typeface="Open Sans"/>
              </a:rPr>
            </a:br>
            <a:r>
              <a:rPr lang="en-US" altLang="en-US" sz="1200" dirty="0">
                <a:solidFill>
                  <a:schemeClr val="tx1"/>
                </a:solidFill>
                <a:latin typeface="Arial" panose="020B0604020202020204" pitchFamily="34" charset="0"/>
              </a:rPr>
              <a:t>The Flower Buying App has garnered positive feedback from peers and study participants, with one user praising its easy navigation and personalized options, indicating its potential to enhance the flower purchasing experience and customer satisfaction.</a:t>
            </a:r>
          </a:p>
          <a:p>
            <a:pPr marL="0" lvl="0" indent="0" algn="l" rtl="0">
              <a:lnSpc>
                <a:spcPct val="150000"/>
              </a:lnSpc>
              <a:spcBef>
                <a:spcPts val="0"/>
              </a:spcBef>
              <a:spcAft>
                <a:spcPts val="0"/>
              </a:spcAft>
              <a:buNone/>
            </a:pPr>
            <a:endParaRPr sz="1200" b="1" dirty="0">
              <a:solidFill>
                <a:srgbClr val="1967D2"/>
              </a:solidFill>
              <a:latin typeface="Open Sans"/>
              <a:ea typeface="Open Sans"/>
              <a:cs typeface="Open Sans"/>
              <a:sym typeface="Open Sans"/>
            </a:endParaRPr>
          </a:p>
        </p:txBody>
      </p:sp>
      <p:sp>
        <p:nvSpPr>
          <p:cNvPr id="380" name="Google Shape;380;p62"/>
          <p:cNvSpPr/>
          <p:nvPr/>
        </p:nvSpPr>
        <p:spPr>
          <a:xfrm>
            <a:off x="5396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2"/>
          <p:cNvSpPr txBox="1"/>
          <p:nvPr/>
        </p:nvSpPr>
        <p:spPr>
          <a:xfrm>
            <a:off x="4495800" y="2237975"/>
            <a:ext cx="3446100" cy="2723792"/>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5F6368"/>
                </a:solidFill>
                <a:latin typeface="Open Sans SemiBold"/>
                <a:ea typeface="Open Sans SemiBold"/>
                <a:cs typeface="Open Sans SemiBold"/>
                <a:sym typeface="Open Sans SemiBold"/>
              </a:rPr>
              <a:t>What I learned:</a:t>
            </a:r>
            <a:endParaRPr dirty="0">
              <a:solidFill>
                <a:srgbClr val="5F6368"/>
              </a:solidFill>
              <a:latin typeface="Open Sans SemiBold"/>
              <a:ea typeface="Open Sans SemiBold"/>
              <a:cs typeface="Open Sans SemiBold"/>
              <a:sym typeface="Open Sans SemiBold"/>
            </a:endParaRPr>
          </a:p>
          <a:p>
            <a:pPr>
              <a:lnSpc>
                <a:spcPct val="150000"/>
              </a:lnSpc>
            </a:pPr>
            <a:r>
              <a:rPr lang="en-US" altLang="en-US" sz="1200" dirty="0" smtClean="0">
                <a:solidFill>
                  <a:schemeClr val="tx1"/>
                </a:solidFill>
                <a:latin typeface="Arial" panose="020B0604020202020204" pitchFamily="34" charset="0"/>
              </a:rPr>
              <a:t>The </a:t>
            </a:r>
            <a:r>
              <a:rPr lang="en-US" altLang="en-US" sz="1200" dirty="0">
                <a:solidFill>
                  <a:schemeClr val="tx1"/>
                </a:solidFill>
                <a:latin typeface="Arial" panose="020B0604020202020204" pitchFamily="34" charset="0"/>
              </a:rPr>
              <a:t>Flower Buying App project highlighted the importance of user-centered design and accessibility features, resulting in an inclusive product. Engaging with real users and collaborating with developers and stakeholders ensured clear communication and iterative feedback, meeting technical and business requirements</a:t>
            </a:r>
            <a:r>
              <a:rPr lang="en-US" altLang="en-US" sz="1200" dirty="0" smtClean="0">
                <a:solidFill>
                  <a:schemeClr val="tx1"/>
                </a:solidFill>
                <a:latin typeface="Arial" panose="020B0604020202020204" pitchFamily="34" charset="0"/>
              </a:rPr>
              <a:t>.</a:t>
            </a:r>
            <a:endParaRPr lang="en-US" altLang="en-US" sz="1200" dirty="0">
              <a:solidFill>
                <a:schemeClr val="tx1"/>
              </a:solidFill>
              <a:latin typeface="Arial" panose="020B0604020202020204" pitchFamily="34" charset="0"/>
            </a:endParaRPr>
          </a:p>
        </p:txBody>
      </p:sp>
      <p:sp>
        <p:nvSpPr>
          <p:cNvPr id="382" name="Google Shape;382;p62"/>
          <p:cNvSpPr/>
          <p:nvPr/>
        </p:nvSpPr>
        <p:spPr>
          <a:xfrm>
            <a:off x="44958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2"/>
          <p:cNvSpPr/>
          <p:nvPr/>
        </p:nvSpPr>
        <p:spPr>
          <a:xfrm>
            <a:off x="679050" y="1660250"/>
            <a:ext cx="234394" cy="260801"/>
          </a:xfrm>
          <a:custGeom>
            <a:avLst/>
            <a:gdLst/>
            <a:ahLst/>
            <a:cxnLst/>
            <a:rect l="l" t="t" r="r" b="b"/>
            <a:pathLst>
              <a:path w="941" h="1045" extrusionOk="0">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nvGrpSpPr>
          <p:cNvPr id="384" name="Google Shape;384;p62"/>
          <p:cNvGrpSpPr/>
          <p:nvPr/>
        </p:nvGrpSpPr>
        <p:grpSpPr>
          <a:xfrm>
            <a:off x="4605678" y="1676963"/>
            <a:ext cx="293543" cy="227362"/>
            <a:chOff x="420350" y="238125"/>
            <a:chExt cx="6779275" cy="5238750"/>
          </a:xfrm>
        </p:grpSpPr>
        <p:sp>
          <p:nvSpPr>
            <p:cNvPr id="385" name="Google Shape;385;p62"/>
            <p:cNvSpPr/>
            <p:nvPr/>
          </p:nvSpPr>
          <p:spPr>
            <a:xfrm>
              <a:off x="420350" y="238125"/>
              <a:ext cx="6779275" cy="5238750"/>
            </a:xfrm>
            <a:custGeom>
              <a:avLst/>
              <a:gdLst/>
              <a:ahLst/>
              <a:cxnLst/>
              <a:rect l="l" t="t" r="r" b="b"/>
              <a:pathLst>
                <a:path w="271171" h="209550" extrusionOk="0">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2"/>
            <p:cNvSpPr/>
            <p:nvPr/>
          </p:nvSpPr>
          <p:spPr>
            <a:xfrm>
              <a:off x="4118525" y="1625500"/>
              <a:ext cx="2157675" cy="765850"/>
            </a:xfrm>
            <a:custGeom>
              <a:avLst/>
              <a:gdLst/>
              <a:ahLst/>
              <a:cxnLst/>
              <a:rect l="l" t="t" r="r" b="b"/>
              <a:pathLst>
                <a:path w="86307" h="30634" extrusionOk="0">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2"/>
            <p:cNvSpPr/>
            <p:nvPr/>
          </p:nvSpPr>
          <p:spPr>
            <a:xfrm>
              <a:off x="4118525" y="2444600"/>
              <a:ext cx="2157675" cy="768075"/>
            </a:xfrm>
            <a:custGeom>
              <a:avLst/>
              <a:gdLst/>
              <a:ahLst/>
              <a:cxnLst/>
              <a:rect l="l" t="t" r="r" b="b"/>
              <a:pathLst>
                <a:path w="86307" h="30723" extrusionOk="0">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2"/>
            <p:cNvSpPr/>
            <p:nvPr/>
          </p:nvSpPr>
          <p:spPr>
            <a:xfrm>
              <a:off x="4118525" y="3268150"/>
              <a:ext cx="2157675" cy="765850"/>
            </a:xfrm>
            <a:custGeom>
              <a:avLst/>
              <a:gdLst/>
              <a:ahLst/>
              <a:cxnLst/>
              <a:rect l="l" t="t" r="r" b="b"/>
              <a:pathLst>
                <a:path w="86307" h="30634" extrusionOk="0">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3"/>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Next steps</a:t>
            </a:r>
            <a:endParaRPr sz="2400">
              <a:solidFill>
                <a:srgbClr val="5F6368"/>
              </a:solidFill>
              <a:latin typeface="Open Sans"/>
              <a:ea typeface="Open Sans"/>
              <a:cs typeface="Open Sans"/>
              <a:sym typeface="Open Sans"/>
            </a:endParaRPr>
          </a:p>
        </p:txBody>
      </p:sp>
      <p:sp>
        <p:nvSpPr>
          <p:cNvPr id="394" name="Google Shape;394;p63"/>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3"/>
          <p:cNvSpPr txBox="1"/>
          <p:nvPr/>
        </p:nvSpPr>
        <p:spPr>
          <a:xfrm>
            <a:off x="711325" y="1917800"/>
            <a:ext cx="2049000" cy="2123628"/>
          </a:xfrm>
          <a:prstGeom prst="rect">
            <a:avLst/>
          </a:prstGeom>
          <a:noFill/>
          <a:ln>
            <a:noFill/>
          </a:ln>
        </p:spPr>
        <p:txBody>
          <a:bodyPr spcFirstLastPara="1" wrap="square" lIns="91425" tIns="91425" rIns="91425" bIns="91425" anchor="t" anchorCtr="0">
            <a:spAutoFit/>
          </a:bodyPr>
          <a:lstStyle/>
          <a:p>
            <a:pPr lvl="0" algn="ctr">
              <a:lnSpc>
                <a:spcPct val="150000"/>
              </a:lnSpc>
              <a:buClr>
                <a:schemeClr val="dk1"/>
              </a:buClr>
              <a:buSzPts val="1100"/>
            </a:pPr>
            <a:r>
              <a:rPr lang="en-US" sz="1200" dirty="0"/>
              <a:t>Gather user feedback post-launch to identify areas for improvement and implement updates to enhance user experience and address any usability issues.</a:t>
            </a:r>
            <a:endParaRPr sz="1200" dirty="0"/>
          </a:p>
        </p:txBody>
      </p:sp>
      <p:sp>
        <p:nvSpPr>
          <p:cNvPr id="396" name="Google Shape;396;p63"/>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3"/>
          <p:cNvSpPr txBox="1"/>
          <p:nvPr/>
        </p:nvSpPr>
        <p:spPr>
          <a:xfrm>
            <a:off x="3368925" y="1917800"/>
            <a:ext cx="2049000" cy="2400627"/>
          </a:xfrm>
          <a:prstGeom prst="rect">
            <a:avLst/>
          </a:prstGeom>
          <a:noFill/>
          <a:ln>
            <a:noFill/>
          </a:ln>
        </p:spPr>
        <p:txBody>
          <a:bodyPr spcFirstLastPara="1" wrap="square" lIns="91425" tIns="91425" rIns="91425" bIns="91425" anchor="t" anchorCtr="0">
            <a:spAutoFit/>
          </a:bodyPr>
          <a:lstStyle/>
          <a:p>
            <a:pPr lvl="0" algn="ctr">
              <a:lnSpc>
                <a:spcPct val="150000"/>
              </a:lnSpc>
            </a:pPr>
            <a:r>
              <a:rPr lang="en-US" sz="1200" dirty="0"/>
              <a:t>Explore opportunities for scaling the app by adding new features, expanding product offerings, and launching in additional markets to meet the evolving needs of customers.</a:t>
            </a:r>
            <a:endParaRPr sz="1200" dirty="0"/>
          </a:p>
        </p:txBody>
      </p:sp>
      <p:sp>
        <p:nvSpPr>
          <p:cNvPr id="398" name="Google Shape;398;p63"/>
          <p:cNvSpPr/>
          <p:nvPr/>
        </p:nvSpPr>
        <p:spPr>
          <a:xfrm>
            <a:off x="58328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3"/>
          <p:cNvSpPr txBox="1"/>
          <p:nvPr/>
        </p:nvSpPr>
        <p:spPr>
          <a:xfrm>
            <a:off x="6026525" y="1917800"/>
            <a:ext cx="2049000" cy="2400627"/>
          </a:xfrm>
          <a:prstGeom prst="rect">
            <a:avLst/>
          </a:prstGeom>
          <a:noFill/>
          <a:ln>
            <a:noFill/>
          </a:ln>
        </p:spPr>
        <p:txBody>
          <a:bodyPr spcFirstLastPara="1" wrap="square" lIns="91425" tIns="91425" rIns="91425" bIns="91425" anchor="t" anchorCtr="0">
            <a:spAutoFit/>
          </a:bodyPr>
          <a:lstStyle/>
          <a:p>
            <a:pPr algn="ctr">
              <a:lnSpc>
                <a:spcPct val="150000"/>
              </a:lnSpc>
            </a:pPr>
            <a:r>
              <a:rPr lang="en-US" sz="1200" dirty="0"/>
              <a:t>Perform regular audits to ensure ongoing compliance with accessibility standards, maintaining inclusivity and reaching a broader audience.</a:t>
            </a:r>
          </a:p>
          <a:p>
            <a:pPr algn="ctr">
              <a:lnSpc>
                <a:spcPct val="150000"/>
              </a:lnSpc>
            </a:pPr>
            <a:r>
              <a:rPr lang="en-US" sz="1200" dirty="0"/>
              <a:t/>
            </a:r>
            <a:br>
              <a:rPr lang="en-US" sz="1200" dirty="0"/>
            </a:br>
            <a:endParaRPr sz="1200" dirty="0"/>
          </a:p>
        </p:txBody>
      </p:sp>
      <p:sp>
        <p:nvSpPr>
          <p:cNvPr id="400" name="Google Shape;400;p63"/>
          <p:cNvSpPr/>
          <p:nvPr/>
        </p:nvSpPr>
        <p:spPr>
          <a:xfrm>
            <a:off x="14791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401" name="Google Shape;401;p63"/>
          <p:cNvSpPr/>
          <p:nvPr/>
        </p:nvSpPr>
        <p:spPr>
          <a:xfrm>
            <a:off x="41367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402" name="Google Shape;402;p63"/>
          <p:cNvSpPr/>
          <p:nvPr/>
        </p:nvSpPr>
        <p:spPr>
          <a:xfrm>
            <a:off x="67943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4"/>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Let’s connect!</a:t>
            </a:r>
            <a:endParaRPr sz="2400">
              <a:solidFill>
                <a:srgbClr val="5F6368"/>
              </a:solidFill>
              <a:latin typeface="Open Sans"/>
              <a:ea typeface="Open Sans"/>
              <a:cs typeface="Open Sans"/>
              <a:sym typeface="Open Sans"/>
            </a:endParaRPr>
          </a:p>
        </p:txBody>
      </p:sp>
      <p:sp>
        <p:nvSpPr>
          <p:cNvPr id="408" name="Google Shape;408;p64"/>
          <p:cNvSpPr txBox="1"/>
          <p:nvPr/>
        </p:nvSpPr>
        <p:spPr>
          <a:xfrm>
            <a:off x="3064600" y="-1016100"/>
            <a:ext cx="65094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Insert a few sentences summarizing the next steps you would take with this project and why. Feel free to organize next steps in a bullet point list. </a:t>
            </a:r>
            <a:endParaRPr>
              <a:solidFill>
                <a:srgbClr val="5F6368"/>
              </a:solidFill>
              <a:latin typeface="Open Sans"/>
              <a:ea typeface="Open Sans"/>
              <a:cs typeface="Open Sans"/>
              <a:sym typeface="Open Sans"/>
            </a:endParaRPr>
          </a:p>
        </p:txBody>
      </p:sp>
      <p:sp>
        <p:nvSpPr>
          <p:cNvPr id="409" name="Google Shape;409;p64"/>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4"/>
          <p:cNvSpPr txBox="1"/>
          <p:nvPr/>
        </p:nvSpPr>
        <p:spPr>
          <a:xfrm>
            <a:off x="919075" y="2461800"/>
            <a:ext cx="7136100" cy="821733"/>
          </a:xfrm>
          <a:prstGeom prst="rect">
            <a:avLst/>
          </a:prstGeom>
          <a:noFill/>
          <a:ln>
            <a:noFill/>
          </a:ln>
        </p:spPr>
        <p:txBody>
          <a:bodyPr spcFirstLastPara="1" wrap="square" lIns="0" tIns="91425" rIns="91425" bIns="91425" anchor="t" anchorCtr="0">
            <a:spAutoFit/>
          </a:bodyPr>
          <a:lstStyle/>
          <a:p>
            <a:pPr lvl="0" algn="ctr">
              <a:lnSpc>
                <a:spcPct val="115000"/>
              </a:lnSpc>
              <a:buClr>
                <a:schemeClr val="dk1"/>
              </a:buClr>
              <a:buSzPts val="1100"/>
            </a:pPr>
            <a:r>
              <a:rPr lang="en-US" sz="1200" dirty="0"/>
              <a:t>For more information about my work or to discuss potential collaborations, feel free to contact me at </a:t>
            </a:r>
            <a:r>
              <a:rPr lang="en-US" sz="1200" dirty="0">
                <a:hlinkClick r:id="rId3"/>
              </a:rPr>
              <a:t>pemayangchenwt@gmail.com</a:t>
            </a:r>
            <a:endParaRPr lang="en-US" sz="1200" dirty="0"/>
          </a:p>
          <a:p>
            <a:pPr lvl="0" algn="ctr">
              <a:lnSpc>
                <a:spcPct val="115000"/>
              </a:lnSpc>
              <a:buClr>
                <a:schemeClr val="dk1"/>
              </a:buClr>
              <a:buSzPts val="1100"/>
            </a:pPr>
            <a:r>
              <a:rPr lang="en-US" sz="1200" dirty="0">
                <a:solidFill>
                  <a:srgbClr val="5F6368"/>
                </a:solidFill>
                <a:latin typeface="Open Sans"/>
                <a:ea typeface="Open Sans"/>
                <a:cs typeface="Open Sans"/>
                <a:sym typeface="Open Sans"/>
              </a:rPr>
              <a:t>17956041</a:t>
            </a:r>
            <a:endParaRPr lang="en-US" sz="1200" dirty="0">
              <a:solidFill>
                <a:srgbClr val="5F6368"/>
              </a:solidFill>
              <a:latin typeface="Open Sans"/>
              <a:ea typeface="Open Sans"/>
              <a:cs typeface="Open Sans"/>
              <a:sym typeface="Open Sans"/>
            </a:endParaRPr>
          </a:p>
        </p:txBody>
      </p:sp>
      <p:sp>
        <p:nvSpPr>
          <p:cNvPr id="411" name="Google Shape;411;p64"/>
          <p:cNvSpPr/>
          <p:nvPr/>
        </p:nvSpPr>
        <p:spPr>
          <a:xfrm>
            <a:off x="4230475" y="1602212"/>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4"/>
          <p:cNvSpPr/>
          <p:nvPr/>
        </p:nvSpPr>
        <p:spPr>
          <a:xfrm>
            <a:off x="4361825" y="1734124"/>
            <a:ext cx="250599" cy="249449"/>
          </a:xfrm>
          <a:custGeom>
            <a:avLst/>
            <a:gdLst/>
            <a:ahLst/>
            <a:cxnLst/>
            <a:rect l="l" t="t" r="r" b="b"/>
            <a:pathLst>
              <a:path w="964" h="962" extrusionOk="0">
                <a:moveTo>
                  <a:pt x="774" y="400"/>
                </a:moveTo>
                <a:lnTo>
                  <a:pt x="562" y="189"/>
                </a:lnTo>
                <a:lnTo>
                  <a:pt x="0" y="749"/>
                </a:lnTo>
                <a:lnTo>
                  <a:pt x="0" y="961"/>
                </a:lnTo>
                <a:lnTo>
                  <a:pt x="212" y="961"/>
                </a:lnTo>
                <a:lnTo>
                  <a:pt x="774" y="400"/>
                </a:lnTo>
                <a:close/>
                <a:moveTo>
                  <a:pt x="940" y="234"/>
                </a:moveTo>
                <a:cubicBezTo>
                  <a:pt x="963" y="211"/>
                  <a:pt x="963" y="177"/>
                  <a:pt x="940" y="155"/>
                </a:cubicBezTo>
                <a:lnTo>
                  <a:pt x="807" y="22"/>
                </a:lnTo>
                <a:cubicBezTo>
                  <a:pt x="785" y="0"/>
                  <a:pt x="751" y="0"/>
                  <a:pt x="728" y="22"/>
                </a:cubicBezTo>
                <a:lnTo>
                  <a:pt x="618" y="132"/>
                </a:lnTo>
                <a:lnTo>
                  <a:pt x="830" y="344"/>
                </a:lnTo>
                <a:lnTo>
                  <a:pt x="940" y="2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416"/>
        <p:cNvGrpSpPr/>
        <p:nvPr/>
      </p:nvGrpSpPr>
      <p:grpSpPr>
        <a:xfrm>
          <a:off x="0" y="0"/>
          <a:ext cx="0" cy="0"/>
          <a:chOff x="0" y="0"/>
          <a:chExt cx="0" cy="0"/>
        </a:xfrm>
      </p:grpSpPr>
      <p:sp>
        <p:nvSpPr>
          <p:cNvPr id="417" name="Google Shape;417;p65"/>
          <p:cNvSpPr txBox="1"/>
          <p:nvPr/>
        </p:nvSpPr>
        <p:spPr>
          <a:xfrm>
            <a:off x="2106450" y="2202300"/>
            <a:ext cx="4931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Thank you!</a:t>
            </a:r>
            <a:endParaRPr sz="3600">
              <a:solidFill>
                <a:srgbClr val="FFFFF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2"/>
          <p:cNvSpPr txBox="1"/>
          <p:nvPr/>
        </p:nvSpPr>
        <p:spPr>
          <a:xfrm>
            <a:off x="517675" y="2237975"/>
            <a:ext cx="3446100" cy="2169794"/>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The problem: </a:t>
            </a:r>
            <a:endParaRPr dirty="0">
              <a:solidFill>
                <a:srgbClr val="1967D2"/>
              </a:solidFill>
              <a:latin typeface="Open Sans SemiBold"/>
              <a:ea typeface="Open Sans SemiBold"/>
              <a:cs typeface="Open Sans SemiBold"/>
              <a:sym typeface="Open Sans SemiBold"/>
            </a:endParaRPr>
          </a:p>
          <a:p>
            <a:pPr>
              <a:lnSpc>
                <a:spcPct val="150000"/>
              </a:lnSpc>
            </a:pPr>
            <a:r>
              <a:rPr lang="en-US" altLang="en-US" sz="1200" dirty="0" smtClean="0">
                <a:solidFill>
                  <a:schemeClr val="tx1"/>
                </a:solidFill>
                <a:latin typeface="Arial" panose="020B0604020202020204" pitchFamily="34" charset="0"/>
              </a:rPr>
              <a:t>Customers </a:t>
            </a:r>
            <a:r>
              <a:rPr lang="en-US" altLang="en-US" sz="1200" dirty="0">
                <a:solidFill>
                  <a:schemeClr val="tx1"/>
                </a:solidFill>
                <a:latin typeface="Arial" panose="020B0604020202020204" pitchFamily="34" charset="0"/>
              </a:rPr>
              <a:t>face challenges in purchasing flowers due to limited access, inconsistent quality, inconvenience of in-person visits, and lack of transparency in availability and pricing.</a:t>
            </a:r>
          </a:p>
          <a:p>
            <a:pPr marL="0" lvl="0" indent="0" algn="l" rtl="0">
              <a:lnSpc>
                <a:spcPct val="150000"/>
              </a:lnSpc>
              <a:spcBef>
                <a:spcPts val="0"/>
              </a:spcBef>
              <a:spcAft>
                <a:spcPts val="0"/>
              </a:spcAft>
              <a:buNone/>
            </a:pPr>
            <a:endParaRPr lang="en" sz="1200" dirty="0" smtClean="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sz="1200" b="1" dirty="0">
              <a:solidFill>
                <a:srgbClr val="4285F4"/>
              </a:solidFill>
              <a:latin typeface="Open Sans"/>
              <a:ea typeface="Open Sans"/>
              <a:cs typeface="Open Sans"/>
              <a:sym typeface="Open Sans"/>
            </a:endParaRPr>
          </a:p>
        </p:txBody>
      </p:sp>
      <p:sp>
        <p:nvSpPr>
          <p:cNvPr id="165" name="Google Shape;165;p42"/>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66" name="Google Shape;166;p42"/>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2"/>
          <p:cNvSpPr txBox="1"/>
          <p:nvPr/>
        </p:nvSpPr>
        <p:spPr>
          <a:xfrm>
            <a:off x="4572000" y="2237975"/>
            <a:ext cx="3446100" cy="133879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goal: </a:t>
            </a:r>
            <a:endParaRPr dirty="0">
              <a:solidFill>
                <a:srgbClr val="1967D2"/>
              </a:solidFill>
              <a:latin typeface="Open Sans SemiBold"/>
              <a:ea typeface="Open Sans SemiBold"/>
              <a:cs typeface="Open Sans SemiBold"/>
              <a:sym typeface="Open Sans SemiBold"/>
            </a:endParaRPr>
          </a:p>
          <a:p>
            <a:pPr lvl="0">
              <a:lnSpc>
                <a:spcPct val="150000"/>
              </a:lnSpc>
            </a:pPr>
            <a:r>
              <a:rPr lang="en-US" sz="1200" dirty="0" smtClean="0"/>
              <a:t>The goal </a:t>
            </a:r>
            <a:r>
              <a:rPr lang="en-US" sz="1200" dirty="0"/>
              <a:t>of the Flower Buying App is to create a user-friendly digital platform that streamlines the process of purchasing flowers.</a:t>
            </a:r>
            <a:endParaRPr sz="1200" b="1" dirty="0">
              <a:solidFill>
                <a:srgbClr val="4285F4"/>
              </a:solidFill>
              <a:latin typeface="Open Sans"/>
              <a:ea typeface="Open Sans"/>
              <a:cs typeface="Open Sans"/>
              <a:sym typeface="Open Sans"/>
            </a:endParaRPr>
          </a:p>
        </p:txBody>
      </p:sp>
      <p:sp>
        <p:nvSpPr>
          <p:cNvPr id="168" name="Google Shape;168;p42"/>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2"/>
          <p:cNvSpPr/>
          <p:nvPr/>
        </p:nvSpPr>
        <p:spPr>
          <a:xfrm>
            <a:off x="46842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70" name="Google Shape;170;p42"/>
          <p:cNvSpPr/>
          <p:nvPr/>
        </p:nvSpPr>
        <p:spPr>
          <a:xfrm>
            <a:off x="640475" y="1656801"/>
            <a:ext cx="267700" cy="267700"/>
          </a:xfrm>
          <a:custGeom>
            <a:avLst/>
            <a:gdLst/>
            <a:ahLst/>
            <a:cxnLst/>
            <a:rect l="l" t="t" r="r" b="b"/>
            <a:pathLst>
              <a:path w="209550" h="209550" extrusionOk="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3"/>
          <p:cNvSpPr txBox="1"/>
          <p:nvPr/>
        </p:nvSpPr>
        <p:spPr>
          <a:xfrm>
            <a:off x="517675" y="2237975"/>
            <a:ext cx="3446100" cy="189279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My role: </a:t>
            </a:r>
            <a:endParaRPr dirty="0">
              <a:solidFill>
                <a:srgbClr val="1967D2"/>
              </a:solidFill>
              <a:latin typeface="Open Sans SemiBold"/>
              <a:ea typeface="Open Sans SemiBold"/>
              <a:cs typeface="Open Sans SemiBold"/>
              <a:sym typeface="Open Sans SemiBold"/>
            </a:endParaRPr>
          </a:p>
          <a:p>
            <a:pPr>
              <a:lnSpc>
                <a:spcPct val="150000"/>
              </a:lnSpc>
            </a:pPr>
            <a:r>
              <a:rPr lang="en-US" altLang="en-US" sz="1200" dirty="0" smtClean="0">
                <a:solidFill>
                  <a:schemeClr val="tx1"/>
                </a:solidFill>
                <a:latin typeface="Arial" panose="020B0604020202020204" pitchFamily="34" charset="0"/>
              </a:rPr>
              <a:t>A </a:t>
            </a:r>
            <a:r>
              <a:rPr lang="en-US" altLang="en-US" sz="1200" dirty="0">
                <a:solidFill>
                  <a:schemeClr val="tx1"/>
                </a:solidFill>
                <a:latin typeface="Arial" panose="020B0604020202020204" pitchFamily="34" charset="0"/>
              </a:rPr>
              <a:t>UX/UI designer who will conduct market research, create wireframes and prototypes, and design an intuitive, visually appealing interface for the Flower Catalogue App project.</a:t>
            </a:r>
          </a:p>
          <a:p>
            <a:pPr marL="0" lvl="0" indent="0" algn="l" rtl="0">
              <a:lnSpc>
                <a:spcPct val="150000"/>
              </a:lnSpc>
              <a:spcBef>
                <a:spcPts val="0"/>
              </a:spcBef>
              <a:spcAft>
                <a:spcPts val="0"/>
              </a:spcAft>
              <a:buNone/>
            </a:pPr>
            <a:endParaRPr sz="1200" b="1" dirty="0">
              <a:solidFill>
                <a:srgbClr val="4285F4"/>
              </a:solidFill>
              <a:latin typeface="Open Sans"/>
              <a:ea typeface="Open Sans"/>
              <a:cs typeface="Open Sans"/>
              <a:sym typeface="Open Sans"/>
            </a:endParaRPr>
          </a:p>
        </p:txBody>
      </p:sp>
      <p:sp>
        <p:nvSpPr>
          <p:cNvPr id="176" name="Google Shape;176;p43"/>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77" name="Google Shape;177;p43"/>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3"/>
          <p:cNvSpPr txBox="1"/>
          <p:nvPr/>
        </p:nvSpPr>
        <p:spPr>
          <a:xfrm>
            <a:off x="4572000" y="2237975"/>
            <a:ext cx="3446100" cy="189279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Responsibilities</a:t>
            </a:r>
            <a:r>
              <a:rPr lang="en" dirty="0">
                <a:solidFill>
                  <a:srgbClr val="1967D2"/>
                </a:solidFill>
                <a:latin typeface="Open Sans SemiBold"/>
                <a:ea typeface="Open Sans SemiBold"/>
                <a:cs typeface="Open Sans SemiBold"/>
                <a:sym typeface="Open Sans SemiBold"/>
              </a:rPr>
              <a:t>: </a:t>
            </a:r>
            <a:endParaRPr dirty="0">
              <a:solidFill>
                <a:srgbClr val="1967D2"/>
              </a:solidFill>
              <a:latin typeface="Open Sans SemiBold"/>
              <a:ea typeface="Open Sans SemiBold"/>
              <a:cs typeface="Open Sans SemiBold"/>
              <a:sym typeface="Open Sans SemiBold"/>
            </a:endParaRPr>
          </a:p>
          <a:p>
            <a:pPr>
              <a:lnSpc>
                <a:spcPct val="150000"/>
              </a:lnSpc>
            </a:pPr>
            <a:r>
              <a:rPr lang="en-US" sz="1200" dirty="0" smtClean="0"/>
              <a:t>Conducting </a:t>
            </a:r>
            <a:r>
              <a:rPr lang="en-US" sz="1200" dirty="0"/>
              <a:t>interviews, paper and digital </a:t>
            </a:r>
            <a:r>
              <a:rPr lang="en-US" sz="1200" dirty="0" err="1"/>
              <a:t>wireframing</a:t>
            </a:r>
            <a:r>
              <a:rPr lang="en-US" sz="1200" dirty="0"/>
              <a:t>, low and high-fidelity prototyping, conducting usability studies, accounting for accessibility, and iterating on designs.</a:t>
            </a:r>
            <a:endParaRPr lang="en-US" sz="1200" b="1" dirty="0">
              <a:solidFill>
                <a:srgbClr val="4285F4"/>
              </a:solidFill>
              <a:latin typeface="Open Sans"/>
              <a:ea typeface="Open Sans"/>
              <a:cs typeface="Open Sans"/>
              <a:sym typeface="Open Sans"/>
            </a:endParaRPr>
          </a:p>
          <a:p>
            <a:pPr marL="0" lvl="0" indent="0" algn="l" rtl="0">
              <a:lnSpc>
                <a:spcPct val="150000"/>
              </a:lnSpc>
              <a:spcBef>
                <a:spcPts val="0"/>
              </a:spcBef>
              <a:spcAft>
                <a:spcPts val="0"/>
              </a:spcAft>
              <a:buNone/>
            </a:pPr>
            <a:r>
              <a:rPr lang="en" sz="1200" dirty="0" smtClean="0">
                <a:solidFill>
                  <a:srgbClr val="5F6368"/>
                </a:solidFill>
                <a:latin typeface="Open Sans"/>
                <a:ea typeface="Open Sans"/>
                <a:cs typeface="Open Sans"/>
                <a:sym typeface="Open Sans"/>
              </a:rPr>
              <a:t> </a:t>
            </a:r>
            <a:endParaRPr sz="1200" b="1" dirty="0">
              <a:solidFill>
                <a:srgbClr val="4285F4"/>
              </a:solidFill>
              <a:latin typeface="Open Sans"/>
              <a:ea typeface="Open Sans"/>
              <a:cs typeface="Open Sans"/>
              <a:sym typeface="Open Sans"/>
            </a:endParaRPr>
          </a:p>
        </p:txBody>
      </p:sp>
      <p:sp>
        <p:nvSpPr>
          <p:cNvPr id="179" name="Google Shape;179;p43"/>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3"/>
          <p:cNvSpPr/>
          <p:nvPr/>
        </p:nvSpPr>
        <p:spPr>
          <a:xfrm>
            <a:off x="645441" y="1662440"/>
            <a:ext cx="257757" cy="256421"/>
          </a:xfrm>
          <a:custGeom>
            <a:avLst/>
            <a:gdLst/>
            <a:ahLst/>
            <a:cxnLst/>
            <a:rect l="l" t="t" r="r" b="b"/>
            <a:pathLst>
              <a:path w="851" h="847" extrusionOk="0">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81" name="Google Shape;181;p43"/>
          <p:cNvSpPr/>
          <p:nvPr/>
        </p:nvSpPr>
        <p:spPr>
          <a:xfrm>
            <a:off x="4685687" y="1710781"/>
            <a:ext cx="285935" cy="159748"/>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4335"/>
        </a:solidFill>
        <a:effectLst/>
      </p:bgPr>
    </p:bg>
    <p:spTree>
      <p:nvGrpSpPr>
        <p:cNvPr id="1" name="Shape 185"/>
        <p:cNvGrpSpPr/>
        <p:nvPr/>
      </p:nvGrpSpPr>
      <p:grpSpPr>
        <a:xfrm>
          <a:off x="0" y="0"/>
          <a:ext cx="0" cy="0"/>
          <a:chOff x="0" y="0"/>
          <a:chExt cx="0" cy="0"/>
        </a:xfrm>
      </p:grpSpPr>
      <p:sp>
        <p:nvSpPr>
          <p:cNvPr id="186" name="Google Shape;186;p44"/>
          <p:cNvSpPr txBox="1"/>
          <p:nvPr/>
        </p:nvSpPr>
        <p:spPr>
          <a:xfrm>
            <a:off x="-46002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Understanding</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en" sz="2400">
                <a:solidFill>
                  <a:srgbClr val="FFFFFF"/>
                </a:solidFill>
                <a:latin typeface="Open Sans"/>
                <a:ea typeface="Open Sans"/>
                <a:cs typeface="Open Sans"/>
                <a:sym typeface="Open Sans"/>
              </a:rPr>
              <a:t>the user</a:t>
            </a:r>
            <a:endParaRPr sz="2400">
              <a:solidFill>
                <a:srgbClr val="FFFFFF"/>
              </a:solidFill>
              <a:latin typeface="Open Sans"/>
              <a:ea typeface="Open Sans"/>
              <a:cs typeface="Open Sans"/>
              <a:sym typeface="Open Sans"/>
            </a:endParaRPr>
          </a:p>
        </p:txBody>
      </p:sp>
      <p:sp>
        <p:nvSpPr>
          <p:cNvPr id="187" name="Google Shape;187;p44"/>
          <p:cNvSpPr txBox="1"/>
          <p:nvPr/>
        </p:nvSpPr>
        <p:spPr>
          <a:xfrm>
            <a:off x="3712425" y="1886850"/>
            <a:ext cx="3946500" cy="13698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research</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Personas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Problem statements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
                <a:solidFill>
                  <a:srgbClr val="FFFFFF"/>
                </a:solidFill>
                <a:latin typeface="Open Sans"/>
                <a:ea typeface="Open Sans"/>
                <a:cs typeface="Open Sans"/>
                <a:sym typeface="Open Sans"/>
              </a:rPr>
              <a:t>User journey maps</a:t>
            </a:r>
            <a:endParaRPr>
              <a:solidFill>
                <a:srgbClr val="FFFFFF"/>
              </a:solidFill>
              <a:latin typeface="Open Sans"/>
              <a:ea typeface="Open Sans"/>
              <a:cs typeface="Open Sans"/>
              <a:sym typeface="Open Sans"/>
            </a:endParaRPr>
          </a:p>
        </p:txBody>
      </p:sp>
      <p:cxnSp>
        <p:nvCxnSpPr>
          <p:cNvPr id="188" name="Google Shape;188;p44"/>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5"/>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5"/>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summary</a:t>
            </a:r>
            <a:endParaRPr sz="2400">
              <a:solidFill>
                <a:srgbClr val="5F6368"/>
              </a:solidFill>
              <a:latin typeface="Open Sans"/>
              <a:ea typeface="Open Sans"/>
              <a:cs typeface="Open Sans"/>
              <a:sym typeface="Open Sans"/>
            </a:endParaRPr>
          </a:p>
        </p:txBody>
      </p:sp>
      <p:sp>
        <p:nvSpPr>
          <p:cNvPr id="195" name="Google Shape;195;p45"/>
          <p:cNvSpPr txBox="1"/>
          <p:nvPr/>
        </p:nvSpPr>
        <p:spPr>
          <a:xfrm>
            <a:off x="919075" y="2461800"/>
            <a:ext cx="7136100" cy="1661963"/>
          </a:xfrm>
          <a:prstGeom prst="rect">
            <a:avLst/>
          </a:prstGeom>
          <a:noFill/>
          <a:ln>
            <a:noFill/>
          </a:ln>
        </p:spPr>
        <p:txBody>
          <a:bodyPr spcFirstLastPara="1" wrap="square" lIns="0" tIns="91425" rIns="91425" bIns="91425" anchor="t" anchorCtr="0">
            <a:spAutoFit/>
          </a:bodyPr>
          <a:lstStyle/>
          <a:p>
            <a:pPr lvl="0" algn="ctr" eaLnBrk="0" fontAlgn="base" hangingPunct="0">
              <a:lnSpc>
                <a:spcPct val="200000"/>
              </a:lnSpc>
              <a:spcBef>
                <a:spcPct val="0"/>
              </a:spcBef>
              <a:spcAft>
                <a:spcPct val="0"/>
              </a:spcAft>
              <a:buClrTx/>
            </a:pPr>
            <a:endParaRPr lang="en-US" altLang="en-US" sz="1200" dirty="0" smtClean="0">
              <a:solidFill>
                <a:schemeClr val="tx1"/>
              </a:solidFill>
              <a:latin typeface="Arial" panose="020B0604020202020204" pitchFamily="34" charset="0"/>
            </a:endParaRPr>
          </a:p>
          <a:p>
            <a:pPr lvl="0" algn="ctr" eaLnBrk="0" fontAlgn="base" hangingPunct="0">
              <a:lnSpc>
                <a:spcPct val="200000"/>
              </a:lnSpc>
              <a:spcBef>
                <a:spcPct val="0"/>
              </a:spcBef>
              <a:spcAft>
                <a:spcPct val="0"/>
              </a:spcAft>
              <a:buClrTx/>
            </a:pPr>
            <a:r>
              <a:rPr lang="en-US" altLang="en-US" sz="1200" dirty="0" smtClean="0">
                <a:solidFill>
                  <a:schemeClr val="tx1"/>
                </a:solidFill>
                <a:latin typeface="Arial" panose="020B0604020202020204" pitchFamily="34" charset="0"/>
              </a:rPr>
              <a:t>User </a:t>
            </a:r>
            <a:r>
              <a:rPr lang="en-US" altLang="en-US" sz="1200" dirty="0">
                <a:solidFill>
                  <a:schemeClr val="tx1"/>
                </a:solidFill>
                <a:latin typeface="Arial" panose="020B0604020202020204" pitchFamily="34" charset="0"/>
              </a:rPr>
              <a:t>research on the Flower Buying App revealed customers value personalized bouquet options, real-time inventory updates, and reliable delivery tracking, leading to a more comprehensive and user-friendly app.</a:t>
            </a:r>
          </a:p>
        </p:txBody>
      </p:sp>
      <p:sp>
        <p:nvSpPr>
          <p:cNvPr id="196" name="Google Shape;196;p45"/>
          <p:cNvSpPr/>
          <p:nvPr/>
        </p:nvSpPr>
        <p:spPr>
          <a:xfrm>
            <a:off x="4230475" y="1602212"/>
            <a:ext cx="513300" cy="5133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5"/>
          <p:cNvSpPr/>
          <p:nvPr/>
        </p:nvSpPr>
        <p:spPr>
          <a:xfrm>
            <a:off x="4373201" y="1744926"/>
            <a:ext cx="227849" cy="22784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6"/>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pain points</a:t>
            </a:r>
            <a:endParaRPr sz="2400">
              <a:solidFill>
                <a:srgbClr val="5F6368"/>
              </a:solidFill>
              <a:latin typeface="Open Sans"/>
              <a:ea typeface="Open Sans"/>
              <a:cs typeface="Open Sans"/>
              <a:sym typeface="Open Sans"/>
            </a:endParaRPr>
          </a:p>
        </p:txBody>
      </p:sp>
      <p:sp>
        <p:nvSpPr>
          <p:cNvPr id="203" name="Google Shape;203;p46"/>
          <p:cNvSpPr txBox="1"/>
          <p:nvPr/>
        </p:nvSpPr>
        <p:spPr>
          <a:xfrm>
            <a:off x="441463" y="2008850"/>
            <a:ext cx="1872600" cy="692467"/>
          </a:xfrm>
          <a:prstGeom prst="rect">
            <a:avLst/>
          </a:prstGeom>
          <a:noFill/>
          <a:ln>
            <a:noFill/>
          </a:ln>
        </p:spPr>
        <p:txBody>
          <a:bodyPr spcFirstLastPara="1" wrap="square" lIns="0" tIns="91425" rIns="91425" bIns="91425" anchor="t" anchorCtr="0">
            <a:spAutoFit/>
          </a:bodyPr>
          <a:lstStyle/>
          <a:p>
            <a:pPr lvl="0" algn="ctr">
              <a:lnSpc>
                <a:spcPct val="150000"/>
              </a:lnSpc>
            </a:pPr>
            <a:r>
              <a:rPr lang="en-US" sz="1100" b="1" dirty="0"/>
              <a:t>Limited Access to Quality Flowers</a:t>
            </a:r>
            <a:endParaRPr sz="1100" dirty="0">
              <a:solidFill>
                <a:srgbClr val="4285F4"/>
              </a:solidFill>
              <a:latin typeface="Open Sans SemiBold"/>
              <a:ea typeface="Open Sans SemiBold"/>
              <a:cs typeface="Open Sans SemiBold"/>
              <a:sym typeface="Open Sans SemiBold"/>
            </a:endParaRPr>
          </a:p>
        </p:txBody>
      </p:sp>
      <p:sp>
        <p:nvSpPr>
          <p:cNvPr id="204" name="Google Shape;204;p46"/>
          <p:cNvSpPr txBox="1"/>
          <p:nvPr/>
        </p:nvSpPr>
        <p:spPr>
          <a:xfrm>
            <a:off x="441475" y="2522475"/>
            <a:ext cx="1872600" cy="2095928"/>
          </a:xfrm>
          <a:prstGeom prst="rect">
            <a:avLst/>
          </a:prstGeom>
          <a:noFill/>
          <a:ln>
            <a:noFill/>
          </a:ln>
        </p:spPr>
        <p:txBody>
          <a:bodyPr spcFirstLastPara="1" wrap="square" lIns="0" tIns="91425" rIns="91425" bIns="91425" anchor="t" anchorCtr="0">
            <a:spAutoFit/>
          </a:bodyPr>
          <a:lstStyle/>
          <a:p>
            <a:pPr algn="ctr">
              <a:lnSpc>
                <a:spcPct val="115000"/>
              </a:lnSpc>
            </a:pPr>
            <a:r>
              <a:rPr lang="en-US" altLang="en-US" sz="1200" dirty="0" smtClean="0">
                <a:solidFill>
                  <a:schemeClr val="tx1"/>
                </a:solidFill>
                <a:latin typeface="Arial" panose="020B0604020202020204" pitchFamily="34" charset="0"/>
              </a:rPr>
              <a:t>Customers </a:t>
            </a:r>
            <a:r>
              <a:rPr lang="en-US" altLang="en-US" sz="1200" dirty="0">
                <a:solidFill>
                  <a:schemeClr val="tx1"/>
                </a:solidFill>
                <a:latin typeface="Arial" panose="020B0604020202020204" pitchFamily="34" charset="0"/>
              </a:rPr>
              <a:t>often face challenges in finding high-quality flowers, particularly in areas lacking well-stocked shops or with limited options, leading to dissatisfaction and concerns about freshness and quality</a:t>
            </a:r>
            <a:r>
              <a:rPr lang="en-US" altLang="en-US" sz="1200" dirty="0" smtClean="0">
                <a:solidFill>
                  <a:schemeClr val="tx1"/>
                </a:solidFill>
                <a:latin typeface="Arial" panose="020B0604020202020204" pitchFamily="34" charset="0"/>
              </a:rPr>
              <a:t>.</a:t>
            </a:r>
            <a:endParaRPr lang="en-US" altLang="en-US" sz="1200" dirty="0">
              <a:solidFill>
                <a:schemeClr val="tx1"/>
              </a:solidFill>
              <a:latin typeface="Arial" panose="020B0604020202020204" pitchFamily="34" charset="0"/>
            </a:endParaRPr>
          </a:p>
        </p:txBody>
      </p:sp>
      <p:sp>
        <p:nvSpPr>
          <p:cNvPr id="205" name="Google Shape;205;p46"/>
          <p:cNvSpPr txBox="1"/>
          <p:nvPr/>
        </p:nvSpPr>
        <p:spPr>
          <a:xfrm>
            <a:off x="2582713" y="2008850"/>
            <a:ext cx="1872600" cy="692467"/>
          </a:xfrm>
          <a:prstGeom prst="rect">
            <a:avLst/>
          </a:prstGeom>
          <a:noFill/>
          <a:ln>
            <a:noFill/>
          </a:ln>
        </p:spPr>
        <p:txBody>
          <a:bodyPr spcFirstLastPara="1" wrap="square" lIns="0" tIns="91425" rIns="91425" bIns="91425" anchor="t" anchorCtr="0">
            <a:spAutoFit/>
          </a:bodyPr>
          <a:lstStyle/>
          <a:p>
            <a:pPr lvl="0" algn="ctr">
              <a:lnSpc>
                <a:spcPct val="150000"/>
              </a:lnSpc>
            </a:pPr>
            <a:r>
              <a:rPr lang="en-US" sz="1100" b="1" dirty="0" smtClean="0"/>
              <a:t>Inconvenient </a:t>
            </a:r>
            <a:r>
              <a:rPr lang="en-US" sz="1100" b="1" dirty="0"/>
              <a:t>Purchasing Process</a:t>
            </a:r>
            <a:endParaRPr sz="1100" dirty="0">
              <a:solidFill>
                <a:srgbClr val="4285F4"/>
              </a:solidFill>
              <a:latin typeface="Open Sans SemiBold"/>
              <a:ea typeface="Open Sans SemiBold"/>
              <a:cs typeface="Open Sans SemiBold"/>
              <a:sym typeface="Open Sans SemiBold"/>
            </a:endParaRPr>
          </a:p>
        </p:txBody>
      </p:sp>
      <p:sp>
        <p:nvSpPr>
          <p:cNvPr id="206" name="Google Shape;206;p46"/>
          <p:cNvSpPr txBox="1"/>
          <p:nvPr/>
        </p:nvSpPr>
        <p:spPr>
          <a:xfrm>
            <a:off x="2582725" y="2522475"/>
            <a:ext cx="1872600" cy="2095928"/>
          </a:xfrm>
          <a:prstGeom prst="rect">
            <a:avLst/>
          </a:prstGeom>
          <a:noFill/>
          <a:ln>
            <a:noFill/>
          </a:ln>
        </p:spPr>
        <p:txBody>
          <a:bodyPr spcFirstLastPara="1" wrap="square" lIns="0" tIns="91425" rIns="91425" bIns="91425" anchor="t" anchorCtr="0">
            <a:spAutoFit/>
          </a:bodyPr>
          <a:lstStyle/>
          <a:p>
            <a:pPr algn="ctr">
              <a:lnSpc>
                <a:spcPct val="115000"/>
              </a:lnSpc>
            </a:pPr>
            <a:r>
              <a:rPr lang="en-US" altLang="en-US" sz="1200" dirty="0" smtClean="0">
                <a:solidFill>
                  <a:schemeClr val="tx1"/>
                </a:solidFill>
                <a:latin typeface="Arial" panose="020B0604020202020204" pitchFamily="34" charset="0"/>
              </a:rPr>
              <a:t>Traditional </a:t>
            </a:r>
            <a:r>
              <a:rPr lang="en-US" altLang="en-US" sz="1200" dirty="0">
                <a:solidFill>
                  <a:schemeClr val="tx1"/>
                </a:solidFill>
                <a:latin typeface="Arial" panose="020B0604020202020204" pitchFamily="34" charset="0"/>
              </a:rPr>
              <a:t>flower buying can be time-consuming and inconvenient, especially for busy or home-based customers who need to compare options and prices across multiple shops or websites</a:t>
            </a:r>
            <a:r>
              <a:rPr lang="en-US" altLang="en-US" sz="1200" dirty="0" smtClean="0">
                <a:solidFill>
                  <a:schemeClr val="tx1"/>
                </a:solidFill>
                <a:latin typeface="Arial" panose="020B0604020202020204" pitchFamily="34" charset="0"/>
              </a:rPr>
              <a:t>.</a:t>
            </a:r>
            <a:endParaRPr lang="en-US" altLang="en-US" sz="1200" dirty="0">
              <a:solidFill>
                <a:schemeClr val="tx1"/>
              </a:solidFill>
              <a:latin typeface="Arial" panose="020B0604020202020204" pitchFamily="34" charset="0"/>
            </a:endParaRPr>
          </a:p>
        </p:txBody>
      </p:sp>
      <p:sp>
        <p:nvSpPr>
          <p:cNvPr id="207" name="Google Shape;207;p46"/>
          <p:cNvSpPr txBox="1"/>
          <p:nvPr/>
        </p:nvSpPr>
        <p:spPr>
          <a:xfrm>
            <a:off x="4723969" y="2008850"/>
            <a:ext cx="1872600" cy="692467"/>
          </a:xfrm>
          <a:prstGeom prst="rect">
            <a:avLst/>
          </a:prstGeom>
          <a:noFill/>
          <a:ln>
            <a:noFill/>
          </a:ln>
        </p:spPr>
        <p:txBody>
          <a:bodyPr spcFirstLastPara="1" wrap="square" lIns="0" tIns="91425" rIns="91425" bIns="91425" anchor="t" anchorCtr="0">
            <a:spAutoFit/>
          </a:bodyPr>
          <a:lstStyle/>
          <a:p>
            <a:pPr lvl="0" algn="ctr">
              <a:lnSpc>
                <a:spcPct val="150000"/>
              </a:lnSpc>
            </a:pPr>
            <a:r>
              <a:rPr lang="en-US" sz="1100" b="1" dirty="0"/>
              <a:t>Lack of Customization Options</a:t>
            </a:r>
            <a:endParaRPr sz="1100" dirty="0">
              <a:solidFill>
                <a:srgbClr val="4285F4"/>
              </a:solidFill>
              <a:latin typeface="Open Sans SemiBold"/>
              <a:ea typeface="Open Sans SemiBold"/>
              <a:cs typeface="Open Sans SemiBold"/>
              <a:sym typeface="Open Sans SemiBold"/>
            </a:endParaRPr>
          </a:p>
        </p:txBody>
      </p:sp>
      <p:sp>
        <p:nvSpPr>
          <p:cNvPr id="208" name="Google Shape;208;p46"/>
          <p:cNvSpPr txBox="1"/>
          <p:nvPr/>
        </p:nvSpPr>
        <p:spPr>
          <a:xfrm>
            <a:off x="4723969" y="2522475"/>
            <a:ext cx="1872600" cy="1883562"/>
          </a:xfrm>
          <a:prstGeom prst="rect">
            <a:avLst/>
          </a:prstGeom>
          <a:noFill/>
          <a:ln>
            <a:noFill/>
          </a:ln>
        </p:spPr>
        <p:txBody>
          <a:bodyPr spcFirstLastPara="1" wrap="square" lIns="0" tIns="91425" rIns="91425" bIns="91425" anchor="t" anchorCtr="0">
            <a:spAutoFit/>
          </a:bodyPr>
          <a:lstStyle/>
          <a:p>
            <a:pPr algn="ctr">
              <a:lnSpc>
                <a:spcPct val="115000"/>
              </a:lnSpc>
            </a:pPr>
            <a:r>
              <a:rPr lang="en-US" altLang="en-US" sz="1200" dirty="0" smtClean="0">
                <a:solidFill>
                  <a:schemeClr val="tx1"/>
                </a:solidFill>
                <a:latin typeface="Arial" panose="020B0604020202020204" pitchFamily="34" charset="0"/>
              </a:rPr>
              <a:t>Traditional </a:t>
            </a:r>
            <a:r>
              <a:rPr lang="en-US" altLang="en-US" sz="1200" dirty="0">
                <a:solidFill>
                  <a:schemeClr val="tx1"/>
                </a:solidFill>
                <a:latin typeface="Arial" panose="020B0604020202020204" pitchFamily="34" charset="0"/>
              </a:rPr>
              <a:t>flower buying methods often lack customizable options, limiting customers' ability to create personalized floral arrangements for special occasions or preferences</a:t>
            </a:r>
            <a:r>
              <a:rPr lang="en-US" altLang="en-US" sz="1200" dirty="0" smtClean="0">
                <a:solidFill>
                  <a:schemeClr val="tx1"/>
                </a:solidFill>
                <a:latin typeface="Arial" panose="020B0604020202020204" pitchFamily="34" charset="0"/>
              </a:rPr>
              <a:t>.</a:t>
            </a:r>
            <a:endParaRPr lang="en-US" altLang="en-US" sz="1200" dirty="0">
              <a:solidFill>
                <a:schemeClr val="tx1"/>
              </a:solidFill>
              <a:latin typeface="Arial" panose="020B0604020202020204" pitchFamily="34" charset="0"/>
            </a:endParaRPr>
          </a:p>
        </p:txBody>
      </p:sp>
      <p:sp>
        <p:nvSpPr>
          <p:cNvPr id="209" name="Google Shape;209;p46"/>
          <p:cNvSpPr txBox="1"/>
          <p:nvPr/>
        </p:nvSpPr>
        <p:spPr>
          <a:xfrm>
            <a:off x="6865219" y="2008850"/>
            <a:ext cx="1872600" cy="692467"/>
          </a:xfrm>
          <a:prstGeom prst="rect">
            <a:avLst/>
          </a:prstGeom>
          <a:noFill/>
          <a:ln>
            <a:noFill/>
          </a:ln>
        </p:spPr>
        <p:txBody>
          <a:bodyPr spcFirstLastPara="1" wrap="square" lIns="0" tIns="91425" rIns="91425" bIns="91425" anchor="t" anchorCtr="0">
            <a:spAutoFit/>
          </a:bodyPr>
          <a:lstStyle/>
          <a:p>
            <a:pPr lvl="0" algn="ctr">
              <a:lnSpc>
                <a:spcPct val="150000"/>
              </a:lnSpc>
            </a:pPr>
            <a:r>
              <a:rPr lang="en-US" sz="1100" b="1" dirty="0"/>
              <a:t>Unreliable Delivery Services</a:t>
            </a:r>
            <a:endParaRPr sz="1100" dirty="0">
              <a:solidFill>
                <a:srgbClr val="4285F4"/>
              </a:solidFill>
              <a:latin typeface="Open Sans SemiBold"/>
              <a:ea typeface="Open Sans SemiBold"/>
              <a:cs typeface="Open Sans SemiBold"/>
              <a:sym typeface="Open Sans SemiBold"/>
            </a:endParaRPr>
          </a:p>
        </p:txBody>
      </p:sp>
      <p:sp>
        <p:nvSpPr>
          <p:cNvPr id="210" name="Google Shape;210;p46"/>
          <p:cNvSpPr txBox="1"/>
          <p:nvPr/>
        </p:nvSpPr>
        <p:spPr>
          <a:xfrm>
            <a:off x="6865219" y="2522475"/>
            <a:ext cx="1872600" cy="1671196"/>
          </a:xfrm>
          <a:prstGeom prst="rect">
            <a:avLst/>
          </a:prstGeom>
          <a:noFill/>
          <a:ln>
            <a:noFill/>
          </a:ln>
        </p:spPr>
        <p:txBody>
          <a:bodyPr spcFirstLastPara="1" wrap="square" lIns="0" tIns="91425" rIns="91425" bIns="91425" anchor="t" anchorCtr="0">
            <a:spAutoFit/>
          </a:bodyPr>
          <a:lstStyle/>
          <a:p>
            <a:pPr algn="ctr">
              <a:lnSpc>
                <a:spcPct val="115000"/>
              </a:lnSpc>
            </a:pPr>
            <a:r>
              <a:rPr lang="en-US" altLang="en-US" sz="1200" dirty="0" smtClean="0">
                <a:solidFill>
                  <a:schemeClr val="tx1"/>
                </a:solidFill>
                <a:latin typeface="Arial" panose="020B0604020202020204" pitchFamily="34" charset="0"/>
              </a:rPr>
              <a:t>Unreliable </a:t>
            </a:r>
            <a:r>
              <a:rPr lang="en-US" altLang="en-US" sz="1200" dirty="0">
                <a:solidFill>
                  <a:schemeClr val="tx1"/>
                </a:solidFill>
                <a:latin typeface="Arial" panose="020B0604020202020204" pitchFamily="34" charset="0"/>
              </a:rPr>
              <a:t>delivery services often cause customer frustration, especially for important events or gifts, affecting trust and potential loss of repeat business</a:t>
            </a:r>
            <a:r>
              <a:rPr lang="en-US" altLang="en-US" sz="1200" dirty="0" smtClean="0">
                <a:solidFill>
                  <a:schemeClr val="tx1"/>
                </a:solidFill>
                <a:latin typeface="Arial" panose="020B0604020202020204" pitchFamily="34" charset="0"/>
              </a:rPr>
              <a:t>.</a:t>
            </a:r>
            <a:endParaRPr lang="en-US" altLang="en-US" sz="1200" dirty="0">
              <a:solidFill>
                <a:schemeClr val="tx1"/>
              </a:solidFill>
              <a:latin typeface="Arial" panose="020B0604020202020204" pitchFamily="34" charset="0"/>
            </a:endParaRPr>
          </a:p>
        </p:txBody>
      </p:sp>
      <p:sp>
        <p:nvSpPr>
          <p:cNvPr id="211" name="Google Shape;211;p46"/>
          <p:cNvSpPr/>
          <p:nvPr/>
        </p:nvSpPr>
        <p:spPr>
          <a:xfrm>
            <a:off x="11211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212" name="Google Shape;212;p46"/>
          <p:cNvSpPr/>
          <p:nvPr/>
        </p:nvSpPr>
        <p:spPr>
          <a:xfrm>
            <a:off x="326237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213" name="Google Shape;213;p46"/>
          <p:cNvSpPr/>
          <p:nvPr/>
        </p:nvSpPr>
        <p:spPr>
          <a:xfrm>
            <a:off x="54036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
        <p:nvSpPr>
          <p:cNvPr id="214" name="Google Shape;214;p46"/>
          <p:cNvSpPr/>
          <p:nvPr/>
        </p:nvSpPr>
        <p:spPr>
          <a:xfrm>
            <a:off x="754487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4</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7"/>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Persona: </a:t>
            </a:r>
            <a:r>
              <a:rPr lang="en" sz="2400" b="1" dirty="0" smtClean="0">
                <a:solidFill>
                  <a:srgbClr val="5F6368"/>
                </a:solidFill>
                <a:latin typeface="Open Sans"/>
                <a:ea typeface="Open Sans"/>
                <a:cs typeface="Open Sans"/>
                <a:sym typeface="Open Sans"/>
              </a:rPr>
              <a:t>Sonam</a:t>
            </a:r>
            <a:endParaRPr sz="2400" b="1" dirty="0">
              <a:solidFill>
                <a:srgbClr val="5F6368"/>
              </a:solidFill>
              <a:latin typeface="Open Sans"/>
              <a:ea typeface="Open Sans"/>
              <a:cs typeface="Open Sans"/>
              <a:sym typeface="Open Sans"/>
            </a:endParaRPr>
          </a:p>
        </p:txBody>
      </p:sp>
      <p:pic>
        <p:nvPicPr>
          <p:cNvPr id="220" name="Google Shape;220;p47"/>
          <p:cNvPicPr preferRelativeResize="0"/>
          <p:nvPr/>
        </p:nvPicPr>
        <p:blipFill>
          <a:blip r:embed="rId3">
            <a:alphaModFix/>
          </a:blip>
          <a:stretch>
            <a:fillRect/>
          </a:stretch>
        </p:blipFill>
        <p:spPr>
          <a:xfrm>
            <a:off x="3703201" y="1083375"/>
            <a:ext cx="5265248" cy="2976750"/>
          </a:xfrm>
          <a:prstGeom prst="rect">
            <a:avLst/>
          </a:prstGeom>
          <a:noFill/>
          <a:ln>
            <a:noFill/>
          </a:ln>
        </p:spPr>
      </p:pic>
      <p:sp>
        <p:nvSpPr>
          <p:cNvPr id="221" name="Google Shape;221;p47"/>
          <p:cNvSpPr txBox="1"/>
          <p:nvPr/>
        </p:nvSpPr>
        <p:spPr>
          <a:xfrm>
            <a:off x="155986" y="1674400"/>
            <a:ext cx="3377901" cy="3093124"/>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Problem statement:</a:t>
            </a:r>
            <a:endParaRPr dirty="0">
              <a:solidFill>
                <a:srgbClr val="EA4335"/>
              </a:solidFill>
              <a:latin typeface="Open Sans SemiBold"/>
              <a:ea typeface="Open Sans SemiBold"/>
              <a:cs typeface="Open Sans SemiBold"/>
              <a:sym typeface="Open Sans SemiBold"/>
            </a:endParaRPr>
          </a:p>
          <a:p>
            <a:pPr lvl="0" algn="ctr">
              <a:lnSpc>
                <a:spcPct val="150000"/>
              </a:lnSpc>
            </a:pPr>
            <a:r>
              <a:rPr lang="en-US" dirty="0" err="1" smtClean="0"/>
              <a:t>Sonam</a:t>
            </a:r>
            <a:r>
              <a:rPr lang="en-US" dirty="0" smtClean="0"/>
              <a:t> </a:t>
            </a:r>
            <a:r>
              <a:rPr lang="en-US" dirty="0"/>
              <a:t>is a busy marketing manager who needs a convenient and reliable flower buying app because her tight schedule prevents her from visiting physical flower shops, and she requires a trustworthy platform to ensure high-quality and timely floral deliveries for both professional and personal </a:t>
            </a:r>
            <a:r>
              <a:rPr lang="en-US" dirty="0" smtClean="0"/>
              <a:t>occasions</a:t>
            </a:r>
            <a:endParaRPr dirty="0">
              <a:solidFill>
                <a:srgbClr val="5F6368"/>
              </a:solidFill>
              <a:latin typeface="Open Sans"/>
              <a:ea typeface="Open Sans"/>
              <a:cs typeface="Open Sans"/>
              <a:sym typeface="Open Sans"/>
            </a:endParaRPr>
          </a:p>
        </p:txBody>
      </p:sp>
    </p:spTree>
    <p:extLst>
      <p:ext uri="{BB962C8B-B14F-4D97-AF65-F5344CB8AC3E}">
        <p14:creationId xmlns:p14="http://schemas.microsoft.com/office/powerpoint/2010/main" val="2435801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7"/>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Persona: </a:t>
            </a:r>
            <a:r>
              <a:rPr lang="en" sz="2400" b="1" dirty="0" smtClean="0">
                <a:solidFill>
                  <a:srgbClr val="5F6368"/>
                </a:solidFill>
                <a:latin typeface="Open Sans"/>
                <a:ea typeface="Open Sans"/>
                <a:cs typeface="Open Sans"/>
                <a:sym typeface="Open Sans"/>
              </a:rPr>
              <a:t>Phuntsho</a:t>
            </a:r>
            <a:endParaRPr sz="2400" b="1" dirty="0">
              <a:solidFill>
                <a:srgbClr val="5F6368"/>
              </a:solidFill>
              <a:latin typeface="Open Sans"/>
              <a:ea typeface="Open Sans"/>
              <a:cs typeface="Open Sans"/>
              <a:sym typeface="Open Sans"/>
            </a:endParaRPr>
          </a:p>
        </p:txBody>
      </p:sp>
      <p:pic>
        <p:nvPicPr>
          <p:cNvPr id="220" name="Google Shape;220;p47"/>
          <p:cNvPicPr preferRelativeResize="0"/>
          <p:nvPr/>
        </p:nvPicPr>
        <p:blipFill>
          <a:blip r:embed="rId3">
            <a:alphaModFix/>
          </a:blip>
          <a:stretch>
            <a:fillRect/>
          </a:stretch>
        </p:blipFill>
        <p:spPr>
          <a:xfrm>
            <a:off x="3703201" y="1083375"/>
            <a:ext cx="5265248" cy="2976750"/>
          </a:xfrm>
          <a:prstGeom prst="rect">
            <a:avLst/>
          </a:prstGeom>
          <a:noFill/>
          <a:ln>
            <a:noFill/>
          </a:ln>
        </p:spPr>
      </p:pic>
      <p:sp>
        <p:nvSpPr>
          <p:cNvPr id="221" name="Google Shape;221;p47"/>
          <p:cNvSpPr txBox="1"/>
          <p:nvPr/>
        </p:nvSpPr>
        <p:spPr>
          <a:xfrm>
            <a:off x="215153" y="1674400"/>
            <a:ext cx="3302598" cy="3093124"/>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Problem statement:</a:t>
            </a:r>
            <a:endParaRPr dirty="0">
              <a:solidFill>
                <a:srgbClr val="EA4335"/>
              </a:solidFill>
              <a:latin typeface="Open Sans SemiBold"/>
              <a:ea typeface="Open Sans SemiBold"/>
              <a:cs typeface="Open Sans SemiBold"/>
              <a:sym typeface="Open Sans SemiBold"/>
            </a:endParaRPr>
          </a:p>
          <a:p>
            <a:pPr lvl="0" algn="ctr">
              <a:lnSpc>
                <a:spcPct val="150000"/>
              </a:lnSpc>
            </a:pPr>
            <a:r>
              <a:rPr lang="en-US" dirty="0" err="1"/>
              <a:t>Phuntsho</a:t>
            </a:r>
            <a:r>
              <a:rPr lang="en-US" dirty="0"/>
              <a:t> is a passionate school teacher and gardening enthusiast who needs a comprehensive and user-friendly flower buying app because he struggles to find a diverse selection of flowers locally and requires detailed information about flower care to make informed purchasing decisions.</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1064</Words>
  <Application>Microsoft Office PowerPoint</Application>
  <PresentationFormat>On-screen Show (16:9)</PresentationFormat>
  <Paragraphs>141</Paragraphs>
  <Slides>27</Slides>
  <Notes>27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Calibri</vt:lpstr>
      <vt:lpstr>Open Sans SemiBold</vt:lpstr>
      <vt:lpstr>Google Sans Medium</vt:lpstr>
      <vt:lpstr>Arial</vt:lpstr>
      <vt:lpstr>Open Sans</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6</cp:revision>
  <dcterms:modified xsi:type="dcterms:W3CDTF">2024-05-22T19:26:37Z</dcterms:modified>
</cp:coreProperties>
</file>