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Override ContentType="application/vnd.openxmlformats-officedocument.custom-properties+xml" PartName="/docProps/custom.xml"/>
</Types>
</file>

<file path=_rels/.rels><?xml version="1.0" encoding="UTF-8" standalone="no" ?><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elegraf" charset="1" panose="00000500000000000000"/>
      <p:regular r:id="rId10"/>
    </p:embeddedFont>
    <p:embeddedFont>
      <p:font typeface="Telegraf Bold" charset="1" panose="00000800000000000000"/>
      <p:regular r:id="rId11"/>
    </p:embeddedFont>
    <p:embeddedFont>
      <p:font typeface="Telegraf Extra-Light" charset="1" panose="00000300000000000000"/>
      <p:regular r:id="rId12"/>
    </p:embeddedFont>
    <p:embeddedFont>
      <p:font typeface="Telegraf Medium" charset="1" panose="00000600000000000000"/>
      <p:regular r:id="rId13"/>
    </p:embeddedFont>
    <p:embeddedFont>
      <p:font typeface="Telegraf Ultra-Bold" charset="1" panose="00000900000000000000"/>
      <p:regular r:id="rId14"/>
    </p:embeddedFont>
    <p:embeddedFont>
      <p:font typeface="Telegraf Heavy" charset="1" panose="00000A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17" Target="slides/slide2.xml" Type="http://schemas.openxmlformats.org/officeDocument/2006/relationships/slide"/><Relationship Id="rId18" Target="slides/slide3.xml" Type="http://schemas.openxmlformats.org/officeDocument/2006/relationships/slide"/><Relationship Id="rId19" Target="slides/slide4.xml" Type="http://schemas.openxmlformats.org/officeDocument/2006/relationships/slide"/><Relationship Id="rId2" Target="presProps.xml" Type="http://schemas.openxmlformats.org/officeDocument/2006/relationships/presProps"/><Relationship Id="rId20" Target="slides/slide5.xml" Type="http://schemas.openxmlformats.org/officeDocument/2006/relationships/slide"/><Relationship Id="rId21" Target="slides/slide6.xml" Type="http://schemas.openxmlformats.org/officeDocument/2006/relationships/slide"/><Relationship Id="rId22" Target="slides/slide7.xml" Type="http://schemas.openxmlformats.org/officeDocument/2006/relationships/slide"/><Relationship Id="rId23" Target="slides/slide8.xml" Type="http://schemas.openxmlformats.org/officeDocument/2006/relationships/slide"/><Relationship Id="rId24" Target="slides/slide9.xml" Type="http://schemas.openxmlformats.org/officeDocument/2006/relationships/slide"/><Relationship Id="rId25" Target="slides/slide10.xml" Type="http://schemas.openxmlformats.org/officeDocument/2006/relationships/slide"/><Relationship Id="rId26" Target="slides/slide11.xml" Type="http://schemas.openxmlformats.org/officeDocument/2006/relationships/slide"/><Relationship Id="rId27" Target="slides/slide12.xml" Type="http://schemas.openxmlformats.org/officeDocument/2006/relationships/slide"/><Relationship Id="rId28" Target="slides/slide13.xml" Type="http://schemas.openxmlformats.org/officeDocument/2006/relationships/slide"/><Relationship Id="rId29" Target="slides/slide14.xml" Type="http://schemas.openxmlformats.org/officeDocument/2006/relationships/slide"/><Relationship Id="rId3" Target="viewProps.xml" Type="http://schemas.openxmlformats.org/officeDocument/2006/relationships/viewProps"/><Relationship Id="rId30" Target="slides/slide15.xml" Type="http://schemas.openxmlformats.org/officeDocument/2006/relationships/slide"/><Relationship Id="rId31" Target="slides/slide16.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3.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8.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8.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8.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8.pn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8.pn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20.png" Type="http://schemas.openxmlformats.org/officeDocument/2006/relationships/image"/><Relationship Id="rId8" Target="../media/image21.svg" Type="http://schemas.openxmlformats.org/officeDocument/2006/relationships/image"/><Relationship Id="rId9" Target="../media/image8.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 Id="rId6"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sp>
        <p:nvSpPr>
          <p:cNvPr name="Freeform 3" id="3"/>
          <p:cNvSpPr/>
          <p:nvPr/>
        </p:nvSpPr>
        <p:spPr>
          <a:xfrm flipH="false" flipV="false" rot="-779136">
            <a:off x="-14932857" y="-8433798"/>
            <a:ext cx="18355375" cy="14917914"/>
          </a:xfrm>
          <a:custGeom>
            <a:avLst/>
            <a:gdLst/>
            <a:ahLst/>
            <a:cxnLst/>
            <a:rect r="r" b="b" t="t" l="l"/>
            <a:pathLst>
              <a:path h="14917914" w="18355375">
                <a:moveTo>
                  <a:pt x="0" y="0"/>
                </a:moveTo>
                <a:lnTo>
                  <a:pt x="18355375" y="0"/>
                </a:lnTo>
                <a:lnTo>
                  <a:pt x="18355375" y="14917914"/>
                </a:lnTo>
                <a:lnTo>
                  <a:pt x="0" y="14917914"/>
                </a:lnTo>
                <a:lnTo>
                  <a:pt x="0" y="0"/>
                </a:lnTo>
                <a:close/>
              </a:path>
            </a:pathLst>
          </a:custGeom>
          <a:blipFill>
            <a:blip r:embed="rId3">
              <a:alphaModFix amt="43000"/>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79136">
            <a:off x="6702128" y="3382569"/>
            <a:ext cx="16497169" cy="13407699"/>
          </a:xfrm>
          <a:custGeom>
            <a:avLst/>
            <a:gdLst/>
            <a:ahLst/>
            <a:cxnLst/>
            <a:rect r="r" b="b" t="t" l="l"/>
            <a:pathLst>
              <a:path h="13407699" w="16497169">
                <a:moveTo>
                  <a:pt x="0" y="0"/>
                </a:moveTo>
                <a:lnTo>
                  <a:pt x="16497168" y="0"/>
                </a:lnTo>
                <a:lnTo>
                  <a:pt x="16497168" y="13407699"/>
                </a:lnTo>
                <a:lnTo>
                  <a:pt x="0" y="13407699"/>
                </a:lnTo>
                <a:lnTo>
                  <a:pt x="0" y="0"/>
                </a:lnTo>
                <a:close/>
              </a:path>
            </a:pathLst>
          </a:custGeom>
          <a:blipFill>
            <a:blip r:embed="rId5">
              <a:alphaModFix amt="74000"/>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28700" y="6239769"/>
            <a:ext cx="6013172" cy="142130"/>
          </a:xfrm>
          <a:custGeom>
            <a:avLst/>
            <a:gdLst/>
            <a:ahLst/>
            <a:cxnLst/>
            <a:rect r="r" b="b" t="t" l="l"/>
            <a:pathLst>
              <a:path h="142130" w="6013172">
                <a:moveTo>
                  <a:pt x="0" y="0"/>
                </a:moveTo>
                <a:lnTo>
                  <a:pt x="6013172" y="0"/>
                </a:lnTo>
                <a:lnTo>
                  <a:pt x="6013172" y="142129"/>
                </a:lnTo>
                <a:lnTo>
                  <a:pt x="0" y="14212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4950712" y="-176025"/>
            <a:ext cx="4215401" cy="2409450"/>
            <a:chOff x="0" y="0"/>
            <a:chExt cx="5620535" cy="3212599"/>
          </a:xfrm>
        </p:grpSpPr>
        <p:sp>
          <p:nvSpPr>
            <p:cNvPr name="Freeform 7" id="7"/>
            <p:cNvSpPr/>
            <p:nvPr/>
          </p:nvSpPr>
          <p:spPr>
            <a:xfrm flipH="false" flipV="false" rot="0">
              <a:off x="0" y="0"/>
              <a:ext cx="5620535" cy="2138591"/>
            </a:xfrm>
            <a:custGeom>
              <a:avLst/>
              <a:gdLst/>
              <a:ahLst/>
              <a:cxnLst/>
              <a:rect r="r" b="b" t="t" l="l"/>
              <a:pathLst>
                <a:path h="2138591" w="5620535">
                  <a:moveTo>
                    <a:pt x="0" y="0"/>
                  </a:moveTo>
                  <a:lnTo>
                    <a:pt x="5620535" y="0"/>
                  </a:lnTo>
                  <a:lnTo>
                    <a:pt x="5620535" y="2138591"/>
                  </a:lnTo>
                  <a:lnTo>
                    <a:pt x="0" y="2138591"/>
                  </a:lnTo>
                  <a:lnTo>
                    <a:pt x="0" y="0"/>
                  </a:lnTo>
                  <a:close/>
                </a:path>
              </a:pathLst>
            </a:custGeom>
            <a:blipFill>
              <a:blip r:embed="rId9"/>
              <a:stretch>
                <a:fillRect l="0" t="0" r="0" b="-85828"/>
              </a:stretch>
            </a:blipFill>
          </p:spPr>
        </p:sp>
        <p:sp>
          <p:nvSpPr>
            <p:cNvPr name="Freeform 8" id="8"/>
            <p:cNvSpPr/>
            <p:nvPr/>
          </p:nvSpPr>
          <p:spPr>
            <a:xfrm flipH="false" flipV="false" rot="0">
              <a:off x="1620006" y="2267333"/>
              <a:ext cx="2380524" cy="945266"/>
            </a:xfrm>
            <a:custGeom>
              <a:avLst/>
              <a:gdLst/>
              <a:ahLst/>
              <a:cxnLst/>
              <a:rect r="r" b="b" t="t" l="l"/>
              <a:pathLst>
                <a:path h="945266" w="2380524">
                  <a:moveTo>
                    <a:pt x="0" y="0"/>
                  </a:moveTo>
                  <a:lnTo>
                    <a:pt x="2380524" y="0"/>
                  </a:lnTo>
                  <a:lnTo>
                    <a:pt x="2380524" y="945266"/>
                  </a:lnTo>
                  <a:lnTo>
                    <a:pt x="0" y="945266"/>
                  </a:lnTo>
                  <a:lnTo>
                    <a:pt x="0" y="0"/>
                  </a:lnTo>
                  <a:close/>
                </a:path>
              </a:pathLst>
            </a:custGeom>
            <a:blipFill>
              <a:blip r:embed="rId10"/>
              <a:stretch>
                <a:fillRect l="0" t="0" r="0" b="0"/>
              </a:stretch>
            </a:blipFill>
          </p:spPr>
        </p:sp>
      </p:grpSp>
      <p:sp>
        <p:nvSpPr>
          <p:cNvPr name="TextBox 9" id="9"/>
          <p:cNvSpPr txBox="true"/>
          <p:nvPr/>
        </p:nvSpPr>
        <p:spPr>
          <a:xfrm rot="0">
            <a:off x="1028700" y="6705748"/>
            <a:ext cx="8115300" cy="450850"/>
          </a:xfrm>
          <a:prstGeom prst="rect">
            <a:avLst/>
          </a:prstGeom>
        </p:spPr>
        <p:txBody>
          <a:bodyPr anchor="t" rtlCol="false" tIns="0" lIns="0" bIns="0" rIns="0">
            <a:spAutoFit/>
          </a:bodyPr>
          <a:lstStyle/>
          <a:p>
            <a:pPr>
              <a:lnSpc>
                <a:spcPts val="3500"/>
              </a:lnSpc>
            </a:pPr>
            <a:r>
              <a:rPr lang="en-US" sz="2500">
                <a:solidFill>
                  <a:srgbClr val="F4E7E7"/>
                </a:solidFill>
                <a:latin typeface="Telegraf"/>
              </a:rPr>
              <a:t>Team Mavericks - AI “A” Group 3</a:t>
            </a:r>
          </a:p>
        </p:txBody>
      </p:sp>
      <p:sp>
        <p:nvSpPr>
          <p:cNvPr name="TextBox 10" id="10"/>
          <p:cNvSpPr txBox="true"/>
          <p:nvPr/>
        </p:nvSpPr>
        <p:spPr>
          <a:xfrm rot="0">
            <a:off x="1028700" y="3683246"/>
            <a:ext cx="12931212" cy="2156473"/>
          </a:xfrm>
          <a:prstGeom prst="rect">
            <a:avLst/>
          </a:prstGeom>
        </p:spPr>
        <p:txBody>
          <a:bodyPr anchor="t" rtlCol="false" tIns="0" lIns="0" bIns="0" rIns="0">
            <a:spAutoFit/>
          </a:bodyPr>
          <a:lstStyle/>
          <a:p>
            <a:pPr>
              <a:lnSpc>
                <a:spcPts val="5400"/>
              </a:lnSpc>
            </a:pPr>
            <a:r>
              <a:rPr lang="en-US" sz="5400">
                <a:solidFill>
                  <a:srgbClr val="F4E7E7"/>
                </a:solidFill>
                <a:latin typeface="Telegraf Medium"/>
              </a:rPr>
              <a:t>IMPACT OF NEWLY INSTALLED CITY BUSES ON TAXI DRIVERS AND PASSENGERS.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grpSp>
        <p:nvGrpSpPr>
          <p:cNvPr name="Group 3" id="3"/>
          <p:cNvGrpSpPr/>
          <p:nvPr/>
        </p:nvGrpSpPr>
        <p:grpSpPr>
          <a:xfrm rot="0">
            <a:off x="13420031" y="4661558"/>
            <a:ext cx="3764719" cy="963066"/>
            <a:chOff x="0" y="0"/>
            <a:chExt cx="991531" cy="253647"/>
          </a:xfrm>
        </p:grpSpPr>
        <p:sp>
          <p:nvSpPr>
            <p:cNvPr name="Freeform 4" id="4"/>
            <p:cNvSpPr/>
            <p:nvPr/>
          </p:nvSpPr>
          <p:spPr>
            <a:xfrm flipH="false" flipV="false" rot="0">
              <a:off x="0" y="0"/>
              <a:ext cx="991531" cy="253647"/>
            </a:xfrm>
            <a:custGeom>
              <a:avLst/>
              <a:gdLst/>
              <a:ahLst/>
              <a:cxnLst/>
              <a:rect r="r" b="b" t="t" l="l"/>
              <a:pathLst>
                <a:path h="253647" w="991531">
                  <a:moveTo>
                    <a:pt x="102822" y="0"/>
                  </a:moveTo>
                  <a:lnTo>
                    <a:pt x="888709" y="0"/>
                  </a:lnTo>
                  <a:cubicBezTo>
                    <a:pt x="945496" y="0"/>
                    <a:pt x="991531" y="46035"/>
                    <a:pt x="991531" y="102822"/>
                  </a:cubicBezTo>
                  <a:lnTo>
                    <a:pt x="991531" y="150825"/>
                  </a:lnTo>
                  <a:cubicBezTo>
                    <a:pt x="991531" y="178095"/>
                    <a:pt x="980698" y="204248"/>
                    <a:pt x="961415" y="223531"/>
                  </a:cubicBezTo>
                  <a:cubicBezTo>
                    <a:pt x="942132" y="242814"/>
                    <a:pt x="915979" y="253647"/>
                    <a:pt x="888709" y="253647"/>
                  </a:cubicBezTo>
                  <a:lnTo>
                    <a:pt x="102822" y="253647"/>
                  </a:lnTo>
                  <a:cubicBezTo>
                    <a:pt x="75552" y="253647"/>
                    <a:pt x="49399" y="242814"/>
                    <a:pt x="30116" y="223531"/>
                  </a:cubicBezTo>
                  <a:cubicBezTo>
                    <a:pt x="10833" y="204248"/>
                    <a:pt x="0" y="178095"/>
                    <a:pt x="0" y="150825"/>
                  </a:cubicBezTo>
                  <a:lnTo>
                    <a:pt x="0" y="102822"/>
                  </a:lnTo>
                  <a:cubicBezTo>
                    <a:pt x="0" y="75552"/>
                    <a:pt x="10833" y="49399"/>
                    <a:pt x="30116" y="30116"/>
                  </a:cubicBezTo>
                  <a:cubicBezTo>
                    <a:pt x="49399" y="10833"/>
                    <a:pt x="75552" y="0"/>
                    <a:pt x="102822" y="0"/>
                  </a:cubicBezTo>
                  <a:close/>
                </a:path>
              </a:pathLst>
            </a:custGeom>
            <a:solidFill>
              <a:srgbClr val="F44747"/>
            </a:solidFill>
          </p:spPr>
        </p:sp>
        <p:sp>
          <p:nvSpPr>
            <p:cNvPr name="TextBox 5" id="5"/>
            <p:cNvSpPr txBox="true"/>
            <p:nvPr/>
          </p:nvSpPr>
          <p:spPr>
            <a:xfrm>
              <a:off x="0" y="-95250"/>
              <a:ext cx="991531" cy="348897"/>
            </a:xfrm>
            <a:prstGeom prst="rect">
              <a:avLst/>
            </a:prstGeom>
          </p:spPr>
          <p:txBody>
            <a:bodyPr anchor="ctr" rtlCol="false" tIns="254000" lIns="254000" bIns="254000" rIns="254000"/>
            <a:lstStyle/>
            <a:p>
              <a:pPr algn="ctr">
                <a:lnSpc>
                  <a:spcPts val="3919"/>
                </a:lnSpc>
              </a:pPr>
              <a:r>
                <a:rPr lang="en-US" sz="2799">
                  <a:solidFill>
                    <a:srgbClr val="F4E7E7"/>
                  </a:solidFill>
                  <a:latin typeface="Telegraf Bold"/>
                </a:rPr>
                <a:t>106 PASSENGER</a:t>
              </a:r>
            </a:p>
          </p:txBody>
        </p:sp>
      </p:grpSp>
      <p:grpSp>
        <p:nvGrpSpPr>
          <p:cNvPr name="Group 6" id="6"/>
          <p:cNvGrpSpPr/>
          <p:nvPr/>
        </p:nvGrpSpPr>
        <p:grpSpPr>
          <a:xfrm rot="0">
            <a:off x="13420031" y="6053249"/>
            <a:ext cx="3764719" cy="963066"/>
            <a:chOff x="0" y="0"/>
            <a:chExt cx="991531" cy="253647"/>
          </a:xfrm>
        </p:grpSpPr>
        <p:sp>
          <p:nvSpPr>
            <p:cNvPr name="Freeform 7" id="7"/>
            <p:cNvSpPr/>
            <p:nvPr/>
          </p:nvSpPr>
          <p:spPr>
            <a:xfrm flipH="false" flipV="false" rot="0">
              <a:off x="0" y="0"/>
              <a:ext cx="991531" cy="253647"/>
            </a:xfrm>
            <a:custGeom>
              <a:avLst/>
              <a:gdLst/>
              <a:ahLst/>
              <a:cxnLst/>
              <a:rect r="r" b="b" t="t" l="l"/>
              <a:pathLst>
                <a:path h="253647" w="991531">
                  <a:moveTo>
                    <a:pt x="102822" y="0"/>
                  </a:moveTo>
                  <a:lnTo>
                    <a:pt x="888709" y="0"/>
                  </a:lnTo>
                  <a:cubicBezTo>
                    <a:pt x="945496" y="0"/>
                    <a:pt x="991531" y="46035"/>
                    <a:pt x="991531" y="102822"/>
                  </a:cubicBezTo>
                  <a:lnTo>
                    <a:pt x="991531" y="150825"/>
                  </a:lnTo>
                  <a:cubicBezTo>
                    <a:pt x="991531" y="178095"/>
                    <a:pt x="980698" y="204248"/>
                    <a:pt x="961415" y="223531"/>
                  </a:cubicBezTo>
                  <a:cubicBezTo>
                    <a:pt x="942132" y="242814"/>
                    <a:pt x="915979" y="253647"/>
                    <a:pt x="888709" y="253647"/>
                  </a:cubicBezTo>
                  <a:lnTo>
                    <a:pt x="102822" y="253647"/>
                  </a:lnTo>
                  <a:cubicBezTo>
                    <a:pt x="75552" y="253647"/>
                    <a:pt x="49399" y="242814"/>
                    <a:pt x="30116" y="223531"/>
                  </a:cubicBezTo>
                  <a:cubicBezTo>
                    <a:pt x="10833" y="204248"/>
                    <a:pt x="0" y="178095"/>
                    <a:pt x="0" y="150825"/>
                  </a:cubicBezTo>
                  <a:lnTo>
                    <a:pt x="0" y="102822"/>
                  </a:lnTo>
                  <a:cubicBezTo>
                    <a:pt x="0" y="75552"/>
                    <a:pt x="10833" y="49399"/>
                    <a:pt x="30116" y="30116"/>
                  </a:cubicBezTo>
                  <a:cubicBezTo>
                    <a:pt x="49399" y="10833"/>
                    <a:pt x="75552" y="0"/>
                    <a:pt x="102822" y="0"/>
                  </a:cubicBezTo>
                  <a:close/>
                </a:path>
              </a:pathLst>
            </a:custGeom>
            <a:solidFill>
              <a:srgbClr val="F44747"/>
            </a:solidFill>
          </p:spPr>
        </p:sp>
        <p:sp>
          <p:nvSpPr>
            <p:cNvPr name="TextBox 8" id="8"/>
            <p:cNvSpPr txBox="true"/>
            <p:nvPr/>
          </p:nvSpPr>
          <p:spPr>
            <a:xfrm>
              <a:off x="0" y="-95250"/>
              <a:ext cx="991531" cy="348897"/>
            </a:xfrm>
            <a:prstGeom prst="rect">
              <a:avLst/>
            </a:prstGeom>
          </p:spPr>
          <p:txBody>
            <a:bodyPr anchor="ctr" rtlCol="false" tIns="254000" lIns="254000" bIns="254000" rIns="254000"/>
            <a:lstStyle/>
            <a:p>
              <a:pPr algn="ctr">
                <a:lnSpc>
                  <a:spcPts val="3919"/>
                </a:lnSpc>
              </a:pPr>
              <a:r>
                <a:rPr lang="en-US" sz="2799">
                  <a:solidFill>
                    <a:srgbClr val="F4E7E7"/>
                  </a:solidFill>
                  <a:latin typeface="Telegraf Bold"/>
                </a:rPr>
                <a:t>THIMPHU</a:t>
              </a:r>
            </a:p>
          </p:txBody>
        </p:sp>
      </p:grpSp>
      <p:sp>
        <p:nvSpPr>
          <p:cNvPr name="Freeform 9" id="9"/>
          <p:cNvSpPr/>
          <p:nvPr/>
        </p:nvSpPr>
        <p:spPr>
          <a:xfrm flipH="false" flipV="false" rot="682891">
            <a:off x="7931271" y="-4546787"/>
            <a:ext cx="12733730" cy="7593934"/>
          </a:xfrm>
          <a:custGeom>
            <a:avLst/>
            <a:gdLst/>
            <a:ahLst/>
            <a:cxnLst/>
            <a:rect r="r" b="b" t="t" l="l"/>
            <a:pathLst>
              <a:path h="7593934" w="12733730">
                <a:moveTo>
                  <a:pt x="0" y="0"/>
                </a:moveTo>
                <a:lnTo>
                  <a:pt x="12733730" y="0"/>
                </a:lnTo>
                <a:lnTo>
                  <a:pt x="12733730" y="7593934"/>
                </a:lnTo>
                <a:lnTo>
                  <a:pt x="0" y="7593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028700" y="3007482"/>
            <a:ext cx="8737347" cy="6829732"/>
          </a:xfrm>
          <a:custGeom>
            <a:avLst/>
            <a:gdLst/>
            <a:ahLst/>
            <a:cxnLst/>
            <a:rect r="r" b="b" t="t" l="l"/>
            <a:pathLst>
              <a:path h="6829732" w="8737347">
                <a:moveTo>
                  <a:pt x="0" y="0"/>
                </a:moveTo>
                <a:lnTo>
                  <a:pt x="8737347" y="0"/>
                </a:lnTo>
                <a:lnTo>
                  <a:pt x="8737347" y="6829733"/>
                </a:lnTo>
                <a:lnTo>
                  <a:pt x="0" y="6829733"/>
                </a:lnTo>
                <a:lnTo>
                  <a:pt x="0" y="0"/>
                </a:lnTo>
                <a:close/>
              </a:path>
            </a:pathLst>
          </a:custGeom>
          <a:blipFill>
            <a:blip r:embed="rId5"/>
            <a:stretch>
              <a:fillRect l="0" t="0" r="0" b="0"/>
            </a:stretch>
          </a:blipFill>
        </p:spPr>
      </p:sp>
      <p:sp>
        <p:nvSpPr>
          <p:cNvPr name="TextBox 11" id="11"/>
          <p:cNvSpPr txBox="true"/>
          <p:nvPr/>
        </p:nvSpPr>
        <p:spPr>
          <a:xfrm rot="0">
            <a:off x="1028700" y="1085850"/>
            <a:ext cx="8737347" cy="1131570"/>
          </a:xfrm>
          <a:prstGeom prst="rect">
            <a:avLst/>
          </a:prstGeom>
        </p:spPr>
        <p:txBody>
          <a:bodyPr anchor="t" rtlCol="false" tIns="0" lIns="0" bIns="0" rIns="0">
            <a:spAutoFit/>
          </a:bodyPr>
          <a:lstStyle/>
          <a:p>
            <a:pPr>
              <a:lnSpc>
                <a:spcPts val="7800"/>
              </a:lnSpc>
            </a:pPr>
            <a:r>
              <a:rPr lang="en-US" sz="7800">
                <a:solidFill>
                  <a:srgbClr val="F4E7E7"/>
                </a:solidFill>
                <a:latin typeface="Telegraf"/>
              </a:rPr>
              <a:t>Results</a:t>
            </a:r>
          </a:p>
        </p:txBody>
      </p:sp>
      <p:sp>
        <p:nvSpPr>
          <p:cNvPr name="TextBox 12" id="12"/>
          <p:cNvSpPr txBox="true"/>
          <p:nvPr/>
        </p:nvSpPr>
        <p:spPr>
          <a:xfrm rot="0">
            <a:off x="11411522" y="4760567"/>
            <a:ext cx="1538699" cy="679450"/>
          </a:xfrm>
          <a:prstGeom prst="rect">
            <a:avLst/>
          </a:prstGeom>
        </p:spPr>
        <p:txBody>
          <a:bodyPr anchor="t" rtlCol="false" tIns="0" lIns="0" bIns="0" rIns="0">
            <a:spAutoFit/>
          </a:bodyPr>
          <a:lstStyle/>
          <a:p>
            <a:pPr>
              <a:lnSpc>
                <a:spcPts val="2600"/>
              </a:lnSpc>
            </a:pPr>
            <a:r>
              <a:rPr lang="en-US" sz="2000">
                <a:solidFill>
                  <a:srgbClr val="F4E7E7"/>
                </a:solidFill>
                <a:latin typeface="Telegraf"/>
              </a:rPr>
              <a:t>Total Participants</a:t>
            </a:r>
          </a:p>
        </p:txBody>
      </p:sp>
      <p:sp>
        <p:nvSpPr>
          <p:cNvPr name="TextBox 13" id="13"/>
          <p:cNvSpPr txBox="true"/>
          <p:nvPr/>
        </p:nvSpPr>
        <p:spPr>
          <a:xfrm rot="0">
            <a:off x="11411522" y="6365199"/>
            <a:ext cx="1538699" cy="355600"/>
          </a:xfrm>
          <a:prstGeom prst="rect">
            <a:avLst/>
          </a:prstGeom>
        </p:spPr>
        <p:txBody>
          <a:bodyPr anchor="t" rtlCol="false" tIns="0" lIns="0" bIns="0" rIns="0">
            <a:spAutoFit/>
          </a:bodyPr>
          <a:lstStyle/>
          <a:p>
            <a:pPr>
              <a:lnSpc>
                <a:spcPts val="2600"/>
              </a:lnSpc>
            </a:pPr>
            <a:r>
              <a:rPr lang="en-US" sz="2000">
                <a:solidFill>
                  <a:srgbClr val="F4E7E7"/>
                </a:solidFill>
                <a:latin typeface="Telegraf"/>
              </a:rPr>
              <a:t>Location</a:t>
            </a:r>
          </a:p>
        </p:txBody>
      </p:sp>
      <p:sp>
        <p:nvSpPr>
          <p:cNvPr name="TextBox 14" id="14"/>
          <p:cNvSpPr txBox="true"/>
          <p:nvPr/>
        </p:nvSpPr>
        <p:spPr>
          <a:xfrm rot="0">
            <a:off x="1028700" y="2249746"/>
            <a:ext cx="8737347" cy="434340"/>
          </a:xfrm>
          <a:prstGeom prst="rect">
            <a:avLst/>
          </a:prstGeom>
        </p:spPr>
        <p:txBody>
          <a:bodyPr anchor="t" rtlCol="false" tIns="0" lIns="0" bIns="0" rIns="0">
            <a:spAutoFit/>
          </a:bodyPr>
          <a:lstStyle/>
          <a:p>
            <a:pPr marL="0" indent="0" lvl="0">
              <a:lnSpc>
                <a:spcPts val="3359"/>
              </a:lnSpc>
              <a:spcBef>
                <a:spcPct val="0"/>
              </a:spcBef>
            </a:pPr>
            <a:r>
              <a:rPr lang="en-US" sz="2400">
                <a:solidFill>
                  <a:srgbClr val="F4E7E7"/>
                </a:solidFill>
                <a:latin typeface="Telegraf"/>
              </a:rPr>
              <a:t>Passenger Survey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TextBox 2" id="2"/>
          <p:cNvSpPr txBox="true"/>
          <p:nvPr/>
        </p:nvSpPr>
        <p:spPr>
          <a:xfrm rot="0">
            <a:off x="1028700" y="1130618"/>
            <a:ext cx="3244797" cy="401290"/>
          </a:xfrm>
          <a:prstGeom prst="rect">
            <a:avLst/>
          </a:prstGeom>
        </p:spPr>
        <p:txBody>
          <a:bodyPr anchor="t" rtlCol="false" tIns="0" lIns="0" bIns="0" rIns="0">
            <a:spAutoFit/>
          </a:bodyPr>
          <a:lstStyle/>
          <a:p>
            <a:pPr>
              <a:lnSpc>
                <a:spcPts val="3081"/>
              </a:lnSpc>
              <a:spcBef>
                <a:spcPct val="0"/>
              </a:spcBef>
            </a:pPr>
            <a:r>
              <a:rPr lang="en-US" sz="2201">
                <a:solidFill>
                  <a:srgbClr val="000000"/>
                </a:solidFill>
                <a:latin typeface="Telegraf Bold"/>
              </a:rPr>
              <a:t>Passenger Survey</a:t>
            </a:r>
          </a:p>
        </p:txBody>
      </p:sp>
      <p:sp>
        <p:nvSpPr>
          <p:cNvPr name="TextBox 3" id="3"/>
          <p:cNvSpPr txBox="true"/>
          <p:nvPr/>
        </p:nvSpPr>
        <p:spPr>
          <a:xfrm rot="0">
            <a:off x="1028700" y="3666232"/>
            <a:ext cx="7414512" cy="1304925"/>
          </a:xfrm>
          <a:prstGeom prst="rect">
            <a:avLst/>
          </a:prstGeom>
        </p:spPr>
        <p:txBody>
          <a:bodyPr anchor="t" rtlCol="false" tIns="0" lIns="0" bIns="0" rIns="0">
            <a:spAutoFit/>
          </a:bodyPr>
          <a:lstStyle/>
          <a:p>
            <a:pPr>
              <a:lnSpc>
                <a:spcPts val="9000"/>
              </a:lnSpc>
            </a:pPr>
            <a:r>
              <a:rPr lang="en-US" sz="9000">
                <a:solidFill>
                  <a:srgbClr val="000000"/>
                </a:solidFill>
                <a:latin typeface="Telegraf"/>
              </a:rPr>
              <a:t>Discussion</a:t>
            </a:r>
          </a:p>
        </p:txBody>
      </p:sp>
      <p:sp>
        <p:nvSpPr>
          <p:cNvPr name="Freeform 4" id="4"/>
          <p:cNvSpPr/>
          <p:nvPr/>
        </p:nvSpPr>
        <p:spPr>
          <a:xfrm flipH="true" flipV="false" rot="0">
            <a:off x="1265175" y="5391948"/>
            <a:ext cx="4123437" cy="97463"/>
          </a:xfrm>
          <a:custGeom>
            <a:avLst/>
            <a:gdLst/>
            <a:ahLst/>
            <a:cxnLst/>
            <a:rect r="r" b="b" t="t" l="l"/>
            <a:pathLst>
              <a:path h="97463" w="4123437">
                <a:moveTo>
                  <a:pt x="4123437" y="0"/>
                </a:moveTo>
                <a:lnTo>
                  <a:pt x="0" y="0"/>
                </a:lnTo>
                <a:lnTo>
                  <a:pt x="0" y="97464"/>
                </a:lnTo>
                <a:lnTo>
                  <a:pt x="4123437" y="97464"/>
                </a:lnTo>
                <a:lnTo>
                  <a:pt x="41234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5546562"/>
            <a:ext cx="13336114" cy="4509771"/>
          </a:xfrm>
          <a:prstGeom prst="rect">
            <a:avLst/>
          </a:prstGeom>
        </p:spPr>
        <p:txBody>
          <a:bodyPr anchor="t" rtlCol="false" tIns="0" lIns="0" bIns="0" rIns="0">
            <a:spAutoFit/>
          </a:bodyPr>
          <a:lstStyle/>
          <a:p>
            <a:pPr marL="690876" indent="-345438" lvl="1">
              <a:lnSpc>
                <a:spcPts val="4479"/>
              </a:lnSpc>
              <a:buFont typeface="Arial"/>
              <a:buChar char="•"/>
            </a:pPr>
            <a:r>
              <a:rPr lang="en-US" sz="3199">
                <a:solidFill>
                  <a:srgbClr val="000000"/>
                </a:solidFill>
                <a:latin typeface="Telegraf Bold"/>
              </a:rPr>
              <a:t>People generally have a positive perception of the city bus service.</a:t>
            </a:r>
          </a:p>
          <a:p>
            <a:pPr marL="690876" indent="-345438" lvl="1">
              <a:lnSpc>
                <a:spcPts val="4479"/>
              </a:lnSpc>
              <a:buFont typeface="Arial"/>
              <a:buChar char="•"/>
            </a:pPr>
            <a:r>
              <a:rPr lang="en-US" sz="3199">
                <a:solidFill>
                  <a:srgbClr val="000000"/>
                </a:solidFill>
                <a:latin typeface="Telegraf Bold"/>
              </a:rPr>
              <a:t>They agree that it has improved their daily commute, is affordable, and contributes positively to the environment and overall transportation.</a:t>
            </a:r>
          </a:p>
          <a:p>
            <a:pPr marL="690876" indent="-345438" lvl="1">
              <a:lnSpc>
                <a:spcPts val="4479"/>
              </a:lnSpc>
              <a:buFont typeface="Arial"/>
              <a:buChar char="•"/>
            </a:pPr>
            <a:r>
              <a:rPr lang="en-US" sz="3199">
                <a:solidFill>
                  <a:srgbClr val="000000"/>
                </a:solidFill>
                <a:latin typeface="Telegraf Bold"/>
              </a:rPr>
              <a:t>Across different survey questions, most people strongly agree or agree with the positive impact of city buses.</a:t>
            </a:r>
          </a:p>
          <a:p>
            <a:pPr algn="l" marL="690876" indent="-345438" lvl="1">
              <a:lnSpc>
                <a:spcPts val="4479"/>
              </a:lnSpc>
              <a:buFont typeface="Arial"/>
              <a:buChar char="•"/>
            </a:pPr>
            <a:r>
              <a:rPr lang="en-US" sz="3199">
                <a:solidFill>
                  <a:srgbClr val="000000"/>
                </a:solidFill>
                <a:latin typeface="Telegraf Bold"/>
              </a:rPr>
              <a:t>There's a noticeable increase in positive sentiments.</a:t>
            </a:r>
          </a:p>
        </p:txBody>
      </p:sp>
      <p:sp>
        <p:nvSpPr>
          <p:cNvPr name="Freeform 6" id="6"/>
          <p:cNvSpPr/>
          <p:nvPr/>
        </p:nvSpPr>
        <p:spPr>
          <a:xfrm flipH="false" flipV="false" rot="0">
            <a:off x="14286795" y="0"/>
            <a:ext cx="4001205" cy="2829135"/>
          </a:xfrm>
          <a:custGeom>
            <a:avLst/>
            <a:gdLst/>
            <a:ahLst/>
            <a:cxnLst/>
            <a:rect r="r" b="b" t="t" l="l"/>
            <a:pathLst>
              <a:path h="2829135" w="4001205">
                <a:moveTo>
                  <a:pt x="0" y="0"/>
                </a:moveTo>
                <a:lnTo>
                  <a:pt x="4001205" y="0"/>
                </a:lnTo>
                <a:lnTo>
                  <a:pt x="4001205" y="2829135"/>
                </a:lnTo>
                <a:lnTo>
                  <a:pt x="0" y="2829135"/>
                </a:lnTo>
                <a:lnTo>
                  <a:pt x="0" y="0"/>
                </a:lnTo>
                <a:close/>
              </a:path>
            </a:pathLst>
          </a:custGeom>
          <a:blipFill>
            <a:blip r:embed="rId4"/>
            <a:stretch>
              <a:fillRect l="0" t="0" r="0" b="0"/>
            </a:stretch>
          </a:blipFill>
        </p:spPr>
      </p:sp>
      <p:sp>
        <p:nvSpPr>
          <p:cNvPr name="Freeform 7" id="7"/>
          <p:cNvSpPr/>
          <p:nvPr/>
        </p:nvSpPr>
        <p:spPr>
          <a:xfrm flipH="true" flipV="false" rot="542076">
            <a:off x="16132712" y="-4698826"/>
            <a:ext cx="11098426" cy="16596766"/>
          </a:xfrm>
          <a:custGeom>
            <a:avLst/>
            <a:gdLst/>
            <a:ahLst/>
            <a:cxnLst/>
            <a:rect r="r" b="b" t="t" l="l"/>
            <a:pathLst>
              <a:path h="16596766" w="11098426">
                <a:moveTo>
                  <a:pt x="11098426" y="0"/>
                </a:moveTo>
                <a:lnTo>
                  <a:pt x="0" y="0"/>
                </a:lnTo>
                <a:lnTo>
                  <a:pt x="0" y="16596766"/>
                </a:lnTo>
                <a:lnTo>
                  <a:pt x="11098426" y="16596766"/>
                </a:lnTo>
                <a:lnTo>
                  <a:pt x="11098426" y="0"/>
                </a:lnTo>
                <a:close/>
              </a:path>
            </a:pathLst>
          </a:custGeom>
          <a:blipFill>
            <a:blip r:embed="rId5">
              <a:extLst>
                <a:ext uri="{96DAC541-7B7A-43D3-8B79-37D633B846F1}">
                  <asvg:svgBlip xmlns:asvg="http://schemas.microsoft.com/office/drawing/2016/SVG/main" r:embed="rId6"/>
                </a:ext>
              </a:extLst>
            </a:blip>
            <a:stretch>
              <a:fillRect l="-105106"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TextBox 2" id="2"/>
          <p:cNvSpPr txBox="true"/>
          <p:nvPr/>
        </p:nvSpPr>
        <p:spPr>
          <a:xfrm rot="0">
            <a:off x="1028700" y="1130618"/>
            <a:ext cx="3244797" cy="401290"/>
          </a:xfrm>
          <a:prstGeom prst="rect">
            <a:avLst/>
          </a:prstGeom>
        </p:spPr>
        <p:txBody>
          <a:bodyPr anchor="t" rtlCol="false" tIns="0" lIns="0" bIns="0" rIns="0">
            <a:spAutoFit/>
          </a:bodyPr>
          <a:lstStyle/>
          <a:p>
            <a:pPr>
              <a:lnSpc>
                <a:spcPts val="3081"/>
              </a:lnSpc>
              <a:spcBef>
                <a:spcPct val="0"/>
              </a:spcBef>
            </a:pPr>
            <a:r>
              <a:rPr lang="en-US" sz="2201">
                <a:solidFill>
                  <a:srgbClr val="000000"/>
                </a:solidFill>
                <a:latin typeface="Telegraf Bold"/>
              </a:rPr>
              <a:t>Passenger Survey</a:t>
            </a:r>
          </a:p>
        </p:txBody>
      </p:sp>
      <p:sp>
        <p:nvSpPr>
          <p:cNvPr name="TextBox 3" id="3"/>
          <p:cNvSpPr txBox="true"/>
          <p:nvPr/>
        </p:nvSpPr>
        <p:spPr>
          <a:xfrm rot="0">
            <a:off x="1028700" y="3666232"/>
            <a:ext cx="7414512" cy="1304925"/>
          </a:xfrm>
          <a:prstGeom prst="rect">
            <a:avLst/>
          </a:prstGeom>
        </p:spPr>
        <p:txBody>
          <a:bodyPr anchor="t" rtlCol="false" tIns="0" lIns="0" bIns="0" rIns="0">
            <a:spAutoFit/>
          </a:bodyPr>
          <a:lstStyle/>
          <a:p>
            <a:pPr>
              <a:lnSpc>
                <a:spcPts val="9000"/>
              </a:lnSpc>
            </a:pPr>
            <a:r>
              <a:rPr lang="en-US" sz="9000">
                <a:solidFill>
                  <a:srgbClr val="000000"/>
                </a:solidFill>
                <a:latin typeface="Telegraf"/>
              </a:rPr>
              <a:t>Discussion</a:t>
            </a:r>
          </a:p>
        </p:txBody>
      </p:sp>
      <p:sp>
        <p:nvSpPr>
          <p:cNvPr name="Freeform 4" id="4"/>
          <p:cNvSpPr/>
          <p:nvPr/>
        </p:nvSpPr>
        <p:spPr>
          <a:xfrm flipH="true" flipV="false" rot="0">
            <a:off x="1265175" y="5391948"/>
            <a:ext cx="4123437" cy="97463"/>
          </a:xfrm>
          <a:custGeom>
            <a:avLst/>
            <a:gdLst/>
            <a:ahLst/>
            <a:cxnLst/>
            <a:rect r="r" b="b" t="t" l="l"/>
            <a:pathLst>
              <a:path h="97463" w="4123437">
                <a:moveTo>
                  <a:pt x="4123437" y="0"/>
                </a:moveTo>
                <a:lnTo>
                  <a:pt x="0" y="0"/>
                </a:lnTo>
                <a:lnTo>
                  <a:pt x="0" y="97464"/>
                </a:lnTo>
                <a:lnTo>
                  <a:pt x="4123437" y="97464"/>
                </a:lnTo>
                <a:lnTo>
                  <a:pt x="41234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5638425"/>
            <a:ext cx="14362789" cy="3947796"/>
          </a:xfrm>
          <a:prstGeom prst="rect">
            <a:avLst/>
          </a:prstGeom>
        </p:spPr>
        <p:txBody>
          <a:bodyPr anchor="t" rtlCol="false" tIns="0" lIns="0" bIns="0" rIns="0">
            <a:spAutoFit/>
          </a:bodyPr>
          <a:lstStyle/>
          <a:p>
            <a:pPr marL="690876" indent="-345438" lvl="1">
              <a:lnSpc>
                <a:spcPts val="4479"/>
              </a:lnSpc>
              <a:buFont typeface="Arial"/>
              <a:buChar char="•"/>
            </a:pPr>
            <a:r>
              <a:rPr lang="en-US" sz="3199">
                <a:solidFill>
                  <a:srgbClr val="000000"/>
                </a:solidFill>
                <a:latin typeface="Telegraf Bold"/>
              </a:rPr>
              <a:t>The survey indicates a clear and meaningful shift in how people view transportation since the introduction of city buses.</a:t>
            </a:r>
          </a:p>
          <a:p>
            <a:pPr marL="690876" indent="-345438" lvl="1">
              <a:lnSpc>
                <a:spcPts val="4479"/>
              </a:lnSpc>
              <a:buFont typeface="Arial"/>
              <a:buChar char="•"/>
            </a:pPr>
            <a:r>
              <a:rPr lang="en-US" sz="3199">
                <a:solidFill>
                  <a:srgbClr val="000000"/>
                </a:solidFill>
                <a:latin typeface="Telegraf Bold"/>
              </a:rPr>
              <a:t>While there is a strong consensus in favor of city buses, there are some differing opinions, showing a range of views among respondents.</a:t>
            </a:r>
          </a:p>
          <a:p>
            <a:pPr algn="l" marL="690876" indent="-345438" lvl="1">
              <a:lnSpc>
                <a:spcPts val="4479"/>
              </a:lnSpc>
              <a:buFont typeface="Arial"/>
              <a:buChar char="•"/>
            </a:pPr>
            <a:r>
              <a:rPr lang="en-US" sz="3199">
                <a:solidFill>
                  <a:srgbClr val="000000"/>
                </a:solidFill>
                <a:latin typeface="Telegraf Bold"/>
              </a:rPr>
              <a:t>The visual representation of survey responses reinforces that the city bus service is seen as successful and well-received in Thimphu.</a:t>
            </a:r>
          </a:p>
        </p:txBody>
      </p:sp>
      <p:sp>
        <p:nvSpPr>
          <p:cNvPr name="Freeform 6" id="6"/>
          <p:cNvSpPr/>
          <p:nvPr/>
        </p:nvSpPr>
        <p:spPr>
          <a:xfrm flipH="true" flipV="false" rot="542076">
            <a:off x="16132712" y="-4698826"/>
            <a:ext cx="11098426" cy="16596766"/>
          </a:xfrm>
          <a:custGeom>
            <a:avLst/>
            <a:gdLst/>
            <a:ahLst/>
            <a:cxnLst/>
            <a:rect r="r" b="b" t="t" l="l"/>
            <a:pathLst>
              <a:path h="16596766" w="11098426">
                <a:moveTo>
                  <a:pt x="11098426" y="0"/>
                </a:moveTo>
                <a:lnTo>
                  <a:pt x="0" y="0"/>
                </a:lnTo>
                <a:lnTo>
                  <a:pt x="0" y="16596766"/>
                </a:lnTo>
                <a:lnTo>
                  <a:pt x="11098426" y="16596766"/>
                </a:lnTo>
                <a:lnTo>
                  <a:pt x="11098426" y="0"/>
                </a:lnTo>
                <a:close/>
              </a:path>
            </a:pathLst>
          </a:custGeom>
          <a:blipFill>
            <a:blip r:embed="rId4">
              <a:extLst>
                <a:ext uri="{96DAC541-7B7A-43D3-8B79-37D633B846F1}">
                  <asvg:svgBlip xmlns:asvg="http://schemas.microsoft.com/office/drawing/2016/SVG/main" r:embed="rId5"/>
                </a:ext>
              </a:extLst>
            </a:blip>
            <a:stretch>
              <a:fillRect l="-105106" t="0" r="0" b="0"/>
            </a:stretch>
          </a:blipFill>
        </p:spPr>
      </p:sp>
      <p:sp>
        <p:nvSpPr>
          <p:cNvPr name="Freeform 7" id="7"/>
          <p:cNvSpPr/>
          <p:nvPr/>
        </p:nvSpPr>
        <p:spPr>
          <a:xfrm flipH="false" flipV="false" rot="0">
            <a:off x="14286795" y="0"/>
            <a:ext cx="4001205" cy="2829135"/>
          </a:xfrm>
          <a:custGeom>
            <a:avLst/>
            <a:gdLst/>
            <a:ahLst/>
            <a:cxnLst/>
            <a:rect r="r" b="b" t="t" l="l"/>
            <a:pathLst>
              <a:path h="2829135" w="4001205">
                <a:moveTo>
                  <a:pt x="0" y="0"/>
                </a:moveTo>
                <a:lnTo>
                  <a:pt x="4001205" y="0"/>
                </a:lnTo>
                <a:lnTo>
                  <a:pt x="4001205" y="2829135"/>
                </a:lnTo>
                <a:lnTo>
                  <a:pt x="0" y="2829135"/>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TextBox 2" id="2"/>
          <p:cNvSpPr txBox="true"/>
          <p:nvPr/>
        </p:nvSpPr>
        <p:spPr>
          <a:xfrm rot="0">
            <a:off x="1028700" y="1538923"/>
            <a:ext cx="6042198" cy="828675"/>
          </a:xfrm>
          <a:prstGeom prst="rect">
            <a:avLst/>
          </a:prstGeom>
        </p:spPr>
        <p:txBody>
          <a:bodyPr anchor="t" rtlCol="false" tIns="0" lIns="0" bIns="0" rIns="0">
            <a:spAutoFit/>
          </a:bodyPr>
          <a:lstStyle/>
          <a:p>
            <a:pPr algn="l" marL="0" indent="0" lvl="0">
              <a:lnSpc>
                <a:spcPts val="6119"/>
              </a:lnSpc>
              <a:spcBef>
                <a:spcPct val="0"/>
              </a:spcBef>
            </a:pPr>
            <a:r>
              <a:rPr lang="en-US" sz="5099">
                <a:solidFill>
                  <a:srgbClr val="000000"/>
                </a:solidFill>
                <a:latin typeface="Telegraf Bold"/>
              </a:rPr>
              <a:t>CONCLUSION</a:t>
            </a:r>
          </a:p>
        </p:txBody>
      </p:sp>
      <p:sp>
        <p:nvSpPr>
          <p:cNvPr name="TextBox 3" id="3"/>
          <p:cNvSpPr txBox="true"/>
          <p:nvPr/>
        </p:nvSpPr>
        <p:spPr>
          <a:xfrm rot="0">
            <a:off x="1499487" y="3921761"/>
            <a:ext cx="15289026" cy="3606800"/>
          </a:xfrm>
          <a:prstGeom prst="rect">
            <a:avLst/>
          </a:prstGeom>
        </p:spPr>
        <p:txBody>
          <a:bodyPr anchor="t" rtlCol="false" tIns="0" lIns="0" bIns="0" rIns="0">
            <a:spAutoFit/>
          </a:bodyPr>
          <a:lstStyle/>
          <a:p>
            <a:pPr algn="ctr">
              <a:lnSpc>
                <a:spcPts val="3999"/>
              </a:lnSpc>
              <a:spcBef>
                <a:spcPct val="0"/>
              </a:spcBef>
            </a:pPr>
            <a:r>
              <a:rPr lang="en-US" sz="3999">
                <a:solidFill>
                  <a:srgbClr val="000000"/>
                </a:solidFill>
                <a:latin typeface="Telegraf Medium"/>
              </a:rPr>
              <a:t>This study on Thimphu Thromde's new city bus system, led by Ms. Chimi Dema, used a robust mixed-methods approach, addressing a literature gap. It provides valuable insights for urban planning and sustainable development. Future researchers could explore long-term effects, community engagement, and innovative solutions to enhance public transportation and taxi services.</a:t>
            </a:r>
          </a:p>
        </p:txBody>
      </p:sp>
      <p:sp>
        <p:nvSpPr>
          <p:cNvPr name="Freeform 4" id="4"/>
          <p:cNvSpPr/>
          <p:nvPr/>
        </p:nvSpPr>
        <p:spPr>
          <a:xfrm flipH="false" flipV="false" rot="682891">
            <a:off x="9147071" y="-4249591"/>
            <a:ext cx="12733730" cy="7593934"/>
          </a:xfrm>
          <a:custGeom>
            <a:avLst/>
            <a:gdLst/>
            <a:ahLst/>
            <a:cxnLst/>
            <a:rect r="r" b="b" t="t" l="l"/>
            <a:pathLst>
              <a:path h="7593934" w="12733730">
                <a:moveTo>
                  <a:pt x="0" y="0"/>
                </a:moveTo>
                <a:lnTo>
                  <a:pt x="12733730" y="0"/>
                </a:lnTo>
                <a:lnTo>
                  <a:pt x="12733730" y="7593933"/>
                </a:lnTo>
                <a:lnTo>
                  <a:pt x="0" y="75939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7457865"/>
            <a:ext cx="4001205" cy="2829135"/>
          </a:xfrm>
          <a:custGeom>
            <a:avLst/>
            <a:gdLst/>
            <a:ahLst/>
            <a:cxnLst/>
            <a:rect r="r" b="b" t="t" l="l"/>
            <a:pathLst>
              <a:path h="2829135" w="4001205">
                <a:moveTo>
                  <a:pt x="0" y="0"/>
                </a:moveTo>
                <a:lnTo>
                  <a:pt x="4001205" y="0"/>
                </a:lnTo>
                <a:lnTo>
                  <a:pt x="4001205" y="2829135"/>
                </a:lnTo>
                <a:lnTo>
                  <a:pt x="0" y="2829135"/>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sp>
        <p:nvSpPr>
          <p:cNvPr name="TextBox 3" id="3"/>
          <p:cNvSpPr txBox="true"/>
          <p:nvPr/>
        </p:nvSpPr>
        <p:spPr>
          <a:xfrm rot="0">
            <a:off x="6799639" y="1095375"/>
            <a:ext cx="10459661" cy="1304925"/>
          </a:xfrm>
          <a:prstGeom prst="rect">
            <a:avLst/>
          </a:prstGeom>
        </p:spPr>
        <p:txBody>
          <a:bodyPr anchor="t" rtlCol="false" tIns="0" lIns="0" bIns="0" rIns="0">
            <a:spAutoFit/>
          </a:bodyPr>
          <a:lstStyle/>
          <a:p>
            <a:pPr algn="r">
              <a:lnSpc>
                <a:spcPts val="9000"/>
              </a:lnSpc>
            </a:pPr>
            <a:r>
              <a:rPr lang="en-US" sz="9000">
                <a:solidFill>
                  <a:srgbClr val="FFFFFF"/>
                </a:solidFill>
                <a:latin typeface="Telegraf"/>
              </a:rPr>
              <a:t>Acknowledgement</a:t>
            </a:r>
          </a:p>
        </p:txBody>
      </p:sp>
      <p:sp>
        <p:nvSpPr>
          <p:cNvPr name="TextBox 4" id="4"/>
          <p:cNvSpPr txBox="true"/>
          <p:nvPr/>
        </p:nvSpPr>
        <p:spPr>
          <a:xfrm rot="0">
            <a:off x="1499487" y="3921761"/>
            <a:ext cx="15289026" cy="3101975"/>
          </a:xfrm>
          <a:prstGeom prst="rect">
            <a:avLst/>
          </a:prstGeom>
        </p:spPr>
        <p:txBody>
          <a:bodyPr anchor="t" rtlCol="false" tIns="0" lIns="0" bIns="0" rIns="0">
            <a:spAutoFit/>
          </a:bodyPr>
          <a:lstStyle/>
          <a:p>
            <a:pPr algn="ctr">
              <a:lnSpc>
                <a:spcPts val="3999"/>
              </a:lnSpc>
              <a:spcBef>
                <a:spcPct val="0"/>
              </a:spcBef>
            </a:pPr>
            <a:r>
              <a:rPr lang="en-US" sz="3999">
                <a:solidFill>
                  <a:srgbClr val="FFFFFF"/>
                </a:solidFill>
                <a:latin typeface="Telegraf Medium"/>
              </a:rPr>
              <a:t>The study's completion is attributed to the vital support and guidance of key individuals. Gratitude is extended to Ms. Chimi Dema, Research Lecturer, for her valuable expertise. Sincere thanks to participants, especially taxi drivers and passengers, whose input significantly enriched and ensured the success of the study.</a:t>
            </a:r>
          </a:p>
        </p:txBody>
      </p:sp>
      <p:sp>
        <p:nvSpPr>
          <p:cNvPr name="Freeform 5" id="5"/>
          <p:cNvSpPr/>
          <p:nvPr/>
        </p:nvSpPr>
        <p:spPr>
          <a:xfrm flipH="false" flipV="false" rot="682891">
            <a:off x="-7036581" y="5074963"/>
            <a:ext cx="12733730" cy="7593934"/>
          </a:xfrm>
          <a:custGeom>
            <a:avLst/>
            <a:gdLst/>
            <a:ahLst/>
            <a:cxnLst/>
            <a:rect r="r" b="b" t="t" l="l"/>
            <a:pathLst>
              <a:path h="7593934" w="12733730">
                <a:moveTo>
                  <a:pt x="0" y="0"/>
                </a:moveTo>
                <a:lnTo>
                  <a:pt x="12733730" y="0"/>
                </a:lnTo>
                <a:lnTo>
                  <a:pt x="12733730" y="7593934"/>
                </a:lnTo>
                <a:lnTo>
                  <a:pt x="0" y="7593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4072599" y="7667708"/>
            <a:ext cx="4215401" cy="2409450"/>
            <a:chOff x="0" y="0"/>
            <a:chExt cx="5620535" cy="3212599"/>
          </a:xfrm>
        </p:grpSpPr>
        <p:sp>
          <p:nvSpPr>
            <p:cNvPr name="Freeform 7" id="7"/>
            <p:cNvSpPr/>
            <p:nvPr/>
          </p:nvSpPr>
          <p:spPr>
            <a:xfrm flipH="false" flipV="false" rot="0">
              <a:off x="0" y="0"/>
              <a:ext cx="5620535" cy="2138591"/>
            </a:xfrm>
            <a:custGeom>
              <a:avLst/>
              <a:gdLst/>
              <a:ahLst/>
              <a:cxnLst/>
              <a:rect r="r" b="b" t="t" l="l"/>
              <a:pathLst>
                <a:path h="2138591" w="5620535">
                  <a:moveTo>
                    <a:pt x="0" y="0"/>
                  </a:moveTo>
                  <a:lnTo>
                    <a:pt x="5620535" y="0"/>
                  </a:lnTo>
                  <a:lnTo>
                    <a:pt x="5620535" y="2138591"/>
                  </a:lnTo>
                  <a:lnTo>
                    <a:pt x="0" y="2138591"/>
                  </a:lnTo>
                  <a:lnTo>
                    <a:pt x="0" y="0"/>
                  </a:lnTo>
                  <a:close/>
                </a:path>
              </a:pathLst>
            </a:custGeom>
            <a:blipFill>
              <a:blip r:embed="rId5"/>
              <a:stretch>
                <a:fillRect l="0" t="0" r="0" b="-85828"/>
              </a:stretch>
            </a:blipFill>
          </p:spPr>
        </p:sp>
        <p:sp>
          <p:nvSpPr>
            <p:cNvPr name="Freeform 8" id="8"/>
            <p:cNvSpPr/>
            <p:nvPr/>
          </p:nvSpPr>
          <p:spPr>
            <a:xfrm flipH="false" flipV="false" rot="0">
              <a:off x="1620006" y="2267333"/>
              <a:ext cx="2380524" cy="945266"/>
            </a:xfrm>
            <a:custGeom>
              <a:avLst/>
              <a:gdLst/>
              <a:ahLst/>
              <a:cxnLst/>
              <a:rect r="r" b="b" t="t" l="l"/>
              <a:pathLst>
                <a:path h="945266" w="2380524">
                  <a:moveTo>
                    <a:pt x="0" y="0"/>
                  </a:moveTo>
                  <a:lnTo>
                    <a:pt x="2380524" y="0"/>
                  </a:lnTo>
                  <a:lnTo>
                    <a:pt x="2380524" y="945266"/>
                  </a:lnTo>
                  <a:lnTo>
                    <a:pt x="0" y="945266"/>
                  </a:lnTo>
                  <a:lnTo>
                    <a:pt x="0" y="0"/>
                  </a:lnTo>
                  <a:close/>
                </a:path>
              </a:pathLst>
            </a:custGeom>
            <a:blipFill>
              <a:blip r:embed="rId6"/>
              <a:stretch>
                <a:fillRect l="0" t="0" r="0" b="0"/>
              </a:stretch>
            </a:blip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sp>
        <p:nvSpPr>
          <p:cNvPr name="TextBox 3" id="3"/>
          <p:cNvSpPr txBox="true"/>
          <p:nvPr/>
        </p:nvSpPr>
        <p:spPr>
          <a:xfrm rot="0">
            <a:off x="650451" y="1062037"/>
            <a:ext cx="6690444" cy="1131570"/>
          </a:xfrm>
          <a:prstGeom prst="rect">
            <a:avLst/>
          </a:prstGeom>
        </p:spPr>
        <p:txBody>
          <a:bodyPr anchor="t" rtlCol="false" tIns="0" lIns="0" bIns="0" rIns="0">
            <a:spAutoFit/>
          </a:bodyPr>
          <a:lstStyle/>
          <a:p>
            <a:pPr>
              <a:lnSpc>
                <a:spcPts val="7800"/>
              </a:lnSpc>
            </a:pPr>
            <a:r>
              <a:rPr lang="en-US" sz="7800">
                <a:solidFill>
                  <a:srgbClr val="F4E7E7"/>
                </a:solidFill>
                <a:latin typeface="Telegraf"/>
              </a:rPr>
              <a:t>References</a:t>
            </a:r>
          </a:p>
        </p:txBody>
      </p:sp>
      <p:sp>
        <p:nvSpPr>
          <p:cNvPr name="Freeform 4" id="4"/>
          <p:cNvSpPr/>
          <p:nvPr/>
        </p:nvSpPr>
        <p:spPr>
          <a:xfrm flipH="true" flipV="false" rot="0">
            <a:off x="650451" y="2391928"/>
            <a:ext cx="4123437" cy="97463"/>
          </a:xfrm>
          <a:custGeom>
            <a:avLst/>
            <a:gdLst/>
            <a:ahLst/>
            <a:cxnLst/>
            <a:rect r="r" b="b" t="t" l="l"/>
            <a:pathLst>
              <a:path h="97463" w="4123437">
                <a:moveTo>
                  <a:pt x="4123437" y="0"/>
                </a:moveTo>
                <a:lnTo>
                  <a:pt x="0" y="0"/>
                </a:lnTo>
                <a:lnTo>
                  <a:pt x="0" y="97463"/>
                </a:lnTo>
                <a:lnTo>
                  <a:pt x="4123437" y="97463"/>
                </a:lnTo>
                <a:lnTo>
                  <a:pt x="412343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5" id="5"/>
          <p:cNvSpPr/>
          <p:nvPr/>
        </p:nvSpPr>
        <p:spPr>
          <a:xfrm>
            <a:off x="650451" y="2929371"/>
            <a:ext cx="554581" cy="0"/>
          </a:xfrm>
          <a:prstGeom prst="line">
            <a:avLst/>
          </a:prstGeom>
          <a:ln cap="rnd" w="47625">
            <a:solidFill>
              <a:srgbClr val="F44747"/>
            </a:solidFill>
            <a:prstDash val="solid"/>
            <a:headEnd type="none" len="sm" w="sm"/>
            <a:tailEnd type="none" len="sm" w="sm"/>
          </a:ln>
        </p:spPr>
      </p:sp>
      <p:sp>
        <p:nvSpPr>
          <p:cNvPr name="AutoShape 6" id="6"/>
          <p:cNvSpPr/>
          <p:nvPr/>
        </p:nvSpPr>
        <p:spPr>
          <a:xfrm>
            <a:off x="650451" y="4579011"/>
            <a:ext cx="554581" cy="0"/>
          </a:xfrm>
          <a:prstGeom prst="line">
            <a:avLst/>
          </a:prstGeom>
          <a:ln cap="rnd" w="47625">
            <a:solidFill>
              <a:srgbClr val="F44747"/>
            </a:solidFill>
            <a:prstDash val="solid"/>
            <a:headEnd type="none" len="sm" w="sm"/>
            <a:tailEnd type="none" len="sm" w="sm"/>
          </a:ln>
        </p:spPr>
      </p:sp>
      <p:sp>
        <p:nvSpPr>
          <p:cNvPr name="AutoShape 7" id="7"/>
          <p:cNvSpPr/>
          <p:nvPr/>
        </p:nvSpPr>
        <p:spPr>
          <a:xfrm>
            <a:off x="650451" y="6228651"/>
            <a:ext cx="554581" cy="0"/>
          </a:xfrm>
          <a:prstGeom prst="line">
            <a:avLst/>
          </a:prstGeom>
          <a:ln cap="rnd" w="47625">
            <a:solidFill>
              <a:srgbClr val="F44747"/>
            </a:solidFill>
            <a:prstDash val="solid"/>
            <a:headEnd type="none" len="sm" w="sm"/>
            <a:tailEnd type="none" len="sm" w="sm"/>
          </a:ln>
        </p:spPr>
      </p:sp>
      <p:sp>
        <p:nvSpPr>
          <p:cNvPr name="AutoShape 8" id="8"/>
          <p:cNvSpPr/>
          <p:nvPr/>
        </p:nvSpPr>
        <p:spPr>
          <a:xfrm>
            <a:off x="650451" y="7871228"/>
            <a:ext cx="554581" cy="0"/>
          </a:xfrm>
          <a:prstGeom prst="line">
            <a:avLst/>
          </a:prstGeom>
          <a:ln cap="rnd" w="47625">
            <a:solidFill>
              <a:srgbClr val="F44747"/>
            </a:solidFill>
            <a:prstDash val="solid"/>
            <a:headEnd type="none" len="sm" w="sm"/>
            <a:tailEnd type="none" len="sm" w="sm"/>
          </a:ln>
        </p:spPr>
      </p:sp>
      <p:sp>
        <p:nvSpPr>
          <p:cNvPr name="AutoShape 9" id="9"/>
          <p:cNvSpPr/>
          <p:nvPr/>
        </p:nvSpPr>
        <p:spPr>
          <a:xfrm>
            <a:off x="650451" y="9513806"/>
            <a:ext cx="554581" cy="0"/>
          </a:xfrm>
          <a:prstGeom prst="line">
            <a:avLst/>
          </a:prstGeom>
          <a:ln cap="rnd" w="47625">
            <a:solidFill>
              <a:srgbClr val="F44747"/>
            </a:solidFill>
            <a:prstDash val="solid"/>
            <a:headEnd type="none" len="sm" w="sm"/>
            <a:tailEnd type="none" len="sm" w="sm"/>
          </a:ln>
        </p:spPr>
      </p:sp>
      <p:sp>
        <p:nvSpPr>
          <p:cNvPr name="TextBox 10" id="10"/>
          <p:cNvSpPr txBox="true"/>
          <p:nvPr/>
        </p:nvSpPr>
        <p:spPr>
          <a:xfrm rot="0">
            <a:off x="650451" y="3344616"/>
            <a:ext cx="15343062" cy="828675"/>
          </a:xfrm>
          <a:prstGeom prst="rect">
            <a:avLst/>
          </a:prstGeom>
        </p:spPr>
        <p:txBody>
          <a:bodyPr anchor="t" rtlCol="false" tIns="0" lIns="0" bIns="0" rIns="0">
            <a:spAutoFit/>
          </a:bodyPr>
          <a:lstStyle/>
          <a:p>
            <a:pPr>
              <a:lnSpc>
                <a:spcPts val="3000"/>
              </a:lnSpc>
              <a:spcBef>
                <a:spcPct val="0"/>
              </a:spcBef>
            </a:pPr>
            <a:r>
              <a:rPr lang="en-US" sz="3000">
                <a:solidFill>
                  <a:srgbClr val="FFFFFF"/>
                </a:solidFill>
                <a:latin typeface="Telegraf"/>
              </a:rPr>
              <a:t>Abekah-Nkrumah, G., Asuming, P. O., &amp; Telli, H. (n.d.). The effects of the introduction of a bus rapid transit system on commuter choices in Ghana</a:t>
            </a:r>
          </a:p>
        </p:txBody>
      </p:sp>
      <p:sp>
        <p:nvSpPr>
          <p:cNvPr name="TextBox 11" id="11"/>
          <p:cNvSpPr txBox="true"/>
          <p:nvPr/>
        </p:nvSpPr>
        <p:spPr>
          <a:xfrm rot="0">
            <a:off x="650451" y="4812373"/>
            <a:ext cx="15343062" cy="1209675"/>
          </a:xfrm>
          <a:prstGeom prst="rect">
            <a:avLst/>
          </a:prstGeom>
        </p:spPr>
        <p:txBody>
          <a:bodyPr anchor="t" rtlCol="false" tIns="0" lIns="0" bIns="0" rIns="0">
            <a:spAutoFit/>
          </a:bodyPr>
          <a:lstStyle/>
          <a:p>
            <a:pPr>
              <a:lnSpc>
                <a:spcPts val="3000"/>
              </a:lnSpc>
              <a:spcBef>
                <a:spcPct val="0"/>
              </a:spcBef>
            </a:pPr>
            <a:r>
              <a:rPr lang="en-US" sz="3000">
                <a:solidFill>
                  <a:srgbClr val="FFFFFF"/>
                </a:solidFill>
                <a:latin typeface="Telegraf"/>
              </a:rPr>
              <a:t>Ahmed, S. (n.d.). The Impact of Select Buses on Taxi Ridership in NYC. Hill, S. (2018, March 27). Ridesharing Versus Public Transit. The American Prospect. https://prospect.org/infrastructure/ridesharing-versus-public-transit/</a:t>
            </a:r>
          </a:p>
        </p:txBody>
      </p:sp>
      <p:sp>
        <p:nvSpPr>
          <p:cNvPr name="TextBox 12" id="12"/>
          <p:cNvSpPr txBox="true"/>
          <p:nvPr/>
        </p:nvSpPr>
        <p:spPr>
          <a:xfrm rot="0">
            <a:off x="650451" y="6462013"/>
            <a:ext cx="15343062" cy="1209675"/>
          </a:xfrm>
          <a:prstGeom prst="rect">
            <a:avLst/>
          </a:prstGeom>
        </p:spPr>
        <p:txBody>
          <a:bodyPr anchor="t" rtlCol="false" tIns="0" lIns="0" bIns="0" rIns="0">
            <a:spAutoFit/>
          </a:bodyPr>
          <a:lstStyle/>
          <a:p>
            <a:pPr>
              <a:lnSpc>
                <a:spcPts val="3000"/>
              </a:lnSpc>
              <a:spcBef>
                <a:spcPct val="0"/>
              </a:spcBef>
            </a:pPr>
            <a:r>
              <a:rPr lang="en-US" sz="3000">
                <a:solidFill>
                  <a:srgbClr val="FFFFFF"/>
                </a:solidFill>
                <a:latin typeface="Telegraf"/>
              </a:rPr>
              <a:t>Kugii, L., Fukuda, A., Tsumita, N., &amp; Kikuchi, H. (n.d.). Analysis of Impact of Introduction of Bus Rapid Transit on Land Price in Developing City—Case Study of Managua city, Republic of Nicaragua -.</a:t>
            </a:r>
          </a:p>
        </p:txBody>
      </p:sp>
      <p:sp>
        <p:nvSpPr>
          <p:cNvPr name="TextBox 13" id="13"/>
          <p:cNvSpPr txBox="true"/>
          <p:nvPr/>
        </p:nvSpPr>
        <p:spPr>
          <a:xfrm rot="0">
            <a:off x="650451" y="8048625"/>
            <a:ext cx="15343062" cy="1209675"/>
          </a:xfrm>
          <a:prstGeom prst="rect">
            <a:avLst/>
          </a:prstGeom>
        </p:spPr>
        <p:txBody>
          <a:bodyPr anchor="t" rtlCol="false" tIns="0" lIns="0" bIns="0" rIns="0">
            <a:spAutoFit/>
          </a:bodyPr>
          <a:lstStyle/>
          <a:p>
            <a:pPr>
              <a:lnSpc>
                <a:spcPts val="3000"/>
              </a:lnSpc>
              <a:spcBef>
                <a:spcPct val="0"/>
              </a:spcBef>
            </a:pPr>
            <a:r>
              <a:rPr lang="en-US" sz="3000">
                <a:solidFill>
                  <a:srgbClr val="FFFFFF"/>
                </a:solidFill>
                <a:latin typeface="Telegraf"/>
              </a:rPr>
              <a:t>Zhong, J., Zhou, H., Lin, Y., &amp; Ren, F. (2022). The impact of ride-hailing services on the use of traditional taxis: Evidence from Chinese urban panel data. IET Intelligent Transport Systems, 16(11), 1611–1622. https://doi.org/10.1049/itr2.1223</a:t>
            </a:r>
          </a:p>
        </p:txBody>
      </p:sp>
      <p:grpSp>
        <p:nvGrpSpPr>
          <p:cNvPr name="Group 14" id="14"/>
          <p:cNvGrpSpPr/>
          <p:nvPr/>
        </p:nvGrpSpPr>
        <p:grpSpPr>
          <a:xfrm rot="0">
            <a:off x="14072599" y="7667708"/>
            <a:ext cx="4215401" cy="2409450"/>
            <a:chOff x="0" y="0"/>
            <a:chExt cx="5620535" cy="3212599"/>
          </a:xfrm>
        </p:grpSpPr>
        <p:sp>
          <p:nvSpPr>
            <p:cNvPr name="Freeform 15" id="15"/>
            <p:cNvSpPr/>
            <p:nvPr/>
          </p:nvSpPr>
          <p:spPr>
            <a:xfrm flipH="false" flipV="false" rot="0">
              <a:off x="0" y="0"/>
              <a:ext cx="5620535" cy="2138591"/>
            </a:xfrm>
            <a:custGeom>
              <a:avLst/>
              <a:gdLst/>
              <a:ahLst/>
              <a:cxnLst/>
              <a:rect r="r" b="b" t="t" l="l"/>
              <a:pathLst>
                <a:path h="2138591" w="5620535">
                  <a:moveTo>
                    <a:pt x="0" y="0"/>
                  </a:moveTo>
                  <a:lnTo>
                    <a:pt x="5620535" y="0"/>
                  </a:lnTo>
                  <a:lnTo>
                    <a:pt x="5620535" y="2138591"/>
                  </a:lnTo>
                  <a:lnTo>
                    <a:pt x="0" y="2138591"/>
                  </a:lnTo>
                  <a:lnTo>
                    <a:pt x="0" y="0"/>
                  </a:lnTo>
                  <a:close/>
                </a:path>
              </a:pathLst>
            </a:custGeom>
            <a:blipFill>
              <a:blip r:embed="rId5"/>
              <a:stretch>
                <a:fillRect l="0" t="0" r="0" b="-85828"/>
              </a:stretch>
            </a:blipFill>
          </p:spPr>
        </p:sp>
        <p:sp>
          <p:nvSpPr>
            <p:cNvPr name="Freeform 16" id="16"/>
            <p:cNvSpPr/>
            <p:nvPr/>
          </p:nvSpPr>
          <p:spPr>
            <a:xfrm flipH="false" flipV="false" rot="0">
              <a:off x="1620006" y="2267333"/>
              <a:ext cx="2380524" cy="945266"/>
            </a:xfrm>
            <a:custGeom>
              <a:avLst/>
              <a:gdLst/>
              <a:ahLst/>
              <a:cxnLst/>
              <a:rect r="r" b="b" t="t" l="l"/>
              <a:pathLst>
                <a:path h="945266" w="2380524">
                  <a:moveTo>
                    <a:pt x="0" y="0"/>
                  </a:moveTo>
                  <a:lnTo>
                    <a:pt x="2380524" y="0"/>
                  </a:lnTo>
                  <a:lnTo>
                    <a:pt x="2380524" y="945266"/>
                  </a:lnTo>
                  <a:lnTo>
                    <a:pt x="0" y="945266"/>
                  </a:lnTo>
                  <a:lnTo>
                    <a:pt x="0" y="0"/>
                  </a:lnTo>
                  <a:close/>
                </a:path>
              </a:pathLst>
            </a:custGeom>
            <a:blipFill>
              <a:blip r:embed="rId6"/>
              <a:stretch>
                <a:fillRect l="0" t="0" r="0" b="0"/>
              </a:stretch>
            </a:blipFill>
          </p:spPr>
        </p:sp>
      </p:gr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sp>
        <p:nvSpPr>
          <p:cNvPr name="TextBox 3" id="3"/>
          <p:cNvSpPr txBox="true"/>
          <p:nvPr/>
        </p:nvSpPr>
        <p:spPr>
          <a:xfrm rot="0">
            <a:off x="6117312" y="4524375"/>
            <a:ext cx="6053376" cy="1304925"/>
          </a:xfrm>
          <a:prstGeom prst="rect">
            <a:avLst/>
          </a:prstGeom>
        </p:spPr>
        <p:txBody>
          <a:bodyPr anchor="t" rtlCol="false" tIns="0" lIns="0" bIns="0" rIns="0">
            <a:spAutoFit/>
          </a:bodyPr>
          <a:lstStyle/>
          <a:p>
            <a:pPr algn="ctr">
              <a:lnSpc>
                <a:spcPts val="9000"/>
              </a:lnSpc>
              <a:spcBef>
                <a:spcPct val="0"/>
              </a:spcBef>
            </a:pPr>
            <a:r>
              <a:rPr lang="en-US" sz="9000">
                <a:solidFill>
                  <a:srgbClr val="FFFFFF"/>
                </a:solidFill>
                <a:latin typeface="Telegraf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Freeform 2" id="2"/>
          <p:cNvSpPr/>
          <p:nvPr/>
        </p:nvSpPr>
        <p:spPr>
          <a:xfrm flipH="false" flipV="false" rot="3821432">
            <a:off x="-7222951" y="-4761610"/>
            <a:ext cx="13943102" cy="12193877"/>
          </a:xfrm>
          <a:custGeom>
            <a:avLst/>
            <a:gdLst/>
            <a:ahLst/>
            <a:cxnLst/>
            <a:rect r="r" b="b" t="t" l="l"/>
            <a:pathLst>
              <a:path h="12193877" w="13943102">
                <a:moveTo>
                  <a:pt x="0" y="0"/>
                </a:moveTo>
                <a:lnTo>
                  <a:pt x="13943103" y="0"/>
                </a:lnTo>
                <a:lnTo>
                  <a:pt x="13943103" y="12193877"/>
                </a:lnTo>
                <a:lnTo>
                  <a:pt x="0" y="121938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9144000" y="1028700"/>
          <a:ext cx="8115300" cy="8521281"/>
        </p:xfrm>
        <a:graphic>
          <a:graphicData uri="http://schemas.openxmlformats.org/drawingml/2006/table">
            <a:tbl>
              <a:tblPr/>
              <a:tblGrid>
                <a:gridCol w="5867881"/>
                <a:gridCol w="2247419"/>
              </a:tblGrid>
              <a:tr h="851331">
                <a:tc>
                  <a:txBody>
                    <a:bodyPr anchor="t" rtlCol="false"/>
                    <a:lstStyle/>
                    <a:p>
                      <a:pPr algn="just">
                        <a:lnSpc>
                          <a:spcPts val="3079"/>
                        </a:lnSpc>
                        <a:defRPr/>
                      </a:pPr>
                      <a:r>
                        <a:rPr lang="en-US" sz="2199">
                          <a:solidFill>
                            <a:srgbClr val="000000"/>
                          </a:solidFill>
                          <a:latin typeface="Telegraf"/>
                        </a:rPr>
                        <a:t>Abstrat</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3</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5317">
                <a:tc>
                  <a:txBody>
                    <a:bodyPr anchor="t" rtlCol="false"/>
                    <a:lstStyle/>
                    <a:p>
                      <a:pPr algn="just">
                        <a:lnSpc>
                          <a:spcPts val="3079"/>
                        </a:lnSpc>
                        <a:defRPr/>
                      </a:pPr>
                      <a:r>
                        <a:rPr lang="en-US" sz="2199">
                          <a:solidFill>
                            <a:srgbClr val="000000"/>
                          </a:solidFill>
                          <a:latin typeface="Telegraf"/>
                        </a:rPr>
                        <a:t>Keywords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4</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1331">
                <a:tc>
                  <a:txBody>
                    <a:bodyPr anchor="t" rtlCol="false"/>
                    <a:lstStyle/>
                    <a:p>
                      <a:pPr algn="just">
                        <a:lnSpc>
                          <a:spcPts val="3079"/>
                        </a:lnSpc>
                        <a:defRPr/>
                      </a:pPr>
                      <a:r>
                        <a:rPr lang="en-US" sz="2199">
                          <a:solidFill>
                            <a:srgbClr val="000000"/>
                          </a:solidFill>
                          <a:latin typeface="Telegraf"/>
                        </a:rPr>
                        <a:t>Introduction</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5</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1331">
                <a:tc>
                  <a:txBody>
                    <a:bodyPr anchor="t" rtlCol="false"/>
                    <a:lstStyle/>
                    <a:p>
                      <a:pPr algn="just">
                        <a:lnSpc>
                          <a:spcPts val="3079"/>
                        </a:lnSpc>
                        <a:defRPr/>
                      </a:pPr>
                      <a:r>
                        <a:rPr lang="en-US" sz="2199">
                          <a:solidFill>
                            <a:srgbClr val="000000"/>
                          </a:solidFill>
                          <a:latin typeface="Telegraf"/>
                        </a:rPr>
                        <a:t>Literature Review</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6</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5317">
                <a:tc>
                  <a:txBody>
                    <a:bodyPr anchor="t" rtlCol="false"/>
                    <a:lstStyle/>
                    <a:p>
                      <a:pPr algn="just">
                        <a:lnSpc>
                          <a:spcPts val="3079"/>
                        </a:lnSpc>
                        <a:defRPr/>
                      </a:pPr>
                      <a:r>
                        <a:rPr lang="en-US" sz="2199">
                          <a:solidFill>
                            <a:srgbClr val="000000"/>
                          </a:solidFill>
                          <a:latin typeface="Telegraf"/>
                        </a:rPr>
                        <a:t>Methods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7</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1331">
                <a:tc>
                  <a:txBody>
                    <a:bodyPr anchor="t" rtlCol="false"/>
                    <a:lstStyle/>
                    <a:p>
                      <a:pPr algn="just">
                        <a:lnSpc>
                          <a:spcPts val="3079"/>
                        </a:lnSpc>
                        <a:defRPr/>
                      </a:pPr>
                      <a:r>
                        <a:rPr lang="en-US" sz="2199">
                          <a:solidFill>
                            <a:srgbClr val="000000"/>
                          </a:solidFill>
                          <a:latin typeface="Telegraf"/>
                        </a:rPr>
                        <a:t>Results and Discussion</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8</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1331">
                <a:tc>
                  <a:txBody>
                    <a:bodyPr anchor="t" rtlCol="false"/>
                    <a:lstStyle/>
                    <a:p>
                      <a:pPr algn="just">
                        <a:lnSpc>
                          <a:spcPts val="3079"/>
                        </a:lnSpc>
                        <a:defRPr/>
                      </a:pPr>
                      <a:r>
                        <a:rPr lang="en-US" sz="2199">
                          <a:solidFill>
                            <a:srgbClr val="000000"/>
                          </a:solidFill>
                          <a:latin typeface="Telegraf"/>
                        </a:rPr>
                        <a:t>Conclusion</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9</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1331">
                <a:tc>
                  <a:txBody>
                    <a:bodyPr anchor="t" rtlCol="false"/>
                    <a:lstStyle/>
                    <a:p>
                      <a:pPr algn="just">
                        <a:lnSpc>
                          <a:spcPts val="3079"/>
                        </a:lnSpc>
                        <a:defRPr/>
                      </a:pPr>
                      <a:r>
                        <a:rPr lang="en-US" sz="2199">
                          <a:solidFill>
                            <a:srgbClr val="000000"/>
                          </a:solidFill>
                          <a:latin typeface="Telegraf"/>
                        </a:rPr>
                        <a:t>Acknowledgement</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10</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1331">
                <a:tc>
                  <a:txBody>
                    <a:bodyPr anchor="t" rtlCol="false"/>
                    <a:lstStyle/>
                    <a:p>
                      <a:pPr algn="just">
                        <a:lnSpc>
                          <a:spcPts val="3079"/>
                        </a:lnSpc>
                        <a:defRPr/>
                      </a:pPr>
                      <a:r>
                        <a:rPr lang="en-US" sz="2199">
                          <a:solidFill>
                            <a:srgbClr val="000000"/>
                          </a:solidFill>
                          <a:latin typeface="Telegraf"/>
                        </a:rPr>
                        <a:t>References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11</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tcPr>
                </a:tc>
              </a:tr>
              <a:tr h="851331">
                <a:tc>
                  <a:txBody>
                    <a:bodyPr anchor="t" rtlCol="false"/>
                    <a:lstStyle/>
                    <a:p>
                      <a:pPr algn="just">
                        <a:lnSpc>
                          <a:spcPts val="3079"/>
                        </a:lnSpc>
                        <a:defRPr/>
                      </a:pPr>
                      <a:r>
                        <a:rPr lang="en-US" sz="2199">
                          <a:solidFill>
                            <a:srgbClr val="000000"/>
                          </a:solidFill>
                          <a:latin typeface="Telegraf"/>
                        </a:rPr>
                        <a:t>Supporting Materials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0">
                      <a:solidFill>
                        <a:srgbClr val="CFCFCF"/>
                      </a:solidFill>
                      <a:prstDash val="solid"/>
                      <a:round/>
                      <a:headEnd type="none" w="med" len="med"/>
                      <a:tailEnd type="none" w="med" len="med"/>
                    </a:lnB>
                  </a:tcPr>
                </a:tc>
                <a:tc>
                  <a:txBody>
                    <a:bodyPr anchor="t" rtlCol="false"/>
                    <a:lstStyle/>
                    <a:p>
                      <a:pPr algn="r">
                        <a:lnSpc>
                          <a:spcPts val="3079"/>
                        </a:lnSpc>
                        <a:defRPr/>
                      </a:pPr>
                      <a:r>
                        <a:rPr lang="en-US" sz="2199">
                          <a:solidFill>
                            <a:srgbClr val="AD2727"/>
                          </a:solidFill>
                          <a:latin typeface="Telegraf Bold"/>
                        </a:rPr>
                        <a:t>13</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0">
                      <a:solidFill>
                        <a:srgbClr val="CFCFCF"/>
                      </a:solidFill>
                      <a:prstDash val="solid"/>
                      <a:round/>
                      <a:headEnd type="none" w="med" len="med"/>
                      <a:tailEnd type="none" w="med" len="med"/>
                    </a:lnB>
                  </a:tcPr>
                </a:tc>
              </a:tr>
            </a:tbl>
          </a:graphicData>
        </a:graphic>
      </p:graphicFrame>
      <p:sp>
        <p:nvSpPr>
          <p:cNvPr name="AutoShape 4" id="4"/>
          <p:cNvSpPr/>
          <p:nvPr/>
        </p:nvSpPr>
        <p:spPr>
          <a:xfrm rot="0">
            <a:off x="9144000" y="1004888"/>
            <a:ext cx="554581" cy="0"/>
          </a:xfrm>
          <a:prstGeom prst="line">
            <a:avLst/>
          </a:prstGeom>
          <a:ln cap="rnd" w="47625">
            <a:solidFill>
              <a:srgbClr val="F44747"/>
            </a:solidFill>
            <a:prstDash val="solid"/>
            <a:headEnd type="none" len="sm" w="sm"/>
            <a:tailEnd type="none" len="sm" w="sm"/>
          </a:ln>
        </p:spPr>
      </p:sp>
      <p:sp>
        <p:nvSpPr>
          <p:cNvPr name="AutoShape 5" id="5"/>
          <p:cNvSpPr/>
          <p:nvPr/>
        </p:nvSpPr>
        <p:spPr>
          <a:xfrm rot="0">
            <a:off x="9144000" y="1857657"/>
            <a:ext cx="554581" cy="0"/>
          </a:xfrm>
          <a:prstGeom prst="line">
            <a:avLst/>
          </a:prstGeom>
          <a:ln cap="rnd" w="47625">
            <a:solidFill>
              <a:srgbClr val="F44747"/>
            </a:solidFill>
            <a:prstDash val="solid"/>
            <a:headEnd type="none" len="sm" w="sm"/>
            <a:tailEnd type="none" len="sm" w="sm"/>
          </a:ln>
        </p:spPr>
      </p:sp>
      <p:sp>
        <p:nvSpPr>
          <p:cNvPr name="AutoShape 6" id="6"/>
          <p:cNvSpPr/>
          <p:nvPr/>
        </p:nvSpPr>
        <p:spPr>
          <a:xfrm rot="0">
            <a:off x="9144000" y="2710426"/>
            <a:ext cx="554581" cy="0"/>
          </a:xfrm>
          <a:prstGeom prst="line">
            <a:avLst/>
          </a:prstGeom>
          <a:ln cap="rnd" w="47625">
            <a:solidFill>
              <a:srgbClr val="F44747"/>
            </a:solidFill>
            <a:prstDash val="solid"/>
            <a:headEnd type="none" len="sm" w="sm"/>
            <a:tailEnd type="none" len="sm" w="sm"/>
          </a:ln>
        </p:spPr>
      </p:sp>
      <p:sp>
        <p:nvSpPr>
          <p:cNvPr name="AutoShape 7" id="7"/>
          <p:cNvSpPr/>
          <p:nvPr/>
        </p:nvSpPr>
        <p:spPr>
          <a:xfrm rot="0">
            <a:off x="9144000" y="3563195"/>
            <a:ext cx="554581" cy="0"/>
          </a:xfrm>
          <a:prstGeom prst="line">
            <a:avLst/>
          </a:prstGeom>
          <a:ln cap="rnd" w="47625">
            <a:solidFill>
              <a:srgbClr val="F44747"/>
            </a:solidFill>
            <a:prstDash val="solid"/>
            <a:headEnd type="none" len="sm" w="sm"/>
            <a:tailEnd type="none" len="sm" w="sm"/>
          </a:ln>
        </p:spPr>
      </p:sp>
      <p:grpSp>
        <p:nvGrpSpPr>
          <p:cNvPr name="Group 8" id="8"/>
          <p:cNvGrpSpPr/>
          <p:nvPr/>
        </p:nvGrpSpPr>
        <p:grpSpPr>
          <a:xfrm rot="0">
            <a:off x="1028700" y="1028700"/>
            <a:ext cx="6910589" cy="1541032"/>
            <a:chOff x="0" y="0"/>
            <a:chExt cx="9214119" cy="2054709"/>
          </a:xfrm>
        </p:grpSpPr>
        <p:sp>
          <p:nvSpPr>
            <p:cNvPr name="TextBox 9" id="9"/>
            <p:cNvSpPr txBox="true"/>
            <p:nvPr/>
          </p:nvSpPr>
          <p:spPr>
            <a:xfrm rot="0">
              <a:off x="0" y="66675"/>
              <a:ext cx="9214119" cy="1762125"/>
            </a:xfrm>
            <a:prstGeom prst="rect">
              <a:avLst/>
            </a:prstGeom>
          </p:spPr>
          <p:txBody>
            <a:bodyPr anchor="t" rtlCol="false" tIns="0" lIns="0" bIns="0" rIns="0">
              <a:spAutoFit/>
            </a:bodyPr>
            <a:lstStyle/>
            <a:p>
              <a:pPr>
                <a:lnSpc>
                  <a:spcPts val="9000"/>
                </a:lnSpc>
              </a:pPr>
              <a:r>
                <a:rPr lang="en-US" sz="9000">
                  <a:solidFill>
                    <a:srgbClr val="000000"/>
                  </a:solidFill>
                  <a:latin typeface="Telegraf"/>
                </a:rPr>
                <a:t>Outline</a:t>
              </a:r>
            </a:p>
          </p:txBody>
        </p:sp>
        <p:sp>
          <p:nvSpPr>
            <p:cNvPr name="Freeform 10" id="10"/>
            <p:cNvSpPr/>
            <p:nvPr/>
          </p:nvSpPr>
          <p:spPr>
            <a:xfrm flipH="true" flipV="false" rot="0">
              <a:off x="0" y="1924759"/>
              <a:ext cx="5497916" cy="129951"/>
            </a:xfrm>
            <a:custGeom>
              <a:avLst/>
              <a:gdLst/>
              <a:ahLst/>
              <a:cxnLst/>
              <a:rect r="r" b="b" t="t" l="l"/>
              <a:pathLst>
                <a:path h="129951" w="5497916">
                  <a:moveTo>
                    <a:pt x="5497916" y="0"/>
                  </a:moveTo>
                  <a:lnTo>
                    <a:pt x="0" y="0"/>
                  </a:lnTo>
                  <a:lnTo>
                    <a:pt x="0" y="129950"/>
                  </a:lnTo>
                  <a:lnTo>
                    <a:pt x="5497916" y="129950"/>
                  </a:lnTo>
                  <a:lnTo>
                    <a:pt x="5497916"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AutoShape 11" id="11"/>
          <p:cNvSpPr/>
          <p:nvPr/>
        </p:nvSpPr>
        <p:spPr>
          <a:xfrm rot="0">
            <a:off x="9144000" y="4415964"/>
            <a:ext cx="554581" cy="0"/>
          </a:xfrm>
          <a:prstGeom prst="line">
            <a:avLst/>
          </a:prstGeom>
          <a:ln cap="rnd" w="47625">
            <a:solidFill>
              <a:srgbClr val="F44747"/>
            </a:solidFill>
            <a:prstDash val="solid"/>
            <a:headEnd type="none" len="sm" w="sm"/>
            <a:tailEnd type="none" len="sm" w="sm"/>
          </a:ln>
        </p:spPr>
      </p:sp>
      <p:sp>
        <p:nvSpPr>
          <p:cNvPr name="AutoShape 12" id="12"/>
          <p:cNvSpPr/>
          <p:nvPr/>
        </p:nvSpPr>
        <p:spPr>
          <a:xfrm rot="0">
            <a:off x="9144000" y="5268733"/>
            <a:ext cx="554581" cy="0"/>
          </a:xfrm>
          <a:prstGeom prst="line">
            <a:avLst/>
          </a:prstGeom>
          <a:ln cap="rnd" w="47625">
            <a:solidFill>
              <a:srgbClr val="F44747"/>
            </a:solidFill>
            <a:prstDash val="solid"/>
            <a:headEnd type="none" len="sm" w="sm"/>
            <a:tailEnd type="none" len="sm" w="sm"/>
          </a:ln>
        </p:spPr>
      </p:sp>
      <p:sp>
        <p:nvSpPr>
          <p:cNvPr name="AutoShape 13" id="13"/>
          <p:cNvSpPr/>
          <p:nvPr/>
        </p:nvSpPr>
        <p:spPr>
          <a:xfrm rot="0">
            <a:off x="9144000" y="6121502"/>
            <a:ext cx="554581" cy="0"/>
          </a:xfrm>
          <a:prstGeom prst="line">
            <a:avLst/>
          </a:prstGeom>
          <a:ln cap="rnd" w="47625">
            <a:solidFill>
              <a:srgbClr val="F44747"/>
            </a:solidFill>
            <a:prstDash val="solid"/>
            <a:headEnd type="none" len="sm" w="sm"/>
            <a:tailEnd type="none" len="sm" w="sm"/>
          </a:ln>
        </p:spPr>
      </p:sp>
      <p:sp>
        <p:nvSpPr>
          <p:cNvPr name="AutoShape 14" id="14"/>
          <p:cNvSpPr/>
          <p:nvPr/>
        </p:nvSpPr>
        <p:spPr>
          <a:xfrm rot="0">
            <a:off x="9144000" y="6974271"/>
            <a:ext cx="554581" cy="0"/>
          </a:xfrm>
          <a:prstGeom prst="line">
            <a:avLst/>
          </a:prstGeom>
          <a:ln cap="rnd" w="47625">
            <a:solidFill>
              <a:srgbClr val="F44747"/>
            </a:solidFill>
            <a:prstDash val="solid"/>
            <a:headEnd type="none" len="sm" w="sm"/>
            <a:tailEnd type="none" len="sm" w="sm"/>
          </a:ln>
        </p:spPr>
      </p:sp>
      <p:sp>
        <p:nvSpPr>
          <p:cNvPr name="AutoShape 15" id="15"/>
          <p:cNvSpPr/>
          <p:nvPr/>
        </p:nvSpPr>
        <p:spPr>
          <a:xfrm rot="0">
            <a:off x="9144000" y="7827040"/>
            <a:ext cx="554581" cy="0"/>
          </a:xfrm>
          <a:prstGeom prst="line">
            <a:avLst/>
          </a:prstGeom>
          <a:ln cap="rnd" w="47625">
            <a:solidFill>
              <a:srgbClr val="F44747"/>
            </a:solidFill>
            <a:prstDash val="solid"/>
            <a:headEnd type="none" len="sm" w="sm"/>
            <a:tailEnd type="none" len="sm" w="sm"/>
          </a:ln>
        </p:spPr>
      </p:sp>
      <p:sp>
        <p:nvSpPr>
          <p:cNvPr name="AutoShape 16" id="16"/>
          <p:cNvSpPr/>
          <p:nvPr/>
        </p:nvSpPr>
        <p:spPr>
          <a:xfrm rot="0">
            <a:off x="9144000" y="8679809"/>
            <a:ext cx="554581" cy="0"/>
          </a:xfrm>
          <a:prstGeom prst="line">
            <a:avLst/>
          </a:prstGeom>
          <a:ln cap="rnd" w="47625">
            <a:solidFill>
              <a:srgbClr val="F44747"/>
            </a:solidFill>
            <a:prstDash val="solid"/>
            <a:headEnd type="none" len="sm" w="sm"/>
            <a:tailEnd type="none" len="sm" w="sm"/>
          </a:ln>
        </p:spPr>
      </p:sp>
      <p:sp>
        <p:nvSpPr>
          <p:cNvPr name="Freeform 17" id="17"/>
          <p:cNvSpPr/>
          <p:nvPr/>
        </p:nvSpPr>
        <p:spPr>
          <a:xfrm flipH="false" flipV="false" rot="0">
            <a:off x="0" y="7457865"/>
            <a:ext cx="4001205" cy="2829135"/>
          </a:xfrm>
          <a:custGeom>
            <a:avLst/>
            <a:gdLst/>
            <a:ahLst/>
            <a:cxnLst/>
            <a:rect r="r" b="b" t="t" l="l"/>
            <a:pathLst>
              <a:path h="2829135" w="4001205">
                <a:moveTo>
                  <a:pt x="0" y="0"/>
                </a:moveTo>
                <a:lnTo>
                  <a:pt x="4001205" y="0"/>
                </a:lnTo>
                <a:lnTo>
                  <a:pt x="4001205" y="2829135"/>
                </a:lnTo>
                <a:lnTo>
                  <a:pt x="0" y="2829135"/>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sp>
        <p:nvSpPr>
          <p:cNvPr name="Freeform 3" id="3"/>
          <p:cNvSpPr/>
          <p:nvPr/>
        </p:nvSpPr>
        <p:spPr>
          <a:xfrm flipH="false" flipV="false" rot="-462696">
            <a:off x="13798841" y="8537004"/>
            <a:ext cx="6920917" cy="4114800"/>
          </a:xfrm>
          <a:custGeom>
            <a:avLst/>
            <a:gdLst/>
            <a:ahLst/>
            <a:cxnLst/>
            <a:rect r="r" b="b" t="t" l="l"/>
            <a:pathLst>
              <a:path h="4114800" w="6920917">
                <a:moveTo>
                  <a:pt x="0" y="0"/>
                </a:moveTo>
                <a:lnTo>
                  <a:pt x="6920918" y="0"/>
                </a:lnTo>
                <a:lnTo>
                  <a:pt x="6920918" y="4114800"/>
                </a:lnTo>
                <a:lnTo>
                  <a:pt x="0" y="4114800"/>
                </a:lnTo>
                <a:lnTo>
                  <a:pt x="0" y="0"/>
                </a:lnTo>
                <a:close/>
              </a:path>
            </a:pathLst>
          </a:custGeom>
          <a:blipFill>
            <a:blip r:embed="rId3">
              <a:alphaModFix amt="71000"/>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660681"/>
            <a:ext cx="7703847" cy="1304925"/>
          </a:xfrm>
          <a:prstGeom prst="rect">
            <a:avLst/>
          </a:prstGeom>
        </p:spPr>
        <p:txBody>
          <a:bodyPr anchor="t" rtlCol="false" tIns="0" lIns="0" bIns="0" rIns="0">
            <a:spAutoFit/>
          </a:bodyPr>
          <a:lstStyle/>
          <a:p>
            <a:pPr algn="just">
              <a:lnSpc>
                <a:spcPts val="9000"/>
              </a:lnSpc>
            </a:pPr>
            <a:r>
              <a:rPr lang="en-US" sz="9000">
                <a:solidFill>
                  <a:srgbClr val="FFFFFF"/>
                </a:solidFill>
                <a:latin typeface="Telegraf Medium"/>
              </a:rPr>
              <a:t>Abstract</a:t>
            </a:r>
          </a:p>
        </p:txBody>
      </p:sp>
      <p:sp>
        <p:nvSpPr>
          <p:cNvPr name="Freeform 5" id="5"/>
          <p:cNvSpPr/>
          <p:nvPr/>
        </p:nvSpPr>
        <p:spPr>
          <a:xfrm flipH="false" flipV="false" rot="829761">
            <a:off x="13767608" y="4020784"/>
            <a:ext cx="3775344" cy="2244614"/>
          </a:xfrm>
          <a:custGeom>
            <a:avLst/>
            <a:gdLst/>
            <a:ahLst/>
            <a:cxnLst/>
            <a:rect r="r" b="b" t="t" l="l"/>
            <a:pathLst>
              <a:path h="2244614" w="3775344">
                <a:moveTo>
                  <a:pt x="0" y="0"/>
                </a:moveTo>
                <a:lnTo>
                  <a:pt x="3775344" y="0"/>
                </a:lnTo>
                <a:lnTo>
                  <a:pt x="3775344" y="2244614"/>
                </a:lnTo>
                <a:lnTo>
                  <a:pt x="0" y="2244614"/>
                </a:lnTo>
                <a:lnTo>
                  <a:pt x="0" y="0"/>
                </a:lnTo>
                <a:close/>
              </a:path>
            </a:pathLst>
          </a:custGeom>
          <a:blipFill>
            <a:blip r:embed="rId3">
              <a:alphaModFix amt="70000"/>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948439">
            <a:off x="13572093" y="6963055"/>
            <a:ext cx="2653737" cy="1577767"/>
          </a:xfrm>
          <a:custGeom>
            <a:avLst/>
            <a:gdLst/>
            <a:ahLst/>
            <a:cxnLst/>
            <a:rect r="r" b="b" t="t" l="l"/>
            <a:pathLst>
              <a:path h="1577767" w="2653737">
                <a:moveTo>
                  <a:pt x="0" y="0"/>
                </a:moveTo>
                <a:lnTo>
                  <a:pt x="2653737" y="0"/>
                </a:lnTo>
                <a:lnTo>
                  <a:pt x="2653737" y="1577767"/>
                </a:lnTo>
                <a:lnTo>
                  <a:pt x="0" y="1577767"/>
                </a:lnTo>
                <a:lnTo>
                  <a:pt x="0" y="0"/>
                </a:lnTo>
                <a:close/>
              </a:path>
            </a:pathLst>
          </a:custGeom>
          <a:blipFill>
            <a:blip r:embed="rId3">
              <a:alphaModFix amt="70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512178" y="2907305"/>
            <a:ext cx="12895198" cy="6595101"/>
          </a:xfrm>
          <a:prstGeom prst="rect">
            <a:avLst/>
          </a:prstGeom>
        </p:spPr>
        <p:txBody>
          <a:bodyPr anchor="t" rtlCol="false" tIns="0" lIns="0" bIns="0" rIns="0">
            <a:spAutoFit/>
          </a:bodyPr>
          <a:lstStyle/>
          <a:p>
            <a:pPr algn="just" marL="647805" indent="-323903" lvl="1">
              <a:lnSpc>
                <a:spcPts val="4020"/>
              </a:lnSpc>
              <a:buFont typeface="Arial"/>
              <a:buChar char="•"/>
            </a:pPr>
            <a:r>
              <a:rPr lang="en-US" sz="3000">
                <a:solidFill>
                  <a:srgbClr val="FFFFFF"/>
                </a:solidFill>
                <a:latin typeface="Telegraf"/>
              </a:rPr>
              <a:t>The study examines the impact of newly installed city buses on taxi drivers and passengers in Thimphu, Bhutan.</a:t>
            </a:r>
          </a:p>
          <a:p>
            <a:pPr algn="just" marL="647805" indent="-323903" lvl="1">
              <a:lnSpc>
                <a:spcPts val="4020"/>
              </a:lnSpc>
              <a:buFont typeface="Arial"/>
              <a:buChar char="•"/>
            </a:pPr>
            <a:r>
              <a:rPr lang="en-US" sz="3000">
                <a:solidFill>
                  <a:srgbClr val="FFFFFF"/>
                </a:solidFill>
                <a:latin typeface="Telegraf"/>
              </a:rPr>
              <a:t>Taxi drivers are concerned about declining customer volume and earnings, but do not see the need to make significant adjustments to their offerings.</a:t>
            </a:r>
          </a:p>
          <a:p>
            <a:pPr algn="just" marL="647805" indent="-323903" lvl="1">
              <a:lnSpc>
                <a:spcPts val="4020"/>
              </a:lnSpc>
              <a:buFont typeface="Arial"/>
              <a:buChar char="•"/>
            </a:pPr>
            <a:r>
              <a:rPr lang="en-US" sz="3000">
                <a:solidFill>
                  <a:srgbClr val="FFFFFF"/>
                </a:solidFill>
                <a:latin typeface="Telegraf"/>
              </a:rPr>
              <a:t>Passenger perceptions of the city bus service in Thimphu are generally positive, with statistical metrics demonstrating consensus on factors like affordability, environmental effect, and decreased dependency on taxis.</a:t>
            </a:r>
          </a:p>
          <a:p>
            <a:pPr algn="just" marL="647805" indent="-323903" lvl="1">
              <a:lnSpc>
                <a:spcPts val="4020"/>
              </a:lnSpc>
              <a:buFont typeface="Arial"/>
              <a:buChar char="•"/>
            </a:pPr>
            <a:r>
              <a:rPr lang="en-US" sz="3000">
                <a:solidFill>
                  <a:srgbClr val="FFFFFF"/>
                </a:solidFill>
                <a:latin typeface="Telegraf"/>
              </a:rPr>
              <a:t>The research methodology involves a quantitative approach, utilizing surveys and questionnaires to gather insights from both passengers and taxi drivers in Thimphu Thromde</a:t>
            </a:r>
          </a:p>
          <a:p>
            <a:pPr algn="just">
              <a:lnSpc>
                <a:spcPts val="4020"/>
              </a:lnSpc>
            </a:pPr>
          </a:p>
        </p:txBody>
      </p:sp>
      <p:grpSp>
        <p:nvGrpSpPr>
          <p:cNvPr name="Group 8" id="8"/>
          <p:cNvGrpSpPr/>
          <p:nvPr/>
        </p:nvGrpSpPr>
        <p:grpSpPr>
          <a:xfrm rot="0">
            <a:off x="14072599" y="0"/>
            <a:ext cx="4215401" cy="2409450"/>
            <a:chOff x="0" y="0"/>
            <a:chExt cx="5620535" cy="3212599"/>
          </a:xfrm>
        </p:grpSpPr>
        <p:sp>
          <p:nvSpPr>
            <p:cNvPr name="Freeform 9" id="9"/>
            <p:cNvSpPr/>
            <p:nvPr/>
          </p:nvSpPr>
          <p:spPr>
            <a:xfrm flipH="false" flipV="false" rot="0">
              <a:off x="0" y="0"/>
              <a:ext cx="5620535" cy="2138591"/>
            </a:xfrm>
            <a:custGeom>
              <a:avLst/>
              <a:gdLst/>
              <a:ahLst/>
              <a:cxnLst/>
              <a:rect r="r" b="b" t="t" l="l"/>
              <a:pathLst>
                <a:path h="2138591" w="5620535">
                  <a:moveTo>
                    <a:pt x="0" y="0"/>
                  </a:moveTo>
                  <a:lnTo>
                    <a:pt x="5620535" y="0"/>
                  </a:lnTo>
                  <a:lnTo>
                    <a:pt x="5620535" y="2138591"/>
                  </a:lnTo>
                  <a:lnTo>
                    <a:pt x="0" y="2138591"/>
                  </a:lnTo>
                  <a:lnTo>
                    <a:pt x="0" y="0"/>
                  </a:lnTo>
                  <a:close/>
                </a:path>
              </a:pathLst>
            </a:custGeom>
            <a:blipFill>
              <a:blip r:embed="rId5"/>
              <a:stretch>
                <a:fillRect l="0" t="0" r="0" b="-85828"/>
              </a:stretch>
            </a:blipFill>
          </p:spPr>
        </p:sp>
        <p:sp>
          <p:nvSpPr>
            <p:cNvPr name="Freeform 10" id="10"/>
            <p:cNvSpPr/>
            <p:nvPr/>
          </p:nvSpPr>
          <p:spPr>
            <a:xfrm flipH="false" flipV="false" rot="0">
              <a:off x="1620006" y="2267333"/>
              <a:ext cx="2380524" cy="945266"/>
            </a:xfrm>
            <a:custGeom>
              <a:avLst/>
              <a:gdLst/>
              <a:ahLst/>
              <a:cxnLst/>
              <a:rect r="r" b="b" t="t" l="l"/>
              <a:pathLst>
                <a:path h="945266" w="2380524">
                  <a:moveTo>
                    <a:pt x="0" y="0"/>
                  </a:moveTo>
                  <a:lnTo>
                    <a:pt x="2380524" y="0"/>
                  </a:lnTo>
                  <a:lnTo>
                    <a:pt x="2380524" y="945266"/>
                  </a:lnTo>
                  <a:lnTo>
                    <a:pt x="0" y="945266"/>
                  </a:lnTo>
                  <a:lnTo>
                    <a:pt x="0" y="0"/>
                  </a:lnTo>
                  <a:close/>
                </a:path>
              </a:pathLst>
            </a:custGeom>
            <a:blipFill>
              <a:blip r:embed="rId6"/>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grpSp>
        <p:nvGrpSpPr>
          <p:cNvPr name="Group 3" id="3"/>
          <p:cNvGrpSpPr/>
          <p:nvPr/>
        </p:nvGrpSpPr>
        <p:grpSpPr>
          <a:xfrm rot="0">
            <a:off x="1028700" y="4401248"/>
            <a:ext cx="6690444" cy="1484504"/>
            <a:chOff x="0" y="0"/>
            <a:chExt cx="8920591" cy="1979338"/>
          </a:xfrm>
        </p:grpSpPr>
        <p:sp>
          <p:nvSpPr>
            <p:cNvPr name="TextBox 4" id="4"/>
            <p:cNvSpPr txBox="true"/>
            <p:nvPr/>
          </p:nvSpPr>
          <p:spPr>
            <a:xfrm rot="0">
              <a:off x="0" y="57150"/>
              <a:ext cx="8920591" cy="1527810"/>
            </a:xfrm>
            <a:prstGeom prst="rect">
              <a:avLst/>
            </a:prstGeom>
          </p:spPr>
          <p:txBody>
            <a:bodyPr anchor="t" rtlCol="false" tIns="0" lIns="0" bIns="0" rIns="0">
              <a:spAutoFit/>
            </a:bodyPr>
            <a:lstStyle/>
            <a:p>
              <a:pPr>
                <a:lnSpc>
                  <a:spcPts val="7800"/>
                </a:lnSpc>
              </a:pPr>
              <a:r>
                <a:rPr lang="en-US" sz="7800">
                  <a:solidFill>
                    <a:srgbClr val="F4E7E7"/>
                  </a:solidFill>
                  <a:latin typeface="Telegraf"/>
                </a:rPr>
                <a:t>Keywords</a:t>
              </a:r>
            </a:p>
          </p:txBody>
        </p:sp>
        <p:sp>
          <p:nvSpPr>
            <p:cNvPr name="Freeform 5" id="5"/>
            <p:cNvSpPr/>
            <p:nvPr/>
          </p:nvSpPr>
          <p:spPr>
            <a:xfrm flipH="true" flipV="false" rot="0">
              <a:off x="0" y="1849388"/>
              <a:ext cx="5497916" cy="129951"/>
            </a:xfrm>
            <a:custGeom>
              <a:avLst/>
              <a:gdLst/>
              <a:ahLst/>
              <a:cxnLst/>
              <a:rect r="r" b="b" t="t" l="l"/>
              <a:pathLst>
                <a:path h="129951" w="5497916">
                  <a:moveTo>
                    <a:pt x="5497916" y="0"/>
                  </a:moveTo>
                  <a:lnTo>
                    <a:pt x="0" y="0"/>
                  </a:lnTo>
                  <a:lnTo>
                    <a:pt x="0" y="129950"/>
                  </a:lnTo>
                  <a:lnTo>
                    <a:pt x="5497916" y="129950"/>
                  </a:lnTo>
                  <a:lnTo>
                    <a:pt x="5497916"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aphicFrame>
        <p:nvGraphicFramePr>
          <p:cNvPr name="Table 6" id="6"/>
          <p:cNvGraphicFramePr>
            <a:graphicFrameLocks noGrp="true"/>
          </p:cNvGraphicFramePr>
          <p:nvPr/>
        </p:nvGraphicFramePr>
        <p:xfrm>
          <a:off x="9705495" y="1028700"/>
          <a:ext cx="8582505" cy="8229600"/>
        </p:xfrm>
        <a:graphic>
          <a:graphicData uri="http://schemas.openxmlformats.org/drawingml/2006/table">
            <a:tbl>
              <a:tblPr/>
              <a:tblGrid>
                <a:gridCol w="8582505"/>
              </a:tblGrid>
              <a:tr h="1645920">
                <a:tc>
                  <a:txBody>
                    <a:bodyPr anchor="t" rtlCol="false"/>
                    <a:lstStyle/>
                    <a:p>
                      <a:pPr algn="l">
                        <a:lnSpc>
                          <a:spcPts val="4899"/>
                        </a:lnSpc>
                        <a:defRPr/>
                      </a:pPr>
                      <a:r>
                        <a:rPr lang="en-US" sz="3499">
                          <a:solidFill>
                            <a:srgbClr val="F4E7E7"/>
                          </a:solidFill>
                          <a:latin typeface="Telegraf Bold"/>
                        </a:rPr>
                        <a:t>City buses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5920">
                <a:tc>
                  <a:txBody>
                    <a:bodyPr anchor="t" rtlCol="false"/>
                    <a:lstStyle/>
                    <a:p>
                      <a:pPr algn="l">
                        <a:lnSpc>
                          <a:spcPts val="4899"/>
                        </a:lnSpc>
                        <a:defRPr/>
                      </a:pPr>
                      <a:r>
                        <a:rPr lang="en-US" sz="3499">
                          <a:solidFill>
                            <a:srgbClr val="F4E7E7"/>
                          </a:solidFill>
                          <a:latin typeface="Telegraf Bold"/>
                        </a:rPr>
                        <a:t>Taxi Drivers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5920">
                <a:tc>
                  <a:txBody>
                    <a:bodyPr anchor="t" rtlCol="false"/>
                    <a:lstStyle/>
                    <a:p>
                      <a:pPr algn="l">
                        <a:lnSpc>
                          <a:spcPts val="4899"/>
                        </a:lnSpc>
                        <a:defRPr/>
                      </a:pPr>
                      <a:r>
                        <a:rPr lang="en-US" sz="3499">
                          <a:solidFill>
                            <a:srgbClr val="F4E7E7"/>
                          </a:solidFill>
                          <a:latin typeface="Telegraf Bold"/>
                        </a:rPr>
                        <a:t>Passenger perceptions</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5920">
                <a:tc>
                  <a:txBody>
                    <a:bodyPr anchor="t" rtlCol="false"/>
                    <a:lstStyle/>
                    <a:p>
                      <a:pPr algn="l">
                        <a:lnSpc>
                          <a:spcPts val="4899"/>
                        </a:lnSpc>
                        <a:defRPr/>
                      </a:pPr>
                      <a:r>
                        <a:rPr lang="en-US" sz="3499">
                          <a:solidFill>
                            <a:srgbClr val="F4E7E7"/>
                          </a:solidFill>
                          <a:latin typeface="Telegraf Bold"/>
                        </a:rPr>
                        <a:t>Transportation impact</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5920">
                <a:tc>
                  <a:txBody>
                    <a:bodyPr anchor="t" rtlCol="false"/>
                    <a:lstStyle/>
                    <a:p>
                      <a:pPr algn="l">
                        <a:lnSpc>
                          <a:spcPts val="4899"/>
                        </a:lnSpc>
                        <a:defRPr/>
                      </a:pPr>
                      <a:r>
                        <a:rPr lang="en-US" sz="3499">
                          <a:solidFill>
                            <a:srgbClr val="F4E7E7"/>
                          </a:solidFill>
                          <a:latin typeface="Telegraf Bold"/>
                        </a:rPr>
                        <a:t>Public Transportation</a:t>
                      </a:r>
                      <a:endParaRPr lang="en-US" sz="1100"/>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AutoShape 7" id="7"/>
          <p:cNvSpPr/>
          <p:nvPr/>
        </p:nvSpPr>
        <p:spPr>
          <a:xfrm rot="0">
            <a:off x="9705495" y="1004888"/>
            <a:ext cx="554581" cy="0"/>
          </a:xfrm>
          <a:prstGeom prst="line">
            <a:avLst/>
          </a:prstGeom>
          <a:ln cap="rnd" w="47625">
            <a:solidFill>
              <a:srgbClr val="F44747"/>
            </a:solidFill>
            <a:prstDash val="solid"/>
            <a:headEnd type="none" len="sm" w="sm"/>
            <a:tailEnd type="none" len="sm" w="sm"/>
          </a:ln>
        </p:spPr>
      </p:sp>
      <p:sp>
        <p:nvSpPr>
          <p:cNvPr name="AutoShape 8" id="8"/>
          <p:cNvSpPr/>
          <p:nvPr/>
        </p:nvSpPr>
        <p:spPr>
          <a:xfrm rot="0">
            <a:off x="9705495" y="2654527"/>
            <a:ext cx="554581" cy="0"/>
          </a:xfrm>
          <a:prstGeom prst="line">
            <a:avLst/>
          </a:prstGeom>
          <a:ln cap="rnd" w="47625">
            <a:solidFill>
              <a:srgbClr val="F44747"/>
            </a:solidFill>
            <a:prstDash val="solid"/>
            <a:headEnd type="none" len="sm" w="sm"/>
            <a:tailEnd type="none" len="sm" w="sm"/>
          </a:ln>
        </p:spPr>
      </p:sp>
      <p:sp>
        <p:nvSpPr>
          <p:cNvPr name="AutoShape 9" id="9"/>
          <p:cNvSpPr/>
          <p:nvPr/>
        </p:nvSpPr>
        <p:spPr>
          <a:xfrm rot="0">
            <a:off x="9705495" y="4304167"/>
            <a:ext cx="554581" cy="0"/>
          </a:xfrm>
          <a:prstGeom prst="line">
            <a:avLst/>
          </a:prstGeom>
          <a:ln cap="rnd" w="47625">
            <a:solidFill>
              <a:srgbClr val="F44747"/>
            </a:solidFill>
            <a:prstDash val="solid"/>
            <a:headEnd type="none" len="sm" w="sm"/>
            <a:tailEnd type="none" len="sm" w="sm"/>
          </a:ln>
        </p:spPr>
      </p:sp>
      <p:sp>
        <p:nvSpPr>
          <p:cNvPr name="AutoShape 10" id="10"/>
          <p:cNvSpPr/>
          <p:nvPr/>
        </p:nvSpPr>
        <p:spPr>
          <a:xfrm rot="0">
            <a:off x="9705495" y="5946745"/>
            <a:ext cx="554581" cy="0"/>
          </a:xfrm>
          <a:prstGeom prst="line">
            <a:avLst/>
          </a:prstGeom>
          <a:ln cap="rnd" w="47625">
            <a:solidFill>
              <a:srgbClr val="F44747"/>
            </a:solidFill>
            <a:prstDash val="solid"/>
            <a:headEnd type="none" len="sm" w="sm"/>
            <a:tailEnd type="none" len="sm" w="sm"/>
          </a:ln>
        </p:spPr>
      </p:sp>
      <p:sp>
        <p:nvSpPr>
          <p:cNvPr name="AutoShape 11" id="11"/>
          <p:cNvSpPr/>
          <p:nvPr/>
        </p:nvSpPr>
        <p:spPr>
          <a:xfrm rot="0">
            <a:off x="9705495" y="7589322"/>
            <a:ext cx="554581" cy="0"/>
          </a:xfrm>
          <a:prstGeom prst="line">
            <a:avLst/>
          </a:prstGeom>
          <a:ln cap="rnd" w="47625">
            <a:solidFill>
              <a:srgbClr val="F44747"/>
            </a:solidFill>
            <a:prstDash val="solid"/>
            <a:headEnd type="none" len="sm" w="sm"/>
            <a:tailEnd type="none" len="sm" w="sm"/>
          </a:ln>
        </p:spPr>
      </p:sp>
      <p:sp>
        <p:nvSpPr>
          <p:cNvPr name="Freeform 12" id="12"/>
          <p:cNvSpPr/>
          <p:nvPr/>
        </p:nvSpPr>
        <p:spPr>
          <a:xfrm flipH="false" flipV="true" rot="-990888">
            <a:off x="507868" y="-1653295"/>
            <a:ext cx="10372410" cy="3752926"/>
          </a:xfrm>
          <a:custGeom>
            <a:avLst/>
            <a:gdLst/>
            <a:ahLst/>
            <a:cxnLst/>
            <a:rect r="r" b="b" t="t" l="l"/>
            <a:pathLst>
              <a:path h="3752926" w="10372410">
                <a:moveTo>
                  <a:pt x="0" y="3752926"/>
                </a:moveTo>
                <a:lnTo>
                  <a:pt x="10372409" y="3752926"/>
                </a:lnTo>
                <a:lnTo>
                  <a:pt x="10372409" y="0"/>
                </a:lnTo>
                <a:lnTo>
                  <a:pt x="0" y="0"/>
                </a:lnTo>
                <a:lnTo>
                  <a:pt x="0" y="3752926"/>
                </a:lnTo>
                <a:close/>
              </a:path>
            </a:pathLst>
          </a:custGeom>
          <a:blipFill>
            <a:blip r:embed="rId5">
              <a:alphaModFix amt="75000"/>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true" rot="9955175">
            <a:off x="3142909" y="8487661"/>
            <a:ext cx="8786158" cy="3178992"/>
          </a:xfrm>
          <a:custGeom>
            <a:avLst/>
            <a:gdLst/>
            <a:ahLst/>
            <a:cxnLst/>
            <a:rect r="r" b="b" t="t" l="l"/>
            <a:pathLst>
              <a:path h="3178992" w="8786158">
                <a:moveTo>
                  <a:pt x="0" y="3178992"/>
                </a:moveTo>
                <a:lnTo>
                  <a:pt x="8786158" y="3178992"/>
                </a:lnTo>
                <a:lnTo>
                  <a:pt x="8786158" y="0"/>
                </a:lnTo>
                <a:lnTo>
                  <a:pt x="0" y="0"/>
                </a:lnTo>
                <a:lnTo>
                  <a:pt x="0" y="3178992"/>
                </a:lnTo>
                <a:close/>
              </a:path>
            </a:pathLst>
          </a:custGeom>
          <a:blipFill>
            <a:blip r:embed="rId7">
              <a:alphaModFix amt="61000"/>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0" y="7667708"/>
            <a:ext cx="4215401" cy="2409450"/>
            <a:chOff x="0" y="0"/>
            <a:chExt cx="5620535" cy="3212599"/>
          </a:xfrm>
        </p:grpSpPr>
        <p:sp>
          <p:nvSpPr>
            <p:cNvPr name="Freeform 15" id="15"/>
            <p:cNvSpPr/>
            <p:nvPr/>
          </p:nvSpPr>
          <p:spPr>
            <a:xfrm flipH="false" flipV="false" rot="0">
              <a:off x="0" y="0"/>
              <a:ext cx="5620535" cy="2138591"/>
            </a:xfrm>
            <a:custGeom>
              <a:avLst/>
              <a:gdLst/>
              <a:ahLst/>
              <a:cxnLst/>
              <a:rect r="r" b="b" t="t" l="l"/>
              <a:pathLst>
                <a:path h="2138591" w="5620535">
                  <a:moveTo>
                    <a:pt x="0" y="0"/>
                  </a:moveTo>
                  <a:lnTo>
                    <a:pt x="5620535" y="0"/>
                  </a:lnTo>
                  <a:lnTo>
                    <a:pt x="5620535" y="2138591"/>
                  </a:lnTo>
                  <a:lnTo>
                    <a:pt x="0" y="2138591"/>
                  </a:lnTo>
                  <a:lnTo>
                    <a:pt x="0" y="0"/>
                  </a:lnTo>
                  <a:close/>
                </a:path>
              </a:pathLst>
            </a:custGeom>
            <a:blipFill>
              <a:blip r:embed="rId9"/>
              <a:stretch>
                <a:fillRect l="0" t="0" r="0" b="-85828"/>
              </a:stretch>
            </a:blipFill>
          </p:spPr>
        </p:sp>
        <p:sp>
          <p:nvSpPr>
            <p:cNvPr name="Freeform 16" id="16"/>
            <p:cNvSpPr/>
            <p:nvPr/>
          </p:nvSpPr>
          <p:spPr>
            <a:xfrm flipH="false" flipV="false" rot="0">
              <a:off x="1620006" y="2267333"/>
              <a:ext cx="2380524" cy="945266"/>
            </a:xfrm>
            <a:custGeom>
              <a:avLst/>
              <a:gdLst/>
              <a:ahLst/>
              <a:cxnLst/>
              <a:rect r="r" b="b" t="t" l="l"/>
              <a:pathLst>
                <a:path h="945266" w="2380524">
                  <a:moveTo>
                    <a:pt x="0" y="0"/>
                  </a:moveTo>
                  <a:lnTo>
                    <a:pt x="2380524" y="0"/>
                  </a:lnTo>
                  <a:lnTo>
                    <a:pt x="2380524" y="945266"/>
                  </a:lnTo>
                  <a:lnTo>
                    <a:pt x="0" y="945266"/>
                  </a:lnTo>
                  <a:lnTo>
                    <a:pt x="0" y="0"/>
                  </a:lnTo>
                  <a:close/>
                </a:path>
              </a:pathLst>
            </a:custGeom>
            <a:blipFill>
              <a:blip r:embed="rId10"/>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TextBox 2" id="2"/>
          <p:cNvSpPr txBox="true"/>
          <p:nvPr/>
        </p:nvSpPr>
        <p:spPr>
          <a:xfrm rot="0">
            <a:off x="10645518" y="1085850"/>
            <a:ext cx="6613782" cy="1131570"/>
          </a:xfrm>
          <a:prstGeom prst="rect">
            <a:avLst/>
          </a:prstGeom>
        </p:spPr>
        <p:txBody>
          <a:bodyPr anchor="t" rtlCol="false" tIns="0" lIns="0" bIns="0" rIns="0">
            <a:spAutoFit/>
          </a:bodyPr>
          <a:lstStyle/>
          <a:p>
            <a:pPr algn="r">
              <a:lnSpc>
                <a:spcPts val="7800"/>
              </a:lnSpc>
            </a:pPr>
            <a:r>
              <a:rPr lang="en-US" sz="7800">
                <a:solidFill>
                  <a:srgbClr val="000000"/>
                </a:solidFill>
                <a:latin typeface="Telegraf"/>
              </a:rPr>
              <a:t>Introduction</a:t>
            </a:r>
          </a:p>
        </p:txBody>
      </p:sp>
      <p:sp>
        <p:nvSpPr>
          <p:cNvPr name="Freeform 3" id="3"/>
          <p:cNvSpPr/>
          <p:nvPr/>
        </p:nvSpPr>
        <p:spPr>
          <a:xfrm flipH="false" flipV="false" rot="0">
            <a:off x="13135863" y="2217420"/>
            <a:ext cx="4123437" cy="97463"/>
          </a:xfrm>
          <a:custGeom>
            <a:avLst/>
            <a:gdLst/>
            <a:ahLst/>
            <a:cxnLst/>
            <a:rect r="r" b="b" t="t" l="l"/>
            <a:pathLst>
              <a:path h="97463" w="4123437">
                <a:moveTo>
                  <a:pt x="0" y="0"/>
                </a:moveTo>
                <a:lnTo>
                  <a:pt x="4123437" y="0"/>
                </a:lnTo>
                <a:lnTo>
                  <a:pt x="4123437" y="97463"/>
                </a:lnTo>
                <a:lnTo>
                  <a:pt x="0" y="974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7667708"/>
            <a:ext cx="4001205" cy="2829135"/>
          </a:xfrm>
          <a:custGeom>
            <a:avLst/>
            <a:gdLst/>
            <a:ahLst/>
            <a:cxnLst/>
            <a:rect r="r" b="b" t="t" l="l"/>
            <a:pathLst>
              <a:path h="2829135" w="4001205">
                <a:moveTo>
                  <a:pt x="0" y="0"/>
                </a:moveTo>
                <a:lnTo>
                  <a:pt x="4001205" y="0"/>
                </a:lnTo>
                <a:lnTo>
                  <a:pt x="4001205" y="2829135"/>
                </a:lnTo>
                <a:lnTo>
                  <a:pt x="0" y="2829135"/>
                </a:lnTo>
                <a:lnTo>
                  <a:pt x="0" y="0"/>
                </a:lnTo>
                <a:close/>
              </a:path>
            </a:pathLst>
          </a:custGeom>
          <a:blipFill>
            <a:blip r:embed="rId4"/>
            <a:stretch>
              <a:fillRect l="0" t="0" r="0" b="0"/>
            </a:stretch>
          </a:blipFill>
        </p:spPr>
      </p:sp>
      <p:grpSp>
        <p:nvGrpSpPr>
          <p:cNvPr name="Group 5" id="5"/>
          <p:cNvGrpSpPr/>
          <p:nvPr/>
        </p:nvGrpSpPr>
        <p:grpSpPr>
          <a:xfrm rot="0">
            <a:off x="1210455" y="2687936"/>
            <a:ext cx="14701643" cy="5303173"/>
            <a:chOff x="0" y="0"/>
            <a:chExt cx="19602191" cy="7070897"/>
          </a:xfrm>
        </p:grpSpPr>
        <p:sp>
          <p:nvSpPr>
            <p:cNvPr name="TextBox 6" id="6"/>
            <p:cNvSpPr txBox="true"/>
            <p:nvPr/>
          </p:nvSpPr>
          <p:spPr>
            <a:xfrm rot="0">
              <a:off x="0" y="28575"/>
              <a:ext cx="19602191" cy="552741"/>
            </a:xfrm>
            <a:prstGeom prst="rect">
              <a:avLst/>
            </a:prstGeom>
          </p:spPr>
          <p:txBody>
            <a:bodyPr anchor="t" rtlCol="false" tIns="0" lIns="0" bIns="0" rIns="0">
              <a:spAutoFit/>
            </a:bodyPr>
            <a:lstStyle/>
            <a:p>
              <a:pPr>
                <a:lnSpc>
                  <a:spcPts val="2898"/>
                </a:lnSpc>
                <a:spcBef>
                  <a:spcPct val="0"/>
                </a:spcBef>
              </a:pPr>
              <a:r>
                <a:rPr lang="en-US" sz="2898">
                  <a:solidFill>
                    <a:srgbClr val="000000"/>
                  </a:solidFill>
                  <a:latin typeface="Telegraf"/>
                </a:rPr>
                <a:t>Research focus : Impact of the new municipal bus system in Thimphu Thromde.</a:t>
              </a:r>
            </a:p>
          </p:txBody>
        </p:sp>
        <p:sp>
          <p:nvSpPr>
            <p:cNvPr name="TextBox 7" id="7"/>
            <p:cNvSpPr txBox="true"/>
            <p:nvPr/>
          </p:nvSpPr>
          <p:spPr>
            <a:xfrm rot="0">
              <a:off x="0" y="1530182"/>
              <a:ext cx="19602191" cy="552741"/>
            </a:xfrm>
            <a:prstGeom prst="rect">
              <a:avLst/>
            </a:prstGeom>
          </p:spPr>
          <p:txBody>
            <a:bodyPr anchor="t" rtlCol="false" tIns="0" lIns="0" bIns="0" rIns="0">
              <a:spAutoFit/>
            </a:bodyPr>
            <a:lstStyle/>
            <a:p>
              <a:pPr>
                <a:lnSpc>
                  <a:spcPts val="2898"/>
                </a:lnSpc>
                <a:spcBef>
                  <a:spcPct val="0"/>
                </a:spcBef>
              </a:pPr>
              <a:r>
                <a:rPr lang="en-US" sz="2898">
                  <a:solidFill>
                    <a:srgbClr val="000000"/>
                  </a:solidFill>
                  <a:latin typeface="Telegraf"/>
                </a:rPr>
                <a:t>Objective : Understand how the system affects passengers and taxi drivers</a:t>
              </a:r>
            </a:p>
          </p:txBody>
        </p:sp>
        <p:sp>
          <p:nvSpPr>
            <p:cNvPr name="TextBox 8" id="8"/>
            <p:cNvSpPr txBox="true"/>
            <p:nvPr/>
          </p:nvSpPr>
          <p:spPr>
            <a:xfrm rot="0">
              <a:off x="0" y="3031789"/>
              <a:ext cx="19602191" cy="552741"/>
            </a:xfrm>
            <a:prstGeom prst="rect">
              <a:avLst/>
            </a:prstGeom>
          </p:spPr>
          <p:txBody>
            <a:bodyPr anchor="t" rtlCol="false" tIns="0" lIns="0" bIns="0" rIns="0">
              <a:spAutoFit/>
            </a:bodyPr>
            <a:lstStyle/>
            <a:p>
              <a:pPr>
                <a:lnSpc>
                  <a:spcPts val="2898"/>
                </a:lnSpc>
                <a:spcBef>
                  <a:spcPct val="0"/>
                </a:spcBef>
              </a:pPr>
              <a:r>
                <a:rPr lang="en-US" sz="2898">
                  <a:solidFill>
                    <a:srgbClr val="000000"/>
                  </a:solidFill>
                  <a:latin typeface="Telegraf"/>
                </a:rPr>
                <a:t>Significance: Contribute insights for policymakers and urban planners.</a:t>
              </a:r>
            </a:p>
          </p:txBody>
        </p:sp>
        <p:sp>
          <p:nvSpPr>
            <p:cNvPr name="TextBox 9" id="9"/>
            <p:cNvSpPr txBox="true"/>
            <p:nvPr/>
          </p:nvSpPr>
          <p:spPr>
            <a:xfrm rot="0">
              <a:off x="0" y="4533396"/>
              <a:ext cx="19602191" cy="552741"/>
            </a:xfrm>
            <a:prstGeom prst="rect">
              <a:avLst/>
            </a:prstGeom>
          </p:spPr>
          <p:txBody>
            <a:bodyPr anchor="t" rtlCol="false" tIns="0" lIns="0" bIns="0" rIns="0">
              <a:spAutoFit/>
            </a:bodyPr>
            <a:lstStyle/>
            <a:p>
              <a:pPr>
                <a:lnSpc>
                  <a:spcPts val="2898"/>
                </a:lnSpc>
                <a:spcBef>
                  <a:spcPct val="0"/>
                </a:spcBef>
              </a:pPr>
              <a:r>
                <a:rPr lang="en-US" sz="2898">
                  <a:solidFill>
                    <a:srgbClr val="000000"/>
                  </a:solidFill>
                  <a:latin typeface="Telegraf"/>
                </a:rPr>
                <a:t>Novelity : Unique focus on specific impacts, addressing a knowledge gap.</a:t>
              </a:r>
            </a:p>
          </p:txBody>
        </p:sp>
        <p:sp>
          <p:nvSpPr>
            <p:cNvPr name="TextBox 10" id="10"/>
            <p:cNvSpPr txBox="true"/>
            <p:nvPr/>
          </p:nvSpPr>
          <p:spPr>
            <a:xfrm rot="0">
              <a:off x="0" y="6035003"/>
              <a:ext cx="19602191" cy="1035894"/>
            </a:xfrm>
            <a:prstGeom prst="rect">
              <a:avLst/>
            </a:prstGeom>
          </p:spPr>
          <p:txBody>
            <a:bodyPr anchor="t" rtlCol="false" tIns="0" lIns="0" bIns="0" rIns="0">
              <a:spAutoFit/>
            </a:bodyPr>
            <a:lstStyle/>
            <a:p>
              <a:pPr>
                <a:lnSpc>
                  <a:spcPts val="2898"/>
                </a:lnSpc>
                <a:spcBef>
                  <a:spcPct val="0"/>
                </a:spcBef>
              </a:pPr>
              <a:r>
                <a:rPr lang="en-US" sz="2898">
                  <a:solidFill>
                    <a:srgbClr val="000000"/>
                  </a:solidFill>
                  <a:latin typeface="Telegraf"/>
                </a:rPr>
                <a:t>Goals : Enhance passenger experience, improve bus services, support taxi drivers, and indirectly promote environmental sustainability.</a:t>
              </a:r>
            </a:p>
          </p:txBody>
        </p:sp>
      </p:grpSp>
      <p:sp>
        <p:nvSpPr>
          <p:cNvPr name="Freeform 11" id="11"/>
          <p:cNvSpPr/>
          <p:nvPr/>
        </p:nvSpPr>
        <p:spPr>
          <a:xfrm flipH="false" flipV="false" rot="0">
            <a:off x="-3173002" y="-1290476"/>
            <a:ext cx="6346004" cy="4638352"/>
          </a:xfrm>
          <a:custGeom>
            <a:avLst/>
            <a:gdLst/>
            <a:ahLst/>
            <a:cxnLst/>
            <a:rect r="r" b="b" t="t" l="l"/>
            <a:pathLst>
              <a:path h="4638352" w="6346004">
                <a:moveTo>
                  <a:pt x="0" y="0"/>
                </a:moveTo>
                <a:lnTo>
                  <a:pt x="6346004" y="0"/>
                </a:lnTo>
                <a:lnTo>
                  <a:pt x="6346004" y="4638352"/>
                </a:lnTo>
                <a:lnTo>
                  <a:pt x="0" y="46383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1524899">
            <a:off x="13268325" y="5549607"/>
            <a:ext cx="7981950" cy="6487148"/>
          </a:xfrm>
          <a:custGeom>
            <a:avLst/>
            <a:gdLst/>
            <a:ahLst/>
            <a:cxnLst/>
            <a:rect r="r" b="b" t="t" l="l"/>
            <a:pathLst>
              <a:path h="6487148" w="7981950">
                <a:moveTo>
                  <a:pt x="0" y="0"/>
                </a:moveTo>
                <a:lnTo>
                  <a:pt x="7981950" y="0"/>
                </a:lnTo>
                <a:lnTo>
                  <a:pt x="7981950" y="6487148"/>
                </a:lnTo>
                <a:lnTo>
                  <a:pt x="0" y="648714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17159"/>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grpSp>
        <p:nvGrpSpPr>
          <p:cNvPr name="Group 3" id="3"/>
          <p:cNvGrpSpPr/>
          <p:nvPr/>
        </p:nvGrpSpPr>
        <p:grpSpPr>
          <a:xfrm rot="0">
            <a:off x="1028700" y="4401248"/>
            <a:ext cx="6690444" cy="1484504"/>
            <a:chOff x="0" y="0"/>
            <a:chExt cx="8920591" cy="1979338"/>
          </a:xfrm>
        </p:grpSpPr>
        <p:sp>
          <p:nvSpPr>
            <p:cNvPr name="TextBox 4" id="4"/>
            <p:cNvSpPr txBox="true"/>
            <p:nvPr/>
          </p:nvSpPr>
          <p:spPr>
            <a:xfrm rot="0">
              <a:off x="0" y="57150"/>
              <a:ext cx="8920591" cy="1527810"/>
            </a:xfrm>
            <a:prstGeom prst="rect">
              <a:avLst/>
            </a:prstGeom>
          </p:spPr>
          <p:txBody>
            <a:bodyPr anchor="t" rtlCol="false" tIns="0" lIns="0" bIns="0" rIns="0">
              <a:spAutoFit/>
            </a:bodyPr>
            <a:lstStyle/>
            <a:p>
              <a:pPr>
                <a:lnSpc>
                  <a:spcPts val="7800"/>
                </a:lnSpc>
              </a:pPr>
              <a:r>
                <a:rPr lang="en-US" sz="7800">
                  <a:solidFill>
                    <a:srgbClr val="F4E7E7"/>
                  </a:solidFill>
                  <a:latin typeface="Telegraf"/>
                </a:rPr>
                <a:t>Methodology</a:t>
              </a:r>
            </a:p>
          </p:txBody>
        </p:sp>
        <p:sp>
          <p:nvSpPr>
            <p:cNvPr name="Freeform 5" id="5"/>
            <p:cNvSpPr/>
            <p:nvPr/>
          </p:nvSpPr>
          <p:spPr>
            <a:xfrm flipH="true" flipV="false" rot="0">
              <a:off x="0" y="1849388"/>
              <a:ext cx="5497916" cy="129951"/>
            </a:xfrm>
            <a:custGeom>
              <a:avLst/>
              <a:gdLst/>
              <a:ahLst/>
              <a:cxnLst/>
              <a:rect r="r" b="b" t="t" l="l"/>
              <a:pathLst>
                <a:path h="129951" w="5497916">
                  <a:moveTo>
                    <a:pt x="5497916" y="0"/>
                  </a:moveTo>
                  <a:lnTo>
                    <a:pt x="0" y="0"/>
                  </a:lnTo>
                  <a:lnTo>
                    <a:pt x="0" y="129950"/>
                  </a:lnTo>
                  <a:lnTo>
                    <a:pt x="5497916" y="129950"/>
                  </a:lnTo>
                  <a:lnTo>
                    <a:pt x="5497916"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aphicFrame>
        <p:nvGraphicFramePr>
          <p:cNvPr name="Table 6" id="6"/>
          <p:cNvGraphicFramePr>
            <a:graphicFrameLocks noGrp="true"/>
          </p:cNvGraphicFramePr>
          <p:nvPr/>
        </p:nvGraphicFramePr>
        <p:xfrm>
          <a:off x="8501366" y="1851283"/>
          <a:ext cx="9175758" cy="6584632"/>
        </p:xfrm>
        <a:graphic>
          <a:graphicData uri="http://schemas.openxmlformats.org/drawingml/2006/table">
            <a:tbl>
              <a:tblPr/>
              <a:tblGrid>
                <a:gridCol w="9175758"/>
              </a:tblGrid>
              <a:tr h="1646158">
                <a:tc>
                  <a:txBody>
                    <a:bodyPr anchor="t" rtlCol="false"/>
                    <a:lstStyle/>
                    <a:p>
                      <a:pPr algn="l">
                        <a:lnSpc>
                          <a:spcPts val="4899"/>
                        </a:lnSpc>
                        <a:defRPr/>
                      </a:pPr>
                      <a:r>
                        <a:rPr lang="en-US" sz="3499">
                          <a:solidFill>
                            <a:srgbClr val="F4E7E7"/>
                          </a:solidFill>
                          <a:latin typeface="Telegraf Semi-Bold"/>
                        </a:rPr>
                        <a:t>Research Approach</a:t>
                      </a:r>
                      <a:endParaRPr lang="en-US" sz="1100"/>
                    </a:p>
                    <a:p>
                      <a:pPr>
                        <a:lnSpc>
                          <a:spcPts val="4899"/>
                        </a:lnSpc>
                      </a:pPr>
                      <a:r>
                        <a:rPr lang="en-US" sz="3499">
                          <a:solidFill>
                            <a:srgbClr val="F4E7E7"/>
                          </a:solidFill>
                          <a:latin typeface="Telegraf Bold"/>
                        </a:rPr>
                        <a:t>Quantitative research methodology.</a:t>
                      </a:r>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6158">
                <a:tc>
                  <a:txBody>
                    <a:bodyPr anchor="t" rtlCol="false"/>
                    <a:lstStyle/>
                    <a:p>
                      <a:pPr algn="l">
                        <a:lnSpc>
                          <a:spcPts val="4899"/>
                        </a:lnSpc>
                        <a:defRPr/>
                      </a:pPr>
                      <a:r>
                        <a:rPr lang="en-US" sz="3499">
                          <a:solidFill>
                            <a:srgbClr val="F4E7E7"/>
                          </a:solidFill>
                          <a:latin typeface="Telegraf"/>
                        </a:rPr>
                        <a:t>Data Collection Method</a:t>
                      </a:r>
                      <a:endParaRPr lang="en-US" sz="1100"/>
                    </a:p>
                    <a:p>
                      <a:pPr>
                        <a:lnSpc>
                          <a:spcPts val="4899"/>
                        </a:lnSpc>
                      </a:pPr>
                      <a:r>
                        <a:rPr lang="en-US" sz="3499">
                          <a:solidFill>
                            <a:srgbClr val="F4E7E7"/>
                          </a:solidFill>
                          <a:latin typeface="Telegraf Bold"/>
                        </a:rPr>
                        <a:t>Utilization of surveys and questionnaires.</a:t>
                      </a:r>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6158">
                <a:tc>
                  <a:txBody>
                    <a:bodyPr anchor="t" rtlCol="false"/>
                    <a:lstStyle/>
                    <a:p>
                      <a:pPr algn="l">
                        <a:lnSpc>
                          <a:spcPts val="4899"/>
                        </a:lnSpc>
                        <a:defRPr/>
                      </a:pPr>
                      <a:r>
                        <a:rPr lang="en-US" sz="3499">
                          <a:solidFill>
                            <a:srgbClr val="F4E7E7"/>
                          </a:solidFill>
                          <a:latin typeface="Telegraf"/>
                        </a:rPr>
                        <a:t>Participants</a:t>
                      </a:r>
                      <a:endParaRPr lang="en-US" sz="1100"/>
                    </a:p>
                    <a:p>
                      <a:pPr>
                        <a:lnSpc>
                          <a:spcPts val="4899"/>
                        </a:lnSpc>
                      </a:pPr>
                      <a:r>
                        <a:rPr lang="en-US" sz="3499">
                          <a:solidFill>
                            <a:srgbClr val="F4E7E7"/>
                          </a:solidFill>
                          <a:latin typeface="Telegraf Bold"/>
                        </a:rPr>
                        <a:t>Passenger and taxi drivers in Thimphu</a:t>
                      </a:r>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r h="1646158">
                <a:tc>
                  <a:txBody>
                    <a:bodyPr anchor="t" rtlCol="false"/>
                    <a:lstStyle/>
                    <a:p>
                      <a:pPr algn="l">
                        <a:lnSpc>
                          <a:spcPts val="4899"/>
                        </a:lnSpc>
                        <a:defRPr/>
                      </a:pPr>
                      <a:r>
                        <a:rPr lang="en-US" sz="3499">
                          <a:solidFill>
                            <a:srgbClr val="F4E7E7"/>
                          </a:solidFill>
                          <a:latin typeface="Telegraf"/>
                        </a:rPr>
                        <a:t>Analysis</a:t>
                      </a:r>
                      <a:endParaRPr lang="en-US" sz="1100"/>
                    </a:p>
                    <a:p>
                      <a:pPr>
                        <a:lnSpc>
                          <a:spcPts val="4899"/>
                        </a:lnSpc>
                      </a:pPr>
                      <a:r>
                        <a:rPr lang="en-US" sz="3499">
                          <a:solidFill>
                            <a:srgbClr val="F4E7E7"/>
                          </a:solidFill>
                          <a:latin typeface="Telegraf Bold"/>
                        </a:rPr>
                        <a:t>Measurement and statistical analysis.</a:t>
                      </a:r>
                    </a:p>
                  </a:txBody>
                  <a:tcPr marL="0" marR="0" marT="0" marB="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9525">
                      <a:solidFill>
                        <a:srgbClr val="AD2727"/>
                      </a:solidFill>
                      <a:prstDash val="solid"/>
                      <a:round/>
                      <a:headEnd type="none" w="med" len="med"/>
                      <a:tailEnd type="none" w="med" len="med"/>
                    </a:lnT>
                    <a:lnB cmpd="sng" algn="ctr" cap="flat" w="0">
                      <a:solidFill>
                        <a:srgbClr val="000000"/>
                      </a:solidFill>
                      <a:prstDash val="solid"/>
                      <a:round/>
                      <a:headEnd type="none" w="med" len="med"/>
                      <a:tailEnd type="none" w="med" len="med"/>
                    </a:lnB>
                  </a:tcPr>
                </a:tc>
              </a:tr>
            </a:tbl>
          </a:graphicData>
        </a:graphic>
      </p:graphicFrame>
      <p:sp>
        <p:nvSpPr>
          <p:cNvPr name="AutoShape 7" id="7"/>
          <p:cNvSpPr/>
          <p:nvPr/>
        </p:nvSpPr>
        <p:spPr>
          <a:xfrm>
            <a:off x="9728215" y="1851283"/>
            <a:ext cx="554581" cy="0"/>
          </a:xfrm>
          <a:prstGeom prst="line">
            <a:avLst/>
          </a:prstGeom>
          <a:ln cap="rnd" w="47625">
            <a:solidFill>
              <a:srgbClr val="F44747"/>
            </a:solidFill>
            <a:prstDash val="solid"/>
            <a:headEnd type="none" len="sm" w="sm"/>
            <a:tailEnd type="none" len="sm" w="sm"/>
          </a:ln>
        </p:spPr>
      </p:sp>
      <p:sp>
        <p:nvSpPr>
          <p:cNvPr name="AutoShape 8" id="8"/>
          <p:cNvSpPr/>
          <p:nvPr/>
        </p:nvSpPr>
        <p:spPr>
          <a:xfrm>
            <a:off x="9728215" y="3500923"/>
            <a:ext cx="554581" cy="0"/>
          </a:xfrm>
          <a:prstGeom prst="line">
            <a:avLst/>
          </a:prstGeom>
          <a:ln cap="rnd" w="47625">
            <a:solidFill>
              <a:srgbClr val="F44747"/>
            </a:solidFill>
            <a:prstDash val="solid"/>
            <a:headEnd type="none" len="sm" w="sm"/>
            <a:tailEnd type="none" len="sm" w="sm"/>
          </a:ln>
        </p:spPr>
      </p:sp>
      <p:sp>
        <p:nvSpPr>
          <p:cNvPr name="AutoShape 9" id="9"/>
          <p:cNvSpPr/>
          <p:nvPr/>
        </p:nvSpPr>
        <p:spPr>
          <a:xfrm>
            <a:off x="9728215" y="5150562"/>
            <a:ext cx="554581" cy="0"/>
          </a:xfrm>
          <a:prstGeom prst="line">
            <a:avLst/>
          </a:prstGeom>
          <a:ln cap="rnd" w="47625">
            <a:solidFill>
              <a:srgbClr val="F44747"/>
            </a:solidFill>
            <a:prstDash val="solid"/>
            <a:headEnd type="none" len="sm" w="sm"/>
            <a:tailEnd type="none" len="sm" w="sm"/>
          </a:ln>
        </p:spPr>
      </p:sp>
      <p:sp>
        <p:nvSpPr>
          <p:cNvPr name="AutoShape 10" id="10"/>
          <p:cNvSpPr/>
          <p:nvPr/>
        </p:nvSpPr>
        <p:spPr>
          <a:xfrm>
            <a:off x="9728215" y="6793140"/>
            <a:ext cx="554581" cy="0"/>
          </a:xfrm>
          <a:prstGeom prst="line">
            <a:avLst/>
          </a:prstGeom>
          <a:ln cap="rnd" w="47625">
            <a:solidFill>
              <a:srgbClr val="F44747"/>
            </a:solidFill>
            <a:prstDash val="solid"/>
            <a:headEnd type="none" len="sm" w="sm"/>
            <a:tailEnd type="none" len="sm" w="sm"/>
          </a:ln>
        </p:spPr>
      </p:sp>
      <p:sp>
        <p:nvSpPr>
          <p:cNvPr name="AutoShape 11" id="11"/>
          <p:cNvSpPr/>
          <p:nvPr/>
        </p:nvSpPr>
        <p:spPr>
          <a:xfrm>
            <a:off x="9728215" y="8435717"/>
            <a:ext cx="554581" cy="0"/>
          </a:xfrm>
          <a:prstGeom prst="line">
            <a:avLst/>
          </a:prstGeom>
          <a:ln cap="rnd" w="47625">
            <a:solidFill>
              <a:srgbClr val="F44747"/>
            </a:solidFill>
            <a:prstDash val="solid"/>
            <a:headEnd type="none" len="sm" w="sm"/>
            <a:tailEnd type="none" len="sm" w="sm"/>
          </a:ln>
        </p:spPr>
      </p:sp>
      <p:sp>
        <p:nvSpPr>
          <p:cNvPr name="Freeform 12" id="12"/>
          <p:cNvSpPr/>
          <p:nvPr/>
        </p:nvSpPr>
        <p:spPr>
          <a:xfrm flipH="false" flipV="true" rot="-990888">
            <a:off x="831180" y="-2266720"/>
            <a:ext cx="10372410" cy="3752926"/>
          </a:xfrm>
          <a:custGeom>
            <a:avLst/>
            <a:gdLst/>
            <a:ahLst/>
            <a:cxnLst/>
            <a:rect r="r" b="b" t="t" l="l"/>
            <a:pathLst>
              <a:path h="3752926" w="10372410">
                <a:moveTo>
                  <a:pt x="0" y="3752927"/>
                </a:moveTo>
                <a:lnTo>
                  <a:pt x="10372410" y="3752927"/>
                </a:lnTo>
                <a:lnTo>
                  <a:pt x="10372410" y="0"/>
                </a:lnTo>
                <a:lnTo>
                  <a:pt x="0" y="0"/>
                </a:lnTo>
                <a:lnTo>
                  <a:pt x="0" y="3752927"/>
                </a:lnTo>
                <a:close/>
              </a:path>
            </a:pathLst>
          </a:custGeom>
          <a:blipFill>
            <a:blip r:embed="rId5">
              <a:alphaModFix amt="75000"/>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true" rot="9955175">
            <a:off x="2843588" y="8681163"/>
            <a:ext cx="8786158" cy="3178992"/>
          </a:xfrm>
          <a:custGeom>
            <a:avLst/>
            <a:gdLst/>
            <a:ahLst/>
            <a:cxnLst/>
            <a:rect r="r" b="b" t="t" l="l"/>
            <a:pathLst>
              <a:path h="3178992" w="8786158">
                <a:moveTo>
                  <a:pt x="0" y="3178992"/>
                </a:moveTo>
                <a:lnTo>
                  <a:pt x="8786158" y="3178992"/>
                </a:lnTo>
                <a:lnTo>
                  <a:pt x="8786158" y="0"/>
                </a:lnTo>
                <a:lnTo>
                  <a:pt x="0" y="0"/>
                </a:lnTo>
                <a:lnTo>
                  <a:pt x="0" y="3178992"/>
                </a:lnTo>
                <a:close/>
              </a:path>
            </a:pathLst>
          </a:custGeom>
          <a:blipFill>
            <a:blip r:embed="rId7">
              <a:alphaModFix amt="61000"/>
              <a:extLst>
                <a:ext uri="{96DAC541-7B7A-43D3-8B79-37D633B846F1}">
                  <asvg:svgBlip xmlns:asvg="http://schemas.microsoft.com/office/drawing/2016/SVG/main" r:embed="rId8"/>
                </a:ext>
              </a:extLst>
            </a:blip>
            <a:stretch>
              <a:fillRect l="0" t="0" r="0" b="0"/>
            </a:stretch>
          </a:blipFill>
        </p:spPr>
      </p:sp>
      <p:grpSp>
        <p:nvGrpSpPr>
          <p:cNvPr name="Group 14" id="14"/>
          <p:cNvGrpSpPr/>
          <p:nvPr/>
        </p:nvGrpSpPr>
        <p:grpSpPr>
          <a:xfrm rot="0">
            <a:off x="0" y="7667708"/>
            <a:ext cx="4215401" cy="2409450"/>
            <a:chOff x="0" y="0"/>
            <a:chExt cx="5620535" cy="3212599"/>
          </a:xfrm>
        </p:grpSpPr>
        <p:sp>
          <p:nvSpPr>
            <p:cNvPr name="Freeform 15" id="15"/>
            <p:cNvSpPr/>
            <p:nvPr/>
          </p:nvSpPr>
          <p:spPr>
            <a:xfrm flipH="false" flipV="false" rot="0">
              <a:off x="0" y="0"/>
              <a:ext cx="5620535" cy="2138591"/>
            </a:xfrm>
            <a:custGeom>
              <a:avLst/>
              <a:gdLst/>
              <a:ahLst/>
              <a:cxnLst/>
              <a:rect r="r" b="b" t="t" l="l"/>
              <a:pathLst>
                <a:path h="2138591" w="5620535">
                  <a:moveTo>
                    <a:pt x="0" y="0"/>
                  </a:moveTo>
                  <a:lnTo>
                    <a:pt x="5620535" y="0"/>
                  </a:lnTo>
                  <a:lnTo>
                    <a:pt x="5620535" y="2138591"/>
                  </a:lnTo>
                  <a:lnTo>
                    <a:pt x="0" y="2138591"/>
                  </a:lnTo>
                  <a:lnTo>
                    <a:pt x="0" y="0"/>
                  </a:lnTo>
                  <a:close/>
                </a:path>
              </a:pathLst>
            </a:custGeom>
            <a:blipFill>
              <a:blip r:embed="rId9"/>
              <a:stretch>
                <a:fillRect l="0" t="0" r="0" b="-85828"/>
              </a:stretch>
            </a:blipFill>
          </p:spPr>
        </p:sp>
        <p:sp>
          <p:nvSpPr>
            <p:cNvPr name="Freeform 16" id="16"/>
            <p:cNvSpPr/>
            <p:nvPr/>
          </p:nvSpPr>
          <p:spPr>
            <a:xfrm flipH="false" flipV="false" rot="0">
              <a:off x="1620006" y="2267333"/>
              <a:ext cx="2380524" cy="945266"/>
            </a:xfrm>
            <a:custGeom>
              <a:avLst/>
              <a:gdLst/>
              <a:ahLst/>
              <a:cxnLst/>
              <a:rect r="r" b="b" t="t" l="l"/>
              <a:pathLst>
                <a:path h="945266" w="2380524">
                  <a:moveTo>
                    <a:pt x="0" y="0"/>
                  </a:moveTo>
                  <a:lnTo>
                    <a:pt x="2380524" y="0"/>
                  </a:lnTo>
                  <a:lnTo>
                    <a:pt x="2380524" y="945266"/>
                  </a:lnTo>
                  <a:lnTo>
                    <a:pt x="0" y="945266"/>
                  </a:lnTo>
                  <a:lnTo>
                    <a:pt x="0" y="0"/>
                  </a:lnTo>
                  <a:close/>
                </a:path>
              </a:pathLst>
            </a:custGeom>
            <a:blipFill>
              <a:blip r:embed="rId10"/>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818"/>
            <a:ext cx="18288000" cy="10287818"/>
          </a:xfrm>
          <a:custGeom>
            <a:avLst/>
            <a:gdLst/>
            <a:ahLst/>
            <a:cxnLst/>
            <a:rect r="r" b="b" t="t" l="l"/>
            <a:pathLst>
              <a:path h="10287818" w="18288000">
                <a:moveTo>
                  <a:pt x="0" y="0"/>
                </a:moveTo>
                <a:lnTo>
                  <a:pt x="18288000" y="0"/>
                </a:lnTo>
                <a:lnTo>
                  <a:pt x="18288000" y="10287818"/>
                </a:lnTo>
                <a:lnTo>
                  <a:pt x="0" y="10287818"/>
                </a:lnTo>
                <a:lnTo>
                  <a:pt x="0" y="0"/>
                </a:lnTo>
                <a:close/>
              </a:path>
            </a:pathLst>
          </a:custGeom>
          <a:blipFill>
            <a:blip r:embed="rId2"/>
            <a:stretch>
              <a:fillRect l="0" t="-6540" r="0" b="-11911"/>
            </a:stretch>
          </a:blipFill>
        </p:spPr>
      </p:sp>
      <p:grpSp>
        <p:nvGrpSpPr>
          <p:cNvPr name="Group 3" id="3"/>
          <p:cNvGrpSpPr/>
          <p:nvPr/>
        </p:nvGrpSpPr>
        <p:grpSpPr>
          <a:xfrm rot="0">
            <a:off x="5282633" y="4114297"/>
            <a:ext cx="1691551" cy="1325720"/>
            <a:chOff x="0" y="0"/>
            <a:chExt cx="445511" cy="349161"/>
          </a:xfrm>
        </p:grpSpPr>
        <p:sp>
          <p:nvSpPr>
            <p:cNvPr name="Freeform 4" id="4"/>
            <p:cNvSpPr/>
            <p:nvPr/>
          </p:nvSpPr>
          <p:spPr>
            <a:xfrm flipH="false" flipV="false" rot="0">
              <a:off x="0" y="0"/>
              <a:ext cx="445511" cy="349161"/>
            </a:xfrm>
            <a:custGeom>
              <a:avLst/>
              <a:gdLst/>
              <a:ahLst/>
              <a:cxnLst/>
              <a:rect r="r" b="b" t="t" l="l"/>
              <a:pathLst>
                <a:path h="349161" w="445511">
                  <a:moveTo>
                    <a:pt x="0" y="0"/>
                  </a:moveTo>
                  <a:lnTo>
                    <a:pt x="445511" y="0"/>
                  </a:lnTo>
                  <a:lnTo>
                    <a:pt x="445511" y="349161"/>
                  </a:lnTo>
                  <a:lnTo>
                    <a:pt x="0" y="349161"/>
                  </a:lnTo>
                  <a:close/>
                </a:path>
              </a:pathLst>
            </a:custGeom>
            <a:solidFill>
              <a:srgbClr val="FFFFFF"/>
            </a:solidFill>
          </p:spPr>
        </p:sp>
        <p:sp>
          <p:nvSpPr>
            <p:cNvPr name="TextBox 5" id="5"/>
            <p:cNvSpPr txBox="true"/>
            <p:nvPr/>
          </p:nvSpPr>
          <p:spPr>
            <a:xfrm>
              <a:off x="0" y="-57150"/>
              <a:ext cx="445511" cy="406311"/>
            </a:xfrm>
            <a:prstGeom prst="rect">
              <a:avLst/>
            </a:prstGeom>
          </p:spPr>
          <p:txBody>
            <a:bodyPr anchor="ctr" rtlCol="false" tIns="50800" lIns="50800" bIns="50800" rIns="50800"/>
            <a:lstStyle/>
            <a:p>
              <a:pPr algn="ctr">
                <a:lnSpc>
                  <a:spcPts val="2600"/>
                </a:lnSpc>
              </a:pPr>
            </a:p>
          </p:txBody>
        </p:sp>
      </p:grpSp>
      <p:grpSp>
        <p:nvGrpSpPr>
          <p:cNvPr name="Group 6" id="6"/>
          <p:cNvGrpSpPr/>
          <p:nvPr/>
        </p:nvGrpSpPr>
        <p:grpSpPr>
          <a:xfrm rot="0">
            <a:off x="13420031" y="4661558"/>
            <a:ext cx="3764719" cy="963066"/>
            <a:chOff x="0" y="0"/>
            <a:chExt cx="991531" cy="253647"/>
          </a:xfrm>
        </p:grpSpPr>
        <p:sp>
          <p:nvSpPr>
            <p:cNvPr name="Freeform 7" id="7"/>
            <p:cNvSpPr/>
            <p:nvPr/>
          </p:nvSpPr>
          <p:spPr>
            <a:xfrm flipH="false" flipV="false" rot="0">
              <a:off x="0" y="0"/>
              <a:ext cx="991531" cy="253647"/>
            </a:xfrm>
            <a:custGeom>
              <a:avLst/>
              <a:gdLst/>
              <a:ahLst/>
              <a:cxnLst/>
              <a:rect r="r" b="b" t="t" l="l"/>
              <a:pathLst>
                <a:path h="253647" w="991531">
                  <a:moveTo>
                    <a:pt x="102822" y="0"/>
                  </a:moveTo>
                  <a:lnTo>
                    <a:pt x="888709" y="0"/>
                  </a:lnTo>
                  <a:cubicBezTo>
                    <a:pt x="945496" y="0"/>
                    <a:pt x="991531" y="46035"/>
                    <a:pt x="991531" y="102822"/>
                  </a:cubicBezTo>
                  <a:lnTo>
                    <a:pt x="991531" y="150825"/>
                  </a:lnTo>
                  <a:cubicBezTo>
                    <a:pt x="991531" y="178095"/>
                    <a:pt x="980698" y="204248"/>
                    <a:pt x="961415" y="223531"/>
                  </a:cubicBezTo>
                  <a:cubicBezTo>
                    <a:pt x="942132" y="242814"/>
                    <a:pt x="915979" y="253647"/>
                    <a:pt x="888709" y="253647"/>
                  </a:cubicBezTo>
                  <a:lnTo>
                    <a:pt x="102822" y="253647"/>
                  </a:lnTo>
                  <a:cubicBezTo>
                    <a:pt x="75552" y="253647"/>
                    <a:pt x="49399" y="242814"/>
                    <a:pt x="30116" y="223531"/>
                  </a:cubicBezTo>
                  <a:cubicBezTo>
                    <a:pt x="10833" y="204248"/>
                    <a:pt x="0" y="178095"/>
                    <a:pt x="0" y="150825"/>
                  </a:cubicBezTo>
                  <a:lnTo>
                    <a:pt x="0" y="102822"/>
                  </a:lnTo>
                  <a:cubicBezTo>
                    <a:pt x="0" y="75552"/>
                    <a:pt x="10833" y="49399"/>
                    <a:pt x="30116" y="30116"/>
                  </a:cubicBezTo>
                  <a:cubicBezTo>
                    <a:pt x="49399" y="10833"/>
                    <a:pt x="75552" y="0"/>
                    <a:pt x="102822" y="0"/>
                  </a:cubicBezTo>
                  <a:close/>
                </a:path>
              </a:pathLst>
            </a:custGeom>
            <a:solidFill>
              <a:srgbClr val="F44747"/>
            </a:solidFill>
          </p:spPr>
        </p:sp>
        <p:sp>
          <p:nvSpPr>
            <p:cNvPr name="TextBox 8" id="8"/>
            <p:cNvSpPr txBox="true"/>
            <p:nvPr/>
          </p:nvSpPr>
          <p:spPr>
            <a:xfrm>
              <a:off x="0" y="-95250"/>
              <a:ext cx="991531" cy="348897"/>
            </a:xfrm>
            <a:prstGeom prst="rect">
              <a:avLst/>
            </a:prstGeom>
          </p:spPr>
          <p:txBody>
            <a:bodyPr anchor="ctr" rtlCol="false" tIns="254000" lIns="254000" bIns="254000" rIns="254000"/>
            <a:lstStyle/>
            <a:p>
              <a:pPr algn="ctr">
                <a:lnSpc>
                  <a:spcPts val="3919"/>
                </a:lnSpc>
              </a:pPr>
              <a:r>
                <a:rPr lang="en-US" sz="2799">
                  <a:solidFill>
                    <a:srgbClr val="F4E7E7"/>
                  </a:solidFill>
                  <a:latin typeface="Telegraf Bold"/>
                </a:rPr>
                <a:t>100 DRIVERS</a:t>
              </a:r>
            </a:p>
          </p:txBody>
        </p:sp>
      </p:grpSp>
      <p:grpSp>
        <p:nvGrpSpPr>
          <p:cNvPr name="Group 9" id="9"/>
          <p:cNvGrpSpPr/>
          <p:nvPr/>
        </p:nvGrpSpPr>
        <p:grpSpPr>
          <a:xfrm rot="0">
            <a:off x="13420031" y="6053249"/>
            <a:ext cx="3764719" cy="963066"/>
            <a:chOff x="0" y="0"/>
            <a:chExt cx="991531" cy="253647"/>
          </a:xfrm>
        </p:grpSpPr>
        <p:sp>
          <p:nvSpPr>
            <p:cNvPr name="Freeform 10" id="10"/>
            <p:cNvSpPr/>
            <p:nvPr/>
          </p:nvSpPr>
          <p:spPr>
            <a:xfrm flipH="false" flipV="false" rot="0">
              <a:off x="0" y="0"/>
              <a:ext cx="991531" cy="253647"/>
            </a:xfrm>
            <a:custGeom>
              <a:avLst/>
              <a:gdLst/>
              <a:ahLst/>
              <a:cxnLst/>
              <a:rect r="r" b="b" t="t" l="l"/>
              <a:pathLst>
                <a:path h="253647" w="991531">
                  <a:moveTo>
                    <a:pt x="102822" y="0"/>
                  </a:moveTo>
                  <a:lnTo>
                    <a:pt x="888709" y="0"/>
                  </a:lnTo>
                  <a:cubicBezTo>
                    <a:pt x="945496" y="0"/>
                    <a:pt x="991531" y="46035"/>
                    <a:pt x="991531" y="102822"/>
                  </a:cubicBezTo>
                  <a:lnTo>
                    <a:pt x="991531" y="150825"/>
                  </a:lnTo>
                  <a:cubicBezTo>
                    <a:pt x="991531" y="178095"/>
                    <a:pt x="980698" y="204248"/>
                    <a:pt x="961415" y="223531"/>
                  </a:cubicBezTo>
                  <a:cubicBezTo>
                    <a:pt x="942132" y="242814"/>
                    <a:pt x="915979" y="253647"/>
                    <a:pt x="888709" y="253647"/>
                  </a:cubicBezTo>
                  <a:lnTo>
                    <a:pt x="102822" y="253647"/>
                  </a:lnTo>
                  <a:cubicBezTo>
                    <a:pt x="75552" y="253647"/>
                    <a:pt x="49399" y="242814"/>
                    <a:pt x="30116" y="223531"/>
                  </a:cubicBezTo>
                  <a:cubicBezTo>
                    <a:pt x="10833" y="204248"/>
                    <a:pt x="0" y="178095"/>
                    <a:pt x="0" y="150825"/>
                  </a:cubicBezTo>
                  <a:lnTo>
                    <a:pt x="0" y="102822"/>
                  </a:lnTo>
                  <a:cubicBezTo>
                    <a:pt x="0" y="75552"/>
                    <a:pt x="10833" y="49399"/>
                    <a:pt x="30116" y="30116"/>
                  </a:cubicBezTo>
                  <a:cubicBezTo>
                    <a:pt x="49399" y="10833"/>
                    <a:pt x="75552" y="0"/>
                    <a:pt x="102822" y="0"/>
                  </a:cubicBezTo>
                  <a:close/>
                </a:path>
              </a:pathLst>
            </a:custGeom>
            <a:solidFill>
              <a:srgbClr val="F44747"/>
            </a:solidFill>
          </p:spPr>
        </p:sp>
        <p:sp>
          <p:nvSpPr>
            <p:cNvPr name="TextBox 11" id="11"/>
            <p:cNvSpPr txBox="true"/>
            <p:nvPr/>
          </p:nvSpPr>
          <p:spPr>
            <a:xfrm>
              <a:off x="0" y="-95250"/>
              <a:ext cx="991531" cy="348897"/>
            </a:xfrm>
            <a:prstGeom prst="rect">
              <a:avLst/>
            </a:prstGeom>
          </p:spPr>
          <p:txBody>
            <a:bodyPr anchor="ctr" rtlCol="false" tIns="254000" lIns="254000" bIns="254000" rIns="254000"/>
            <a:lstStyle/>
            <a:p>
              <a:pPr algn="ctr">
                <a:lnSpc>
                  <a:spcPts val="3919"/>
                </a:lnSpc>
              </a:pPr>
              <a:r>
                <a:rPr lang="en-US" sz="2799">
                  <a:solidFill>
                    <a:srgbClr val="F4E7E7"/>
                  </a:solidFill>
                  <a:latin typeface="Telegraf Bold"/>
                </a:rPr>
                <a:t>THIMPHU</a:t>
              </a:r>
            </a:p>
          </p:txBody>
        </p:sp>
      </p:grpSp>
      <p:sp>
        <p:nvSpPr>
          <p:cNvPr name="Freeform 12" id="12"/>
          <p:cNvSpPr/>
          <p:nvPr/>
        </p:nvSpPr>
        <p:spPr>
          <a:xfrm flipH="false" flipV="false" rot="682891">
            <a:off x="7931271" y="-4546787"/>
            <a:ext cx="12733730" cy="7593934"/>
          </a:xfrm>
          <a:custGeom>
            <a:avLst/>
            <a:gdLst/>
            <a:ahLst/>
            <a:cxnLst/>
            <a:rect r="r" b="b" t="t" l="l"/>
            <a:pathLst>
              <a:path h="7593934" w="12733730">
                <a:moveTo>
                  <a:pt x="0" y="0"/>
                </a:moveTo>
                <a:lnTo>
                  <a:pt x="12733730" y="0"/>
                </a:lnTo>
                <a:lnTo>
                  <a:pt x="12733730" y="7593934"/>
                </a:lnTo>
                <a:lnTo>
                  <a:pt x="0" y="75939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1028700" y="3740124"/>
            <a:ext cx="9646866" cy="5364450"/>
          </a:xfrm>
          <a:custGeom>
            <a:avLst/>
            <a:gdLst/>
            <a:ahLst/>
            <a:cxnLst/>
            <a:rect r="r" b="b" t="t" l="l"/>
            <a:pathLst>
              <a:path h="5364450" w="9646866">
                <a:moveTo>
                  <a:pt x="0" y="0"/>
                </a:moveTo>
                <a:lnTo>
                  <a:pt x="9646866" y="0"/>
                </a:lnTo>
                <a:lnTo>
                  <a:pt x="9646866" y="5364449"/>
                </a:lnTo>
                <a:lnTo>
                  <a:pt x="0" y="5364449"/>
                </a:lnTo>
                <a:lnTo>
                  <a:pt x="0" y="0"/>
                </a:lnTo>
                <a:close/>
              </a:path>
            </a:pathLst>
          </a:custGeom>
          <a:blipFill>
            <a:blip r:embed="rId5"/>
            <a:stretch>
              <a:fillRect l="0" t="0" r="0" b="0"/>
            </a:stretch>
          </a:blipFill>
        </p:spPr>
      </p:sp>
      <p:sp>
        <p:nvSpPr>
          <p:cNvPr name="TextBox 14" id="14"/>
          <p:cNvSpPr txBox="true"/>
          <p:nvPr/>
        </p:nvSpPr>
        <p:spPr>
          <a:xfrm rot="0">
            <a:off x="1028700" y="1085850"/>
            <a:ext cx="8737347" cy="1131570"/>
          </a:xfrm>
          <a:prstGeom prst="rect">
            <a:avLst/>
          </a:prstGeom>
        </p:spPr>
        <p:txBody>
          <a:bodyPr anchor="t" rtlCol="false" tIns="0" lIns="0" bIns="0" rIns="0">
            <a:spAutoFit/>
          </a:bodyPr>
          <a:lstStyle/>
          <a:p>
            <a:pPr>
              <a:lnSpc>
                <a:spcPts val="7800"/>
              </a:lnSpc>
            </a:pPr>
            <a:r>
              <a:rPr lang="en-US" sz="7800">
                <a:solidFill>
                  <a:srgbClr val="F4E7E7"/>
                </a:solidFill>
                <a:latin typeface="Telegraf"/>
              </a:rPr>
              <a:t>Results</a:t>
            </a:r>
          </a:p>
        </p:txBody>
      </p:sp>
      <p:sp>
        <p:nvSpPr>
          <p:cNvPr name="TextBox 15" id="15"/>
          <p:cNvSpPr txBox="true"/>
          <p:nvPr/>
        </p:nvSpPr>
        <p:spPr>
          <a:xfrm rot="0">
            <a:off x="11411522" y="4760567"/>
            <a:ext cx="1538699" cy="679450"/>
          </a:xfrm>
          <a:prstGeom prst="rect">
            <a:avLst/>
          </a:prstGeom>
        </p:spPr>
        <p:txBody>
          <a:bodyPr anchor="t" rtlCol="false" tIns="0" lIns="0" bIns="0" rIns="0">
            <a:spAutoFit/>
          </a:bodyPr>
          <a:lstStyle/>
          <a:p>
            <a:pPr>
              <a:lnSpc>
                <a:spcPts val="2600"/>
              </a:lnSpc>
            </a:pPr>
            <a:r>
              <a:rPr lang="en-US" sz="2000">
                <a:solidFill>
                  <a:srgbClr val="F4E7E7"/>
                </a:solidFill>
                <a:latin typeface="Telegraf"/>
              </a:rPr>
              <a:t>Total Participants</a:t>
            </a:r>
          </a:p>
        </p:txBody>
      </p:sp>
      <p:sp>
        <p:nvSpPr>
          <p:cNvPr name="TextBox 16" id="16"/>
          <p:cNvSpPr txBox="true"/>
          <p:nvPr/>
        </p:nvSpPr>
        <p:spPr>
          <a:xfrm rot="0">
            <a:off x="11411522" y="6314183"/>
            <a:ext cx="1538699" cy="355600"/>
          </a:xfrm>
          <a:prstGeom prst="rect">
            <a:avLst/>
          </a:prstGeom>
        </p:spPr>
        <p:txBody>
          <a:bodyPr anchor="t" rtlCol="false" tIns="0" lIns="0" bIns="0" rIns="0">
            <a:spAutoFit/>
          </a:bodyPr>
          <a:lstStyle/>
          <a:p>
            <a:pPr>
              <a:lnSpc>
                <a:spcPts val="2600"/>
              </a:lnSpc>
            </a:pPr>
            <a:r>
              <a:rPr lang="en-US" sz="2000">
                <a:solidFill>
                  <a:srgbClr val="F4E7E7"/>
                </a:solidFill>
                <a:latin typeface="Telegraf"/>
              </a:rPr>
              <a:t>Location</a:t>
            </a:r>
          </a:p>
        </p:txBody>
      </p:sp>
      <p:sp>
        <p:nvSpPr>
          <p:cNvPr name="TextBox 17" id="17"/>
          <p:cNvSpPr txBox="true"/>
          <p:nvPr/>
        </p:nvSpPr>
        <p:spPr>
          <a:xfrm rot="0">
            <a:off x="1028700" y="2249746"/>
            <a:ext cx="8737347" cy="434340"/>
          </a:xfrm>
          <a:prstGeom prst="rect">
            <a:avLst/>
          </a:prstGeom>
        </p:spPr>
        <p:txBody>
          <a:bodyPr anchor="t" rtlCol="false" tIns="0" lIns="0" bIns="0" rIns="0">
            <a:spAutoFit/>
          </a:bodyPr>
          <a:lstStyle/>
          <a:p>
            <a:pPr marL="0" indent="0" lvl="0">
              <a:lnSpc>
                <a:spcPts val="3359"/>
              </a:lnSpc>
              <a:spcBef>
                <a:spcPct val="0"/>
              </a:spcBef>
            </a:pPr>
            <a:r>
              <a:rPr lang="en-US" sz="2400">
                <a:solidFill>
                  <a:srgbClr val="F4E7E7"/>
                </a:solidFill>
                <a:latin typeface="Telegraf"/>
              </a:rPr>
              <a:t>Taxi Driver Survey</a:t>
            </a:r>
          </a:p>
        </p:txBody>
      </p:sp>
      <p:grpSp>
        <p:nvGrpSpPr>
          <p:cNvPr name="Group 18" id="18"/>
          <p:cNvGrpSpPr/>
          <p:nvPr/>
        </p:nvGrpSpPr>
        <p:grpSpPr>
          <a:xfrm rot="0">
            <a:off x="14072599" y="7667708"/>
            <a:ext cx="4215401" cy="2409450"/>
            <a:chOff x="0" y="0"/>
            <a:chExt cx="5620535" cy="3212599"/>
          </a:xfrm>
        </p:grpSpPr>
        <p:sp>
          <p:nvSpPr>
            <p:cNvPr name="Freeform 19" id="19"/>
            <p:cNvSpPr/>
            <p:nvPr/>
          </p:nvSpPr>
          <p:spPr>
            <a:xfrm flipH="false" flipV="false" rot="0">
              <a:off x="0" y="0"/>
              <a:ext cx="5620535" cy="2138591"/>
            </a:xfrm>
            <a:custGeom>
              <a:avLst/>
              <a:gdLst/>
              <a:ahLst/>
              <a:cxnLst/>
              <a:rect r="r" b="b" t="t" l="l"/>
              <a:pathLst>
                <a:path h="2138591" w="5620535">
                  <a:moveTo>
                    <a:pt x="0" y="0"/>
                  </a:moveTo>
                  <a:lnTo>
                    <a:pt x="5620535" y="0"/>
                  </a:lnTo>
                  <a:lnTo>
                    <a:pt x="5620535" y="2138591"/>
                  </a:lnTo>
                  <a:lnTo>
                    <a:pt x="0" y="2138591"/>
                  </a:lnTo>
                  <a:lnTo>
                    <a:pt x="0" y="0"/>
                  </a:lnTo>
                  <a:close/>
                </a:path>
              </a:pathLst>
            </a:custGeom>
            <a:blipFill>
              <a:blip r:embed="rId6"/>
              <a:stretch>
                <a:fillRect l="0" t="0" r="0" b="-85828"/>
              </a:stretch>
            </a:blipFill>
          </p:spPr>
        </p:sp>
        <p:sp>
          <p:nvSpPr>
            <p:cNvPr name="Freeform 20" id="20"/>
            <p:cNvSpPr/>
            <p:nvPr/>
          </p:nvSpPr>
          <p:spPr>
            <a:xfrm flipH="false" flipV="false" rot="0">
              <a:off x="1620006" y="2267333"/>
              <a:ext cx="2380524" cy="945266"/>
            </a:xfrm>
            <a:custGeom>
              <a:avLst/>
              <a:gdLst/>
              <a:ahLst/>
              <a:cxnLst/>
              <a:rect r="r" b="b" t="t" l="l"/>
              <a:pathLst>
                <a:path h="945266" w="2380524">
                  <a:moveTo>
                    <a:pt x="0" y="0"/>
                  </a:moveTo>
                  <a:lnTo>
                    <a:pt x="2380524" y="0"/>
                  </a:lnTo>
                  <a:lnTo>
                    <a:pt x="2380524" y="945266"/>
                  </a:lnTo>
                  <a:lnTo>
                    <a:pt x="0" y="945266"/>
                  </a:lnTo>
                  <a:lnTo>
                    <a:pt x="0" y="0"/>
                  </a:lnTo>
                  <a:close/>
                </a:path>
              </a:pathLst>
            </a:custGeom>
            <a:blipFill>
              <a:blip r:embed="rId7"/>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Freeform 2" id="2"/>
          <p:cNvSpPr/>
          <p:nvPr/>
        </p:nvSpPr>
        <p:spPr>
          <a:xfrm flipH="true" flipV="false" rot="2482712">
            <a:off x="12738787" y="1596582"/>
            <a:ext cx="11098426" cy="16596766"/>
          </a:xfrm>
          <a:custGeom>
            <a:avLst/>
            <a:gdLst/>
            <a:ahLst/>
            <a:cxnLst/>
            <a:rect r="r" b="b" t="t" l="l"/>
            <a:pathLst>
              <a:path h="16596766" w="11098426">
                <a:moveTo>
                  <a:pt x="11098426" y="0"/>
                </a:moveTo>
                <a:lnTo>
                  <a:pt x="0" y="0"/>
                </a:lnTo>
                <a:lnTo>
                  <a:pt x="0" y="16596766"/>
                </a:lnTo>
                <a:lnTo>
                  <a:pt x="11098426" y="16596766"/>
                </a:lnTo>
                <a:lnTo>
                  <a:pt x="11098426" y="0"/>
                </a:lnTo>
                <a:close/>
              </a:path>
            </a:pathLst>
          </a:custGeom>
          <a:blipFill>
            <a:blip r:embed="rId2">
              <a:extLst>
                <a:ext uri="{96DAC541-7B7A-43D3-8B79-37D633B846F1}">
                  <asvg:svgBlip xmlns:asvg="http://schemas.microsoft.com/office/drawing/2016/SVG/main" r:embed="rId3"/>
                </a:ext>
              </a:extLst>
            </a:blip>
            <a:stretch>
              <a:fillRect l="-105106" t="0" r="0" b="0"/>
            </a:stretch>
          </a:blipFill>
        </p:spPr>
      </p:sp>
      <p:sp>
        <p:nvSpPr>
          <p:cNvPr name="TextBox 3" id="3"/>
          <p:cNvSpPr txBox="true"/>
          <p:nvPr/>
        </p:nvSpPr>
        <p:spPr>
          <a:xfrm rot="0">
            <a:off x="1028700" y="1130618"/>
            <a:ext cx="3244797" cy="401290"/>
          </a:xfrm>
          <a:prstGeom prst="rect">
            <a:avLst/>
          </a:prstGeom>
        </p:spPr>
        <p:txBody>
          <a:bodyPr anchor="t" rtlCol="false" tIns="0" lIns="0" bIns="0" rIns="0">
            <a:spAutoFit/>
          </a:bodyPr>
          <a:lstStyle/>
          <a:p>
            <a:pPr>
              <a:lnSpc>
                <a:spcPts val="3081"/>
              </a:lnSpc>
              <a:spcBef>
                <a:spcPct val="0"/>
              </a:spcBef>
            </a:pPr>
            <a:r>
              <a:rPr lang="en-US" sz="2201">
                <a:solidFill>
                  <a:srgbClr val="000000"/>
                </a:solidFill>
                <a:latin typeface="Telegraf Bold"/>
              </a:rPr>
              <a:t>Taxi Driver Survey</a:t>
            </a:r>
          </a:p>
        </p:txBody>
      </p:sp>
      <p:sp>
        <p:nvSpPr>
          <p:cNvPr name="TextBox 4" id="4"/>
          <p:cNvSpPr txBox="true"/>
          <p:nvPr/>
        </p:nvSpPr>
        <p:spPr>
          <a:xfrm rot="0">
            <a:off x="1028700" y="3666232"/>
            <a:ext cx="7414512" cy="1304925"/>
          </a:xfrm>
          <a:prstGeom prst="rect">
            <a:avLst/>
          </a:prstGeom>
        </p:spPr>
        <p:txBody>
          <a:bodyPr anchor="t" rtlCol="false" tIns="0" lIns="0" bIns="0" rIns="0">
            <a:spAutoFit/>
          </a:bodyPr>
          <a:lstStyle/>
          <a:p>
            <a:pPr>
              <a:lnSpc>
                <a:spcPts val="9000"/>
              </a:lnSpc>
            </a:pPr>
            <a:r>
              <a:rPr lang="en-US" sz="9000">
                <a:solidFill>
                  <a:srgbClr val="000000"/>
                </a:solidFill>
                <a:latin typeface="Telegraf"/>
              </a:rPr>
              <a:t>Discussion</a:t>
            </a:r>
          </a:p>
        </p:txBody>
      </p:sp>
      <p:sp>
        <p:nvSpPr>
          <p:cNvPr name="Freeform 5" id="5"/>
          <p:cNvSpPr/>
          <p:nvPr/>
        </p:nvSpPr>
        <p:spPr>
          <a:xfrm flipH="true" flipV="false" rot="0">
            <a:off x="1265175" y="5391948"/>
            <a:ext cx="4123437" cy="97463"/>
          </a:xfrm>
          <a:custGeom>
            <a:avLst/>
            <a:gdLst/>
            <a:ahLst/>
            <a:cxnLst/>
            <a:rect r="r" b="b" t="t" l="l"/>
            <a:pathLst>
              <a:path h="97463" w="4123437">
                <a:moveTo>
                  <a:pt x="4123437" y="0"/>
                </a:moveTo>
                <a:lnTo>
                  <a:pt x="0" y="0"/>
                </a:lnTo>
                <a:lnTo>
                  <a:pt x="0" y="97464"/>
                </a:lnTo>
                <a:lnTo>
                  <a:pt x="4123437" y="97464"/>
                </a:lnTo>
                <a:lnTo>
                  <a:pt x="412343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028700" y="5813262"/>
            <a:ext cx="13336114" cy="3385821"/>
          </a:xfrm>
          <a:prstGeom prst="rect">
            <a:avLst/>
          </a:prstGeom>
        </p:spPr>
        <p:txBody>
          <a:bodyPr anchor="t" rtlCol="false" tIns="0" lIns="0" bIns="0" rIns="0">
            <a:spAutoFit/>
          </a:bodyPr>
          <a:lstStyle/>
          <a:p>
            <a:pPr marL="690876" indent="-345438" lvl="1">
              <a:lnSpc>
                <a:spcPts val="4479"/>
              </a:lnSpc>
              <a:buFont typeface="Arial"/>
              <a:buChar char="•"/>
            </a:pPr>
            <a:r>
              <a:rPr lang="en-US" sz="3199">
                <a:solidFill>
                  <a:srgbClr val="000000"/>
                </a:solidFill>
                <a:latin typeface="Telegraf Bold"/>
              </a:rPr>
              <a:t>City buses viewed negatively by taxi drivers.</a:t>
            </a:r>
          </a:p>
          <a:p>
            <a:pPr marL="690876" indent="-345438" lvl="1">
              <a:lnSpc>
                <a:spcPts val="4479"/>
              </a:lnSpc>
              <a:buFont typeface="Arial"/>
              <a:buChar char="•"/>
            </a:pPr>
            <a:r>
              <a:rPr lang="en-US" sz="3199">
                <a:solidFill>
                  <a:srgbClr val="000000"/>
                </a:solidFill>
                <a:latin typeface="Telegraf Bold"/>
              </a:rPr>
              <a:t>Major impact on earnings, decreased passenger volume, and reduced flexibility in work schedules.</a:t>
            </a:r>
          </a:p>
          <a:p>
            <a:pPr marL="690876" indent="-345438" lvl="1">
              <a:lnSpc>
                <a:spcPts val="4479"/>
              </a:lnSpc>
              <a:buFont typeface="Arial"/>
              <a:buChar char="•"/>
            </a:pPr>
            <a:r>
              <a:rPr lang="en-US" sz="3199">
                <a:solidFill>
                  <a:srgbClr val="000000"/>
                </a:solidFill>
                <a:latin typeface="Telegraf Bold"/>
              </a:rPr>
              <a:t>Perception of a detrimental effect on the taxi business as a whole.</a:t>
            </a:r>
          </a:p>
          <a:p>
            <a:pPr algn="l" marL="690876" indent="-345438" lvl="1">
              <a:lnSpc>
                <a:spcPts val="4479"/>
              </a:lnSpc>
              <a:buFont typeface="Arial"/>
              <a:buChar char="•"/>
            </a:pPr>
            <a:r>
              <a:rPr lang="en-US" sz="3199">
                <a:solidFill>
                  <a:srgbClr val="000000"/>
                </a:solidFill>
                <a:latin typeface="Telegraf Bold"/>
              </a:rPr>
              <a:t>Increased difficulty in finding passengers.</a:t>
            </a:r>
          </a:p>
        </p:txBody>
      </p:sp>
      <p:sp>
        <p:nvSpPr>
          <p:cNvPr name="Freeform 7" id="7"/>
          <p:cNvSpPr/>
          <p:nvPr/>
        </p:nvSpPr>
        <p:spPr>
          <a:xfrm flipH="false" flipV="false" rot="0">
            <a:off x="14286795" y="0"/>
            <a:ext cx="4001205" cy="2829135"/>
          </a:xfrm>
          <a:custGeom>
            <a:avLst/>
            <a:gdLst/>
            <a:ahLst/>
            <a:cxnLst/>
            <a:rect r="r" b="b" t="t" l="l"/>
            <a:pathLst>
              <a:path h="2829135" w="4001205">
                <a:moveTo>
                  <a:pt x="0" y="0"/>
                </a:moveTo>
                <a:lnTo>
                  <a:pt x="4001205" y="0"/>
                </a:lnTo>
                <a:lnTo>
                  <a:pt x="4001205" y="2829135"/>
                </a:lnTo>
                <a:lnTo>
                  <a:pt x="0" y="2829135"/>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E7E7"/>
        </a:solidFill>
      </p:bgPr>
    </p:bg>
    <p:spTree>
      <p:nvGrpSpPr>
        <p:cNvPr id="1" name=""/>
        <p:cNvGrpSpPr/>
        <p:nvPr/>
      </p:nvGrpSpPr>
      <p:grpSpPr>
        <a:xfrm>
          <a:off x="0" y="0"/>
          <a:ext cx="0" cy="0"/>
          <a:chOff x="0" y="0"/>
          <a:chExt cx="0" cy="0"/>
        </a:xfrm>
      </p:grpSpPr>
      <p:sp>
        <p:nvSpPr>
          <p:cNvPr name="TextBox 2" id="2"/>
          <p:cNvSpPr txBox="true"/>
          <p:nvPr/>
        </p:nvSpPr>
        <p:spPr>
          <a:xfrm rot="0">
            <a:off x="1028700" y="1130618"/>
            <a:ext cx="3244797" cy="401290"/>
          </a:xfrm>
          <a:prstGeom prst="rect">
            <a:avLst/>
          </a:prstGeom>
        </p:spPr>
        <p:txBody>
          <a:bodyPr anchor="t" rtlCol="false" tIns="0" lIns="0" bIns="0" rIns="0">
            <a:spAutoFit/>
          </a:bodyPr>
          <a:lstStyle/>
          <a:p>
            <a:pPr>
              <a:lnSpc>
                <a:spcPts val="3081"/>
              </a:lnSpc>
              <a:spcBef>
                <a:spcPct val="0"/>
              </a:spcBef>
            </a:pPr>
            <a:r>
              <a:rPr lang="en-US" sz="2201">
                <a:solidFill>
                  <a:srgbClr val="000000"/>
                </a:solidFill>
                <a:latin typeface="Telegraf Bold"/>
              </a:rPr>
              <a:t>Taxi Driver Survey</a:t>
            </a:r>
          </a:p>
        </p:txBody>
      </p:sp>
      <p:sp>
        <p:nvSpPr>
          <p:cNvPr name="TextBox 3" id="3"/>
          <p:cNvSpPr txBox="true"/>
          <p:nvPr/>
        </p:nvSpPr>
        <p:spPr>
          <a:xfrm rot="0">
            <a:off x="1028700" y="3666232"/>
            <a:ext cx="7414512" cy="1304925"/>
          </a:xfrm>
          <a:prstGeom prst="rect">
            <a:avLst/>
          </a:prstGeom>
        </p:spPr>
        <p:txBody>
          <a:bodyPr anchor="t" rtlCol="false" tIns="0" lIns="0" bIns="0" rIns="0">
            <a:spAutoFit/>
          </a:bodyPr>
          <a:lstStyle/>
          <a:p>
            <a:pPr>
              <a:lnSpc>
                <a:spcPts val="9000"/>
              </a:lnSpc>
            </a:pPr>
            <a:r>
              <a:rPr lang="en-US" sz="9000">
                <a:solidFill>
                  <a:srgbClr val="000000"/>
                </a:solidFill>
                <a:latin typeface="Telegraf"/>
              </a:rPr>
              <a:t>Discussion</a:t>
            </a:r>
          </a:p>
        </p:txBody>
      </p:sp>
      <p:sp>
        <p:nvSpPr>
          <p:cNvPr name="Freeform 4" id="4"/>
          <p:cNvSpPr/>
          <p:nvPr/>
        </p:nvSpPr>
        <p:spPr>
          <a:xfrm flipH="true" flipV="false" rot="0">
            <a:off x="1265175" y="5391948"/>
            <a:ext cx="4123437" cy="97463"/>
          </a:xfrm>
          <a:custGeom>
            <a:avLst/>
            <a:gdLst/>
            <a:ahLst/>
            <a:cxnLst/>
            <a:rect r="r" b="b" t="t" l="l"/>
            <a:pathLst>
              <a:path h="97463" w="4123437">
                <a:moveTo>
                  <a:pt x="4123437" y="0"/>
                </a:moveTo>
                <a:lnTo>
                  <a:pt x="0" y="0"/>
                </a:lnTo>
                <a:lnTo>
                  <a:pt x="0" y="97464"/>
                </a:lnTo>
                <a:lnTo>
                  <a:pt x="4123437" y="97464"/>
                </a:lnTo>
                <a:lnTo>
                  <a:pt x="412343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5602518"/>
            <a:ext cx="12984882" cy="4509771"/>
          </a:xfrm>
          <a:prstGeom prst="rect">
            <a:avLst/>
          </a:prstGeom>
        </p:spPr>
        <p:txBody>
          <a:bodyPr anchor="t" rtlCol="false" tIns="0" lIns="0" bIns="0" rIns="0">
            <a:spAutoFit/>
          </a:bodyPr>
          <a:lstStyle/>
          <a:p>
            <a:pPr marL="690876" indent="-345438" lvl="1">
              <a:lnSpc>
                <a:spcPts val="4479"/>
              </a:lnSpc>
              <a:buFont typeface="Arial"/>
              <a:buChar char="•"/>
            </a:pPr>
            <a:r>
              <a:rPr lang="en-US" sz="3199">
                <a:solidFill>
                  <a:srgbClr val="000000"/>
                </a:solidFill>
                <a:latin typeface="Telegraf Bold"/>
              </a:rPr>
              <a:t>No inclination to improve taxi quality or reduce fares.</a:t>
            </a:r>
          </a:p>
          <a:p>
            <a:pPr marL="690876" indent="-345438" lvl="1">
              <a:lnSpc>
                <a:spcPts val="4479"/>
              </a:lnSpc>
              <a:buFont typeface="Arial"/>
              <a:buChar char="•"/>
            </a:pPr>
            <a:r>
              <a:rPr lang="en-US" sz="3199">
                <a:solidFill>
                  <a:srgbClr val="000000"/>
                </a:solidFill>
                <a:latin typeface="Telegraf Bold"/>
              </a:rPr>
              <a:t>No consideration of a career change.</a:t>
            </a:r>
          </a:p>
          <a:p>
            <a:pPr marL="690876" indent="-345438" lvl="1">
              <a:lnSpc>
                <a:spcPts val="4479"/>
              </a:lnSpc>
              <a:buFont typeface="Arial"/>
              <a:buChar char="•"/>
            </a:pPr>
            <a:r>
              <a:rPr lang="en-US" sz="3199">
                <a:solidFill>
                  <a:srgbClr val="000000"/>
                </a:solidFill>
                <a:latin typeface="Telegraf Bold"/>
              </a:rPr>
              <a:t>Absence of noticeable rise in traffic congestion.</a:t>
            </a:r>
          </a:p>
          <a:p>
            <a:pPr marL="690876" indent="-345438" lvl="1">
              <a:lnSpc>
                <a:spcPts val="4479"/>
              </a:lnSpc>
              <a:buFont typeface="Arial"/>
              <a:buChar char="•"/>
            </a:pPr>
            <a:r>
              <a:rPr lang="en-US" sz="3199">
                <a:solidFill>
                  <a:srgbClr val="000000"/>
                </a:solidFill>
                <a:latin typeface="Telegraf Bold"/>
              </a:rPr>
              <a:t>Drivers not actively demanding government assistance.</a:t>
            </a:r>
          </a:p>
          <a:p>
            <a:pPr marL="690876" indent="-345438" lvl="1">
              <a:lnSpc>
                <a:spcPts val="4479"/>
              </a:lnSpc>
              <a:buFont typeface="Arial"/>
              <a:buChar char="•"/>
            </a:pPr>
            <a:r>
              <a:rPr lang="en-US" sz="3199">
                <a:solidFill>
                  <a:srgbClr val="000000"/>
                </a:solidFill>
                <a:latin typeface="Telegraf Bold"/>
              </a:rPr>
              <a:t>Findings highlight specific concerns among taxi drivers.</a:t>
            </a:r>
          </a:p>
          <a:p>
            <a:pPr marL="690876" indent="-345438" lvl="1">
              <a:lnSpc>
                <a:spcPts val="4479"/>
              </a:lnSpc>
              <a:buFont typeface="Arial"/>
              <a:buChar char="•"/>
            </a:pPr>
            <a:r>
              <a:rPr lang="en-US" sz="3199">
                <a:solidFill>
                  <a:srgbClr val="000000"/>
                </a:solidFill>
                <a:latin typeface="Telegraf Bold"/>
              </a:rPr>
              <a:t>Offers valuable information for potential changes to legislation and prompts further research.</a:t>
            </a:r>
          </a:p>
          <a:p>
            <a:pPr algn="l">
              <a:lnSpc>
                <a:spcPts val="4479"/>
              </a:lnSpc>
            </a:pPr>
          </a:p>
        </p:txBody>
      </p:sp>
      <p:sp>
        <p:nvSpPr>
          <p:cNvPr name="Freeform 6" id="6"/>
          <p:cNvSpPr/>
          <p:nvPr/>
        </p:nvSpPr>
        <p:spPr>
          <a:xfrm flipH="true" flipV="false" rot="2482712">
            <a:off x="12738787" y="1596582"/>
            <a:ext cx="11098426" cy="16596766"/>
          </a:xfrm>
          <a:custGeom>
            <a:avLst/>
            <a:gdLst/>
            <a:ahLst/>
            <a:cxnLst/>
            <a:rect r="r" b="b" t="t" l="l"/>
            <a:pathLst>
              <a:path h="16596766" w="11098426">
                <a:moveTo>
                  <a:pt x="11098426" y="0"/>
                </a:moveTo>
                <a:lnTo>
                  <a:pt x="0" y="0"/>
                </a:lnTo>
                <a:lnTo>
                  <a:pt x="0" y="16596766"/>
                </a:lnTo>
                <a:lnTo>
                  <a:pt x="11098426" y="16596766"/>
                </a:lnTo>
                <a:lnTo>
                  <a:pt x="11098426" y="0"/>
                </a:lnTo>
                <a:close/>
              </a:path>
            </a:pathLst>
          </a:custGeom>
          <a:blipFill>
            <a:blip r:embed="rId4">
              <a:extLst>
                <a:ext uri="{96DAC541-7B7A-43D3-8B79-37D633B846F1}">
                  <asvg:svgBlip xmlns:asvg="http://schemas.microsoft.com/office/drawing/2016/SVG/main" r:embed="rId5"/>
                </a:ext>
              </a:extLst>
            </a:blip>
            <a:stretch>
              <a:fillRect l="-105106" t="0" r="0" b="0"/>
            </a:stretch>
          </a:blipFill>
        </p:spPr>
      </p:sp>
      <p:sp>
        <p:nvSpPr>
          <p:cNvPr name="Freeform 7" id="7"/>
          <p:cNvSpPr/>
          <p:nvPr/>
        </p:nvSpPr>
        <p:spPr>
          <a:xfrm flipH="false" flipV="false" rot="0">
            <a:off x="14286795" y="0"/>
            <a:ext cx="4001205" cy="2829135"/>
          </a:xfrm>
          <a:custGeom>
            <a:avLst/>
            <a:gdLst/>
            <a:ahLst/>
            <a:cxnLst/>
            <a:rect r="r" b="b" t="t" l="l"/>
            <a:pathLst>
              <a:path h="2829135" w="4001205">
                <a:moveTo>
                  <a:pt x="0" y="0"/>
                </a:moveTo>
                <a:lnTo>
                  <a:pt x="4001205" y="0"/>
                </a:lnTo>
                <a:lnTo>
                  <a:pt x="4001205" y="2829135"/>
                </a:lnTo>
                <a:lnTo>
                  <a:pt x="0" y="2829135"/>
                </a:lnTo>
                <a:lnTo>
                  <a:pt x="0" y="0"/>
                </a:lnTo>
                <a:close/>
              </a:path>
            </a:pathLst>
          </a:custGeom>
          <a:blipFill>
            <a:blip r:embed="rId6"/>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DAF0ziAbI5A</dc:identifier>
  <dcterms:modified xsi:type="dcterms:W3CDTF">2011-08-01T06:04:30Z</dcterms:modified>
  <cp:revision>1</cp:revision>
  <dc:title>Blank Company Profile Business Presentation in Black Red Abstract Tech Style</dc:title>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3902539</vt:lpwstr>
  </property>
  <property fmtid="{D5CDD505-2E9C-101B-9397-08002B2CF9AE}" name="NXPowerLiteSettings" pid="3">
    <vt:lpwstr>F7000400038000</vt:lpwstr>
  </property>
  <property fmtid="{D5CDD505-2E9C-101B-9397-08002B2CF9AE}" name="NXPowerLiteVersion" pid="4">
    <vt:lpwstr>S10.0.0</vt:lpwstr>
  </property>
</Properties>
</file>