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2" roundtripDataSignature="AMtx7mhczdwlWIxj1lv2s5CEymnPYLz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A32297-50B1-4A1C-8537-B711AD59776A}">
  <a:tblStyle styleId="{86A32297-50B1-4A1C-8537-B711AD59776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F2E8"/>
          </a:solidFill>
        </a:fill>
      </a:tcStyle>
    </a:wholeTbl>
    <a:band1H>
      <a:tcTxStyle/>
      <a:tcStyle>
        <a:fill>
          <a:solidFill>
            <a:srgbClr val="D5E4CD"/>
          </a:solidFill>
        </a:fill>
      </a:tcStyle>
    </a:band1H>
    <a:band2H>
      <a:tcTxStyle/>
    </a:band2H>
    <a:band1V>
      <a:tcTxStyle/>
      <a:tcStyle>
        <a:fill>
          <a:solidFill>
            <a:srgbClr val="D5E4CD"/>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customschemas.google.com/relationships/presentationmetadata" Target="metadata"/><Relationship Id="rId21"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90000"/>
              </a:lnSpc>
              <a:spcBef>
                <a:spcPts val="0"/>
              </a:spcBef>
              <a:spcAft>
                <a:spcPts val="0"/>
              </a:spcAft>
              <a:buSzPts val="1100"/>
              <a:buChar char="●"/>
            </a:pPr>
            <a:r>
              <a:rPr lang="en-GB" sz="1000">
                <a:latin typeface="Arial"/>
                <a:ea typeface="Arial"/>
                <a:cs typeface="Arial"/>
                <a:sym typeface="Arial"/>
              </a:rPr>
              <a:t>Now moving onto tables which are used to give actual experimental results. Think carefully about when a table is appropriate and when it isn’t. I have taken a couple of examples from “</a:t>
            </a:r>
            <a:r>
              <a:rPr lang="en-GB" sz="1000"/>
              <a:t>Writing the biomedical manuscript.</a:t>
            </a:r>
            <a:r>
              <a:rPr lang="en-GB" sz="1000">
                <a:latin typeface="Arial"/>
                <a:ea typeface="Arial"/>
                <a:cs typeface="Arial"/>
                <a:sym typeface="Arial"/>
              </a:rPr>
              <a:t>” by C. Dant that illustrate this well. Looking to the example on the left where strings of results presented have been presented in a paragraph of text, much better would have been to include a table. Conversely, on the right here you can see a table included that is not necessary – a brief couple of sentences would have been more than sufficient. </a:t>
            </a:r>
            <a:endParaRPr/>
          </a:p>
          <a:p>
            <a:pPr indent="-158750" lvl="0" marL="228600" rtl="0" algn="l">
              <a:lnSpc>
                <a:spcPct val="90000"/>
              </a:lnSpc>
              <a:spcBef>
                <a:spcPts val="0"/>
              </a:spcBef>
              <a:spcAft>
                <a:spcPts val="0"/>
              </a:spcAft>
              <a:buSzPts val="1100"/>
              <a:buNone/>
            </a:pPr>
            <a:r>
              <a:t/>
            </a:r>
            <a:endParaRPr sz="1000">
              <a:solidFill>
                <a:srgbClr val="292929"/>
              </a:solidFill>
              <a:latin typeface="Arial"/>
              <a:ea typeface="Arial"/>
              <a:cs typeface="Arial"/>
              <a:sym typeface="Arial"/>
            </a:endParaRPr>
          </a:p>
          <a:p>
            <a:pPr indent="-228600" lvl="0" marL="228600" rtl="0" algn="l">
              <a:lnSpc>
                <a:spcPct val="90000"/>
              </a:lnSpc>
              <a:spcBef>
                <a:spcPts val="0"/>
              </a:spcBef>
              <a:spcAft>
                <a:spcPts val="0"/>
              </a:spcAft>
              <a:buSzPts val="1100"/>
              <a:buChar char="●"/>
            </a:pPr>
            <a:r>
              <a:rPr lang="en-GB" sz="1000">
                <a:solidFill>
                  <a:srgbClr val="292929"/>
                </a:solidFill>
                <a:latin typeface="Arial"/>
                <a:ea typeface="Arial"/>
                <a:cs typeface="Arial"/>
                <a:sym typeface="Arial"/>
              </a:rPr>
              <a:t>Extremely long tables of raw data should not be included in the main article unless absolutely necessary; better would be to include them in the supplementary data section or to post them in a data repository and link to that from the article.</a:t>
            </a:r>
            <a:endParaRPr/>
          </a:p>
        </p:txBody>
      </p:sp>
      <p:sp>
        <p:nvSpPr>
          <p:cNvPr id="329" name="Google Shape;329;p10: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Font typeface="Noto Sans Symbols"/>
              <a:buNone/>
            </a:pPr>
            <a:r>
              <a:rPr b="0" lang="en-GB" sz="1000">
                <a:solidFill>
                  <a:srgbClr val="292929"/>
                </a:solidFill>
                <a:latin typeface="Arial"/>
                <a:ea typeface="Arial"/>
                <a:cs typeface="Arial"/>
                <a:sym typeface="Arial"/>
              </a:rPr>
              <a:t>The discussion section completes the main part of the paper. The discussion is where you interpret what your results mean and really sell your data. It is arguably the most important section of your paper, and from conversations with our editors we know that a</a:t>
            </a:r>
            <a:r>
              <a:rPr lang="en-GB" sz="1000">
                <a:latin typeface="Arial"/>
                <a:ea typeface="Arial"/>
                <a:cs typeface="Arial"/>
                <a:sym typeface="Arial"/>
              </a:rPr>
              <a:t> huge number of manuscripts are rejected because the discussion is weak or only includes a mere description of the results.</a:t>
            </a:r>
            <a:endParaRPr/>
          </a:p>
          <a:p>
            <a:pPr indent="-298450" lvl="0" marL="457200" rtl="0" algn="l">
              <a:lnSpc>
                <a:spcPct val="100000"/>
              </a:lnSpc>
              <a:spcBef>
                <a:spcPts val="0"/>
              </a:spcBef>
              <a:spcAft>
                <a:spcPts val="0"/>
              </a:spcAft>
              <a:buSzPts val="1100"/>
              <a:buFont typeface="Noto Sans Symbols"/>
              <a:buNone/>
            </a:pPr>
            <a:r>
              <a:t/>
            </a:r>
            <a:endParaRPr sz="1000">
              <a:latin typeface="Arial"/>
              <a:ea typeface="Arial"/>
              <a:cs typeface="Arial"/>
              <a:sym typeface="Arial"/>
            </a:endParaRPr>
          </a:p>
          <a:p>
            <a:pPr indent="-298450" lvl="0" marL="457200" rtl="0" algn="l">
              <a:lnSpc>
                <a:spcPct val="100000"/>
              </a:lnSpc>
              <a:spcBef>
                <a:spcPts val="0"/>
              </a:spcBef>
              <a:spcAft>
                <a:spcPts val="0"/>
              </a:spcAft>
              <a:buSzPts val="1100"/>
              <a:buFont typeface="Noto Sans Symbols"/>
              <a:buNone/>
            </a:pPr>
            <a:r>
              <a:rPr lang="en-GB" sz="1000">
                <a:latin typeface="Arial"/>
                <a:ea typeface="Arial"/>
                <a:cs typeface="Arial"/>
                <a:sym typeface="Arial"/>
              </a:rPr>
              <a:t>You should make sure that the discussion corresponds to and complements the results. You should not simply repeat the results here and the sub-sections I mentioned earlier should help to enable this cross referencing and avoid you needing to repeat what you have said before under the results section.</a:t>
            </a:r>
            <a:endParaRPr/>
          </a:p>
          <a:p>
            <a:pPr indent="-298450" lvl="0" marL="457200" rtl="0" algn="l">
              <a:lnSpc>
                <a:spcPct val="100000"/>
              </a:lnSpc>
              <a:spcBef>
                <a:spcPts val="0"/>
              </a:spcBef>
              <a:spcAft>
                <a:spcPts val="0"/>
              </a:spcAft>
              <a:buSzPts val="1100"/>
              <a:buFont typeface="Noto Sans Symbols"/>
              <a:buNone/>
            </a:pPr>
            <a:r>
              <a:t/>
            </a:r>
            <a:endParaRPr sz="1000">
              <a:latin typeface="Arial"/>
              <a:ea typeface="Arial"/>
              <a:cs typeface="Arial"/>
              <a:sym typeface="Arial"/>
            </a:endParaRPr>
          </a:p>
          <a:p>
            <a:pPr indent="-298450" lvl="0" marL="457200" rtl="0" algn="l">
              <a:lnSpc>
                <a:spcPct val="100000"/>
              </a:lnSpc>
              <a:spcBef>
                <a:spcPts val="0"/>
              </a:spcBef>
              <a:spcAft>
                <a:spcPts val="0"/>
              </a:spcAft>
              <a:buSzPts val="1100"/>
              <a:buFont typeface="Noto Sans Symbols"/>
              <a:buNone/>
            </a:pPr>
            <a:r>
              <a:rPr lang="en-GB" sz="1000">
                <a:latin typeface="Arial"/>
                <a:ea typeface="Arial"/>
                <a:cs typeface="Arial"/>
                <a:sym typeface="Arial"/>
              </a:rPr>
              <a:t>The best discussions go further than the results of the study in question, and compare other previously published results. Critically you should not ignore work in disagreement with yours – confront it and convince the reader why your results are correct or better.</a:t>
            </a:r>
            <a:endParaRPr/>
          </a:p>
          <a:p>
            <a:pPr indent="-228600" lvl="0" marL="457200" rtl="0" algn="l">
              <a:lnSpc>
                <a:spcPct val="100000"/>
              </a:lnSpc>
              <a:spcBef>
                <a:spcPts val="0"/>
              </a:spcBef>
              <a:spcAft>
                <a:spcPts val="0"/>
              </a:spcAft>
              <a:buSzPts val="1100"/>
              <a:buNone/>
            </a:pPr>
            <a:r>
              <a:t/>
            </a:r>
            <a:endParaRPr sz="1000">
              <a:latin typeface="Arial"/>
              <a:ea typeface="Arial"/>
              <a:cs typeface="Arial"/>
              <a:sym typeface="Arial"/>
            </a:endParaRPr>
          </a:p>
          <a:p>
            <a:pPr indent="-298450" lvl="0" marL="457200" rtl="0" algn="l">
              <a:lnSpc>
                <a:spcPct val="100000"/>
              </a:lnSpc>
              <a:spcBef>
                <a:spcPts val="0"/>
              </a:spcBef>
              <a:spcAft>
                <a:spcPts val="0"/>
              </a:spcAft>
              <a:buSzPts val="1100"/>
              <a:buChar char="●"/>
            </a:pPr>
            <a:r>
              <a:rPr b="0" lang="en-GB" sz="1000">
                <a:latin typeface="Arial"/>
                <a:ea typeface="Arial"/>
                <a:cs typeface="Arial"/>
                <a:sym typeface="Arial"/>
              </a:rPr>
              <a:t>You should be careful:</a:t>
            </a:r>
            <a:endParaRPr/>
          </a:p>
          <a:p>
            <a:pPr indent="-298450" lvl="0" marL="457200" rtl="0" algn="l">
              <a:lnSpc>
                <a:spcPct val="100000"/>
              </a:lnSpc>
              <a:spcBef>
                <a:spcPts val="0"/>
              </a:spcBef>
              <a:spcAft>
                <a:spcPts val="0"/>
              </a:spcAft>
              <a:buSzPts val="1100"/>
              <a:buChar char="●"/>
            </a:pPr>
            <a:r>
              <a:rPr b="0" lang="en-GB" sz="1000">
                <a:latin typeface="Arial"/>
                <a:ea typeface="Arial"/>
                <a:cs typeface="Arial"/>
                <a:sym typeface="Arial"/>
              </a:rPr>
              <a:t>- To avoid statements that go beyond what your results can support</a:t>
            </a:r>
            <a:endParaRPr/>
          </a:p>
          <a:p>
            <a:pPr indent="-298450" lvl="0" marL="457200" rtl="0" algn="l">
              <a:lnSpc>
                <a:spcPct val="100000"/>
              </a:lnSpc>
              <a:spcBef>
                <a:spcPts val="0"/>
              </a:spcBef>
              <a:spcAft>
                <a:spcPts val="0"/>
              </a:spcAft>
              <a:buSzPts val="1100"/>
              <a:buChar char="●"/>
            </a:pPr>
            <a:r>
              <a:rPr b="0" lang="en-GB" sz="1000">
                <a:latin typeface="Arial"/>
                <a:ea typeface="Arial"/>
                <a:cs typeface="Arial"/>
                <a:sym typeface="Arial"/>
              </a:rPr>
              <a:t>- To avoid non-specific expressions such as “higher temperature” or “at a lower rate”; use quantitative descriptions instead such as: the temperature increased by x degrees Fahrenheit; following exercise the rate of burn increased to y kcal/min. </a:t>
            </a:r>
            <a:endParaRPr b="0" sz="1000">
              <a:latin typeface="Arial"/>
              <a:ea typeface="Arial"/>
              <a:cs typeface="Arial"/>
              <a:sym typeface="Arial"/>
            </a:endParaRPr>
          </a:p>
          <a:p>
            <a:pPr indent="-298450" lvl="0" marL="457200" rtl="0" algn="l">
              <a:lnSpc>
                <a:spcPct val="100000"/>
              </a:lnSpc>
              <a:spcBef>
                <a:spcPts val="0"/>
              </a:spcBef>
              <a:spcAft>
                <a:spcPts val="0"/>
              </a:spcAft>
              <a:buSzPts val="1100"/>
              <a:buChar char="●"/>
            </a:pPr>
            <a:r>
              <a:rPr b="0" lang="en-GB" sz="1000">
                <a:latin typeface="Arial"/>
                <a:ea typeface="Arial"/>
                <a:cs typeface="Arial"/>
                <a:sym typeface="Arial"/>
              </a:rPr>
              <a:t>- To avoid new terms not already defined or mentioned in your paper</a:t>
            </a:r>
            <a:endParaRPr/>
          </a:p>
          <a:p>
            <a:pPr indent="-298450" lvl="0" marL="457200" rtl="0" algn="l">
              <a:lnSpc>
                <a:spcPct val="100000"/>
              </a:lnSpc>
              <a:spcBef>
                <a:spcPts val="0"/>
              </a:spcBef>
              <a:spcAft>
                <a:spcPts val="0"/>
              </a:spcAft>
              <a:buSzPts val="1100"/>
              <a:buFont typeface="Noto Sans Symbols"/>
              <a:buNone/>
            </a:pPr>
            <a:r>
              <a:t/>
            </a:r>
            <a:endParaRPr sz="1000">
              <a:solidFill>
                <a:srgbClr val="292929"/>
              </a:solidFill>
              <a:latin typeface="Arial"/>
              <a:ea typeface="Arial"/>
              <a:cs typeface="Arial"/>
              <a:sym typeface="Arial"/>
            </a:endParaRPr>
          </a:p>
          <a:p>
            <a:pPr indent="-298450" lvl="0" marL="457200" rtl="0" algn="l">
              <a:lnSpc>
                <a:spcPct val="100000"/>
              </a:lnSpc>
              <a:spcBef>
                <a:spcPts val="0"/>
              </a:spcBef>
              <a:spcAft>
                <a:spcPts val="0"/>
              </a:spcAft>
              <a:buSzPts val="1100"/>
              <a:buChar char="●"/>
            </a:pPr>
            <a:r>
              <a:rPr lang="en-GB" sz="1000">
                <a:solidFill>
                  <a:srgbClr val="292929"/>
                </a:solidFill>
                <a:latin typeface="Arial"/>
                <a:ea typeface="Arial"/>
                <a:cs typeface="Arial"/>
                <a:sym typeface="Arial"/>
              </a:rPr>
              <a:t>At this stage you may realise that you are not able to support your story because some critical items have not been studied substantially, and if so you will need to perform further experiments.</a:t>
            </a:r>
            <a:endParaRPr/>
          </a:p>
        </p:txBody>
      </p:sp>
      <p:sp>
        <p:nvSpPr>
          <p:cNvPr id="342" name="Google Shape;342;p11: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marR="0" rtl="0" algn="l">
              <a:lnSpc>
                <a:spcPct val="100000"/>
              </a:lnSpc>
              <a:spcBef>
                <a:spcPts val="0"/>
              </a:spcBef>
              <a:spcAft>
                <a:spcPts val="0"/>
              </a:spcAft>
              <a:buClr>
                <a:srgbClr val="000000"/>
              </a:buClr>
              <a:buSzPts val="1000"/>
              <a:buFont typeface="Arial"/>
              <a:buNone/>
            </a:pPr>
            <a:r>
              <a:rPr lang="en-GB" sz="1000">
                <a:latin typeface="Arial"/>
                <a:ea typeface="Arial"/>
                <a:cs typeface="Arial"/>
                <a:sym typeface="Arial"/>
              </a:rPr>
              <a:t>Now to the final sections. In the conclusion you should clearly explain how your work advances the field of study.</a:t>
            </a:r>
            <a:endParaRPr/>
          </a:p>
          <a:p>
            <a:pPr indent="-228600" lvl="0" marL="228600" marR="0" rtl="0" algn="l">
              <a:lnSpc>
                <a:spcPct val="100000"/>
              </a:lnSpc>
              <a:spcBef>
                <a:spcPts val="0"/>
              </a:spcBef>
              <a:spcAft>
                <a:spcPts val="0"/>
              </a:spcAft>
              <a:buClr>
                <a:srgbClr val="000000"/>
              </a:buClr>
              <a:buSzPts val="1000"/>
              <a:buFont typeface="Arial"/>
              <a:buNone/>
            </a:pPr>
            <a:r>
              <a:t/>
            </a:r>
            <a:endParaRPr sz="1000">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None/>
            </a:pPr>
            <a:r>
              <a:rPr lang="en-GB" sz="1000">
                <a:latin typeface="Arial"/>
                <a:ea typeface="Arial"/>
                <a:cs typeface="Arial"/>
                <a:sym typeface="Arial"/>
              </a:rPr>
              <a:t>You should take care not to simply repeat the experimental results. You should rather indicate uses, extensions, or applications of the work </a:t>
            </a:r>
            <a:r>
              <a:rPr lang="en-GB" sz="1000">
                <a:solidFill>
                  <a:schemeClr val="dk1"/>
                </a:solidFill>
                <a:latin typeface="Arial"/>
                <a:ea typeface="Arial"/>
                <a:cs typeface="Arial"/>
                <a:sym typeface="Arial"/>
              </a:rPr>
              <a:t>but do not overreach, hence statements such as “this method can potentially be used…” do not belong to the conclusions.</a:t>
            </a:r>
            <a:endParaRPr/>
          </a:p>
          <a:p>
            <a:pPr indent="-228600" lvl="0" marL="228600" marR="0" rtl="0" algn="l">
              <a:lnSpc>
                <a:spcPct val="100000"/>
              </a:lnSpc>
              <a:spcBef>
                <a:spcPts val="0"/>
              </a:spcBef>
              <a:spcAft>
                <a:spcPts val="0"/>
              </a:spcAft>
              <a:buClr>
                <a:srgbClr val="000000"/>
              </a:buClr>
              <a:buSzPts val="1000"/>
              <a:buFont typeface="Arial"/>
              <a:buNone/>
            </a:pPr>
            <a:r>
              <a:t/>
            </a:r>
            <a:endParaRPr sz="1000">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None/>
            </a:pPr>
            <a:r>
              <a:rPr lang="en-GB" sz="1000">
                <a:latin typeface="Arial"/>
                <a:ea typeface="Arial"/>
                <a:cs typeface="Arial"/>
                <a:sym typeface="Arial"/>
              </a:rPr>
              <a:t>You can suggest future experiments that build on your work and point out any relevant experiments that may already be underway.</a:t>
            </a:r>
            <a:endParaRPr/>
          </a:p>
          <a:p>
            <a:pPr indent="-228600" lvl="0" marL="228600" marR="0" rtl="0" algn="l">
              <a:lnSpc>
                <a:spcPct val="100000"/>
              </a:lnSpc>
              <a:spcBef>
                <a:spcPts val="0"/>
              </a:spcBef>
              <a:spcAft>
                <a:spcPts val="0"/>
              </a:spcAft>
              <a:buClr>
                <a:srgbClr val="000000"/>
              </a:buClr>
              <a:buSzPts val="1000"/>
              <a:buFont typeface="Arial"/>
              <a:buNone/>
            </a:pPr>
            <a:r>
              <a:t/>
            </a:r>
            <a:endParaRPr sz="1000">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None/>
            </a:pPr>
            <a:r>
              <a:rPr lang="en-GB" sz="1000">
                <a:latin typeface="Arial"/>
                <a:ea typeface="Arial"/>
                <a:cs typeface="Arial"/>
                <a:sym typeface="Arial"/>
              </a:rPr>
              <a:t>The conclusions should also be distinct from the abstract as they serve a different purpose, although some of the same messages may be included.</a:t>
            </a:r>
            <a:endParaRPr sz="1000">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None/>
            </a:pPr>
            <a:r>
              <a:t/>
            </a:r>
            <a:endParaRPr sz="1000">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None/>
            </a:pPr>
            <a:r>
              <a:rPr lang="en-GB" sz="1000">
                <a:latin typeface="Arial"/>
                <a:ea typeface="Arial"/>
                <a:cs typeface="Arial"/>
                <a:sym typeface="Arial"/>
              </a:rPr>
              <a:t>The conclusion should be clear to help the reviewers and editors judge your work and its impact.</a:t>
            </a:r>
            <a:endParaRPr/>
          </a:p>
        </p:txBody>
      </p:sp>
      <p:sp>
        <p:nvSpPr>
          <p:cNvPr id="351" name="Google Shape;351;p12: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b="0" lang="en-GB" sz="1000">
                <a:solidFill>
                  <a:schemeClr val="dk1"/>
                </a:solidFill>
                <a:latin typeface="Arial"/>
                <a:ea typeface="Arial"/>
                <a:cs typeface="Arial"/>
                <a:sym typeface="Arial"/>
              </a:rPr>
              <a:t>The Acknowledgements section is </a:t>
            </a:r>
            <a:r>
              <a:rPr lang="en-GB" sz="1000">
                <a:solidFill>
                  <a:schemeClr val="dk1"/>
                </a:solidFill>
                <a:latin typeface="Arial"/>
                <a:ea typeface="Arial"/>
                <a:cs typeface="Arial"/>
                <a:sym typeface="Arial"/>
              </a:rPr>
              <a:t>where you can acknowledge the names of the important people or entities who have helped you, but who do not fulfil the criteria for authorship which we will cover later in the ethics section. Examples include: advisors, financial supporters, proof readers and suppliers.</a:t>
            </a:r>
            <a:endParaRPr sz="1000"/>
          </a:p>
        </p:txBody>
      </p:sp>
      <p:sp>
        <p:nvSpPr>
          <p:cNvPr id="360" name="Google Shape;360;p13: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sz="1000">
                <a:latin typeface="Arial"/>
                <a:ea typeface="Arial"/>
                <a:cs typeface="Arial"/>
                <a:sym typeface="Arial"/>
              </a:rPr>
              <a:t>Finally – references. The reference list is where you cite the main scientific publications your work is based on. </a:t>
            </a:r>
            <a:br>
              <a:rPr lang="en-GB" sz="1000">
                <a:latin typeface="Arial"/>
                <a:ea typeface="Arial"/>
                <a:cs typeface="Arial"/>
                <a:sym typeface="Arial"/>
              </a:rPr>
            </a:br>
            <a:endParaRPr sz="1000">
              <a:latin typeface="Arial"/>
              <a:ea typeface="Arial"/>
              <a:cs typeface="Arial"/>
              <a:sym typeface="Arial"/>
            </a:endParaRPr>
          </a:p>
          <a:p>
            <a:pPr indent="-228600" lvl="0" marL="228600" rtl="0" algn="l">
              <a:lnSpc>
                <a:spcPct val="100000"/>
              </a:lnSpc>
              <a:spcBef>
                <a:spcPts val="0"/>
              </a:spcBef>
              <a:spcAft>
                <a:spcPts val="0"/>
              </a:spcAft>
              <a:buSzPts val="1100"/>
              <a:buChar char="●"/>
            </a:pPr>
            <a:r>
              <a:rPr b="0" lang="en-GB" sz="1000">
                <a:latin typeface="Arial"/>
                <a:ea typeface="Arial"/>
                <a:cs typeface="Arial"/>
                <a:sym typeface="Arial"/>
              </a:rPr>
              <a:t>Some tips to help you:</a:t>
            </a:r>
            <a:endParaRPr/>
          </a:p>
          <a:p>
            <a:pPr indent="-228600" lvl="0" marL="22860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Do not include too many references, especially if they are only tangentially related to your work.</a:t>
            </a:r>
            <a:endParaRPr sz="1000">
              <a:latin typeface="Arial"/>
              <a:ea typeface="Arial"/>
              <a:cs typeface="Arial"/>
              <a:sym typeface="Arial"/>
            </a:endParaRPr>
          </a:p>
          <a:p>
            <a:pPr indent="-228600" lvl="0" marL="22860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Always ensure that you have fully absorbed and understood the material you are referencing. Do not just rely on reading just the abstract, excerpts, mentions in other papers, or isolated sentences. Know what you’re referencing!</a:t>
            </a:r>
            <a:endParaRPr/>
          </a:p>
          <a:p>
            <a:pPr indent="-228600" lvl="0" marL="22860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Avoid excessive self-citations of your own work or from a single region or institute to ensure that you are demonstrating your understanding of the full, broad, and international literature, including from research groups with whom you disagree, where applicable.</a:t>
            </a:r>
            <a:endParaRPr/>
          </a:p>
          <a:p>
            <a:pPr indent="-228600" lvl="0" marL="22860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Check the Guide for Authors to ensure the proper format or requirements in terms of the maximum number of references that may be included. </a:t>
            </a:r>
            <a:endParaRPr/>
          </a:p>
          <a:p>
            <a:pPr indent="-228600" lvl="0" marL="22860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Consider using a reference manager, such as Mendeley, to build up your reference list simply and with consistent formatting to the journal’s required style, if applicable.</a:t>
            </a:r>
            <a:endParaRPr sz="1000"/>
          </a:p>
        </p:txBody>
      </p:sp>
      <p:sp>
        <p:nvSpPr>
          <p:cNvPr id="372" name="Google Shape;372;p14: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000"/>
              <a:buFont typeface="Arial"/>
              <a:buNone/>
            </a:pPr>
            <a:r>
              <a:rPr lang="en-GB" sz="1000">
                <a:solidFill>
                  <a:schemeClr val="dk1"/>
                </a:solidFill>
                <a:latin typeface="Arial"/>
                <a:ea typeface="Arial"/>
                <a:cs typeface="Arial"/>
                <a:sym typeface="Arial"/>
              </a:rPr>
              <a:t>For most scientific fields, the most efficient way is to regard the manuscript as a wall and build it brick by brick. I would suggest that you follow a different sequence for writing the article than you do for reading it. </a:t>
            </a:r>
            <a:endParaRPr/>
          </a:p>
          <a:p>
            <a:pPr indent="0" lvl="0" marL="0" marR="0" rtl="0" algn="l">
              <a:lnSpc>
                <a:spcPct val="100000"/>
              </a:lnSpc>
              <a:spcBef>
                <a:spcPts val="0"/>
              </a:spcBef>
              <a:spcAft>
                <a:spcPts val="0"/>
              </a:spcAft>
              <a:buClr>
                <a:srgbClr val="000000"/>
              </a:buClr>
              <a:buSzPts val="1000"/>
              <a:buFont typeface="Arial"/>
              <a:buNone/>
            </a:pPr>
            <a:r>
              <a:t/>
            </a:r>
            <a:endParaRPr sz="1000">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000"/>
              <a:buFont typeface="Arial"/>
              <a:buAutoNum type="arabicPeriod"/>
            </a:pPr>
            <a:r>
              <a:rPr lang="en-GB" sz="1000">
                <a:solidFill>
                  <a:schemeClr val="dk1"/>
                </a:solidFill>
                <a:latin typeface="Arial"/>
                <a:ea typeface="Arial"/>
                <a:cs typeface="Arial"/>
                <a:sym typeface="Arial"/>
              </a:rPr>
              <a:t>Start with producing your tables and figures, with captions/legends since the data is central to the paper.</a:t>
            </a:r>
            <a:endParaRPr sz="1000">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000"/>
              <a:buFont typeface="Arial"/>
              <a:buAutoNum type="arabicPeriod"/>
            </a:pPr>
            <a:r>
              <a:rPr lang="en-GB" sz="1000">
                <a:solidFill>
                  <a:schemeClr val="dk1"/>
                </a:solidFill>
                <a:latin typeface="Arial"/>
                <a:ea typeface="Arial"/>
                <a:cs typeface="Arial"/>
                <a:sym typeface="Arial"/>
              </a:rPr>
              <a:t>Then describe the Methods used, the Results found, and the Discussion around these results. </a:t>
            </a:r>
            <a:endParaRPr/>
          </a:p>
          <a:p>
            <a:pPr indent="-228600" lvl="0" marL="228600" marR="0" rtl="0" algn="l">
              <a:lnSpc>
                <a:spcPct val="100000"/>
              </a:lnSpc>
              <a:spcBef>
                <a:spcPts val="0"/>
              </a:spcBef>
              <a:spcAft>
                <a:spcPts val="0"/>
              </a:spcAft>
              <a:buClr>
                <a:schemeClr val="dk1"/>
              </a:buClr>
              <a:buSzPts val="1000"/>
              <a:buFont typeface="Arial"/>
              <a:buAutoNum type="arabicPeriod"/>
            </a:pPr>
            <a:r>
              <a:rPr lang="en-GB" sz="1000">
                <a:solidFill>
                  <a:schemeClr val="dk1"/>
                </a:solidFill>
                <a:latin typeface="Arial"/>
                <a:ea typeface="Arial"/>
                <a:cs typeface="Arial"/>
                <a:sym typeface="Arial"/>
              </a:rPr>
              <a:t>The Conclusion should flow on from this fairly easily. </a:t>
            </a:r>
            <a:endParaRPr/>
          </a:p>
          <a:p>
            <a:pPr indent="-228600" lvl="0" marL="228600" marR="0" rtl="0" algn="l">
              <a:lnSpc>
                <a:spcPct val="100000"/>
              </a:lnSpc>
              <a:spcBef>
                <a:spcPts val="0"/>
              </a:spcBef>
              <a:spcAft>
                <a:spcPts val="0"/>
              </a:spcAft>
              <a:buClr>
                <a:schemeClr val="dk1"/>
              </a:buClr>
              <a:buSzPts val="1000"/>
              <a:buFont typeface="Arial"/>
              <a:buAutoNum type="arabicPeriod"/>
            </a:pPr>
            <a:r>
              <a:rPr lang="en-GB" sz="1000">
                <a:solidFill>
                  <a:schemeClr val="dk1"/>
                </a:solidFill>
                <a:latin typeface="Arial"/>
                <a:ea typeface="Arial"/>
                <a:cs typeface="Arial"/>
                <a:sym typeface="Arial"/>
              </a:rPr>
              <a:t>Then you write the Introduction, explaining where your work fits into the field as a whole. </a:t>
            </a:r>
            <a:endParaRPr/>
          </a:p>
          <a:p>
            <a:pPr indent="-228600" lvl="0" marL="228600" marR="0" rtl="0" algn="l">
              <a:lnSpc>
                <a:spcPct val="100000"/>
              </a:lnSpc>
              <a:spcBef>
                <a:spcPts val="0"/>
              </a:spcBef>
              <a:spcAft>
                <a:spcPts val="0"/>
              </a:spcAft>
              <a:buClr>
                <a:schemeClr val="dk1"/>
              </a:buClr>
              <a:buSzPts val="1000"/>
              <a:buFont typeface="Arial"/>
              <a:buAutoNum type="arabicPeriod"/>
            </a:pPr>
            <a:r>
              <a:rPr lang="en-GB" sz="1000">
                <a:solidFill>
                  <a:schemeClr val="dk1"/>
                </a:solidFill>
                <a:latin typeface="Arial"/>
                <a:ea typeface="Arial"/>
                <a:cs typeface="Arial"/>
                <a:sym typeface="Arial"/>
              </a:rPr>
              <a:t>Finally, you write the Title, Abstract and Keywords so they are fully appropriate to the final content.</a:t>
            </a:r>
            <a:endParaRPr/>
          </a:p>
          <a:p>
            <a:pPr indent="0" lvl="0" marL="0" marR="0" rtl="0" algn="l">
              <a:lnSpc>
                <a:spcPct val="100000"/>
              </a:lnSpc>
              <a:spcBef>
                <a:spcPts val="0"/>
              </a:spcBef>
              <a:spcAft>
                <a:spcPts val="0"/>
              </a:spcAft>
              <a:buClr>
                <a:srgbClr val="000000"/>
              </a:buClr>
              <a:buSzPts val="1000"/>
              <a:buFont typeface="Arial"/>
              <a:buNone/>
            </a:pPr>
            <a:r>
              <a:t/>
            </a:r>
            <a:endParaRPr sz="10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lang="en-GB" sz="1000">
                <a:solidFill>
                  <a:schemeClr val="dk1"/>
                </a:solidFill>
                <a:latin typeface="Arial"/>
                <a:ea typeface="Arial"/>
                <a:cs typeface="Arial"/>
                <a:sym typeface="Arial"/>
              </a:rPr>
              <a:t>This process of building the article is easier, more logical, and more effective that trying to write an article in the sequence it is read.</a:t>
            </a:r>
            <a:endParaRPr sz="1000">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sz="1000">
              <a:solidFill>
                <a:schemeClr val="dk1"/>
              </a:solidFill>
              <a:latin typeface="Arial"/>
              <a:ea typeface="Arial"/>
              <a:cs typeface="Arial"/>
              <a:sym typeface="Arial"/>
            </a:endParaRPr>
          </a:p>
        </p:txBody>
      </p:sp>
      <p:sp>
        <p:nvSpPr>
          <p:cNvPr id="381" name="Google Shape;381;p15: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37070" lvl="0" marL="237070" rtl="0" algn="l">
              <a:lnSpc>
                <a:spcPct val="100000"/>
              </a:lnSpc>
              <a:spcBef>
                <a:spcPts val="0"/>
              </a:spcBef>
              <a:spcAft>
                <a:spcPts val="0"/>
              </a:spcAft>
              <a:buSzPts val="1100"/>
              <a:buChar char="●"/>
            </a:pPr>
            <a:r>
              <a:rPr b="0" lang="en-GB" sz="1000">
                <a:latin typeface="Arial"/>
                <a:ea typeface="Arial"/>
                <a:cs typeface="Arial"/>
                <a:sym typeface="Arial"/>
              </a:rPr>
              <a:t>Manuscripts contain many sections </a:t>
            </a:r>
            <a:r>
              <a:rPr lang="en-GB" sz="1000">
                <a:latin typeface="Arial"/>
                <a:ea typeface="Arial"/>
                <a:cs typeface="Arial"/>
                <a:sym typeface="Arial"/>
              </a:rPr>
              <a:t>and each one has a </a:t>
            </a:r>
            <a:r>
              <a:rPr b="0" lang="en-GB" sz="1000">
                <a:latin typeface="Arial"/>
                <a:ea typeface="Arial"/>
                <a:cs typeface="Arial"/>
                <a:sym typeface="Arial"/>
              </a:rPr>
              <a:t>definite purpose.</a:t>
            </a:r>
            <a:endParaRPr/>
          </a:p>
          <a:p>
            <a:pPr indent="-237070" lvl="0" marL="23707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At the beginning are the Title, Abstract, and Keywords. These all play important roles in allowing the article to be properly indexed and easily found by potential readers through searching. As you probably know from your own experience, these days researchers rarely browse the table of contents of a journal; rather they search for papers based on words and phrases relevant to their current project and interests. These are the advert for your paper, so </a:t>
            </a:r>
            <a:r>
              <a:rPr b="0" lang="en-GB" sz="1000">
                <a:latin typeface="Arial"/>
                <a:ea typeface="Arial"/>
                <a:cs typeface="Arial"/>
                <a:sym typeface="Arial"/>
              </a:rPr>
              <a:t>ensure they are informative, attractive and effective to encourage potential readers to read your full paper.</a:t>
            </a:r>
            <a:endParaRPr b="0" sz="1000">
              <a:latin typeface="Arial"/>
              <a:ea typeface="Arial"/>
              <a:cs typeface="Arial"/>
              <a:sym typeface="Arial"/>
            </a:endParaRPr>
          </a:p>
          <a:p>
            <a:pPr indent="-237070" lvl="0" marL="23707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The main text of the article includes the </a:t>
            </a:r>
            <a:r>
              <a:rPr b="0" lang="en-GB" sz="1000">
                <a:latin typeface="Arial"/>
                <a:ea typeface="Arial"/>
                <a:cs typeface="Arial"/>
                <a:sym typeface="Arial"/>
              </a:rPr>
              <a:t>Introduction, Methods, Results, and Discussion.</a:t>
            </a:r>
            <a:r>
              <a:rPr lang="en-GB" sz="1000">
                <a:latin typeface="Arial"/>
                <a:ea typeface="Arial"/>
                <a:cs typeface="Arial"/>
                <a:sym typeface="Arial"/>
              </a:rPr>
              <a:t> This is where you must present your work and convey the main messages and findings effectively. </a:t>
            </a:r>
            <a:r>
              <a:rPr b="0" lang="en-GB" sz="1000">
                <a:latin typeface="Arial"/>
                <a:ea typeface="Arial"/>
                <a:cs typeface="Arial"/>
                <a:sym typeface="Arial"/>
              </a:rPr>
              <a:t>Readers’ time is not unlimited so make your article as concise as possible.</a:t>
            </a:r>
            <a:endParaRPr/>
          </a:p>
          <a:p>
            <a:pPr indent="-237070" lvl="0" marL="23707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T</a:t>
            </a:r>
            <a:r>
              <a:rPr b="0" lang="en-GB" sz="1000">
                <a:latin typeface="Arial"/>
                <a:ea typeface="Arial"/>
                <a:cs typeface="Arial"/>
                <a:sym typeface="Arial"/>
              </a:rPr>
              <a:t>he last group of sections bring up the end of the manuscript. The Conclusion, Acknowledgements, References and Supporting Materials. </a:t>
            </a:r>
            <a:endParaRPr/>
          </a:p>
          <a:p>
            <a:pPr indent="-167220" lvl="0" marL="237070" rtl="0" algn="l">
              <a:lnSpc>
                <a:spcPct val="100000"/>
              </a:lnSpc>
              <a:spcBef>
                <a:spcPts val="0"/>
              </a:spcBef>
              <a:spcAft>
                <a:spcPts val="0"/>
              </a:spcAft>
              <a:buSzPts val="1100"/>
              <a:buFont typeface="Arial"/>
              <a:buNone/>
            </a:pPr>
            <a:r>
              <a:t/>
            </a:r>
            <a:endParaRPr b="0" sz="1000">
              <a:latin typeface="Arial"/>
              <a:ea typeface="Arial"/>
              <a:cs typeface="Arial"/>
              <a:sym typeface="Arial"/>
            </a:endParaRPr>
          </a:p>
          <a:p>
            <a:pPr indent="0" lvl="0" marL="0" rtl="0" algn="l">
              <a:lnSpc>
                <a:spcPct val="100000"/>
              </a:lnSpc>
              <a:spcBef>
                <a:spcPts val="0"/>
              </a:spcBef>
              <a:spcAft>
                <a:spcPts val="0"/>
              </a:spcAft>
              <a:buSzPts val="1100"/>
              <a:buFont typeface="Arial"/>
              <a:buNone/>
            </a:pPr>
            <a:r>
              <a:rPr b="0" lang="en-GB" sz="1000">
                <a:latin typeface="Arial"/>
                <a:ea typeface="Arial"/>
                <a:cs typeface="Arial"/>
                <a:sym typeface="Arial"/>
              </a:rPr>
              <a:t>This should give you a feel for a typical structure but do note that some journals request a different order, for instance that the Discussion section be combined w</a:t>
            </a:r>
            <a:r>
              <a:rPr lang="en-GB" sz="1000">
                <a:latin typeface="Arial"/>
                <a:ea typeface="Arial"/>
                <a:cs typeface="Arial"/>
                <a:sym typeface="Arial"/>
              </a:rPr>
              <a:t>ith the Conclusion or Results, while other require different or additional sections, for example some require a R &amp; D section. You should read the guide for authors for the specific criteria of your target journal.</a:t>
            </a:r>
            <a:endParaRPr/>
          </a:p>
          <a:p>
            <a:pPr indent="-170817" lvl="0" marL="240667" rtl="0" algn="l">
              <a:lnSpc>
                <a:spcPct val="100000"/>
              </a:lnSpc>
              <a:spcBef>
                <a:spcPts val="0"/>
              </a:spcBef>
              <a:spcAft>
                <a:spcPts val="0"/>
              </a:spcAft>
              <a:buSzPts val="1100"/>
              <a:buNone/>
            </a:pPr>
            <a:r>
              <a:t/>
            </a:r>
            <a:endParaRPr sz="1000">
              <a:latin typeface="Arial"/>
              <a:ea typeface="Arial"/>
              <a:cs typeface="Arial"/>
              <a:sym typeface="Arial"/>
            </a:endParaRPr>
          </a:p>
        </p:txBody>
      </p:sp>
      <p:sp>
        <p:nvSpPr>
          <p:cNvPr id="239" name="Google Shape;239;p2: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SzPts val="1100"/>
              <a:buChar char="●"/>
            </a:pPr>
            <a:r>
              <a:rPr lang="en-GB" sz="1000">
                <a:solidFill>
                  <a:schemeClr val="dk1"/>
                </a:solidFill>
                <a:latin typeface="Arial"/>
                <a:ea typeface="Arial"/>
                <a:cs typeface="Arial"/>
                <a:sym typeface="Arial"/>
              </a:rPr>
              <a:t>Let's look in detail at each section and what it contains, starting with Title.</a:t>
            </a:r>
            <a:endParaRPr/>
          </a:p>
          <a:p>
            <a:pPr indent="-158750" lvl="0" marL="228600" rtl="0" algn="l">
              <a:lnSpc>
                <a:spcPct val="100000"/>
              </a:lnSpc>
              <a:spcBef>
                <a:spcPts val="0"/>
              </a:spcBef>
              <a:spcAft>
                <a:spcPts val="0"/>
              </a:spcAft>
              <a:buSzPts val="1100"/>
              <a:buNone/>
            </a:pPr>
            <a:r>
              <a:t/>
            </a:r>
            <a:endParaRPr sz="1000">
              <a:solidFill>
                <a:schemeClr val="dk1"/>
              </a:solidFill>
              <a:latin typeface="Arial"/>
              <a:ea typeface="Arial"/>
              <a:cs typeface="Arial"/>
              <a:sym typeface="Arial"/>
            </a:endParaRPr>
          </a:p>
          <a:p>
            <a:pPr indent="-228600" lvl="0" marL="228600" rtl="0" algn="l">
              <a:lnSpc>
                <a:spcPct val="100000"/>
              </a:lnSpc>
              <a:spcBef>
                <a:spcPts val="0"/>
              </a:spcBef>
              <a:spcAft>
                <a:spcPts val="0"/>
              </a:spcAft>
              <a:buSzPts val="1100"/>
              <a:buChar char="●"/>
            </a:pPr>
            <a:r>
              <a:rPr lang="en-GB" sz="1000">
                <a:solidFill>
                  <a:srgbClr val="292929"/>
                </a:solidFill>
                <a:latin typeface="Arial"/>
                <a:ea typeface="Arial"/>
                <a:cs typeface="Arial"/>
                <a:sym typeface="Arial"/>
              </a:rPr>
              <a:t>Effective titles have a number of characteristics. Namely, they:</a:t>
            </a:r>
            <a:endParaRPr/>
          </a:p>
          <a:p>
            <a:pPr indent="-342900" lvl="1" marL="342900" rtl="0" algn="l">
              <a:lnSpc>
                <a:spcPct val="100000"/>
              </a:lnSpc>
              <a:spcBef>
                <a:spcPts val="0"/>
              </a:spcBef>
              <a:spcAft>
                <a:spcPts val="0"/>
              </a:spcAft>
              <a:buClr>
                <a:schemeClr val="lt2"/>
              </a:buClr>
              <a:buSzPts val="1300"/>
              <a:buFont typeface="Noto Sans Symbols"/>
              <a:buChar char="▪"/>
            </a:pPr>
            <a:r>
              <a:rPr lang="en-GB" sz="1000">
                <a:latin typeface="Arial"/>
                <a:ea typeface="Arial"/>
                <a:cs typeface="Arial"/>
                <a:sym typeface="Arial"/>
              </a:rPr>
              <a:t>Should identify the main issue of the paper</a:t>
            </a:r>
            <a:endParaRPr/>
          </a:p>
          <a:p>
            <a:pPr indent="-342900" lvl="1" marL="342900" rtl="0" algn="l">
              <a:lnSpc>
                <a:spcPct val="100000"/>
              </a:lnSpc>
              <a:spcBef>
                <a:spcPts val="0"/>
              </a:spcBef>
              <a:spcAft>
                <a:spcPts val="0"/>
              </a:spcAft>
              <a:buClr>
                <a:schemeClr val="lt2"/>
              </a:buClr>
              <a:buSzPts val="1300"/>
              <a:buFont typeface="Noto Sans Symbols"/>
              <a:buChar char="▪"/>
            </a:pPr>
            <a:r>
              <a:rPr lang="en-GB" sz="1000">
                <a:latin typeface="Arial"/>
                <a:ea typeface="Arial"/>
                <a:cs typeface="Arial"/>
                <a:sym typeface="Arial"/>
              </a:rPr>
              <a:t>Should be concise</a:t>
            </a:r>
            <a:endParaRPr/>
          </a:p>
          <a:p>
            <a:pPr indent="-342900" lvl="1" marL="342900" marR="0" rtl="0" algn="l">
              <a:lnSpc>
                <a:spcPct val="100000"/>
              </a:lnSpc>
              <a:spcBef>
                <a:spcPts val="0"/>
              </a:spcBef>
              <a:spcAft>
                <a:spcPts val="0"/>
              </a:spcAft>
              <a:buClr>
                <a:schemeClr val="lt2"/>
              </a:buClr>
              <a:buSzPts val="1300"/>
              <a:buFont typeface="Noto Sans Symbols"/>
              <a:buChar char="▪"/>
            </a:pPr>
            <a:r>
              <a:rPr lang="en-GB" sz="1000">
                <a:latin typeface="Arial"/>
                <a:ea typeface="Arial"/>
                <a:cs typeface="Arial"/>
                <a:sym typeface="Arial"/>
              </a:rPr>
              <a:t>But also accurate, unambiguous, specific, and complete</a:t>
            </a:r>
            <a:r>
              <a:rPr lang="en-GB" sz="1000">
                <a:solidFill>
                  <a:srgbClr val="292929"/>
                </a:solidFill>
                <a:latin typeface="Arial"/>
                <a:ea typeface="Arial"/>
                <a:cs typeface="Arial"/>
                <a:sym typeface="Arial"/>
              </a:rPr>
              <a:t> because you want the appropriate audience to read your paper; if the title isn’t accurate, the right people may not find or read it and the community would remain unaware of your work, leading to lower citations than the paper deserves. </a:t>
            </a:r>
            <a:endParaRPr sz="1000">
              <a:solidFill>
                <a:srgbClr val="24789E"/>
              </a:solidFill>
              <a:latin typeface="Arial"/>
              <a:ea typeface="Arial"/>
              <a:cs typeface="Arial"/>
              <a:sym typeface="Arial"/>
            </a:endParaRPr>
          </a:p>
          <a:p>
            <a:pPr indent="-342900" lvl="1" marL="342900" rtl="0" algn="l">
              <a:lnSpc>
                <a:spcPct val="100000"/>
              </a:lnSpc>
              <a:spcBef>
                <a:spcPts val="0"/>
              </a:spcBef>
              <a:spcAft>
                <a:spcPts val="0"/>
              </a:spcAft>
              <a:buClr>
                <a:schemeClr val="lt2"/>
              </a:buClr>
              <a:buSzPts val="1300"/>
              <a:buFont typeface="Noto Sans Symbols"/>
              <a:buChar char="▪"/>
            </a:pPr>
            <a:r>
              <a:rPr lang="en-GB" sz="1000">
                <a:latin typeface="Arial"/>
                <a:ea typeface="Arial"/>
                <a:cs typeface="Arial"/>
                <a:sym typeface="Arial"/>
              </a:rPr>
              <a:t>Should use professional language and avoid rarely-used abbreviations</a:t>
            </a:r>
            <a:endParaRPr/>
          </a:p>
          <a:p>
            <a:pPr indent="-342900" lvl="1" marL="342900" rtl="0" algn="l">
              <a:lnSpc>
                <a:spcPct val="100000"/>
              </a:lnSpc>
              <a:spcBef>
                <a:spcPts val="0"/>
              </a:spcBef>
              <a:spcAft>
                <a:spcPts val="0"/>
              </a:spcAft>
              <a:buClr>
                <a:schemeClr val="lt2"/>
              </a:buClr>
              <a:buSzPts val="1300"/>
              <a:buFont typeface="Noto Sans Symbols"/>
              <a:buChar char="▪"/>
            </a:pPr>
            <a:r>
              <a:rPr lang="en-GB" sz="1000">
                <a:latin typeface="Arial"/>
                <a:ea typeface="Arial"/>
                <a:cs typeface="Arial"/>
                <a:sym typeface="Arial"/>
              </a:rPr>
              <a:t>Will attract readers -  short, catchy titles are often better cited</a:t>
            </a:r>
            <a:endParaRPr/>
          </a:p>
          <a:p>
            <a:pPr indent="-158750" lvl="0" marL="228600" rtl="0" algn="l">
              <a:lnSpc>
                <a:spcPct val="100000"/>
              </a:lnSpc>
              <a:spcBef>
                <a:spcPts val="0"/>
              </a:spcBef>
              <a:spcAft>
                <a:spcPts val="0"/>
              </a:spcAft>
              <a:buSzPts val="1100"/>
              <a:buFont typeface="Arial"/>
              <a:buNone/>
            </a:pPr>
            <a:r>
              <a:t/>
            </a:r>
            <a:endParaRPr sz="1000">
              <a:solidFill>
                <a:srgbClr val="292929"/>
              </a:solidFill>
              <a:latin typeface="Arial"/>
              <a:ea typeface="Arial"/>
              <a:cs typeface="Arial"/>
              <a:sym typeface="Arial"/>
            </a:endParaRPr>
          </a:p>
          <a:p>
            <a:pPr indent="0" lvl="0" marL="0" marR="0" rtl="0" algn="l">
              <a:lnSpc>
                <a:spcPct val="100000"/>
              </a:lnSpc>
              <a:spcBef>
                <a:spcPts val="0"/>
              </a:spcBef>
              <a:spcAft>
                <a:spcPts val="0"/>
              </a:spcAft>
              <a:buClr>
                <a:srgbClr val="292929"/>
              </a:buClr>
              <a:buSzPts val="1000"/>
              <a:buFont typeface="Arial"/>
              <a:buNone/>
            </a:pPr>
            <a:r>
              <a:rPr lang="en-GB" sz="1000">
                <a:solidFill>
                  <a:srgbClr val="292929"/>
                </a:solidFill>
                <a:latin typeface="Arial"/>
                <a:ea typeface="Arial"/>
                <a:cs typeface="Arial"/>
                <a:sym typeface="Arial"/>
              </a:rPr>
              <a:t>Which means, </a:t>
            </a:r>
            <a:r>
              <a:rPr lang="en-GB" sz="1000">
                <a:latin typeface="Arial"/>
                <a:ea typeface="Arial"/>
                <a:cs typeface="Arial"/>
                <a:sym typeface="Arial"/>
              </a:rPr>
              <a:t>the best titles contain the fewest possible words that adequately and accurately describe the content of a paper.</a:t>
            </a:r>
            <a:endParaRPr/>
          </a:p>
          <a:p>
            <a:pPr indent="0" lvl="0" marL="0" marR="0" rtl="0" algn="l">
              <a:lnSpc>
                <a:spcPct val="100000"/>
              </a:lnSpc>
              <a:spcBef>
                <a:spcPts val="0"/>
              </a:spcBef>
              <a:spcAft>
                <a:spcPts val="0"/>
              </a:spcAft>
              <a:buClr>
                <a:srgbClr val="000000"/>
              </a:buClr>
              <a:buSzPts val="1000"/>
              <a:buFont typeface="Arial"/>
              <a:buNone/>
            </a:pPr>
            <a:r>
              <a:t/>
            </a:r>
            <a:endParaRPr sz="1000">
              <a:solidFill>
                <a:srgbClr val="292929"/>
              </a:solidFill>
              <a:latin typeface="Arial"/>
              <a:ea typeface="Arial"/>
              <a:cs typeface="Arial"/>
              <a:sym typeface="Arial"/>
            </a:endParaRPr>
          </a:p>
          <a:p>
            <a:pPr indent="0" lvl="0" marL="0" marR="0" rtl="0" algn="l">
              <a:lnSpc>
                <a:spcPct val="100000"/>
              </a:lnSpc>
              <a:spcBef>
                <a:spcPts val="0"/>
              </a:spcBef>
              <a:spcAft>
                <a:spcPts val="0"/>
              </a:spcAft>
              <a:buClr>
                <a:srgbClr val="292929"/>
              </a:buClr>
              <a:buSzPts val="1000"/>
              <a:buFont typeface="Arial"/>
              <a:buNone/>
            </a:pPr>
            <a:r>
              <a:rPr lang="en-GB" sz="1000">
                <a:solidFill>
                  <a:srgbClr val="292929"/>
                </a:solidFill>
                <a:latin typeface="Arial"/>
                <a:ea typeface="Arial"/>
                <a:cs typeface="Arial"/>
                <a:sym typeface="Arial"/>
              </a:rPr>
              <a:t>Naturally, the title should be discussed and agreed with your co-authors.</a:t>
            </a:r>
            <a:endParaRPr/>
          </a:p>
          <a:p>
            <a:pPr indent="-228600" lvl="0" marL="228600" marR="0" rtl="0" algn="l">
              <a:lnSpc>
                <a:spcPct val="100000"/>
              </a:lnSpc>
              <a:spcBef>
                <a:spcPts val="0"/>
              </a:spcBef>
              <a:spcAft>
                <a:spcPts val="0"/>
              </a:spcAft>
              <a:buClr>
                <a:srgbClr val="000000"/>
              </a:buClr>
              <a:buSzPts val="1000"/>
              <a:buFont typeface="Arial"/>
              <a:buNone/>
            </a:pPr>
            <a:r>
              <a:t/>
            </a:r>
            <a:endParaRPr sz="1000">
              <a:solidFill>
                <a:srgbClr val="24789E"/>
              </a:solidFill>
              <a:latin typeface="Arial"/>
              <a:ea typeface="Arial"/>
              <a:cs typeface="Arial"/>
              <a:sym typeface="Arial"/>
            </a:endParaRPr>
          </a:p>
        </p:txBody>
      </p:sp>
      <p:sp>
        <p:nvSpPr>
          <p:cNvPr id="257" name="Google Shape;257;p3: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GB" sz="1000">
                <a:solidFill>
                  <a:schemeClr val="dk1"/>
                </a:solidFill>
                <a:latin typeface="Arial"/>
                <a:ea typeface="Arial"/>
                <a:cs typeface="Arial"/>
                <a:sym typeface="Arial"/>
              </a:rPr>
              <a:t>If the title catches a reader’s attention, the next thing a potential reader will look at </a:t>
            </a:r>
            <a:r>
              <a:rPr b="0" lang="en-GB" sz="1000">
                <a:solidFill>
                  <a:schemeClr val="dk1"/>
                </a:solidFill>
                <a:latin typeface="Arial"/>
                <a:ea typeface="Arial"/>
                <a:cs typeface="Arial"/>
                <a:sym typeface="Arial"/>
              </a:rPr>
              <a:t>is the Abstract which </a:t>
            </a:r>
            <a:r>
              <a:rPr lang="en-GB" sz="1000">
                <a:solidFill>
                  <a:schemeClr val="dk1"/>
                </a:solidFill>
                <a:latin typeface="Arial"/>
                <a:ea typeface="Arial"/>
                <a:cs typeface="Arial"/>
                <a:sym typeface="Arial"/>
              </a:rPr>
              <a:t>is always freely available in electronic abstracting and indexing services, such as Web of Science, PubMed, Medline, Embase, and Scopus.</a:t>
            </a:r>
            <a:r>
              <a:rPr b="1" lang="en-GB" sz="1000">
                <a:solidFill>
                  <a:schemeClr val="dk1"/>
                </a:solidFill>
                <a:latin typeface="Arial"/>
                <a:ea typeface="Arial"/>
                <a:cs typeface="Arial"/>
                <a:sym typeface="Arial"/>
              </a:rPr>
              <a:t> </a:t>
            </a:r>
            <a:endParaRPr/>
          </a:p>
          <a:p>
            <a:pPr indent="-228600" lvl="0" marL="457200" rtl="0" algn="l">
              <a:lnSpc>
                <a:spcPct val="100000"/>
              </a:lnSpc>
              <a:spcBef>
                <a:spcPts val="0"/>
              </a:spcBef>
              <a:spcAft>
                <a:spcPts val="0"/>
              </a:spcAft>
              <a:buSzPts val="1100"/>
              <a:buNone/>
            </a:pPr>
            <a:r>
              <a:t/>
            </a:r>
            <a:endParaRPr sz="1000">
              <a:solidFill>
                <a:schemeClr val="dk1"/>
              </a:solidFill>
              <a:latin typeface="Arial"/>
              <a:ea typeface="Arial"/>
              <a:cs typeface="Arial"/>
              <a:sym typeface="Arial"/>
            </a:endParaRPr>
          </a:p>
          <a:p>
            <a:pPr indent="-228600" lvl="0" marL="228600" marR="0" rtl="0" algn="l">
              <a:lnSpc>
                <a:spcPct val="100000"/>
              </a:lnSpc>
              <a:spcBef>
                <a:spcPts val="0"/>
              </a:spcBef>
              <a:spcAft>
                <a:spcPts val="0"/>
              </a:spcAft>
              <a:buClr>
                <a:srgbClr val="000000"/>
              </a:buClr>
              <a:buSzPts val="1000"/>
              <a:buFont typeface="Arial"/>
              <a:buAutoNum type="arabicPeriod"/>
            </a:pPr>
            <a:r>
              <a:rPr lang="en-GB" sz="1000"/>
              <a:t>The Abstract should be as brief as possible - </a:t>
            </a:r>
            <a:r>
              <a:rPr lang="en-GB" sz="1000">
                <a:solidFill>
                  <a:schemeClr val="dk1"/>
                </a:solidFill>
                <a:latin typeface="Arial"/>
                <a:ea typeface="Arial"/>
                <a:cs typeface="Arial"/>
                <a:sym typeface="Arial"/>
              </a:rPr>
              <a:t>a single paragraph is sufficient.</a:t>
            </a:r>
            <a:endParaRPr sz="1000"/>
          </a:p>
          <a:p>
            <a:pPr indent="-158750" lvl="0" marL="228600" rtl="0" algn="l">
              <a:lnSpc>
                <a:spcPct val="100000"/>
              </a:lnSpc>
              <a:spcBef>
                <a:spcPts val="0"/>
              </a:spcBef>
              <a:spcAft>
                <a:spcPts val="0"/>
              </a:spcAft>
              <a:buSzPts val="1100"/>
              <a:buFont typeface="Arial"/>
              <a:buNone/>
            </a:pPr>
            <a:r>
              <a:t/>
            </a:r>
            <a:endParaRPr sz="1000">
              <a:solidFill>
                <a:schemeClr val="dk1"/>
              </a:solidFill>
              <a:latin typeface="Arial"/>
              <a:ea typeface="Arial"/>
              <a:cs typeface="Arial"/>
              <a:sym typeface="Arial"/>
            </a:endParaRPr>
          </a:p>
          <a:p>
            <a:pPr indent="-228600" lvl="0" marL="228600" rtl="0" algn="l">
              <a:lnSpc>
                <a:spcPct val="100000"/>
              </a:lnSpc>
              <a:spcBef>
                <a:spcPts val="0"/>
              </a:spcBef>
              <a:spcAft>
                <a:spcPts val="0"/>
              </a:spcAft>
              <a:buSzPts val="1100"/>
              <a:buFont typeface="Arial"/>
              <a:buAutoNum type="arabicPeriod"/>
            </a:pPr>
            <a:r>
              <a:rPr lang="en-GB" sz="1000">
                <a:solidFill>
                  <a:schemeClr val="dk1"/>
                </a:solidFill>
                <a:latin typeface="Arial"/>
                <a:ea typeface="Arial"/>
                <a:cs typeface="Arial"/>
                <a:sym typeface="Arial"/>
              </a:rPr>
              <a:t>The Abstract should summarize the problem, the methods, the results, and the conclusions.</a:t>
            </a:r>
            <a:endParaRPr/>
          </a:p>
          <a:p>
            <a:pPr indent="-165100" lvl="0" marL="228600" marR="0" rtl="0" algn="l">
              <a:lnSpc>
                <a:spcPct val="100000"/>
              </a:lnSpc>
              <a:spcBef>
                <a:spcPts val="0"/>
              </a:spcBef>
              <a:spcAft>
                <a:spcPts val="0"/>
              </a:spcAft>
              <a:buClr>
                <a:srgbClr val="000000"/>
              </a:buClr>
              <a:buSzPts val="1000"/>
              <a:buFont typeface="Arial"/>
              <a:buNone/>
            </a:pPr>
            <a:r>
              <a:t/>
            </a:r>
            <a:endParaRPr sz="1000"/>
          </a:p>
          <a:p>
            <a:pPr indent="-228600" lvl="0" marL="228600" marR="0" rtl="0" algn="l">
              <a:lnSpc>
                <a:spcPct val="100000"/>
              </a:lnSpc>
              <a:spcBef>
                <a:spcPts val="0"/>
              </a:spcBef>
              <a:spcAft>
                <a:spcPts val="0"/>
              </a:spcAft>
              <a:buClr>
                <a:srgbClr val="000000"/>
              </a:buClr>
              <a:buSzPts val="1000"/>
              <a:buFont typeface="Arial"/>
              <a:buAutoNum type="arabicPeriod"/>
            </a:pPr>
            <a:r>
              <a:rPr lang="en-GB" sz="1000"/>
              <a:t>Consider your writing style - an abstract that is clearly written and easy to understand will strongly encourage the reader to read the rest of your paper.</a:t>
            </a:r>
            <a:endParaRPr/>
          </a:p>
          <a:p>
            <a:pPr indent="-158750" lvl="0" marL="228600" rtl="0" algn="l">
              <a:lnSpc>
                <a:spcPct val="100000"/>
              </a:lnSpc>
              <a:spcBef>
                <a:spcPts val="0"/>
              </a:spcBef>
              <a:spcAft>
                <a:spcPts val="0"/>
              </a:spcAft>
              <a:buSzPts val="1100"/>
              <a:buFont typeface="Arial"/>
              <a:buNone/>
            </a:pPr>
            <a:r>
              <a:t/>
            </a:r>
            <a:endParaRPr sz="1000"/>
          </a:p>
          <a:p>
            <a:pPr indent="-228600" lvl="0" marL="228600" rtl="0" algn="l">
              <a:lnSpc>
                <a:spcPct val="100000"/>
              </a:lnSpc>
              <a:spcBef>
                <a:spcPts val="0"/>
              </a:spcBef>
              <a:spcAft>
                <a:spcPts val="0"/>
              </a:spcAft>
              <a:buSzPts val="1100"/>
              <a:buFont typeface="Arial"/>
              <a:buAutoNum type="arabicPeriod"/>
            </a:pPr>
            <a:r>
              <a:rPr lang="en-GB" sz="1000"/>
              <a:t>Think of the abstract as the advertisement for your article since it is freely available via online searching and indexing – make sure it is accurate and specific but also catchy.</a:t>
            </a:r>
            <a:endParaRPr/>
          </a:p>
          <a:p>
            <a:pPr indent="-158750" lvl="0" marL="228600" rtl="0" algn="l">
              <a:lnSpc>
                <a:spcPct val="100000"/>
              </a:lnSpc>
              <a:spcBef>
                <a:spcPts val="0"/>
              </a:spcBef>
              <a:spcAft>
                <a:spcPts val="0"/>
              </a:spcAft>
              <a:buSzPts val="1100"/>
              <a:buNone/>
            </a:pPr>
            <a:r>
              <a:t/>
            </a:r>
            <a:endParaRPr sz="1000"/>
          </a:p>
          <a:p>
            <a:pPr indent="-228600" lvl="0" marL="228600" rtl="0" algn="l">
              <a:lnSpc>
                <a:spcPct val="100000"/>
              </a:lnSpc>
              <a:spcBef>
                <a:spcPts val="0"/>
              </a:spcBef>
              <a:spcAft>
                <a:spcPts val="0"/>
              </a:spcAft>
              <a:buSzPts val="1100"/>
              <a:buChar char="●"/>
            </a:pPr>
            <a:r>
              <a:rPr lang="en-GB" sz="1000">
                <a:solidFill>
                  <a:srgbClr val="292929"/>
                </a:solidFill>
              </a:rPr>
              <a:t>Take the time to write the Abstract very carefully. Many authors write the Abstract last so that it accurately reflects the content of the paper. </a:t>
            </a:r>
            <a:endParaRPr/>
          </a:p>
        </p:txBody>
      </p:sp>
      <p:sp>
        <p:nvSpPr>
          <p:cNvPr id="266" name="Google Shape;266;p4: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0" lang="en-GB" sz="1000">
                <a:solidFill>
                  <a:schemeClr val="dk1"/>
                </a:solidFill>
                <a:latin typeface="Arial"/>
                <a:ea typeface="Arial"/>
                <a:cs typeface="Arial"/>
                <a:sym typeface="Arial"/>
              </a:rPr>
              <a:t>Next comes the Keywords which are the labels or tags for your manuscript, used by indexing and abstracting services. </a:t>
            </a:r>
            <a:endParaRPr b="0" sz="1000"/>
          </a:p>
          <a:p>
            <a:pPr indent="-158750" lvl="0" marL="228600" rtl="0" algn="l">
              <a:lnSpc>
                <a:spcPct val="100000"/>
              </a:lnSpc>
              <a:spcBef>
                <a:spcPts val="0"/>
              </a:spcBef>
              <a:spcAft>
                <a:spcPts val="0"/>
              </a:spcAft>
              <a:buSzPts val="1100"/>
              <a:buNone/>
            </a:pPr>
            <a:r>
              <a:t/>
            </a:r>
            <a:endParaRPr sz="1000"/>
          </a:p>
          <a:p>
            <a:pPr indent="-228600" lvl="0" marL="228600" rtl="0" algn="l">
              <a:lnSpc>
                <a:spcPct val="100000"/>
              </a:lnSpc>
              <a:spcBef>
                <a:spcPts val="0"/>
              </a:spcBef>
              <a:spcAft>
                <a:spcPts val="0"/>
              </a:spcAft>
              <a:buSzPts val="1100"/>
              <a:buChar char="●"/>
            </a:pPr>
            <a:r>
              <a:rPr lang="en-GB" sz="1000"/>
              <a:t>The table on this slide contains a good examples of keywords that are associated with an article. As you can see: </a:t>
            </a:r>
            <a:endParaRPr/>
          </a:p>
          <a:p>
            <a:pPr indent="-158750" lvl="0" marL="228600" rtl="0" algn="l">
              <a:lnSpc>
                <a:spcPct val="100000"/>
              </a:lnSpc>
              <a:spcBef>
                <a:spcPts val="0"/>
              </a:spcBef>
              <a:spcAft>
                <a:spcPts val="0"/>
              </a:spcAft>
              <a:buSzPts val="1100"/>
              <a:buNone/>
            </a:pPr>
            <a:r>
              <a:t/>
            </a:r>
            <a:endParaRPr sz="1000"/>
          </a:p>
          <a:p>
            <a:pPr indent="-228600" lvl="0" marL="228600" rtl="0" algn="l">
              <a:lnSpc>
                <a:spcPct val="100000"/>
              </a:lnSpc>
              <a:spcBef>
                <a:spcPts val="0"/>
              </a:spcBef>
              <a:spcAft>
                <a:spcPts val="0"/>
              </a:spcAft>
              <a:buSzPts val="1100"/>
              <a:buChar char="●"/>
            </a:pPr>
            <a:r>
              <a:rPr lang="en-GB" sz="1000"/>
              <a:t>First, keywords s</a:t>
            </a:r>
            <a:r>
              <a:rPr b="0" lang="en-GB" sz="1000">
                <a:solidFill>
                  <a:schemeClr val="dk1"/>
                </a:solidFill>
                <a:latin typeface="Arial"/>
                <a:ea typeface="Arial"/>
                <a:cs typeface="Arial"/>
                <a:sym typeface="Arial"/>
              </a:rPr>
              <a:t>hould be specific enough to give someone a very quick idea about the content of your paper but not so specific that no one would be searching for the word. To help you with this you should </a:t>
            </a:r>
            <a:r>
              <a:rPr b="0" lang="en-GB" sz="1000"/>
              <a:t>s</a:t>
            </a:r>
            <a:r>
              <a:rPr lang="en-GB" sz="1000"/>
              <a:t>earch the author keywords of articles relevant to your manuscript and see how many results are returned e.g. “nanomaterials” which returns 33,000 results is too general, while “nanosimluation” which returns only 5 results is too narrow.</a:t>
            </a:r>
            <a:endParaRPr sz="1000"/>
          </a:p>
          <a:p>
            <a:pPr indent="0" lvl="0" marL="0" marR="0" rtl="0" algn="l">
              <a:lnSpc>
                <a:spcPct val="100000"/>
              </a:lnSpc>
              <a:spcBef>
                <a:spcPts val="0"/>
              </a:spcBef>
              <a:spcAft>
                <a:spcPts val="0"/>
              </a:spcAft>
              <a:buClr>
                <a:srgbClr val="000000"/>
              </a:buClr>
              <a:buSzPts val="1000"/>
              <a:buFont typeface="Arial"/>
              <a:buNone/>
            </a:pPr>
            <a:r>
              <a:t/>
            </a:r>
            <a:endParaRPr b="0" sz="1000">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rPr b="0" lang="en-GB" sz="1000">
                <a:solidFill>
                  <a:schemeClr val="dk1"/>
                </a:solidFill>
                <a:latin typeface="Arial"/>
                <a:ea typeface="Arial"/>
                <a:cs typeface="Arial"/>
                <a:sym typeface="Arial"/>
              </a:rPr>
              <a:t>Second, you should limit repetition with words already in the title as much as possible.</a:t>
            </a:r>
            <a:endParaRPr/>
          </a:p>
          <a:p>
            <a:pPr indent="-260350" lvl="0" marL="342900" rtl="0" algn="l">
              <a:lnSpc>
                <a:spcPct val="100000"/>
              </a:lnSpc>
              <a:spcBef>
                <a:spcPts val="0"/>
              </a:spcBef>
              <a:spcAft>
                <a:spcPts val="0"/>
              </a:spcAft>
              <a:buClr>
                <a:schemeClr val="lt2"/>
              </a:buClr>
              <a:buSzPts val="1300"/>
              <a:buFont typeface="Noto Sans Symbols"/>
              <a:buNone/>
            </a:pPr>
            <a:r>
              <a:t/>
            </a:r>
            <a:endParaRPr sz="1000"/>
          </a:p>
          <a:p>
            <a:pPr indent="0" lvl="0" marL="0" marR="0" rtl="0" algn="l">
              <a:lnSpc>
                <a:spcPct val="100000"/>
              </a:lnSpc>
              <a:spcBef>
                <a:spcPts val="0"/>
              </a:spcBef>
              <a:spcAft>
                <a:spcPts val="0"/>
              </a:spcAft>
              <a:buClr>
                <a:schemeClr val="dk1"/>
              </a:buClr>
              <a:buSzPts val="1000"/>
              <a:buFont typeface="Arial"/>
              <a:buNone/>
            </a:pPr>
            <a:r>
              <a:rPr b="0" lang="en-GB" sz="1000">
                <a:solidFill>
                  <a:schemeClr val="dk1"/>
                </a:solidFill>
                <a:latin typeface="Arial"/>
                <a:ea typeface="Arial"/>
                <a:cs typeface="Arial"/>
                <a:sym typeface="Arial"/>
              </a:rPr>
              <a:t>Third, you should use o</a:t>
            </a:r>
            <a:r>
              <a:rPr b="0" lang="en-GB" sz="1000"/>
              <a:t>nly abbreviations that are firmly established in the field of study, e.g. DNA.</a:t>
            </a:r>
            <a:endParaRPr/>
          </a:p>
          <a:p>
            <a:pPr indent="-158750" lvl="0" marL="228600" rtl="0" algn="l">
              <a:lnSpc>
                <a:spcPct val="100000"/>
              </a:lnSpc>
              <a:spcBef>
                <a:spcPts val="0"/>
              </a:spcBef>
              <a:spcAft>
                <a:spcPts val="0"/>
              </a:spcAft>
              <a:buSzPts val="1100"/>
              <a:buNone/>
            </a:pPr>
            <a:r>
              <a:t/>
            </a:r>
            <a:endParaRPr sz="1000"/>
          </a:p>
          <a:p>
            <a:pPr indent="-228600" lvl="0" marL="228600" rtl="0" algn="l">
              <a:lnSpc>
                <a:spcPct val="100000"/>
              </a:lnSpc>
              <a:spcBef>
                <a:spcPts val="0"/>
              </a:spcBef>
              <a:spcAft>
                <a:spcPts val="0"/>
              </a:spcAft>
              <a:buSzPts val="1100"/>
              <a:buChar char="●"/>
            </a:pPr>
            <a:r>
              <a:rPr b="0" lang="en-GB" sz="1000"/>
              <a:t>Some journals have special requirements for keywords, such as providing authors with a list to select from, so check the guide for authors to see if that is the case for your journal of interest.</a:t>
            </a:r>
            <a:endParaRPr/>
          </a:p>
        </p:txBody>
      </p:sp>
      <p:sp>
        <p:nvSpPr>
          <p:cNvPr id="277" name="Google Shape;277;p5: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Font typeface="Arial"/>
              <a:buNone/>
            </a:pPr>
            <a:r>
              <a:rPr b="0" lang="en-GB" sz="1000">
                <a:latin typeface="Arial"/>
                <a:ea typeface="Arial"/>
                <a:cs typeface="Arial"/>
                <a:sym typeface="Arial"/>
              </a:rPr>
              <a:t>Moving into the main part of the article, the Introduction, Methods, Results and Discussion. </a:t>
            </a:r>
            <a:endParaRPr/>
          </a:p>
          <a:p>
            <a:pPr indent="0" lvl="0" marL="0" rtl="0" algn="l">
              <a:lnSpc>
                <a:spcPct val="100000"/>
              </a:lnSpc>
              <a:spcBef>
                <a:spcPts val="0"/>
              </a:spcBef>
              <a:spcAft>
                <a:spcPts val="0"/>
              </a:spcAft>
              <a:buSzPts val="1100"/>
              <a:buFont typeface="Arial"/>
              <a:buNone/>
            </a:pPr>
            <a:r>
              <a:rPr b="0" lang="en-GB" sz="1000">
                <a:latin typeface="Arial"/>
                <a:ea typeface="Arial"/>
                <a:cs typeface="Arial"/>
                <a:sym typeface="Arial"/>
              </a:rPr>
              <a:t>The Introduction is used to provide a brief context for your </a:t>
            </a:r>
            <a:r>
              <a:rPr lang="en-GB" sz="1000">
                <a:latin typeface="Arial"/>
                <a:ea typeface="Arial"/>
                <a:cs typeface="Arial"/>
                <a:sym typeface="Arial"/>
              </a:rPr>
              <a:t>manuscript and convince readers why your work advances a field of study. </a:t>
            </a:r>
            <a:endParaRPr/>
          </a:p>
          <a:p>
            <a:pPr indent="0" lvl="0" marL="0" rtl="0" algn="l">
              <a:lnSpc>
                <a:spcPct val="100000"/>
              </a:lnSpc>
              <a:spcBef>
                <a:spcPts val="0"/>
              </a:spcBef>
              <a:spcAft>
                <a:spcPts val="0"/>
              </a:spcAft>
              <a:buSzPts val="1100"/>
              <a:buFont typeface="Arial"/>
              <a:buNone/>
            </a:pPr>
            <a:r>
              <a:t/>
            </a:r>
            <a:endParaRPr sz="1000">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lang="en-GB" sz="1000">
                <a:latin typeface="Arial"/>
                <a:ea typeface="Arial"/>
                <a:cs typeface="Arial"/>
                <a:sym typeface="Arial"/>
              </a:rPr>
              <a:t>1. A good introduction should start with the why - explain what the problem is that you are trying to solve to g</a:t>
            </a:r>
            <a:r>
              <a:rPr b="0" lang="en-GB" sz="1000">
                <a:solidFill>
                  <a:schemeClr val="dk1"/>
                </a:solidFill>
                <a:latin typeface="Arial"/>
                <a:ea typeface="Arial"/>
                <a:cs typeface="Arial"/>
                <a:sym typeface="Arial"/>
              </a:rPr>
              <a:t>ive a clear </a:t>
            </a:r>
            <a:r>
              <a:rPr b="0" lang="en-GB" sz="1000">
                <a:solidFill>
                  <a:schemeClr val="lt2"/>
                </a:solidFill>
                <a:latin typeface="Arial"/>
                <a:ea typeface="Arial"/>
                <a:cs typeface="Arial"/>
                <a:sym typeface="Arial"/>
              </a:rPr>
              <a:t>motivation</a:t>
            </a:r>
            <a:r>
              <a:rPr b="0" lang="en-GB" sz="1000">
                <a:solidFill>
                  <a:schemeClr val="dk1"/>
                </a:solidFill>
                <a:latin typeface="Arial"/>
                <a:ea typeface="Arial"/>
                <a:cs typeface="Arial"/>
                <a:sym typeface="Arial"/>
              </a:rPr>
              <a:t> for the work.</a:t>
            </a:r>
            <a:endParaRPr/>
          </a:p>
          <a:p>
            <a:pPr indent="0" lvl="0" marL="0" marR="0" rtl="0" algn="l">
              <a:lnSpc>
                <a:spcPct val="100000"/>
              </a:lnSpc>
              <a:spcBef>
                <a:spcPts val="0"/>
              </a:spcBef>
              <a:spcAft>
                <a:spcPts val="0"/>
              </a:spcAft>
              <a:buClr>
                <a:srgbClr val="000000"/>
              </a:buClr>
              <a:buSzPts val="1000"/>
              <a:buFont typeface="Arial"/>
              <a:buNone/>
            </a:pPr>
            <a:r>
              <a:rPr b="0" lang="en-GB" sz="1000">
                <a:latin typeface="Arial"/>
                <a:ea typeface="Arial"/>
                <a:cs typeface="Arial"/>
                <a:sym typeface="Arial"/>
              </a:rPr>
              <a:t>2. You can then move into the how and give a </a:t>
            </a:r>
            <a:r>
              <a:rPr b="0" lang="en-GB" sz="1000">
                <a:solidFill>
                  <a:schemeClr val="dk1"/>
                </a:solidFill>
                <a:latin typeface="Arial"/>
                <a:ea typeface="Arial"/>
                <a:cs typeface="Arial"/>
                <a:sym typeface="Arial"/>
              </a:rPr>
              <a:t>High level description of </a:t>
            </a:r>
            <a:r>
              <a:rPr b="0" lang="en-GB" sz="1000">
                <a:solidFill>
                  <a:schemeClr val="lt2"/>
                </a:solidFill>
                <a:latin typeface="Arial"/>
                <a:ea typeface="Arial"/>
                <a:cs typeface="Arial"/>
                <a:sym typeface="Arial"/>
              </a:rPr>
              <a:t>your approach</a:t>
            </a:r>
            <a:r>
              <a:rPr b="0" lang="en-GB" sz="1000">
                <a:solidFill>
                  <a:schemeClr val="dk1"/>
                </a:solidFill>
                <a:latin typeface="Arial"/>
                <a:ea typeface="Arial"/>
                <a:cs typeface="Arial"/>
                <a:sym typeface="Arial"/>
              </a:rPr>
              <a:t>. Why is it important? Why is it difficult?  What is </a:t>
            </a:r>
            <a:r>
              <a:rPr b="0" lang="en-GB" sz="1000">
                <a:solidFill>
                  <a:schemeClr val="lt2"/>
                </a:solidFill>
                <a:latin typeface="Arial"/>
                <a:ea typeface="Arial"/>
                <a:cs typeface="Arial"/>
                <a:sym typeface="Arial"/>
              </a:rPr>
              <a:t>novel</a:t>
            </a:r>
            <a:r>
              <a:rPr b="0" lang="en-GB" sz="1000">
                <a:solidFill>
                  <a:schemeClr val="dk1"/>
                </a:solidFill>
                <a:latin typeface="Arial"/>
                <a:ea typeface="Arial"/>
                <a:cs typeface="Arial"/>
                <a:sym typeface="Arial"/>
              </a:rPr>
              <a:t> compared to what is already available in the literature?</a:t>
            </a:r>
            <a:endParaRPr/>
          </a:p>
          <a:p>
            <a:pPr indent="0" lvl="0" marL="0" marR="0" rtl="0" algn="l">
              <a:lnSpc>
                <a:spcPct val="100000"/>
              </a:lnSpc>
              <a:spcBef>
                <a:spcPts val="0"/>
              </a:spcBef>
              <a:spcAft>
                <a:spcPts val="0"/>
              </a:spcAft>
              <a:buClr>
                <a:srgbClr val="000000"/>
              </a:buClr>
              <a:buSzPts val="1000"/>
              <a:buFont typeface="Arial"/>
              <a:buNone/>
            </a:pPr>
            <a:r>
              <a:rPr b="0" lang="en-GB" sz="1000">
                <a:latin typeface="Arial"/>
                <a:ea typeface="Arial"/>
                <a:cs typeface="Arial"/>
                <a:sym typeface="Arial"/>
              </a:rPr>
              <a:t>3. Next, identify existing solutions and limitations: Are there any existing solutions? If so, what is the best solution and what are its limitations and how does your proposed study aim to progress on this? </a:t>
            </a:r>
            <a:r>
              <a:rPr b="0" lang="en-GB" sz="1000">
                <a:solidFill>
                  <a:schemeClr val="dk1"/>
                </a:solidFill>
                <a:latin typeface="Arial"/>
                <a:ea typeface="Arial"/>
                <a:cs typeface="Arial"/>
                <a:sym typeface="Arial"/>
              </a:rPr>
              <a:t>What makes yours </a:t>
            </a:r>
            <a:r>
              <a:rPr b="0" lang="en-GB" sz="1000">
                <a:solidFill>
                  <a:schemeClr val="lt2"/>
                </a:solidFill>
                <a:latin typeface="Arial"/>
                <a:ea typeface="Arial"/>
                <a:cs typeface="Arial"/>
                <a:sym typeface="Arial"/>
              </a:rPr>
              <a:t>different</a:t>
            </a:r>
            <a:r>
              <a:rPr b="0" lang="en-GB" sz="1000">
                <a:solidFill>
                  <a:schemeClr val="dk1"/>
                </a:solidFill>
                <a:latin typeface="Arial"/>
                <a:ea typeface="Arial"/>
                <a:cs typeface="Arial"/>
                <a:sym typeface="Arial"/>
              </a:rPr>
              <a:t> or </a:t>
            </a:r>
            <a:r>
              <a:rPr b="0" lang="en-GB" sz="1000">
                <a:solidFill>
                  <a:schemeClr val="lt2"/>
                </a:solidFill>
                <a:latin typeface="Arial"/>
                <a:ea typeface="Arial"/>
                <a:cs typeface="Arial"/>
                <a:sym typeface="Arial"/>
              </a:rPr>
              <a:t>better</a:t>
            </a:r>
            <a:r>
              <a:rPr b="0" lang="en-GB" sz="1000">
                <a:solidFill>
                  <a:schemeClr val="dk1"/>
                </a:solidFill>
                <a:latin typeface="Arial"/>
                <a:ea typeface="Arial"/>
                <a:cs typeface="Arial"/>
                <a:sym typeface="Arial"/>
              </a:rPr>
              <a:t>?</a:t>
            </a:r>
            <a:endParaRPr/>
          </a:p>
          <a:p>
            <a:pPr indent="0" lvl="0" marL="0" rtl="0" algn="l">
              <a:lnSpc>
                <a:spcPct val="100000"/>
              </a:lnSpc>
              <a:spcBef>
                <a:spcPts val="0"/>
              </a:spcBef>
              <a:spcAft>
                <a:spcPts val="0"/>
              </a:spcAft>
              <a:buSzPts val="11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SzPts val="1100"/>
              <a:buFont typeface="Arial"/>
              <a:buNone/>
            </a:pPr>
            <a:r>
              <a:rPr lang="en-GB" sz="1000">
                <a:latin typeface="Arial"/>
                <a:ea typeface="Arial"/>
                <a:cs typeface="Arial"/>
                <a:sym typeface="Arial"/>
              </a:rPr>
              <a:t>A couple of paragraphs is usually sufficient for a regular article while introductions of letters can be shorter, sometimes only one paragraph. This section shouldn’t be a history lesson, you can’t summarise the whole field, but you should introduce the main scientific publications on which your work is based. Cite a couple of original and important works, including recent review articles, to give the reader a sense of how your work fits into the literature. However, take care to not make citations to irrelevant references, including your own. </a:t>
            </a:r>
            <a:endParaRPr/>
          </a:p>
          <a:p>
            <a:pPr indent="0" lvl="0" marL="0" rtl="0" algn="l">
              <a:lnSpc>
                <a:spcPct val="100000"/>
              </a:lnSpc>
              <a:spcBef>
                <a:spcPts val="0"/>
              </a:spcBef>
              <a:spcAft>
                <a:spcPts val="0"/>
              </a:spcAft>
              <a:buSzPts val="1100"/>
              <a:buFont typeface="Arial"/>
              <a:buNone/>
            </a:pPr>
            <a:r>
              <a:t/>
            </a:r>
            <a:endParaRPr sz="1000">
              <a:latin typeface="Arial"/>
              <a:ea typeface="Arial"/>
              <a:cs typeface="Arial"/>
              <a:sym typeface="Arial"/>
            </a:endParaRPr>
          </a:p>
          <a:p>
            <a:pPr indent="-298450" lvl="0" marL="457200" rtl="0" algn="l">
              <a:lnSpc>
                <a:spcPct val="100000"/>
              </a:lnSpc>
              <a:spcBef>
                <a:spcPts val="0"/>
              </a:spcBef>
              <a:spcAft>
                <a:spcPts val="0"/>
              </a:spcAft>
              <a:buSzPts val="1100"/>
              <a:buFont typeface="Arial"/>
              <a:buNone/>
            </a:pPr>
            <a:r>
              <a:rPr lang="en-GB" sz="1000">
                <a:latin typeface="Arial"/>
                <a:ea typeface="Arial"/>
                <a:cs typeface="Arial"/>
                <a:sym typeface="Arial"/>
              </a:rPr>
              <a:t>Although it can be tempting to re-use introductions from your previous papers on similar studies, every paper should present a new result and the work should be specifically motivated. This requires a unique introduction every time. </a:t>
            </a:r>
            <a:endParaRPr/>
          </a:p>
        </p:txBody>
      </p:sp>
      <p:sp>
        <p:nvSpPr>
          <p:cNvPr id="290" name="Google Shape;290;p6: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100000"/>
              </a:lnSpc>
              <a:spcBef>
                <a:spcPts val="0"/>
              </a:spcBef>
              <a:spcAft>
                <a:spcPts val="0"/>
              </a:spcAft>
              <a:buSzPts val="1100"/>
              <a:buChar char="●"/>
            </a:pPr>
            <a:r>
              <a:rPr b="0" lang="en-GB" sz="1000">
                <a:latin typeface="Arial"/>
                <a:ea typeface="Arial"/>
                <a:cs typeface="Arial"/>
                <a:sym typeface="Arial"/>
              </a:rPr>
              <a:t>The Methods section comes next and describes how you studied the problem.</a:t>
            </a:r>
            <a:endParaRPr/>
          </a:p>
          <a:p>
            <a:pPr indent="-158750" lvl="0" marL="228600" rtl="0" algn="l">
              <a:lnSpc>
                <a:spcPct val="100000"/>
              </a:lnSpc>
              <a:spcBef>
                <a:spcPts val="0"/>
              </a:spcBef>
              <a:spcAft>
                <a:spcPts val="0"/>
              </a:spcAft>
              <a:buSzPts val="1100"/>
              <a:buNone/>
            </a:pPr>
            <a:r>
              <a:t/>
            </a:r>
            <a:endParaRPr b="0" sz="1000">
              <a:latin typeface="Arial"/>
              <a:ea typeface="Arial"/>
              <a:cs typeface="Arial"/>
              <a:sym typeface="Arial"/>
            </a:endParaRPr>
          </a:p>
          <a:p>
            <a:pPr indent="-228600" lvl="0" marL="228600" rtl="0" algn="l">
              <a:lnSpc>
                <a:spcPct val="100000"/>
              </a:lnSpc>
              <a:spcBef>
                <a:spcPts val="0"/>
              </a:spcBef>
              <a:spcAft>
                <a:spcPts val="0"/>
              </a:spcAft>
              <a:buSzPts val="1100"/>
              <a:buFont typeface="Arial"/>
              <a:buAutoNum type="arabicPeriod"/>
            </a:pPr>
            <a:r>
              <a:rPr b="0" lang="en-GB" sz="1000">
                <a:latin typeface="Arial"/>
                <a:ea typeface="Arial"/>
                <a:cs typeface="Arial"/>
                <a:sym typeface="Arial"/>
              </a:rPr>
              <a:t>It is important to be detailed, to the extent that a knowledgeable reader would be able to reproduce the experiment. Diagrammatic summaries or embedded video demonstrations may be helpful.</a:t>
            </a:r>
            <a:endParaRPr b="0" sz="1000">
              <a:latin typeface="Arial"/>
              <a:ea typeface="Arial"/>
              <a:cs typeface="Arial"/>
              <a:sym typeface="Arial"/>
            </a:endParaRPr>
          </a:p>
          <a:p>
            <a:pPr indent="-228600" lvl="0" marL="228600" rtl="0" algn="l">
              <a:lnSpc>
                <a:spcPct val="100000"/>
              </a:lnSpc>
              <a:spcBef>
                <a:spcPts val="0"/>
              </a:spcBef>
              <a:spcAft>
                <a:spcPts val="0"/>
              </a:spcAft>
              <a:buSzPts val="1100"/>
              <a:buFont typeface="Arial"/>
              <a:buAutoNum type="arabicPeriod"/>
            </a:pPr>
            <a:r>
              <a:rPr b="0" lang="en-GB" sz="1000">
                <a:latin typeface="Arial"/>
                <a:ea typeface="Arial"/>
                <a:cs typeface="Arial"/>
                <a:sym typeface="Arial"/>
              </a:rPr>
              <a:t>Any previously published procedures should not be re-written in detail but should be mentioned in the methods or described in the Supporting Materials sections, and </a:t>
            </a:r>
            <a:r>
              <a:rPr lang="en-GB" sz="1000">
                <a:solidFill>
                  <a:schemeClr val="dk1"/>
                </a:solidFill>
                <a:latin typeface="Arial"/>
                <a:ea typeface="Arial"/>
                <a:cs typeface="Arial"/>
                <a:sym typeface="Arial"/>
              </a:rPr>
              <a:t>correctly referenced; modifications should be noted</a:t>
            </a:r>
            <a:r>
              <a:rPr b="0" lang="en-GB" sz="1000">
                <a:latin typeface="Arial"/>
                <a:ea typeface="Arial"/>
                <a:cs typeface="Arial"/>
                <a:sym typeface="Arial"/>
              </a:rPr>
              <a:t>.</a:t>
            </a:r>
            <a:endParaRPr/>
          </a:p>
          <a:p>
            <a:pPr indent="-228600" lvl="0" marL="228600" rtl="0" algn="l">
              <a:lnSpc>
                <a:spcPct val="100000"/>
              </a:lnSpc>
              <a:spcBef>
                <a:spcPts val="0"/>
              </a:spcBef>
              <a:spcAft>
                <a:spcPts val="0"/>
              </a:spcAft>
              <a:buSzPts val="1100"/>
              <a:buFont typeface="Arial"/>
              <a:buAutoNum type="arabicPeriod"/>
            </a:pPr>
            <a:r>
              <a:rPr b="0" lang="en-GB" sz="1000">
                <a:solidFill>
                  <a:schemeClr val="dk1"/>
                </a:solidFill>
                <a:latin typeface="Arial"/>
                <a:ea typeface="Arial"/>
                <a:cs typeface="Arial"/>
                <a:sym typeface="Arial"/>
              </a:rPr>
              <a:t>The equipment and materials used in experiments should be identified, along with their sources </a:t>
            </a:r>
            <a:r>
              <a:rPr lang="en-GB" sz="1000">
                <a:latin typeface="Arial"/>
                <a:ea typeface="Arial"/>
                <a:cs typeface="Arial"/>
                <a:sym typeface="Arial"/>
              </a:rPr>
              <a:t>and related product information (company, molec. weight, purity, etc.) </a:t>
            </a:r>
            <a:r>
              <a:rPr b="0" lang="en-GB" sz="1000">
                <a:solidFill>
                  <a:schemeClr val="dk1"/>
                </a:solidFill>
                <a:latin typeface="Arial"/>
                <a:ea typeface="Arial"/>
                <a:cs typeface="Arial"/>
                <a:sym typeface="Arial"/>
              </a:rPr>
              <a:t>if there is the chance for variability of quality of these items. </a:t>
            </a:r>
            <a:endParaRPr/>
          </a:p>
          <a:p>
            <a:pPr indent="-228600" lvl="0" marL="228600" rtl="0" algn="l">
              <a:lnSpc>
                <a:spcPct val="100000"/>
              </a:lnSpc>
              <a:spcBef>
                <a:spcPts val="0"/>
              </a:spcBef>
              <a:spcAft>
                <a:spcPts val="0"/>
              </a:spcAft>
              <a:buSzPts val="1100"/>
              <a:buFont typeface="Arial"/>
              <a:buAutoNum type="arabicPeriod"/>
            </a:pPr>
            <a:r>
              <a:rPr b="0" lang="en-GB" sz="1000">
                <a:solidFill>
                  <a:schemeClr val="dk1"/>
                </a:solidFill>
                <a:latin typeface="Arial"/>
                <a:ea typeface="Arial"/>
                <a:cs typeface="Arial"/>
                <a:sym typeface="Arial"/>
              </a:rPr>
              <a:t>If the work is computational or theoretical, then the code, computational, or analytical methods should be described. </a:t>
            </a:r>
            <a:endParaRPr/>
          </a:p>
          <a:p>
            <a:pPr indent="-228600" lvl="0" marL="228600" marR="0" rtl="0" algn="l">
              <a:lnSpc>
                <a:spcPct val="100000"/>
              </a:lnSpc>
              <a:spcBef>
                <a:spcPts val="0"/>
              </a:spcBef>
              <a:spcAft>
                <a:spcPts val="0"/>
              </a:spcAft>
              <a:buClr>
                <a:schemeClr val="dk1"/>
              </a:buClr>
              <a:buSzPts val="1000"/>
              <a:buFont typeface="Arial"/>
              <a:buAutoNum type="arabicPeriod"/>
            </a:pPr>
            <a:r>
              <a:rPr lang="en-GB" sz="1000">
                <a:solidFill>
                  <a:schemeClr val="dk1"/>
                </a:solidFill>
                <a:latin typeface="Arial"/>
                <a:ea typeface="Arial"/>
                <a:cs typeface="Arial"/>
                <a:sym typeface="Arial"/>
              </a:rPr>
              <a:t>Write out full </a:t>
            </a:r>
            <a:r>
              <a:rPr lang="en-GB" sz="1000">
                <a:solidFill>
                  <a:schemeClr val="lt2"/>
                </a:solidFill>
                <a:latin typeface="Arial"/>
                <a:ea typeface="Arial"/>
                <a:cs typeface="Arial"/>
                <a:sym typeface="Arial"/>
              </a:rPr>
              <a:t>chemical/biological compound names </a:t>
            </a:r>
            <a:r>
              <a:rPr lang="en-GB" sz="1000">
                <a:solidFill>
                  <a:schemeClr val="dk1"/>
                </a:solidFill>
                <a:latin typeface="Arial"/>
                <a:ea typeface="Arial"/>
                <a:cs typeface="Arial"/>
                <a:sym typeface="Arial"/>
              </a:rPr>
              <a:t>(followed by abbr.) then use abbreviations throughout paper and m</a:t>
            </a:r>
            <a:r>
              <a:rPr lang="en-GB" sz="1000">
                <a:latin typeface="Arial"/>
                <a:ea typeface="Arial"/>
                <a:cs typeface="Arial"/>
                <a:sym typeface="Arial"/>
              </a:rPr>
              <a:t>ake sure that all symbols are defined.</a:t>
            </a:r>
            <a:endParaRPr/>
          </a:p>
          <a:p>
            <a:pPr indent="-228600" lvl="0" marL="228600" rtl="0" algn="l">
              <a:lnSpc>
                <a:spcPct val="100000"/>
              </a:lnSpc>
              <a:spcBef>
                <a:spcPts val="0"/>
              </a:spcBef>
              <a:spcAft>
                <a:spcPts val="0"/>
              </a:spcAft>
              <a:buSzPts val="1100"/>
              <a:buFont typeface="Arial"/>
              <a:buAutoNum type="arabicPeriod"/>
            </a:pPr>
            <a:r>
              <a:rPr lang="en-GB" sz="1000">
                <a:latin typeface="Arial"/>
                <a:ea typeface="Arial"/>
                <a:cs typeface="Arial"/>
                <a:sym typeface="Arial"/>
              </a:rPr>
              <a:t>Present proper </a:t>
            </a:r>
            <a:r>
              <a:rPr lang="en-GB" sz="1000">
                <a:solidFill>
                  <a:schemeClr val="lt2"/>
                </a:solidFill>
                <a:latin typeface="Arial"/>
                <a:ea typeface="Arial"/>
                <a:cs typeface="Arial"/>
                <a:sym typeface="Arial"/>
              </a:rPr>
              <a:t>control experiments</a:t>
            </a:r>
            <a:endParaRPr/>
          </a:p>
          <a:p>
            <a:pPr indent="-158750" lvl="0" marL="228600" rtl="0" algn="l">
              <a:lnSpc>
                <a:spcPct val="100000"/>
              </a:lnSpc>
              <a:spcBef>
                <a:spcPts val="0"/>
              </a:spcBef>
              <a:spcAft>
                <a:spcPts val="0"/>
              </a:spcAft>
              <a:buSzPts val="1100"/>
              <a:buFont typeface="Arial"/>
              <a:buNone/>
            </a:pPr>
            <a:r>
              <a:t/>
            </a:r>
            <a:endParaRPr b="0" sz="1000">
              <a:solidFill>
                <a:schemeClr val="dk1"/>
              </a:solidFill>
              <a:latin typeface="Arial"/>
              <a:ea typeface="Arial"/>
              <a:cs typeface="Arial"/>
              <a:sym typeface="Arial"/>
            </a:endParaRPr>
          </a:p>
          <a:p>
            <a:pPr indent="-158750" lvl="0" marL="228600" rtl="0" algn="l">
              <a:lnSpc>
                <a:spcPct val="100000"/>
              </a:lnSpc>
              <a:spcBef>
                <a:spcPts val="0"/>
              </a:spcBef>
              <a:spcAft>
                <a:spcPts val="0"/>
              </a:spcAft>
              <a:buSzPts val="1100"/>
              <a:buFont typeface="Arial"/>
              <a:buNone/>
            </a:pPr>
            <a:r>
              <a:t/>
            </a:r>
            <a:endParaRPr b="0" sz="1000">
              <a:solidFill>
                <a:schemeClr val="dk1"/>
              </a:solidFill>
              <a:latin typeface="Arial"/>
              <a:ea typeface="Arial"/>
              <a:cs typeface="Arial"/>
              <a:sym typeface="Arial"/>
            </a:endParaRPr>
          </a:p>
          <a:p>
            <a:pPr indent="-158750" lvl="0" marL="228600" rtl="0" algn="l">
              <a:lnSpc>
                <a:spcPct val="100000"/>
              </a:lnSpc>
              <a:spcBef>
                <a:spcPts val="0"/>
              </a:spcBef>
              <a:spcAft>
                <a:spcPts val="0"/>
              </a:spcAft>
              <a:buSzPts val="1100"/>
              <a:buFont typeface="Arial"/>
              <a:buNone/>
            </a:pPr>
            <a:r>
              <a:t/>
            </a:r>
            <a:endParaRPr b="0" sz="1000">
              <a:solidFill>
                <a:schemeClr val="dk1"/>
              </a:solidFill>
              <a:latin typeface="Arial"/>
              <a:ea typeface="Arial"/>
              <a:cs typeface="Arial"/>
              <a:sym typeface="Arial"/>
            </a:endParaRPr>
          </a:p>
        </p:txBody>
      </p:sp>
      <p:sp>
        <p:nvSpPr>
          <p:cNvPr id="298" name="Google Shape;298;p7: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1" marL="0" marR="0" rtl="0" algn="l">
              <a:lnSpc>
                <a:spcPct val="100000"/>
              </a:lnSpc>
              <a:spcBef>
                <a:spcPts val="0"/>
              </a:spcBef>
              <a:spcAft>
                <a:spcPts val="0"/>
              </a:spcAft>
              <a:buClr>
                <a:schemeClr val="lt2"/>
              </a:buClr>
              <a:buSzPts val="1300"/>
              <a:buFont typeface="Arial"/>
              <a:buNone/>
            </a:pPr>
            <a:r>
              <a:rPr lang="en-GB" sz="1000">
                <a:solidFill>
                  <a:schemeClr val="accent1"/>
                </a:solidFill>
                <a:latin typeface="Arial"/>
                <a:ea typeface="Arial"/>
                <a:cs typeface="Arial"/>
                <a:sym typeface="Arial"/>
              </a:rPr>
              <a:t>The Results section follows, and contains an analytical description </a:t>
            </a:r>
            <a:r>
              <a:rPr lang="en-GB" sz="1000">
                <a:solidFill>
                  <a:srgbClr val="53565A"/>
                </a:solidFill>
                <a:latin typeface="Arial"/>
                <a:ea typeface="Arial"/>
                <a:cs typeface="Arial"/>
                <a:sym typeface="Arial"/>
              </a:rPr>
              <a:t>of data with </a:t>
            </a:r>
            <a:r>
              <a:rPr lang="en-GB" sz="1000">
                <a:solidFill>
                  <a:schemeClr val="accent1"/>
                </a:solidFill>
                <a:latin typeface="Arial"/>
                <a:ea typeface="Arial"/>
                <a:cs typeface="Arial"/>
                <a:sym typeface="Arial"/>
              </a:rPr>
              <a:t>minimal interpretation </a:t>
            </a:r>
            <a:r>
              <a:rPr lang="en-GB" sz="1000">
                <a:solidFill>
                  <a:srgbClr val="53565A"/>
                </a:solidFill>
                <a:latin typeface="Arial"/>
                <a:ea typeface="Arial"/>
                <a:cs typeface="Arial"/>
                <a:sym typeface="Arial"/>
              </a:rPr>
              <a:t>of results and/or comparison with literature. </a:t>
            </a:r>
            <a:endParaRPr/>
          </a:p>
          <a:p>
            <a:pPr indent="0" lvl="0" marL="0" rtl="0" algn="l">
              <a:lnSpc>
                <a:spcPct val="100000"/>
              </a:lnSpc>
              <a:spcBef>
                <a:spcPts val="0"/>
              </a:spcBef>
              <a:spcAft>
                <a:spcPts val="0"/>
              </a:spcAft>
              <a:buClr>
                <a:schemeClr val="lt2"/>
              </a:buClr>
              <a:buSzPts val="13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lt2"/>
              </a:buClr>
              <a:buSzPts val="1300"/>
              <a:buFont typeface="Arial"/>
              <a:buNone/>
            </a:pPr>
            <a:r>
              <a:rPr lang="en-GB" sz="1000">
                <a:latin typeface="Arial"/>
                <a:ea typeface="Arial"/>
                <a:cs typeface="Arial"/>
                <a:sym typeface="Arial"/>
              </a:rPr>
              <a:t>When writing your results section:</a:t>
            </a:r>
            <a:endParaRPr sz="1000">
              <a:latin typeface="Arial"/>
              <a:ea typeface="Arial"/>
              <a:cs typeface="Arial"/>
              <a:sym typeface="Arial"/>
            </a:endParaRPr>
          </a:p>
          <a:p>
            <a:pPr indent="-171450" lvl="0" marL="171450" rtl="0" algn="l">
              <a:lnSpc>
                <a:spcPct val="100000"/>
              </a:lnSpc>
              <a:spcBef>
                <a:spcPts val="0"/>
              </a:spcBef>
              <a:spcAft>
                <a:spcPts val="0"/>
              </a:spcAft>
              <a:buClr>
                <a:schemeClr val="lt2"/>
              </a:buClr>
              <a:buSzPts val="1300"/>
              <a:buFont typeface="Arial"/>
              <a:buChar char="•"/>
            </a:pPr>
            <a:r>
              <a:rPr lang="en-GB" sz="1000">
                <a:latin typeface="Arial"/>
                <a:ea typeface="Arial"/>
                <a:cs typeface="Arial"/>
                <a:sym typeface="Arial"/>
              </a:rPr>
              <a:t>You should include only data of primary importance in the results, and include additional supporting results in the supplementary data section or in a data repository to which you can link from your article. You should be careful not to hold back data in the hopes of publishing it as a separate paper later, as this way you could lose important data that gives additional weight to your main results.</a:t>
            </a:r>
            <a:endParaRPr/>
          </a:p>
          <a:p>
            <a:pPr indent="-171450" lvl="0" marL="171450" rtl="0" algn="l">
              <a:lnSpc>
                <a:spcPct val="100000"/>
              </a:lnSpc>
              <a:spcBef>
                <a:spcPts val="0"/>
              </a:spcBef>
              <a:spcAft>
                <a:spcPts val="0"/>
              </a:spcAft>
              <a:buClr>
                <a:schemeClr val="lt2"/>
              </a:buClr>
              <a:buSzPts val="1300"/>
              <a:buFont typeface="Arial"/>
              <a:buChar char="•"/>
            </a:pPr>
            <a:r>
              <a:rPr lang="en-GB" sz="1000">
                <a:latin typeface="Arial"/>
                <a:ea typeface="Arial"/>
                <a:cs typeface="Arial"/>
                <a:sym typeface="Arial"/>
              </a:rPr>
              <a:t>You should consider use sub-headings to keep results of the same type together. These also help with organising your paper as you can then easily refer back to the relevant section when writing your discussion to avoid duplicating text. </a:t>
            </a:r>
            <a:endParaRPr sz="1000">
              <a:latin typeface="Arial"/>
              <a:ea typeface="Arial"/>
              <a:cs typeface="Arial"/>
              <a:sym typeface="Arial"/>
            </a:endParaRPr>
          </a:p>
          <a:p>
            <a:pPr indent="-171450" lvl="0" marL="171450" rtl="0" algn="l">
              <a:lnSpc>
                <a:spcPct val="100000"/>
              </a:lnSpc>
              <a:spcBef>
                <a:spcPts val="0"/>
              </a:spcBef>
              <a:spcAft>
                <a:spcPts val="0"/>
              </a:spcAft>
              <a:buClr>
                <a:schemeClr val="lt2"/>
              </a:buClr>
              <a:buSzPts val="1300"/>
              <a:buFont typeface="Arial"/>
              <a:buChar char="•"/>
            </a:pPr>
            <a:r>
              <a:rPr lang="en-GB" sz="1000">
                <a:latin typeface="Arial"/>
                <a:ea typeface="Arial"/>
                <a:cs typeface="Arial"/>
                <a:sym typeface="Arial"/>
              </a:rPr>
              <a:t>Use figures and tables to make the data as clear and easy to understand as possible. In fact, many readers head straight for the figures when they start reading the main part of the paper. </a:t>
            </a:r>
            <a:endParaRPr sz="1000">
              <a:latin typeface="Arial"/>
              <a:ea typeface="Arial"/>
              <a:cs typeface="Arial"/>
              <a:sym typeface="Arial"/>
            </a:endParaRPr>
          </a:p>
          <a:p>
            <a:pPr indent="-171450" lvl="0" marL="171450" rtl="0" algn="l">
              <a:lnSpc>
                <a:spcPct val="100000"/>
              </a:lnSpc>
              <a:spcBef>
                <a:spcPts val="0"/>
              </a:spcBef>
              <a:spcAft>
                <a:spcPts val="0"/>
              </a:spcAft>
              <a:buClr>
                <a:schemeClr val="lt2"/>
              </a:buClr>
              <a:buSzPts val="1300"/>
              <a:buFont typeface="Arial"/>
              <a:buChar char="•"/>
            </a:pPr>
            <a:r>
              <a:rPr lang="en-GB" sz="1000">
                <a:latin typeface="Arial"/>
                <a:ea typeface="Arial"/>
                <a:cs typeface="Arial"/>
                <a:sym typeface="Arial"/>
              </a:rPr>
              <a:t>You should provide statistical analyses to show the certainty on your results.</a:t>
            </a:r>
            <a:endParaRPr/>
          </a:p>
          <a:p>
            <a:pPr indent="0" lvl="0" marL="0" rtl="0" algn="l">
              <a:lnSpc>
                <a:spcPct val="100000"/>
              </a:lnSpc>
              <a:spcBef>
                <a:spcPts val="0"/>
              </a:spcBef>
              <a:spcAft>
                <a:spcPts val="0"/>
              </a:spcAft>
              <a:buClr>
                <a:schemeClr val="lt2"/>
              </a:buClr>
              <a:buSzPts val="1300"/>
              <a:buFont typeface="Arial"/>
              <a:buNone/>
            </a:pPr>
            <a:r>
              <a:t/>
            </a:r>
            <a:endParaRPr sz="1000">
              <a:latin typeface="Arial"/>
              <a:ea typeface="Arial"/>
              <a:cs typeface="Arial"/>
              <a:sym typeface="Arial"/>
            </a:endParaRPr>
          </a:p>
          <a:p>
            <a:pPr indent="0" lvl="0" marL="0" rtl="0" algn="l">
              <a:lnSpc>
                <a:spcPct val="100000"/>
              </a:lnSpc>
              <a:spcBef>
                <a:spcPts val="0"/>
              </a:spcBef>
              <a:spcAft>
                <a:spcPts val="0"/>
              </a:spcAft>
              <a:buClr>
                <a:schemeClr val="lt2"/>
              </a:buClr>
              <a:buSzPts val="1300"/>
              <a:buFont typeface="Arial"/>
              <a:buNone/>
            </a:pPr>
            <a:r>
              <a:rPr lang="en-GB" sz="1000">
                <a:latin typeface="Arial"/>
                <a:ea typeface="Arial"/>
                <a:cs typeface="Arial"/>
                <a:sym typeface="Arial"/>
              </a:rPr>
              <a:t>I’ll now give you a few tips for visualisations and tables.</a:t>
            </a:r>
            <a:endParaRPr/>
          </a:p>
        </p:txBody>
      </p:sp>
      <p:sp>
        <p:nvSpPr>
          <p:cNvPr id="306" name="Google Shape;306;p8: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228600" rtl="0" algn="l">
              <a:lnSpc>
                <a:spcPct val="90000"/>
              </a:lnSpc>
              <a:spcBef>
                <a:spcPts val="0"/>
              </a:spcBef>
              <a:spcAft>
                <a:spcPts val="0"/>
              </a:spcAft>
              <a:buSzPts val="1100"/>
              <a:buChar char="●"/>
            </a:pPr>
            <a:r>
              <a:rPr lang="en-GB" sz="1000">
                <a:latin typeface="Arial"/>
                <a:ea typeface="Arial"/>
                <a:cs typeface="Arial"/>
                <a:sym typeface="Arial"/>
              </a:rPr>
              <a:t>Some general guidance to start:</a:t>
            </a:r>
            <a:endParaRPr/>
          </a:p>
          <a:p>
            <a:pPr indent="-158750" lvl="0" marL="228600" rtl="0" algn="l">
              <a:lnSpc>
                <a:spcPct val="90000"/>
              </a:lnSpc>
              <a:spcBef>
                <a:spcPts val="0"/>
              </a:spcBef>
              <a:spcAft>
                <a:spcPts val="0"/>
              </a:spcAft>
              <a:buSzPts val="1100"/>
              <a:buNone/>
            </a:pPr>
            <a:r>
              <a:t/>
            </a:r>
            <a:endParaRPr sz="1000">
              <a:latin typeface="Arial"/>
              <a:ea typeface="Arial"/>
              <a:cs typeface="Arial"/>
              <a:sym typeface="Arial"/>
            </a:endParaRPr>
          </a:p>
          <a:p>
            <a:pPr indent="-228600" lvl="0" marL="228600" rtl="0" algn="l">
              <a:lnSpc>
                <a:spcPct val="90000"/>
              </a:lnSpc>
              <a:spcBef>
                <a:spcPts val="0"/>
              </a:spcBef>
              <a:spcAft>
                <a:spcPts val="0"/>
              </a:spcAft>
              <a:buSzPts val="1100"/>
              <a:buChar char="●"/>
            </a:pPr>
            <a:r>
              <a:rPr lang="en-GB" sz="1000">
                <a:latin typeface="Arial"/>
                <a:ea typeface="Arial"/>
                <a:cs typeface="Arial"/>
                <a:sym typeface="Arial"/>
              </a:rPr>
              <a:t>First, the caption and legend of a figure should be brief and it should contain sufficient explanatory details to explain the figure without the need to refer to the text. Readers often review the figures before they read the entire paper. </a:t>
            </a:r>
            <a:endParaRPr/>
          </a:p>
          <a:p>
            <a:pPr indent="-228600" lvl="0" marL="228600" rtl="0" algn="l">
              <a:lnSpc>
                <a:spcPct val="90000"/>
              </a:lnSpc>
              <a:spcBef>
                <a:spcPts val="0"/>
              </a:spcBef>
              <a:spcAft>
                <a:spcPts val="0"/>
              </a:spcAft>
              <a:buSzPts val="1100"/>
              <a:buChar char="●"/>
            </a:pPr>
            <a:r>
              <a:rPr lang="en-GB" sz="1000">
                <a:solidFill>
                  <a:srgbClr val="292929"/>
                </a:solidFill>
                <a:latin typeface="Arial"/>
                <a:ea typeface="Arial"/>
                <a:cs typeface="Arial"/>
                <a:sym typeface="Arial"/>
              </a:rPr>
              <a:t>Second, it can be tempting to go crazy with colour, but it should be used sparingly and only when absolutely necessary. For instance, if different line styles can clarify the meaning, don’t use colors or other thrilling effects that can distract from the content and may not appear when printed in black and white. </a:t>
            </a:r>
            <a:endParaRPr b="1" sz="1000">
              <a:latin typeface="Arial"/>
              <a:ea typeface="Arial"/>
              <a:cs typeface="Arial"/>
              <a:sym typeface="Arial"/>
            </a:endParaRPr>
          </a:p>
          <a:p>
            <a:pPr indent="-158750" lvl="0" marL="228600" rtl="0" algn="l">
              <a:lnSpc>
                <a:spcPct val="90000"/>
              </a:lnSpc>
              <a:spcBef>
                <a:spcPts val="0"/>
              </a:spcBef>
              <a:spcAft>
                <a:spcPts val="0"/>
              </a:spcAft>
              <a:buSzPts val="1100"/>
              <a:buNone/>
            </a:pPr>
            <a:r>
              <a:t/>
            </a:r>
            <a:endParaRPr sz="1000">
              <a:latin typeface="Arial"/>
              <a:ea typeface="Arial"/>
              <a:cs typeface="Arial"/>
              <a:sym typeface="Arial"/>
            </a:endParaRPr>
          </a:p>
          <a:p>
            <a:pPr indent="-228600" lvl="0" marL="228600" rtl="0" algn="l">
              <a:lnSpc>
                <a:spcPct val="90000"/>
              </a:lnSpc>
              <a:spcBef>
                <a:spcPts val="0"/>
              </a:spcBef>
              <a:spcAft>
                <a:spcPts val="0"/>
              </a:spcAft>
              <a:buSzPts val="1100"/>
              <a:buChar char="●"/>
            </a:pPr>
            <a:r>
              <a:rPr lang="en-GB" sz="1000">
                <a:latin typeface="Arial"/>
                <a:ea typeface="Arial"/>
                <a:cs typeface="Arial"/>
                <a:sym typeface="Arial"/>
              </a:rPr>
              <a:t>Now some advice on specific types of figures:</a:t>
            </a:r>
            <a:endParaRPr/>
          </a:p>
          <a:p>
            <a:pPr indent="-158750" lvl="0" marL="228600" rtl="0" algn="l">
              <a:lnSpc>
                <a:spcPct val="90000"/>
              </a:lnSpc>
              <a:spcBef>
                <a:spcPts val="0"/>
              </a:spcBef>
              <a:spcAft>
                <a:spcPts val="0"/>
              </a:spcAft>
              <a:buSzPts val="1100"/>
              <a:buNone/>
            </a:pPr>
            <a:r>
              <a:t/>
            </a:r>
            <a:endParaRPr sz="1000">
              <a:latin typeface="Arial"/>
              <a:ea typeface="Arial"/>
              <a:cs typeface="Arial"/>
              <a:sym typeface="Arial"/>
            </a:endParaRPr>
          </a:p>
          <a:p>
            <a:pPr indent="-228600" lvl="0" marL="228600" rtl="0" algn="l">
              <a:lnSpc>
                <a:spcPct val="90000"/>
              </a:lnSpc>
              <a:spcBef>
                <a:spcPts val="0"/>
              </a:spcBef>
              <a:spcAft>
                <a:spcPts val="0"/>
              </a:spcAft>
              <a:buSzPts val="1100"/>
              <a:buChar char="●"/>
            </a:pPr>
            <a:r>
              <a:rPr b="0" lang="en-GB" sz="1000">
                <a:latin typeface="Arial"/>
                <a:ea typeface="Arial"/>
                <a:cs typeface="Arial"/>
                <a:sym typeface="Arial"/>
              </a:rPr>
              <a:t>Firstly graphs. These are often used to compare experimental results with those of previous works, or with calculated/theoretical values. Graphs should not be crowded with many data sets; try to present at most </a:t>
            </a:r>
            <a:r>
              <a:rPr b="0" lang="en-GB" sz="1000">
                <a:solidFill>
                  <a:srgbClr val="292929"/>
                </a:solidFill>
                <a:latin typeface="Arial"/>
                <a:ea typeface="Arial"/>
                <a:cs typeface="Arial"/>
                <a:sym typeface="Arial"/>
              </a:rPr>
              <a:t>3 to 4 data sets per figure. Use well-selected scales with broken axes if needed, label the axes clearly, and use different symbols or line styles so that one can quickly discriminate between the data sets, even in greyscale. </a:t>
            </a:r>
            <a:endParaRPr b="0" sz="1000">
              <a:solidFill>
                <a:schemeClr val="dk1"/>
              </a:solidFill>
              <a:latin typeface="Arial"/>
              <a:ea typeface="Arial"/>
              <a:cs typeface="Arial"/>
              <a:sym typeface="Arial"/>
            </a:endParaRPr>
          </a:p>
          <a:p>
            <a:pPr indent="-228600" lvl="0" marL="228600" rtl="0" algn="l">
              <a:lnSpc>
                <a:spcPct val="90000"/>
              </a:lnSpc>
              <a:spcBef>
                <a:spcPts val="0"/>
              </a:spcBef>
              <a:spcAft>
                <a:spcPts val="0"/>
              </a:spcAft>
              <a:buSzPts val="1100"/>
              <a:buChar char="●"/>
            </a:pPr>
            <a:r>
              <a:rPr b="0" lang="en-GB" sz="1000">
                <a:solidFill>
                  <a:srgbClr val="292929"/>
                </a:solidFill>
                <a:latin typeface="Arial"/>
                <a:ea typeface="Arial"/>
                <a:cs typeface="Arial"/>
                <a:sym typeface="Arial"/>
              </a:rPr>
              <a:t>Secondly photographs. These should include a scale marker and the resolution should be clear. You must never manipulate the image to enhance the results – what is portrayed in the paper should remain genuine and authentic. </a:t>
            </a:r>
            <a:endParaRPr b="0" sz="1000">
              <a:latin typeface="Arial"/>
              <a:ea typeface="Arial"/>
              <a:cs typeface="Arial"/>
              <a:sym typeface="Arial"/>
            </a:endParaRPr>
          </a:p>
        </p:txBody>
      </p:sp>
      <p:sp>
        <p:nvSpPr>
          <p:cNvPr id="319" name="Google Shape;319;p9:notes"/>
          <p:cNvSpPr txBox="1"/>
          <p:nvPr>
            <p:ph idx="12" type="sldNum"/>
          </p:nvPr>
        </p:nvSpPr>
        <p:spPr>
          <a:xfrm>
            <a:off x="3777607" y="9428584"/>
            <a:ext cx="2889900" cy="49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GB"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43"/>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43"/>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grpSp>
        <p:nvGrpSpPr>
          <p:cNvPr id="14" name="Google Shape;14;p43"/>
          <p:cNvGrpSpPr/>
          <p:nvPr/>
        </p:nvGrpSpPr>
        <p:grpSpPr>
          <a:xfrm>
            <a:off x="975263" y="1357225"/>
            <a:ext cx="7193475" cy="2429050"/>
            <a:chOff x="751300" y="1433450"/>
            <a:chExt cx="7193475" cy="2429050"/>
          </a:xfrm>
        </p:grpSpPr>
        <p:sp>
          <p:nvSpPr>
            <p:cNvPr id="15" name="Google Shape;15;p43"/>
            <p:cNvSpPr/>
            <p:nvPr/>
          </p:nvSpPr>
          <p:spPr>
            <a:xfrm>
              <a:off x="751300" y="3342300"/>
              <a:ext cx="520200" cy="5202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3"/>
            <p:cNvSpPr/>
            <p:nvPr/>
          </p:nvSpPr>
          <p:spPr>
            <a:xfrm rot="10800000">
              <a:off x="7424575" y="1433450"/>
              <a:ext cx="520200" cy="520200"/>
            </a:xfrm>
            <a:prstGeom prst="corner">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3"/>
            <p:cNvSpPr/>
            <p:nvPr/>
          </p:nvSpPr>
          <p:spPr>
            <a:xfrm rot="-5400000">
              <a:off x="7424575" y="3342300"/>
              <a:ext cx="520200" cy="520200"/>
            </a:xfrm>
            <a:prstGeom prst="corner">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3"/>
            <p:cNvSpPr/>
            <p:nvPr/>
          </p:nvSpPr>
          <p:spPr>
            <a:xfrm rot="5400000">
              <a:off x="751300" y="1433450"/>
              <a:ext cx="520200" cy="520200"/>
            </a:xfrm>
            <a:prstGeom prst="corner">
              <a:avLst>
                <a:gd fmla="val 5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ial"/>
                <a:ea typeface="Arial"/>
                <a:cs typeface="Arial"/>
                <a:sym typeface="Arial"/>
              </a:endParaRPr>
            </a:p>
          </p:txBody>
        </p:sp>
      </p:grpSp>
      <p:grpSp>
        <p:nvGrpSpPr>
          <p:cNvPr id="19" name="Google Shape;19;p43"/>
          <p:cNvGrpSpPr/>
          <p:nvPr/>
        </p:nvGrpSpPr>
        <p:grpSpPr>
          <a:xfrm>
            <a:off x="905370" y="4750050"/>
            <a:ext cx="8238683" cy="393600"/>
            <a:chOff x="1001725" y="4750050"/>
            <a:chExt cx="8142600" cy="393600"/>
          </a:xfrm>
        </p:grpSpPr>
        <p:sp>
          <p:nvSpPr>
            <p:cNvPr id="20" name="Google Shape;20;p43"/>
            <p:cNvSpPr/>
            <p:nvPr/>
          </p:nvSpPr>
          <p:spPr>
            <a:xfrm>
              <a:off x="1001725" y="4750050"/>
              <a:ext cx="81426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3"/>
            <p:cNvSpPr/>
            <p:nvPr/>
          </p:nvSpPr>
          <p:spPr>
            <a:xfrm>
              <a:off x="1001725" y="5056825"/>
              <a:ext cx="81426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72" name="Shape 72"/>
        <p:cNvGrpSpPr/>
        <p:nvPr/>
      </p:nvGrpSpPr>
      <p:grpSpPr>
        <a:xfrm>
          <a:off x="0" y="0"/>
          <a:ext cx="0" cy="0"/>
          <a:chOff x="0" y="0"/>
          <a:chExt cx="0" cy="0"/>
        </a:xfrm>
      </p:grpSpPr>
      <p:sp>
        <p:nvSpPr>
          <p:cNvPr id="73" name="Google Shape;73;p52"/>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4" name="Google Shape;74;p52"/>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rgbClr val="FFFFFF"/>
                </a:solidFill>
                <a:latin typeface="Arial"/>
                <a:ea typeface="Arial"/>
                <a:cs typeface="Arial"/>
                <a:sym typeface="Arial"/>
              </a:rPr>
              <a:t>   |   </a:t>
            </a:r>
            <a:fld id="{00000000-1234-1234-1234-123412341234}" type="slidenum">
              <a:rPr b="0" i="0" lang="en-GB" sz="525" u="none" cap="none" strike="noStrike">
                <a:solidFill>
                  <a:srgbClr val="FFFFFF"/>
                </a:solidFill>
                <a:latin typeface="Arial"/>
                <a:ea typeface="Arial"/>
                <a:cs typeface="Arial"/>
                <a:sym typeface="Arial"/>
              </a:rPr>
              <a:t>‹#›</a:t>
            </a:fld>
            <a:endParaRPr b="0" i="0" sz="525" u="none" cap="none" strike="noStrike">
              <a:solidFill>
                <a:srgbClr val="FFFFFF"/>
              </a:solidFill>
              <a:latin typeface="Arial"/>
              <a:ea typeface="Arial"/>
              <a:cs typeface="Arial"/>
              <a:sym typeface="Arial"/>
            </a:endParaRPr>
          </a:p>
        </p:txBody>
      </p:sp>
      <p:sp>
        <p:nvSpPr>
          <p:cNvPr id="75" name="Google Shape;75;p52"/>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6" name="Google Shape;76;p52"/>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7" name="Google Shape;77;p52"/>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8" name="Google Shape;78;p52"/>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Header">
  <p:cSld name="4_Section Header">
    <p:spTree>
      <p:nvGrpSpPr>
        <p:cNvPr id="79" name="Shape 79"/>
        <p:cNvGrpSpPr/>
        <p:nvPr/>
      </p:nvGrpSpPr>
      <p:grpSpPr>
        <a:xfrm>
          <a:off x="0" y="0"/>
          <a:ext cx="0" cy="0"/>
          <a:chOff x="0" y="0"/>
          <a:chExt cx="0" cy="0"/>
        </a:xfrm>
      </p:grpSpPr>
      <p:sp>
        <p:nvSpPr>
          <p:cNvPr id="80" name="Google Shape;80;p53"/>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1" name="Google Shape;81;p53"/>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rgbClr val="FFFFFF"/>
                </a:solidFill>
                <a:latin typeface="Arial"/>
                <a:ea typeface="Arial"/>
                <a:cs typeface="Arial"/>
                <a:sym typeface="Arial"/>
              </a:rPr>
              <a:t>   |   </a:t>
            </a:r>
            <a:fld id="{00000000-1234-1234-1234-123412341234}" type="slidenum">
              <a:rPr b="0" i="0" lang="en-GB" sz="525" u="none" cap="none" strike="noStrike">
                <a:solidFill>
                  <a:srgbClr val="FFFFFF"/>
                </a:solidFill>
                <a:latin typeface="Arial"/>
                <a:ea typeface="Arial"/>
                <a:cs typeface="Arial"/>
                <a:sym typeface="Arial"/>
              </a:rPr>
              <a:t>‹#›</a:t>
            </a:fld>
            <a:endParaRPr b="0" i="0" sz="525" u="none" cap="none" strike="noStrike">
              <a:solidFill>
                <a:srgbClr val="FFFFFF"/>
              </a:solidFill>
              <a:latin typeface="Arial"/>
              <a:ea typeface="Arial"/>
              <a:cs typeface="Arial"/>
              <a:sym typeface="Arial"/>
            </a:endParaRPr>
          </a:p>
        </p:txBody>
      </p:sp>
      <p:sp>
        <p:nvSpPr>
          <p:cNvPr id="82" name="Google Shape;82;p53"/>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53"/>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4" name="Google Shape;84;p53"/>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53"/>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Header">
  <p:cSld name="5_Section Header">
    <p:spTree>
      <p:nvGrpSpPr>
        <p:cNvPr id="86" name="Shape 86"/>
        <p:cNvGrpSpPr/>
        <p:nvPr/>
      </p:nvGrpSpPr>
      <p:grpSpPr>
        <a:xfrm>
          <a:off x="0" y="0"/>
          <a:ext cx="0" cy="0"/>
          <a:chOff x="0" y="0"/>
          <a:chExt cx="0" cy="0"/>
        </a:xfrm>
      </p:grpSpPr>
      <p:sp>
        <p:nvSpPr>
          <p:cNvPr id="87" name="Google Shape;87;p54"/>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8" name="Google Shape;88;p54"/>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rgbClr val="FFFFFF"/>
                </a:solidFill>
                <a:latin typeface="Arial"/>
                <a:ea typeface="Arial"/>
                <a:cs typeface="Arial"/>
                <a:sym typeface="Arial"/>
              </a:rPr>
              <a:t>   |   </a:t>
            </a:r>
            <a:fld id="{00000000-1234-1234-1234-123412341234}" type="slidenum">
              <a:rPr b="0" i="0" lang="en-GB" sz="525" u="none" cap="none" strike="noStrike">
                <a:solidFill>
                  <a:srgbClr val="FFFFFF"/>
                </a:solidFill>
                <a:latin typeface="Arial"/>
                <a:ea typeface="Arial"/>
                <a:cs typeface="Arial"/>
                <a:sym typeface="Arial"/>
              </a:rPr>
              <a:t>‹#›</a:t>
            </a:fld>
            <a:endParaRPr b="0" i="0" sz="525" u="none" cap="none" strike="noStrike">
              <a:solidFill>
                <a:srgbClr val="FFFFFF"/>
              </a:solidFill>
              <a:latin typeface="Arial"/>
              <a:ea typeface="Arial"/>
              <a:cs typeface="Arial"/>
              <a:sym typeface="Arial"/>
            </a:endParaRPr>
          </a:p>
        </p:txBody>
      </p:sp>
      <p:sp>
        <p:nvSpPr>
          <p:cNvPr id="89" name="Google Shape;89;p54"/>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0" name="Google Shape;90;p54"/>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1" name="Google Shape;91;p54"/>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2" name="Google Shape;92;p54"/>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ection Header">
  <p:cSld name="6_Section Header">
    <p:spTree>
      <p:nvGrpSpPr>
        <p:cNvPr id="93" name="Shape 93"/>
        <p:cNvGrpSpPr/>
        <p:nvPr/>
      </p:nvGrpSpPr>
      <p:grpSpPr>
        <a:xfrm>
          <a:off x="0" y="0"/>
          <a:ext cx="0" cy="0"/>
          <a:chOff x="0" y="0"/>
          <a:chExt cx="0" cy="0"/>
        </a:xfrm>
      </p:grpSpPr>
      <p:sp>
        <p:nvSpPr>
          <p:cNvPr id="94" name="Google Shape;94;p55"/>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5" name="Google Shape;95;p55"/>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rgbClr val="FFFFFF"/>
                </a:solidFill>
                <a:latin typeface="Arial"/>
                <a:ea typeface="Arial"/>
                <a:cs typeface="Arial"/>
                <a:sym typeface="Arial"/>
              </a:rPr>
              <a:t>   |   </a:t>
            </a:r>
            <a:fld id="{00000000-1234-1234-1234-123412341234}" type="slidenum">
              <a:rPr b="0" i="0" lang="en-GB" sz="525" u="none" cap="none" strike="noStrike">
                <a:solidFill>
                  <a:srgbClr val="FFFFFF"/>
                </a:solidFill>
                <a:latin typeface="Arial"/>
                <a:ea typeface="Arial"/>
                <a:cs typeface="Arial"/>
                <a:sym typeface="Arial"/>
              </a:rPr>
              <a:t>‹#›</a:t>
            </a:fld>
            <a:endParaRPr b="0" i="0" sz="525" u="none" cap="none" strike="noStrike">
              <a:solidFill>
                <a:srgbClr val="FFFFFF"/>
              </a:solidFill>
              <a:latin typeface="Arial"/>
              <a:ea typeface="Arial"/>
              <a:cs typeface="Arial"/>
              <a:sym typeface="Arial"/>
            </a:endParaRPr>
          </a:p>
        </p:txBody>
      </p:sp>
      <p:sp>
        <p:nvSpPr>
          <p:cNvPr id="96" name="Google Shape;96;p55"/>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55"/>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8" name="Google Shape;98;p55"/>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99" name="Google Shape;99;p55"/>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00" name="Shape 100"/>
        <p:cNvGrpSpPr/>
        <p:nvPr/>
      </p:nvGrpSpPr>
      <p:grpSpPr>
        <a:xfrm>
          <a:off x="0" y="0"/>
          <a:ext cx="0" cy="0"/>
          <a:chOff x="0" y="0"/>
          <a:chExt cx="0" cy="0"/>
        </a:xfrm>
      </p:grpSpPr>
      <p:sp>
        <p:nvSpPr>
          <p:cNvPr id="101" name="Google Shape;101;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3" name="Google Shape;103;p58"/>
          <p:cNvSpPr txBox="1"/>
          <p:nvPr>
            <p:ph idx="10" type="dt"/>
          </p:nvPr>
        </p:nvSpPr>
        <p:spPr>
          <a:xfrm>
            <a:off x="457200" y="4767263"/>
            <a:ext cx="21336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4" name="Google Shape;104;p58"/>
          <p:cNvSpPr txBox="1"/>
          <p:nvPr>
            <p:ph idx="11" type="ftr"/>
          </p:nvPr>
        </p:nvSpPr>
        <p:spPr>
          <a:xfrm>
            <a:off x="3124200" y="4767263"/>
            <a:ext cx="2895600" cy="273844"/>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5" name="Google Shape;10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Section Header">
  <p:cSld name="15_Section Header">
    <p:spTree>
      <p:nvGrpSpPr>
        <p:cNvPr id="106" name="Shape 106"/>
        <p:cNvGrpSpPr/>
        <p:nvPr/>
      </p:nvGrpSpPr>
      <p:grpSpPr>
        <a:xfrm>
          <a:off x="0" y="0"/>
          <a:ext cx="0" cy="0"/>
          <a:chOff x="0" y="0"/>
          <a:chExt cx="0" cy="0"/>
        </a:xfrm>
      </p:grpSpPr>
      <p:sp>
        <p:nvSpPr>
          <p:cNvPr id="107" name="Google Shape;107;p59"/>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8" name="Google Shape;108;p59"/>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09" name="Google Shape;109;p59"/>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59"/>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1" name="Google Shape;111;p59"/>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2" name="Google Shape;112;p59"/>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Section Header">
  <p:cSld name="16_Section Header">
    <p:spTree>
      <p:nvGrpSpPr>
        <p:cNvPr id="113" name="Shape 113"/>
        <p:cNvGrpSpPr/>
        <p:nvPr/>
      </p:nvGrpSpPr>
      <p:grpSpPr>
        <a:xfrm>
          <a:off x="0" y="0"/>
          <a:ext cx="0" cy="0"/>
          <a:chOff x="0" y="0"/>
          <a:chExt cx="0" cy="0"/>
        </a:xfrm>
      </p:grpSpPr>
      <p:sp>
        <p:nvSpPr>
          <p:cNvPr id="114" name="Google Shape;114;p60"/>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5" name="Google Shape;115;p60"/>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16" name="Google Shape;116;p60"/>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 name="Google Shape;117;p60"/>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8" name="Google Shape;118;p60"/>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9" name="Google Shape;119;p60"/>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Section Header">
  <p:cSld name="17_Section Header">
    <p:spTree>
      <p:nvGrpSpPr>
        <p:cNvPr id="120" name="Shape 120"/>
        <p:cNvGrpSpPr/>
        <p:nvPr/>
      </p:nvGrpSpPr>
      <p:grpSpPr>
        <a:xfrm>
          <a:off x="0" y="0"/>
          <a:ext cx="0" cy="0"/>
          <a:chOff x="0" y="0"/>
          <a:chExt cx="0" cy="0"/>
        </a:xfrm>
      </p:grpSpPr>
      <p:sp>
        <p:nvSpPr>
          <p:cNvPr id="121" name="Google Shape;121;p61"/>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2" name="Google Shape;122;p61"/>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23" name="Google Shape;123;p61"/>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4" name="Google Shape;124;p61"/>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5" name="Google Shape;125;p61"/>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6" name="Google Shape;126;p61"/>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Section Header">
  <p:cSld name="18_Section Header">
    <p:spTree>
      <p:nvGrpSpPr>
        <p:cNvPr id="127" name="Shape 127"/>
        <p:cNvGrpSpPr/>
        <p:nvPr/>
      </p:nvGrpSpPr>
      <p:grpSpPr>
        <a:xfrm>
          <a:off x="0" y="0"/>
          <a:ext cx="0" cy="0"/>
          <a:chOff x="0" y="0"/>
          <a:chExt cx="0" cy="0"/>
        </a:xfrm>
      </p:grpSpPr>
      <p:sp>
        <p:nvSpPr>
          <p:cNvPr id="128" name="Google Shape;128;p62"/>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9" name="Google Shape;129;p62"/>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30" name="Google Shape;130;p62"/>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1" name="Google Shape;131;p62"/>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2" name="Google Shape;132;p62"/>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3" name="Google Shape;133;p62"/>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Section Header">
  <p:cSld name="19_Section Header">
    <p:spTree>
      <p:nvGrpSpPr>
        <p:cNvPr id="134" name="Shape 134"/>
        <p:cNvGrpSpPr/>
        <p:nvPr/>
      </p:nvGrpSpPr>
      <p:grpSpPr>
        <a:xfrm>
          <a:off x="0" y="0"/>
          <a:ext cx="0" cy="0"/>
          <a:chOff x="0" y="0"/>
          <a:chExt cx="0" cy="0"/>
        </a:xfrm>
      </p:grpSpPr>
      <p:sp>
        <p:nvSpPr>
          <p:cNvPr id="135" name="Google Shape;135;p63"/>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6" name="Google Shape;136;p63"/>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37" name="Google Shape;137;p63"/>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8" name="Google Shape;138;p63"/>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9" name="Google Shape;139;p63"/>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0" name="Google Shape;140;p63"/>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ection Header">
  <p:cSld name="8_Section Header">
    <p:spTree>
      <p:nvGrpSpPr>
        <p:cNvPr id="22" name="Shape 22"/>
        <p:cNvGrpSpPr/>
        <p:nvPr/>
      </p:nvGrpSpPr>
      <p:grpSpPr>
        <a:xfrm>
          <a:off x="0" y="0"/>
          <a:ext cx="0" cy="0"/>
          <a:chOff x="0" y="0"/>
          <a:chExt cx="0" cy="0"/>
        </a:xfrm>
      </p:grpSpPr>
      <p:sp>
        <p:nvSpPr>
          <p:cNvPr id="23" name="Google Shape;23;p44"/>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4" name="Google Shape;24;p44"/>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25" name="Google Shape;25;p44"/>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44"/>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44"/>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44"/>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Section Header">
  <p:cSld name="20_Section Header">
    <p:spTree>
      <p:nvGrpSpPr>
        <p:cNvPr id="141" name="Shape 141"/>
        <p:cNvGrpSpPr/>
        <p:nvPr/>
      </p:nvGrpSpPr>
      <p:grpSpPr>
        <a:xfrm>
          <a:off x="0" y="0"/>
          <a:ext cx="0" cy="0"/>
          <a:chOff x="0" y="0"/>
          <a:chExt cx="0" cy="0"/>
        </a:xfrm>
      </p:grpSpPr>
      <p:sp>
        <p:nvSpPr>
          <p:cNvPr id="142" name="Google Shape;142;p64"/>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3" name="Google Shape;143;p64"/>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44" name="Google Shape;144;p64"/>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5" name="Google Shape;145;p64"/>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6" name="Google Shape;146;p64"/>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7" name="Google Shape;147;p64"/>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Section Header">
  <p:cSld name="22_Section Header">
    <p:spTree>
      <p:nvGrpSpPr>
        <p:cNvPr id="148" name="Shape 148"/>
        <p:cNvGrpSpPr/>
        <p:nvPr/>
      </p:nvGrpSpPr>
      <p:grpSpPr>
        <a:xfrm>
          <a:off x="0" y="0"/>
          <a:ext cx="0" cy="0"/>
          <a:chOff x="0" y="0"/>
          <a:chExt cx="0" cy="0"/>
        </a:xfrm>
      </p:grpSpPr>
      <p:sp>
        <p:nvSpPr>
          <p:cNvPr id="149" name="Google Shape;149;p65"/>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0" name="Google Shape;150;p65"/>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51" name="Google Shape;151;p65"/>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2" name="Google Shape;152;p65"/>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3" name="Google Shape;153;p65"/>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4" name="Google Shape;154;p65"/>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Section Header">
  <p:cSld name="23_Section Header">
    <p:spTree>
      <p:nvGrpSpPr>
        <p:cNvPr id="155" name="Shape 155"/>
        <p:cNvGrpSpPr/>
        <p:nvPr/>
      </p:nvGrpSpPr>
      <p:grpSpPr>
        <a:xfrm>
          <a:off x="0" y="0"/>
          <a:ext cx="0" cy="0"/>
          <a:chOff x="0" y="0"/>
          <a:chExt cx="0" cy="0"/>
        </a:xfrm>
      </p:grpSpPr>
      <p:sp>
        <p:nvSpPr>
          <p:cNvPr id="156" name="Google Shape;156;p66"/>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7" name="Google Shape;157;p66"/>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58" name="Google Shape;158;p66"/>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9" name="Google Shape;159;p66"/>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0" name="Google Shape;160;p66"/>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1" name="Google Shape;161;p66"/>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Section Header">
  <p:cSld name="24_Section Header">
    <p:spTree>
      <p:nvGrpSpPr>
        <p:cNvPr id="162" name="Shape 162"/>
        <p:cNvGrpSpPr/>
        <p:nvPr/>
      </p:nvGrpSpPr>
      <p:grpSpPr>
        <a:xfrm>
          <a:off x="0" y="0"/>
          <a:ext cx="0" cy="0"/>
          <a:chOff x="0" y="0"/>
          <a:chExt cx="0" cy="0"/>
        </a:xfrm>
      </p:grpSpPr>
      <p:sp>
        <p:nvSpPr>
          <p:cNvPr id="163" name="Google Shape;163;p67"/>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4" name="Google Shape;164;p67"/>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165" name="Google Shape;165;p67"/>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6" name="Google Shape;166;p67"/>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7" name="Google Shape;167;p67"/>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8" name="Google Shape;168;p67"/>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9" name="Shape 169"/>
        <p:cNvGrpSpPr/>
        <p:nvPr/>
      </p:nvGrpSpPr>
      <p:grpSpPr>
        <a:xfrm>
          <a:off x="0" y="0"/>
          <a:ext cx="0" cy="0"/>
          <a:chOff x="0" y="0"/>
          <a:chExt cx="0" cy="0"/>
        </a:xfrm>
      </p:grpSpPr>
      <p:pic>
        <p:nvPicPr>
          <p:cNvPr id="170" name="Google Shape;170;p68"/>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sp>
        <p:nvSpPr>
          <p:cNvPr id="171" name="Google Shape;171;p68"/>
          <p:cNvSpPr txBox="1"/>
          <p:nvPr>
            <p:ph type="ctrTitle"/>
          </p:nvPr>
        </p:nvSpPr>
        <p:spPr>
          <a:xfrm>
            <a:off x="1" y="720575"/>
            <a:ext cx="7137300" cy="2052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2" name="Google Shape;172;p68"/>
          <p:cNvSpPr/>
          <p:nvPr/>
        </p:nvSpPr>
        <p:spPr>
          <a:xfrm>
            <a:off x="7484075" y="0"/>
            <a:ext cx="1542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8"/>
          <p:cNvSpPr/>
          <p:nvPr/>
        </p:nvSpPr>
        <p:spPr>
          <a:xfrm>
            <a:off x="7859725" y="100"/>
            <a:ext cx="12843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8"/>
          <p:cNvSpPr txBox="1"/>
          <p:nvPr>
            <p:ph idx="1" type="subTitle"/>
          </p:nvPr>
        </p:nvSpPr>
        <p:spPr>
          <a:xfrm>
            <a:off x="0" y="2810125"/>
            <a:ext cx="71373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75" name="Google Shape;175;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6" name="Shape 176"/>
        <p:cNvGrpSpPr/>
        <p:nvPr/>
      </p:nvGrpSpPr>
      <p:grpSpPr>
        <a:xfrm>
          <a:off x="0" y="0"/>
          <a:ext cx="0" cy="0"/>
          <a:chOff x="0" y="0"/>
          <a:chExt cx="0" cy="0"/>
        </a:xfrm>
      </p:grpSpPr>
      <p:sp>
        <p:nvSpPr>
          <p:cNvPr id="177" name="Google Shape;177;p69"/>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9" name="Google Shape;179;p6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0" name="Google Shape;180;p6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1" name="Google Shape;181;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82" name="Google Shape;182;p69"/>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sp>
        <p:nvSpPr>
          <p:cNvPr id="183" name="Google Shape;183;p69"/>
          <p:cNvSpPr/>
          <p:nvPr/>
        </p:nvSpPr>
        <p:spPr>
          <a:xfrm>
            <a:off x="905400" y="4750050"/>
            <a:ext cx="82389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69"/>
          <p:cNvSpPr/>
          <p:nvPr/>
        </p:nvSpPr>
        <p:spPr>
          <a:xfrm>
            <a:off x="905425" y="5056825"/>
            <a:ext cx="82389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70"/>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0"/>
          <p:cNvSpPr txBox="1"/>
          <p:nvPr>
            <p:ph type="title"/>
          </p:nvPr>
        </p:nvSpPr>
        <p:spPr>
          <a:xfrm>
            <a:off x="234625" y="2331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8" name="Google Shape;188;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89" name="Google Shape;189;p70"/>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sp>
        <p:nvSpPr>
          <p:cNvPr id="190" name="Google Shape;190;p70"/>
          <p:cNvSpPr/>
          <p:nvPr/>
        </p:nvSpPr>
        <p:spPr>
          <a:xfrm>
            <a:off x="905400" y="4750050"/>
            <a:ext cx="82389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0"/>
          <p:cNvSpPr/>
          <p:nvPr/>
        </p:nvSpPr>
        <p:spPr>
          <a:xfrm>
            <a:off x="1001725" y="5056825"/>
            <a:ext cx="81426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2" name="Shape 192"/>
        <p:cNvGrpSpPr/>
        <p:nvPr/>
      </p:nvGrpSpPr>
      <p:grpSpPr>
        <a:xfrm>
          <a:off x="0" y="0"/>
          <a:ext cx="0" cy="0"/>
          <a:chOff x="0" y="0"/>
          <a:chExt cx="0" cy="0"/>
        </a:xfrm>
      </p:grpSpPr>
      <p:sp>
        <p:nvSpPr>
          <p:cNvPr id="193" name="Google Shape;193;p71"/>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7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95" name="Google Shape;195;p7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6" name="Google Shape;19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97" name="Google Shape;197;p71"/>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grpSp>
        <p:nvGrpSpPr>
          <p:cNvPr id="198" name="Google Shape;198;p71"/>
          <p:cNvGrpSpPr/>
          <p:nvPr/>
        </p:nvGrpSpPr>
        <p:grpSpPr>
          <a:xfrm>
            <a:off x="905370" y="4750050"/>
            <a:ext cx="8238683" cy="393600"/>
            <a:chOff x="1001725" y="4750050"/>
            <a:chExt cx="8142600" cy="393600"/>
          </a:xfrm>
        </p:grpSpPr>
        <p:sp>
          <p:nvSpPr>
            <p:cNvPr id="199" name="Google Shape;199;p71"/>
            <p:cNvSpPr/>
            <p:nvPr/>
          </p:nvSpPr>
          <p:spPr>
            <a:xfrm>
              <a:off x="1001725" y="4750050"/>
              <a:ext cx="81426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71"/>
            <p:cNvSpPr/>
            <p:nvPr/>
          </p:nvSpPr>
          <p:spPr>
            <a:xfrm>
              <a:off x="1001725" y="5056825"/>
              <a:ext cx="81426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1" name="Shape 201"/>
        <p:cNvGrpSpPr/>
        <p:nvPr/>
      </p:nvGrpSpPr>
      <p:grpSpPr>
        <a:xfrm>
          <a:off x="0" y="0"/>
          <a:ext cx="0" cy="0"/>
          <a:chOff x="0" y="0"/>
          <a:chExt cx="0" cy="0"/>
        </a:xfrm>
      </p:grpSpPr>
      <p:sp>
        <p:nvSpPr>
          <p:cNvPr id="202" name="Google Shape;202;p72"/>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04" name="Google Shape;204;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205" name="Google Shape;205;p72"/>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grpSp>
        <p:nvGrpSpPr>
          <p:cNvPr id="206" name="Google Shape;206;p72"/>
          <p:cNvGrpSpPr/>
          <p:nvPr/>
        </p:nvGrpSpPr>
        <p:grpSpPr>
          <a:xfrm>
            <a:off x="905370" y="4750050"/>
            <a:ext cx="8238683" cy="393600"/>
            <a:chOff x="1001725" y="4750050"/>
            <a:chExt cx="8142600" cy="393600"/>
          </a:xfrm>
        </p:grpSpPr>
        <p:sp>
          <p:nvSpPr>
            <p:cNvPr id="207" name="Google Shape;207;p72"/>
            <p:cNvSpPr/>
            <p:nvPr/>
          </p:nvSpPr>
          <p:spPr>
            <a:xfrm>
              <a:off x="1001725" y="4750050"/>
              <a:ext cx="81426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72"/>
            <p:cNvSpPr/>
            <p:nvPr/>
          </p:nvSpPr>
          <p:spPr>
            <a:xfrm>
              <a:off x="1001725" y="5056825"/>
              <a:ext cx="81426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9" name="Shape 209"/>
        <p:cNvGrpSpPr/>
        <p:nvPr/>
      </p:nvGrpSpPr>
      <p:grpSpPr>
        <a:xfrm>
          <a:off x="0" y="0"/>
          <a:ext cx="0" cy="0"/>
          <a:chOff x="0" y="0"/>
          <a:chExt cx="0" cy="0"/>
        </a:xfrm>
      </p:grpSpPr>
      <p:sp>
        <p:nvSpPr>
          <p:cNvPr id="210" name="Google Shape;210;p73"/>
          <p:cNvSpPr/>
          <p:nvPr/>
        </p:nvSpPr>
        <p:spPr>
          <a:xfrm>
            <a:off x="4572000" y="-125"/>
            <a:ext cx="45720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12" name="Google Shape;212;p7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13" name="Google Shape;213;p7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4" name="Google Shape;21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ection Header">
  <p:cSld name="9_Section Header">
    <p:spTree>
      <p:nvGrpSpPr>
        <p:cNvPr id="29" name="Shape 29"/>
        <p:cNvGrpSpPr/>
        <p:nvPr/>
      </p:nvGrpSpPr>
      <p:grpSpPr>
        <a:xfrm>
          <a:off x="0" y="0"/>
          <a:ext cx="0" cy="0"/>
          <a:chOff x="0" y="0"/>
          <a:chExt cx="0" cy="0"/>
        </a:xfrm>
      </p:grpSpPr>
      <p:sp>
        <p:nvSpPr>
          <p:cNvPr id="30" name="Google Shape;30;p45"/>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45"/>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32" name="Google Shape;32;p45"/>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45"/>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4" name="Google Shape;34;p45"/>
          <p:cNvSpPr txBox="1"/>
          <p:nvPr>
            <p:ph idx="3" type="body"/>
          </p:nvPr>
        </p:nvSpPr>
        <p:spPr>
          <a:xfrm>
            <a:off x="529910" y="4068165"/>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5" name="Shape 215"/>
        <p:cNvGrpSpPr/>
        <p:nvPr/>
      </p:nvGrpSpPr>
      <p:grpSpPr>
        <a:xfrm>
          <a:off x="0" y="0"/>
          <a:ext cx="0" cy="0"/>
          <a:chOff x="0" y="0"/>
          <a:chExt cx="0" cy="0"/>
        </a:xfrm>
      </p:grpSpPr>
      <p:sp>
        <p:nvSpPr>
          <p:cNvPr id="216" name="Google Shape;216;p74"/>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18" name="Google Shape;218;p7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19" name="Google Shape;21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220" name="Google Shape;220;p74"/>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grpSp>
        <p:nvGrpSpPr>
          <p:cNvPr id="221" name="Google Shape;221;p74"/>
          <p:cNvGrpSpPr/>
          <p:nvPr/>
        </p:nvGrpSpPr>
        <p:grpSpPr>
          <a:xfrm>
            <a:off x="905370" y="4750050"/>
            <a:ext cx="8238683" cy="393600"/>
            <a:chOff x="1001725" y="4750050"/>
            <a:chExt cx="8142600" cy="393600"/>
          </a:xfrm>
        </p:grpSpPr>
        <p:sp>
          <p:nvSpPr>
            <p:cNvPr id="222" name="Google Shape;222;p74"/>
            <p:cNvSpPr/>
            <p:nvPr/>
          </p:nvSpPr>
          <p:spPr>
            <a:xfrm>
              <a:off x="1001725" y="4750050"/>
              <a:ext cx="81426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4"/>
            <p:cNvSpPr/>
            <p:nvPr/>
          </p:nvSpPr>
          <p:spPr>
            <a:xfrm>
              <a:off x="1001725" y="5056825"/>
              <a:ext cx="81426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4" name="Shape 224"/>
        <p:cNvGrpSpPr/>
        <p:nvPr/>
      </p:nvGrpSpPr>
      <p:grpSpPr>
        <a:xfrm>
          <a:off x="0" y="0"/>
          <a:ext cx="0" cy="0"/>
          <a:chOff x="0" y="0"/>
          <a:chExt cx="0" cy="0"/>
        </a:xfrm>
      </p:grpSpPr>
      <p:sp>
        <p:nvSpPr>
          <p:cNvPr id="225" name="Google Shape;225;p75"/>
          <p:cNvSpPr/>
          <p:nvPr/>
        </p:nvSpPr>
        <p:spPr>
          <a:xfrm>
            <a:off x="0" y="0"/>
            <a:ext cx="9144000" cy="867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227" name="Google Shape;227;p75"/>
          <p:cNvPicPr preferRelativeResize="0"/>
          <p:nvPr/>
        </p:nvPicPr>
        <p:blipFill rotWithShape="1">
          <a:blip r:embed="rId2">
            <a:alphaModFix/>
          </a:blip>
          <a:srcRect b="0" l="0" r="0" t="0"/>
          <a:stretch/>
        </p:blipFill>
        <p:spPr>
          <a:xfrm>
            <a:off x="125250" y="4314000"/>
            <a:ext cx="780150" cy="742823"/>
          </a:xfrm>
          <a:prstGeom prst="rect">
            <a:avLst/>
          </a:prstGeom>
          <a:noFill/>
          <a:ln>
            <a:noFill/>
          </a:ln>
        </p:spPr>
      </p:pic>
      <p:grpSp>
        <p:nvGrpSpPr>
          <p:cNvPr id="228" name="Google Shape;228;p75"/>
          <p:cNvGrpSpPr/>
          <p:nvPr/>
        </p:nvGrpSpPr>
        <p:grpSpPr>
          <a:xfrm>
            <a:off x="905370" y="4750050"/>
            <a:ext cx="8238683" cy="393600"/>
            <a:chOff x="1001725" y="4750050"/>
            <a:chExt cx="8142600" cy="393600"/>
          </a:xfrm>
        </p:grpSpPr>
        <p:sp>
          <p:nvSpPr>
            <p:cNvPr id="229" name="Google Shape;229;p75"/>
            <p:cNvSpPr/>
            <p:nvPr/>
          </p:nvSpPr>
          <p:spPr>
            <a:xfrm>
              <a:off x="1001725" y="4750050"/>
              <a:ext cx="8142600" cy="393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5"/>
            <p:cNvSpPr/>
            <p:nvPr/>
          </p:nvSpPr>
          <p:spPr>
            <a:xfrm>
              <a:off x="1001725" y="5056825"/>
              <a:ext cx="8142600" cy="867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Section Header">
  <p:cSld name="11_Section Header">
    <p:spTree>
      <p:nvGrpSpPr>
        <p:cNvPr id="35" name="Shape 35"/>
        <p:cNvGrpSpPr/>
        <p:nvPr/>
      </p:nvGrpSpPr>
      <p:grpSpPr>
        <a:xfrm>
          <a:off x="0" y="0"/>
          <a:ext cx="0" cy="0"/>
          <a:chOff x="0" y="0"/>
          <a:chExt cx="0" cy="0"/>
        </a:xfrm>
      </p:grpSpPr>
      <p:sp>
        <p:nvSpPr>
          <p:cNvPr id="36" name="Google Shape;36;p46"/>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46"/>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38" name="Google Shape;38;p46"/>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46"/>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6"/>
          <p:cNvSpPr txBox="1"/>
          <p:nvPr>
            <p:ph idx="3" type="body"/>
          </p:nvPr>
        </p:nvSpPr>
        <p:spPr>
          <a:xfrm>
            <a:off x="529910" y="4068165"/>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Section Header">
  <p:cSld name="10_Section Header">
    <p:spTree>
      <p:nvGrpSpPr>
        <p:cNvPr id="41" name="Shape 41"/>
        <p:cNvGrpSpPr/>
        <p:nvPr/>
      </p:nvGrpSpPr>
      <p:grpSpPr>
        <a:xfrm>
          <a:off x="0" y="0"/>
          <a:ext cx="0" cy="0"/>
          <a:chOff x="0" y="0"/>
          <a:chExt cx="0" cy="0"/>
        </a:xfrm>
      </p:grpSpPr>
      <p:sp>
        <p:nvSpPr>
          <p:cNvPr id="42" name="Google Shape;42;p47"/>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47"/>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44" name="Google Shape;44;p47"/>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47"/>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47"/>
          <p:cNvSpPr txBox="1"/>
          <p:nvPr>
            <p:ph idx="3" type="body"/>
          </p:nvPr>
        </p:nvSpPr>
        <p:spPr>
          <a:xfrm>
            <a:off x="529910" y="4068165"/>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ection Header">
  <p:cSld name="12_Section Header">
    <p:spTree>
      <p:nvGrpSpPr>
        <p:cNvPr id="47" name="Shape 47"/>
        <p:cNvGrpSpPr/>
        <p:nvPr/>
      </p:nvGrpSpPr>
      <p:grpSpPr>
        <a:xfrm>
          <a:off x="0" y="0"/>
          <a:ext cx="0" cy="0"/>
          <a:chOff x="0" y="0"/>
          <a:chExt cx="0" cy="0"/>
        </a:xfrm>
      </p:grpSpPr>
      <p:sp>
        <p:nvSpPr>
          <p:cNvPr id="48" name="Google Shape;48;p48"/>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9" name="Google Shape;49;p48"/>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50" name="Google Shape;50;p48"/>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p48"/>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2" name="Google Shape;52;p48"/>
          <p:cNvSpPr txBox="1"/>
          <p:nvPr>
            <p:ph idx="3" type="body"/>
          </p:nvPr>
        </p:nvSpPr>
        <p:spPr>
          <a:xfrm>
            <a:off x="529910" y="4068165"/>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Section Header">
  <p:cSld name="13_Section Header">
    <p:spTree>
      <p:nvGrpSpPr>
        <p:cNvPr id="53" name="Shape 53"/>
        <p:cNvGrpSpPr/>
        <p:nvPr/>
      </p:nvGrpSpPr>
      <p:grpSpPr>
        <a:xfrm>
          <a:off x="0" y="0"/>
          <a:ext cx="0" cy="0"/>
          <a:chOff x="0" y="0"/>
          <a:chExt cx="0" cy="0"/>
        </a:xfrm>
      </p:grpSpPr>
      <p:sp>
        <p:nvSpPr>
          <p:cNvPr id="54" name="Google Shape;54;p49"/>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5" name="Google Shape;55;p49"/>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56" name="Google Shape;56;p49"/>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49"/>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8" name="Google Shape;58;p49"/>
          <p:cNvSpPr txBox="1"/>
          <p:nvPr>
            <p:ph idx="3" type="body"/>
          </p:nvPr>
        </p:nvSpPr>
        <p:spPr>
          <a:xfrm>
            <a:off x="529910" y="4068165"/>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Section Header">
  <p:cSld name="14_Section Header">
    <p:spTree>
      <p:nvGrpSpPr>
        <p:cNvPr id="59" name="Shape 59"/>
        <p:cNvGrpSpPr/>
        <p:nvPr/>
      </p:nvGrpSpPr>
      <p:grpSpPr>
        <a:xfrm>
          <a:off x="0" y="0"/>
          <a:ext cx="0" cy="0"/>
          <a:chOff x="0" y="0"/>
          <a:chExt cx="0" cy="0"/>
        </a:xfrm>
      </p:grpSpPr>
      <p:sp>
        <p:nvSpPr>
          <p:cNvPr id="60" name="Google Shape;60;p50"/>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50"/>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chemeClr val="lt1"/>
                </a:solidFill>
                <a:latin typeface="Arial"/>
                <a:ea typeface="Arial"/>
                <a:cs typeface="Arial"/>
                <a:sym typeface="Arial"/>
              </a:rPr>
              <a:t>   |   </a:t>
            </a:r>
            <a:fld id="{00000000-1234-1234-1234-123412341234}" type="slidenum">
              <a:rPr b="0" i="0" lang="en-GB" sz="525" u="none" cap="none" strike="noStrike">
                <a:solidFill>
                  <a:schemeClr val="lt1"/>
                </a:solidFill>
                <a:latin typeface="Arial"/>
                <a:ea typeface="Arial"/>
                <a:cs typeface="Arial"/>
                <a:sym typeface="Arial"/>
              </a:rPr>
              <a:t>‹#›</a:t>
            </a:fld>
            <a:endParaRPr b="0" i="0" sz="525" u="none" cap="none" strike="noStrike">
              <a:solidFill>
                <a:schemeClr val="lt1"/>
              </a:solidFill>
              <a:latin typeface="Arial"/>
              <a:ea typeface="Arial"/>
              <a:cs typeface="Arial"/>
              <a:sym typeface="Arial"/>
            </a:endParaRPr>
          </a:p>
        </p:txBody>
      </p:sp>
      <p:sp>
        <p:nvSpPr>
          <p:cNvPr id="62" name="Google Shape;62;p50"/>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p50"/>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4" name="Google Shape;64;p50"/>
          <p:cNvSpPr txBox="1"/>
          <p:nvPr>
            <p:ph idx="3" type="body"/>
          </p:nvPr>
        </p:nvSpPr>
        <p:spPr>
          <a:xfrm>
            <a:off x="529910" y="4068165"/>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spTree>
      <p:nvGrpSpPr>
        <p:cNvPr id="65" name="Shape 65"/>
        <p:cNvGrpSpPr/>
        <p:nvPr/>
      </p:nvGrpSpPr>
      <p:grpSpPr>
        <a:xfrm>
          <a:off x="0" y="0"/>
          <a:ext cx="0" cy="0"/>
          <a:chOff x="0" y="0"/>
          <a:chExt cx="0" cy="0"/>
        </a:xfrm>
      </p:grpSpPr>
      <p:sp>
        <p:nvSpPr>
          <p:cNvPr id="66" name="Google Shape;66;p51"/>
          <p:cNvSpPr txBox="1"/>
          <p:nvPr>
            <p:ph idx="1" type="body"/>
          </p:nvPr>
        </p:nvSpPr>
        <p:spPr>
          <a:xfrm>
            <a:off x="457198" y="1457304"/>
            <a:ext cx="8238320" cy="2824192"/>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a:solidFill>
                  <a:srgbClr val="53565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7" name="Google Shape;67;p51"/>
          <p:cNvSpPr txBox="1"/>
          <p:nvPr/>
        </p:nvSpPr>
        <p:spPr>
          <a:xfrm>
            <a:off x="8474338" y="-5741"/>
            <a:ext cx="587784" cy="26589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None/>
            </a:pPr>
            <a:r>
              <a:rPr b="0" i="0" lang="en-GB" sz="525" u="none" cap="none" strike="noStrike">
                <a:solidFill>
                  <a:srgbClr val="FFFFFF"/>
                </a:solidFill>
                <a:latin typeface="Arial"/>
                <a:ea typeface="Arial"/>
                <a:cs typeface="Arial"/>
                <a:sym typeface="Arial"/>
              </a:rPr>
              <a:t>   |   </a:t>
            </a:r>
            <a:fld id="{00000000-1234-1234-1234-123412341234}" type="slidenum">
              <a:rPr b="0" i="0" lang="en-GB" sz="525" u="none" cap="none" strike="noStrike">
                <a:solidFill>
                  <a:srgbClr val="FFFFFF"/>
                </a:solidFill>
                <a:latin typeface="Arial"/>
                <a:ea typeface="Arial"/>
                <a:cs typeface="Arial"/>
                <a:sym typeface="Arial"/>
              </a:rPr>
              <a:t>‹#›</a:t>
            </a:fld>
            <a:endParaRPr b="0" i="0" sz="525" u="none" cap="none" strike="noStrike">
              <a:solidFill>
                <a:srgbClr val="FFFFFF"/>
              </a:solidFill>
              <a:latin typeface="Arial"/>
              <a:ea typeface="Arial"/>
              <a:cs typeface="Arial"/>
              <a:sym typeface="Arial"/>
            </a:endParaRPr>
          </a:p>
        </p:txBody>
      </p:sp>
      <p:sp>
        <p:nvSpPr>
          <p:cNvPr id="68" name="Google Shape;68;p51"/>
          <p:cNvSpPr txBox="1"/>
          <p:nvPr>
            <p:ph type="title"/>
          </p:nvPr>
        </p:nvSpPr>
        <p:spPr>
          <a:xfrm>
            <a:off x="457200" y="528903"/>
            <a:ext cx="8238319" cy="31398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2800"/>
              <a:buNone/>
              <a:defRPr b="0">
                <a:solidFill>
                  <a:schemeClr val="accent1"/>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51"/>
          <p:cNvSpPr txBox="1"/>
          <p:nvPr>
            <p:ph idx="2" type="body"/>
          </p:nvPr>
        </p:nvSpPr>
        <p:spPr>
          <a:xfrm>
            <a:off x="457200" y="931285"/>
            <a:ext cx="8238318" cy="262943"/>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270"/>
              </a:spcBef>
              <a:spcAft>
                <a:spcPts val="0"/>
              </a:spcAft>
              <a:buClr>
                <a:schemeClr val="accent1"/>
              </a:buClr>
              <a:buSzPts val="1350"/>
              <a:buFont typeface="Arial"/>
              <a:buNone/>
              <a:defRPr sz="1350">
                <a:solidFill>
                  <a:schemeClr val="accent1"/>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0" name="Google Shape;70;p51"/>
          <p:cNvSpPr txBox="1"/>
          <p:nvPr>
            <p:ph idx="3" type="body"/>
          </p:nvPr>
        </p:nvSpPr>
        <p:spPr>
          <a:xfrm>
            <a:off x="457198" y="4345991"/>
            <a:ext cx="8238320" cy="277826"/>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228600" lvl="1" marL="914400" algn="l">
              <a:lnSpc>
                <a:spcPct val="115000"/>
              </a:lnSpc>
              <a:spcBef>
                <a:spcPts val="0"/>
              </a:spcBef>
              <a:spcAft>
                <a:spcPts val="0"/>
              </a:spcAft>
              <a:buSzPts val="1400"/>
              <a:buNone/>
              <a:defRPr sz="1200">
                <a:latin typeface="Arial"/>
                <a:ea typeface="Arial"/>
                <a:cs typeface="Arial"/>
                <a:sym typeface="Arial"/>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71" name="Google Shape;71;p51"/>
          <p:cNvSpPr txBox="1"/>
          <p:nvPr>
            <p:ph idx="4" type="body"/>
          </p:nvPr>
        </p:nvSpPr>
        <p:spPr>
          <a:xfrm>
            <a:off x="457198" y="4623818"/>
            <a:ext cx="8238318" cy="268074"/>
          </a:xfrm>
          <a:prstGeom prst="rect">
            <a:avLst/>
          </a:prstGeom>
          <a:noFill/>
          <a:ln>
            <a:noFill/>
          </a:ln>
        </p:spPr>
        <p:txBody>
          <a:bodyPr anchorCtr="0" anchor="t" bIns="91425" lIns="91425" spcFirstLastPara="1" rIns="91425" wrap="square" tIns="91425">
            <a:normAutofit/>
          </a:bodyPr>
          <a:lstStyle>
            <a:lvl1pPr indent="-228600" lvl="0" marL="457200" algn="l">
              <a:lnSpc>
                <a:spcPct val="115000"/>
              </a:lnSpc>
              <a:spcBef>
                <a:spcPts val="0"/>
              </a:spcBef>
              <a:spcAft>
                <a:spcPts val="0"/>
              </a:spcAft>
              <a:buSzPts val="1800"/>
              <a:buNone/>
              <a:defRPr sz="975">
                <a:solidFill>
                  <a:srgbClr val="A7A8AA"/>
                </a:solidFill>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18.jp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450"/>
              </a:spcAft>
              <a:buSzPts val="3600"/>
              <a:buNone/>
            </a:pPr>
            <a:r>
              <a:rPr b="1" lang="en-GB"/>
              <a:t>Structuring the Article</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pic>
        <p:nvPicPr>
          <p:cNvPr id="332" name="Google Shape;332;p10"/>
          <p:cNvPicPr preferRelativeResize="0"/>
          <p:nvPr/>
        </p:nvPicPr>
        <p:blipFill rotWithShape="1">
          <a:blip r:embed="rId3">
            <a:alphaModFix/>
          </a:blip>
          <a:srcRect b="0" l="0" r="0" t="0"/>
          <a:stretch/>
        </p:blipFill>
        <p:spPr>
          <a:xfrm>
            <a:off x="4476307" y="1196134"/>
            <a:ext cx="3353244" cy="1181757"/>
          </a:xfrm>
          <a:prstGeom prst="rect">
            <a:avLst/>
          </a:prstGeom>
          <a:noFill/>
          <a:ln cap="flat" cmpd="sng" w="9525">
            <a:solidFill>
              <a:srgbClr val="000000"/>
            </a:solidFill>
            <a:prstDash val="solid"/>
            <a:miter lim="800000"/>
            <a:headEnd len="sm" w="sm" type="none"/>
            <a:tailEnd len="sm" w="sm" type="none"/>
          </a:ln>
        </p:spPr>
      </p:pic>
      <p:sp>
        <p:nvSpPr>
          <p:cNvPr id="333" name="Google Shape;333;p10"/>
          <p:cNvSpPr txBox="1"/>
          <p:nvPr/>
        </p:nvSpPr>
        <p:spPr>
          <a:xfrm>
            <a:off x="4444409" y="2506120"/>
            <a:ext cx="3417000" cy="19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500" u="none" cap="none" strike="noStrike">
                <a:solidFill>
                  <a:srgbClr val="53565A"/>
                </a:solidFill>
                <a:latin typeface="Arial"/>
                <a:ea typeface="Arial"/>
                <a:cs typeface="Arial"/>
                <a:sym typeface="Arial"/>
              </a:rPr>
              <a:t>Growth medium aeration was essential for the growth of S. coelicolor. At room temperature (24°C) in stationary cultures, bacterial growth was not measurable, whereas in aerated cultures, substantial growth was evident (78 Klett units).</a:t>
            </a:r>
            <a:r>
              <a:rPr b="0" i="0" lang="en-GB" sz="1500" u="none" cap="none" strike="noStrike">
                <a:solidFill>
                  <a:srgbClr val="53565A"/>
                </a:solidFill>
                <a:latin typeface="Arial"/>
                <a:ea typeface="Arial"/>
                <a:cs typeface="Arial"/>
                <a:sym typeface="Arial"/>
              </a:rPr>
              <a:t> </a:t>
            </a:r>
            <a:endParaRPr/>
          </a:p>
        </p:txBody>
      </p:sp>
      <p:pic>
        <p:nvPicPr>
          <p:cNvPr id="334" name="Google Shape;334;p10"/>
          <p:cNvPicPr preferRelativeResize="0"/>
          <p:nvPr/>
        </p:nvPicPr>
        <p:blipFill rotWithShape="1">
          <a:blip r:embed="rId4">
            <a:alphaModFix/>
          </a:blip>
          <a:srcRect b="0" l="0" r="0" t="0"/>
          <a:stretch/>
        </p:blipFill>
        <p:spPr>
          <a:xfrm>
            <a:off x="818931" y="1196134"/>
            <a:ext cx="2912411" cy="3474182"/>
          </a:xfrm>
          <a:prstGeom prst="rect">
            <a:avLst/>
          </a:prstGeom>
          <a:noFill/>
          <a:ln cap="flat" cmpd="sng" w="9525">
            <a:solidFill>
              <a:srgbClr val="000000"/>
            </a:solidFill>
            <a:prstDash val="solid"/>
            <a:miter lim="800000"/>
            <a:headEnd len="sm" w="sm" type="none"/>
            <a:tailEnd len="sm" w="sm" type="none"/>
          </a:ln>
        </p:spPr>
      </p:pic>
      <p:sp>
        <p:nvSpPr>
          <p:cNvPr id="335" name="Google Shape;335;p10"/>
          <p:cNvSpPr txBox="1"/>
          <p:nvPr/>
        </p:nvSpPr>
        <p:spPr>
          <a:xfrm>
            <a:off x="1364202" y="377194"/>
            <a:ext cx="68580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500" u="none" cap="none" strike="noStrike">
                <a:solidFill>
                  <a:srgbClr val="53565A"/>
                </a:solidFill>
                <a:latin typeface="Arial"/>
                <a:ea typeface="Arial"/>
                <a:cs typeface="Arial"/>
                <a:sym typeface="Arial"/>
              </a:rPr>
              <a:t>									</a:t>
            </a:r>
            <a:endParaRPr/>
          </a:p>
        </p:txBody>
      </p:sp>
      <p:sp>
        <p:nvSpPr>
          <p:cNvPr id="336" name="Google Shape;336;p10"/>
          <p:cNvSpPr txBox="1"/>
          <p:nvPr/>
        </p:nvSpPr>
        <p:spPr>
          <a:xfrm>
            <a:off x="1396100" y="528903"/>
            <a:ext cx="5433900" cy="3141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accent1"/>
                </a:solidFill>
                <a:latin typeface="Arial"/>
                <a:ea typeface="Arial"/>
                <a:cs typeface="Arial"/>
                <a:sym typeface="Arial"/>
              </a:rPr>
              <a:t>Results - tables</a:t>
            </a:r>
            <a:endParaRPr b="1" i="0" sz="1350" u="none" cap="none" strike="noStrike">
              <a:solidFill>
                <a:schemeClr val="accent1"/>
              </a:solidFill>
              <a:latin typeface="Arial"/>
              <a:ea typeface="Arial"/>
              <a:cs typeface="Arial"/>
              <a:sym typeface="Arial"/>
            </a:endParaRPr>
          </a:p>
        </p:txBody>
      </p:sp>
      <p:sp>
        <p:nvSpPr>
          <p:cNvPr id="337" name="Google Shape;337;p10"/>
          <p:cNvSpPr/>
          <p:nvPr/>
        </p:nvSpPr>
        <p:spPr>
          <a:xfrm>
            <a:off x="1656479" y="888357"/>
            <a:ext cx="1338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Needs a table </a:t>
            </a:r>
            <a:endParaRPr/>
          </a:p>
        </p:txBody>
      </p:sp>
      <p:sp>
        <p:nvSpPr>
          <p:cNvPr id="338" name="Google Shape;338;p10"/>
          <p:cNvSpPr/>
          <p:nvPr/>
        </p:nvSpPr>
        <p:spPr>
          <a:xfrm>
            <a:off x="4894837" y="861101"/>
            <a:ext cx="1935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Does not need a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1"/>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345" name="Google Shape;345;p11"/>
          <p:cNvSpPr txBox="1"/>
          <p:nvPr>
            <p:ph idx="1" type="body"/>
          </p:nvPr>
        </p:nvSpPr>
        <p:spPr>
          <a:xfrm>
            <a:off x="1396100" y="1114927"/>
            <a:ext cx="6268500" cy="3301200"/>
          </a:xfrm>
          <a:prstGeom prst="rect">
            <a:avLst/>
          </a:prstGeom>
          <a:noFill/>
          <a:ln>
            <a:noFill/>
          </a:ln>
        </p:spPr>
        <p:txBody>
          <a:bodyPr anchorCtr="0" anchor="t" bIns="91425" lIns="91425" spcFirstLastPara="1" rIns="91425" wrap="square" tIns="91425">
            <a:normAutofit fontScale="92500" lnSpcReduction="20000"/>
          </a:bodyPr>
          <a:lstStyle/>
          <a:p>
            <a:pPr indent="-257175" lvl="0" marL="257175" rtl="0" algn="l">
              <a:lnSpc>
                <a:spcPct val="115000"/>
              </a:lnSpc>
              <a:spcBef>
                <a:spcPts val="0"/>
              </a:spcBef>
              <a:spcAft>
                <a:spcPts val="0"/>
              </a:spcAft>
              <a:buClr>
                <a:schemeClr val="lt2"/>
              </a:buClr>
              <a:buSzPct val="129999"/>
              <a:buFont typeface="Noto Sans Symbols"/>
              <a:buChar char="▪"/>
            </a:pPr>
            <a:r>
              <a:rPr lang="en-GB">
                <a:solidFill>
                  <a:schemeClr val="dk1"/>
                </a:solidFill>
              </a:rPr>
              <a:t>Interpretation of </a:t>
            </a:r>
            <a:r>
              <a:rPr b="1" lang="en-GB">
                <a:solidFill>
                  <a:schemeClr val="dk1"/>
                </a:solidFill>
              </a:rPr>
              <a:t>results</a:t>
            </a:r>
            <a:endParaRPr b="1">
              <a:solidFill>
                <a:schemeClr val="dk1"/>
              </a:solidFill>
            </a:endParaRPr>
          </a:p>
          <a:p>
            <a:pPr indent="-257175" lvl="0" marL="257175" rtl="0" algn="l">
              <a:lnSpc>
                <a:spcPct val="115000"/>
              </a:lnSpc>
              <a:spcBef>
                <a:spcPts val="0"/>
              </a:spcBef>
              <a:spcAft>
                <a:spcPts val="0"/>
              </a:spcAft>
              <a:buClr>
                <a:schemeClr val="lt2"/>
              </a:buClr>
              <a:buSzPct val="129999"/>
              <a:buFont typeface="Noto Sans Symbols"/>
              <a:buChar char="▪"/>
            </a:pPr>
            <a:r>
              <a:rPr b="1" lang="en-GB">
                <a:solidFill>
                  <a:schemeClr val="dk1"/>
                </a:solidFill>
              </a:rPr>
              <a:t>Most important section </a:t>
            </a:r>
            <a:endParaRPr/>
          </a:p>
          <a:p>
            <a:pPr indent="-257175" lvl="0" marL="257175" rtl="0" algn="l">
              <a:lnSpc>
                <a:spcPct val="115000"/>
              </a:lnSpc>
              <a:spcBef>
                <a:spcPts val="0"/>
              </a:spcBef>
              <a:spcAft>
                <a:spcPts val="0"/>
              </a:spcAft>
              <a:buClr>
                <a:schemeClr val="lt2"/>
              </a:buClr>
              <a:buSzPct val="129999"/>
              <a:buFont typeface="Noto Sans Symbols"/>
              <a:buChar char="▪"/>
            </a:pPr>
            <a:r>
              <a:rPr lang="en-GB">
                <a:solidFill>
                  <a:schemeClr val="dk1"/>
                </a:solidFill>
              </a:rPr>
              <a:t>Make the discussion </a:t>
            </a:r>
            <a:r>
              <a:rPr b="1" lang="en-GB">
                <a:solidFill>
                  <a:schemeClr val="dk1"/>
                </a:solidFill>
              </a:rPr>
              <a:t>correspond to the results and complement them</a:t>
            </a:r>
            <a:endParaRPr b="1">
              <a:solidFill>
                <a:schemeClr val="dk1"/>
              </a:solidFill>
            </a:endParaRPr>
          </a:p>
          <a:p>
            <a:pPr indent="-257175" lvl="0" marL="257175" rtl="0" algn="l">
              <a:lnSpc>
                <a:spcPct val="115000"/>
              </a:lnSpc>
              <a:spcBef>
                <a:spcPts val="0"/>
              </a:spcBef>
              <a:spcAft>
                <a:spcPts val="0"/>
              </a:spcAft>
              <a:buClr>
                <a:schemeClr val="lt2"/>
              </a:buClr>
              <a:buSzPct val="129999"/>
              <a:buFont typeface="Noto Sans Symbols"/>
              <a:buChar char="▪"/>
            </a:pPr>
            <a:r>
              <a:rPr lang="en-GB">
                <a:solidFill>
                  <a:schemeClr val="dk1"/>
                </a:solidFill>
              </a:rPr>
              <a:t>Compare </a:t>
            </a:r>
            <a:r>
              <a:rPr b="1" lang="en-GB">
                <a:solidFill>
                  <a:schemeClr val="dk1"/>
                </a:solidFill>
              </a:rPr>
              <a:t>published results with your own</a:t>
            </a:r>
            <a:endParaRPr/>
          </a:p>
          <a:p>
            <a:pPr indent="-119729" lvl="0" marL="257175" rtl="0" algn="l">
              <a:lnSpc>
                <a:spcPct val="115000"/>
              </a:lnSpc>
              <a:spcBef>
                <a:spcPts val="0"/>
              </a:spcBef>
              <a:spcAft>
                <a:spcPts val="0"/>
              </a:spcAft>
              <a:buClr>
                <a:schemeClr val="lt2"/>
              </a:buClr>
              <a:buSzPct val="129999"/>
              <a:buFont typeface="Noto Sans Symbols"/>
              <a:buNone/>
            </a:pPr>
            <a:r>
              <a:t/>
            </a:r>
            <a:endParaRPr>
              <a:solidFill>
                <a:schemeClr val="dk1"/>
              </a:solidFill>
            </a:endParaRPr>
          </a:p>
          <a:p>
            <a:pPr indent="0" lvl="0" marL="0" rtl="0" algn="l">
              <a:lnSpc>
                <a:spcPct val="115000"/>
              </a:lnSpc>
              <a:spcBef>
                <a:spcPts val="0"/>
              </a:spcBef>
              <a:spcAft>
                <a:spcPts val="0"/>
              </a:spcAft>
              <a:buClr>
                <a:schemeClr val="lt2"/>
              </a:buClr>
              <a:buSzPct val="129999"/>
              <a:buNone/>
            </a:pPr>
            <a:r>
              <a:rPr lang="en-GB">
                <a:solidFill>
                  <a:schemeClr val="dk1"/>
                </a:solidFill>
              </a:rPr>
              <a:t>Avoid:</a:t>
            </a:r>
            <a:endParaRPr/>
          </a:p>
          <a:p>
            <a:pPr indent="-257175" lvl="0" marL="257175" rtl="0" algn="l">
              <a:lnSpc>
                <a:spcPct val="115000"/>
              </a:lnSpc>
              <a:spcBef>
                <a:spcPts val="0"/>
              </a:spcBef>
              <a:spcAft>
                <a:spcPts val="0"/>
              </a:spcAft>
              <a:buClr>
                <a:schemeClr val="lt2"/>
              </a:buClr>
              <a:buSzPct val="129999"/>
              <a:buFont typeface="Noto Sans Symbols"/>
              <a:buChar char="▪"/>
            </a:pPr>
            <a:r>
              <a:rPr lang="en-GB">
                <a:solidFill>
                  <a:schemeClr val="dk1"/>
                </a:solidFill>
              </a:rPr>
              <a:t>Statements that </a:t>
            </a:r>
            <a:r>
              <a:rPr b="1" lang="en-GB">
                <a:solidFill>
                  <a:schemeClr val="dk1"/>
                </a:solidFill>
              </a:rPr>
              <a:t>go beyond what the results </a:t>
            </a:r>
            <a:r>
              <a:rPr lang="en-GB">
                <a:solidFill>
                  <a:schemeClr val="dk1"/>
                </a:solidFill>
              </a:rPr>
              <a:t>can support</a:t>
            </a:r>
            <a:endParaRPr/>
          </a:p>
          <a:p>
            <a:pPr indent="-257175" lvl="0" marL="257175" rtl="0" algn="l">
              <a:lnSpc>
                <a:spcPct val="115000"/>
              </a:lnSpc>
              <a:spcBef>
                <a:spcPts val="0"/>
              </a:spcBef>
              <a:spcAft>
                <a:spcPts val="0"/>
              </a:spcAft>
              <a:buClr>
                <a:schemeClr val="lt2"/>
              </a:buClr>
              <a:buSzPct val="129999"/>
              <a:buFont typeface="Noto Sans Symbols"/>
              <a:buChar char="▪"/>
            </a:pPr>
            <a:r>
              <a:rPr b="1" lang="en-GB">
                <a:solidFill>
                  <a:schemeClr val="dk1"/>
                </a:solidFill>
              </a:rPr>
              <a:t>Non-specific </a:t>
            </a:r>
            <a:r>
              <a:rPr lang="en-GB">
                <a:solidFill>
                  <a:schemeClr val="dk1"/>
                </a:solidFill>
              </a:rPr>
              <a:t>expressions</a:t>
            </a:r>
            <a:endParaRPr/>
          </a:p>
          <a:p>
            <a:pPr indent="-257175" lvl="0" marL="257175" rtl="0" algn="l">
              <a:lnSpc>
                <a:spcPct val="115000"/>
              </a:lnSpc>
              <a:spcBef>
                <a:spcPts val="0"/>
              </a:spcBef>
              <a:spcAft>
                <a:spcPts val="0"/>
              </a:spcAft>
              <a:buClr>
                <a:schemeClr val="lt2"/>
              </a:buClr>
              <a:buSzPct val="129999"/>
              <a:buFont typeface="Noto Sans Symbols"/>
              <a:buChar char="▪"/>
            </a:pPr>
            <a:r>
              <a:rPr b="1" lang="en-GB">
                <a:solidFill>
                  <a:schemeClr val="dk1"/>
                </a:solidFill>
              </a:rPr>
              <a:t>New terms </a:t>
            </a:r>
            <a:r>
              <a:rPr lang="en-GB">
                <a:solidFill>
                  <a:schemeClr val="dk1"/>
                </a:solidFill>
              </a:rPr>
              <a:t>not already defined or mentioned in your paper</a:t>
            </a:r>
            <a:endParaRPr/>
          </a:p>
          <a:p>
            <a:pPr indent="-257175" lvl="0" marL="257175" rtl="0" algn="l">
              <a:lnSpc>
                <a:spcPct val="115000"/>
              </a:lnSpc>
              <a:spcBef>
                <a:spcPts val="0"/>
              </a:spcBef>
              <a:spcAft>
                <a:spcPts val="0"/>
              </a:spcAft>
              <a:buClr>
                <a:schemeClr val="lt2"/>
              </a:buClr>
              <a:buSzPct val="129999"/>
              <a:buFont typeface="Noto Sans Symbols"/>
              <a:buChar char="▪"/>
            </a:pPr>
            <a:r>
              <a:rPr b="1" lang="en-GB">
                <a:solidFill>
                  <a:schemeClr val="dk1"/>
                </a:solidFill>
              </a:rPr>
              <a:t>Speculations</a:t>
            </a:r>
            <a:r>
              <a:rPr lang="en-GB">
                <a:solidFill>
                  <a:schemeClr val="dk1"/>
                </a:solidFill>
              </a:rPr>
              <a:t> on possible interpretations that are not rooted in facts</a:t>
            </a:r>
            <a:endParaRPr>
              <a:solidFill>
                <a:schemeClr val="dk1"/>
              </a:solidFill>
            </a:endParaRPr>
          </a:p>
          <a:p>
            <a:pPr indent="0" lvl="0" marL="0" rtl="0" algn="l">
              <a:lnSpc>
                <a:spcPct val="115000"/>
              </a:lnSpc>
              <a:spcBef>
                <a:spcPts val="0"/>
              </a:spcBef>
              <a:spcAft>
                <a:spcPts val="0"/>
              </a:spcAft>
              <a:buClr>
                <a:schemeClr val="lt2"/>
              </a:buClr>
              <a:buSzPct val="129999"/>
              <a:buNone/>
            </a:pPr>
            <a:r>
              <a:t/>
            </a:r>
            <a:endParaRPr/>
          </a:p>
        </p:txBody>
      </p:sp>
      <p:sp>
        <p:nvSpPr>
          <p:cNvPr id="346" name="Google Shape;346;p11"/>
          <p:cNvSpPr txBox="1"/>
          <p:nvPr>
            <p:ph type="title"/>
          </p:nvPr>
        </p:nvSpPr>
        <p:spPr>
          <a:xfrm>
            <a:off x="1396099" y="528903"/>
            <a:ext cx="6119100" cy="48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Discussion</a:t>
            </a:r>
            <a:endParaRPr b="1"/>
          </a:p>
        </p:txBody>
      </p:sp>
      <p:pic>
        <p:nvPicPr>
          <p:cNvPr id="347" name="Google Shape;347;p11"/>
          <p:cNvPicPr preferRelativeResize="0"/>
          <p:nvPr/>
        </p:nvPicPr>
        <p:blipFill rotWithShape="1">
          <a:blip r:embed="rId3">
            <a:alphaModFix/>
          </a:blip>
          <a:srcRect b="0" l="0" r="0" t="0"/>
          <a:stretch/>
        </p:blipFill>
        <p:spPr>
          <a:xfrm>
            <a:off x="5339665" y="202978"/>
            <a:ext cx="2661336" cy="26613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2"/>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354" name="Google Shape;354;p12"/>
          <p:cNvSpPr txBox="1"/>
          <p:nvPr>
            <p:ph type="title"/>
          </p:nvPr>
        </p:nvSpPr>
        <p:spPr>
          <a:xfrm>
            <a:off x="1396100" y="528903"/>
            <a:ext cx="54189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Conclusion</a:t>
            </a:r>
            <a:endParaRPr b="1"/>
          </a:p>
        </p:txBody>
      </p:sp>
      <p:sp>
        <p:nvSpPr>
          <p:cNvPr id="355" name="Google Shape;355;p12"/>
          <p:cNvSpPr txBox="1"/>
          <p:nvPr>
            <p:ph idx="1" type="body"/>
          </p:nvPr>
        </p:nvSpPr>
        <p:spPr>
          <a:xfrm>
            <a:off x="1396100" y="1065440"/>
            <a:ext cx="6268500" cy="1624800"/>
          </a:xfrm>
          <a:prstGeom prst="rect">
            <a:avLst/>
          </a:prstGeom>
          <a:noFill/>
          <a:ln>
            <a:noFill/>
          </a:ln>
        </p:spPr>
        <p:txBody>
          <a:bodyPr anchorCtr="0" anchor="t" bIns="91425" lIns="91425" spcFirstLastPara="1" rIns="91425" wrap="square" tIns="91425">
            <a:noAutofit/>
          </a:bodyPr>
          <a:lstStyle/>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Explain how your work</a:t>
            </a:r>
            <a:r>
              <a:rPr b="1" lang="en-GB">
                <a:solidFill>
                  <a:schemeClr val="dk1"/>
                </a:solidFill>
              </a:rPr>
              <a:t> advances the present state of knowledge</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Do not repeat </a:t>
            </a:r>
            <a:r>
              <a:rPr b="1" lang="en-GB">
                <a:solidFill>
                  <a:schemeClr val="dk1"/>
                </a:solidFill>
              </a:rPr>
              <a:t>results or the abstract</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Discuss </a:t>
            </a:r>
            <a:r>
              <a:rPr b="1" lang="en-GB">
                <a:solidFill>
                  <a:schemeClr val="dk1"/>
                </a:solidFill>
              </a:rPr>
              <a:t>uses, extensions, or applications </a:t>
            </a:r>
            <a:endParaRPr b="1">
              <a:solidFill>
                <a:schemeClr val="dk1"/>
              </a:solidFill>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Suggest </a:t>
            </a:r>
            <a:r>
              <a:rPr b="1" lang="en-GB">
                <a:solidFill>
                  <a:schemeClr val="dk1"/>
                </a:solidFill>
              </a:rPr>
              <a:t>future experiments</a:t>
            </a:r>
            <a:endParaRPr/>
          </a:p>
          <a:p>
            <a:pPr indent="-108585" lvl="0" marL="257175" rtl="0" algn="l">
              <a:lnSpc>
                <a:spcPct val="115000"/>
              </a:lnSpc>
              <a:spcBef>
                <a:spcPts val="0"/>
              </a:spcBef>
              <a:spcAft>
                <a:spcPts val="0"/>
              </a:spcAft>
              <a:buClr>
                <a:schemeClr val="lt2"/>
              </a:buClr>
              <a:buSzPts val="2340"/>
              <a:buFont typeface="Noto Sans Symbols"/>
              <a:buNone/>
            </a:pPr>
            <a:r>
              <a:t/>
            </a:r>
            <a:endParaRPr/>
          </a:p>
        </p:txBody>
      </p:sp>
      <p:pic>
        <p:nvPicPr>
          <p:cNvPr id="356" name="Google Shape;356;p12"/>
          <p:cNvPicPr preferRelativeResize="0"/>
          <p:nvPr/>
        </p:nvPicPr>
        <p:blipFill rotWithShape="1">
          <a:blip r:embed="rId3">
            <a:alphaModFix/>
          </a:blip>
          <a:srcRect b="0" l="0" r="0" t="0"/>
          <a:stretch/>
        </p:blipFill>
        <p:spPr>
          <a:xfrm>
            <a:off x="5643563" y="2483665"/>
            <a:ext cx="2224176" cy="22241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13"/>
          <p:cNvSpPr txBox="1"/>
          <p:nvPr>
            <p:ph type="title"/>
          </p:nvPr>
        </p:nvSpPr>
        <p:spPr>
          <a:xfrm>
            <a:off x="1479777" y="571690"/>
            <a:ext cx="35568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Acknowledgements</a:t>
            </a:r>
            <a:endParaRPr b="1"/>
          </a:p>
        </p:txBody>
      </p:sp>
      <p:sp>
        <p:nvSpPr>
          <p:cNvPr descr="Image result for grey handshake" id="363" name="Google Shape;363;p13"/>
          <p:cNvSpPr/>
          <p:nvPr/>
        </p:nvSpPr>
        <p:spPr>
          <a:xfrm>
            <a:off x="1259681" y="-108347"/>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descr="Image result for grey handshake" id="364" name="Google Shape;364;p13"/>
          <p:cNvSpPr/>
          <p:nvPr/>
        </p:nvSpPr>
        <p:spPr>
          <a:xfrm>
            <a:off x="1373981" y="5953"/>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descr="Image result for grey handshake" id="365" name="Google Shape;365;p13"/>
          <p:cNvSpPr/>
          <p:nvPr/>
        </p:nvSpPr>
        <p:spPr>
          <a:xfrm>
            <a:off x="1488281" y="120253"/>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descr="Image result for handshake grey" id="366" name="Google Shape;366;p13"/>
          <p:cNvSpPr/>
          <p:nvPr/>
        </p:nvSpPr>
        <p:spPr>
          <a:xfrm>
            <a:off x="1602581" y="234553"/>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67" name="Google Shape;367;p13"/>
          <p:cNvSpPr txBox="1"/>
          <p:nvPr>
            <p:ph idx="1" type="body"/>
          </p:nvPr>
        </p:nvSpPr>
        <p:spPr>
          <a:xfrm>
            <a:off x="1479777" y="1138903"/>
            <a:ext cx="5992500" cy="1445100"/>
          </a:xfrm>
          <a:prstGeom prst="rect">
            <a:avLst/>
          </a:prstGeom>
          <a:noFill/>
          <a:ln>
            <a:noFill/>
          </a:ln>
        </p:spPr>
        <p:txBody>
          <a:bodyPr anchorCtr="0" anchor="t" bIns="91425" lIns="91425" spcFirstLastPara="1" rIns="91425" wrap="square" tIns="91425">
            <a:noAutofit/>
          </a:bodyPr>
          <a:lstStyle/>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Advisors</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Financial supporters and funders</a:t>
            </a:r>
            <a:endParaRPr>
              <a:solidFill>
                <a:schemeClr val="dk1"/>
              </a:solidFill>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Proof readers and typists</a:t>
            </a:r>
            <a:endParaRPr>
              <a:solidFill>
                <a:schemeClr val="dk1"/>
              </a:solidFill>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Suppliers who may have donated materials</a:t>
            </a:r>
            <a:endParaRPr/>
          </a:p>
        </p:txBody>
      </p:sp>
      <p:pic>
        <p:nvPicPr>
          <p:cNvPr id="368" name="Google Shape;368;p13"/>
          <p:cNvPicPr preferRelativeResize="0"/>
          <p:nvPr/>
        </p:nvPicPr>
        <p:blipFill rotWithShape="1">
          <a:blip r:embed="rId3">
            <a:alphaModFix/>
          </a:blip>
          <a:srcRect b="0" l="0" r="0" t="0"/>
          <a:stretch/>
        </p:blipFill>
        <p:spPr>
          <a:xfrm>
            <a:off x="5643563" y="2483665"/>
            <a:ext cx="2224176" cy="2224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4"/>
          <p:cNvSpPr txBox="1"/>
          <p:nvPr>
            <p:ph type="title"/>
          </p:nvPr>
        </p:nvSpPr>
        <p:spPr>
          <a:xfrm>
            <a:off x="1414463" y="543191"/>
            <a:ext cx="53046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References</a:t>
            </a:r>
            <a:endParaRPr b="1"/>
          </a:p>
        </p:txBody>
      </p:sp>
      <p:sp>
        <p:nvSpPr>
          <p:cNvPr id="375" name="Google Shape;375;p14"/>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376" name="Google Shape;376;p14"/>
          <p:cNvSpPr txBox="1"/>
          <p:nvPr>
            <p:ph idx="1" type="body"/>
          </p:nvPr>
        </p:nvSpPr>
        <p:spPr>
          <a:xfrm>
            <a:off x="1385888" y="1139467"/>
            <a:ext cx="6572400" cy="2530800"/>
          </a:xfrm>
          <a:prstGeom prst="rect">
            <a:avLst/>
          </a:prstGeom>
          <a:noFill/>
          <a:ln>
            <a:noFill/>
          </a:ln>
        </p:spPr>
        <p:txBody>
          <a:bodyPr anchorCtr="0" anchor="t" bIns="91425" lIns="91425" spcFirstLastPara="1" rIns="91425" wrap="square" tIns="91425">
            <a:noAutofit/>
          </a:bodyPr>
          <a:lstStyle/>
          <a:p>
            <a:pPr indent="-257175" lvl="0" marL="257175" rtl="0" algn="l">
              <a:lnSpc>
                <a:spcPct val="115000"/>
              </a:lnSpc>
              <a:spcBef>
                <a:spcPts val="0"/>
              </a:spcBef>
              <a:spcAft>
                <a:spcPts val="0"/>
              </a:spcAft>
              <a:buClr>
                <a:schemeClr val="lt2"/>
              </a:buClr>
              <a:buSzPts val="2340"/>
              <a:buFont typeface="Noto Sans Symbols"/>
              <a:buChar char="▪"/>
            </a:pPr>
            <a:r>
              <a:rPr lang="en-GB"/>
              <a:t>Always ensure you have fully absorbed the material you are referencing</a:t>
            </a:r>
            <a:endParaRPr/>
          </a:p>
          <a:p>
            <a:pPr indent="-257175" lvl="0" marL="257175" rtl="0" algn="l">
              <a:lnSpc>
                <a:spcPct val="115000"/>
              </a:lnSpc>
              <a:spcBef>
                <a:spcPts val="0"/>
              </a:spcBef>
              <a:spcAft>
                <a:spcPts val="0"/>
              </a:spcAft>
              <a:buClr>
                <a:schemeClr val="lt2"/>
              </a:buClr>
              <a:buSzPts val="2340"/>
              <a:buFont typeface="Noto Sans Symbols"/>
              <a:buChar char="▪"/>
            </a:pPr>
            <a:r>
              <a:rPr lang="en-GB"/>
              <a:t>Avoid excessive self citations or citations to publications from the same region or institute</a:t>
            </a:r>
            <a:endParaRPr/>
          </a:p>
          <a:p>
            <a:pPr indent="-257175" lvl="0" marL="257175" rtl="0" algn="l">
              <a:lnSpc>
                <a:spcPct val="115000"/>
              </a:lnSpc>
              <a:spcBef>
                <a:spcPts val="0"/>
              </a:spcBef>
              <a:spcAft>
                <a:spcPts val="0"/>
              </a:spcAft>
              <a:buClr>
                <a:schemeClr val="lt2"/>
              </a:buClr>
              <a:buSzPts val="2340"/>
              <a:buFont typeface="Noto Sans Symbols"/>
              <a:buChar char="▪"/>
            </a:pPr>
            <a:r>
              <a:rPr lang="en-GB"/>
              <a:t>Conform to any requirements outlined in the Guide for Authors</a:t>
            </a:r>
            <a:endParaRPr/>
          </a:p>
        </p:txBody>
      </p:sp>
      <p:pic>
        <p:nvPicPr>
          <p:cNvPr id="377" name="Google Shape;377;p14"/>
          <p:cNvPicPr preferRelativeResize="0"/>
          <p:nvPr/>
        </p:nvPicPr>
        <p:blipFill rotWithShape="1">
          <a:blip r:embed="rId3">
            <a:alphaModFix/>
          </a:blip>
          <a:srcRect b="0" l="0" r="0" t="0"/>
          <a:stretch/>
        </p:blipFill>
        <p:spPr>
          <a:xfrm>
            <a:off x="5643563" y="2483665"/>
            <a:ext cx="2224176" cy="2224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15"/>
          <p:cNvSpPr txBox="1"/>
          <p:nvPr>
            <p:ph type="title"/>
          </p:nvPr>
        </p:nvSpPr>
        <p:spPr>
          <a:xfrm>
            <a:off x="1139203" y="139677"/>
            <a:ext cx="7717200" cy="70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800"/>
              <a:buNone/>
            </a:pPr>
            <a:r>
              <a:rPr b="1" lang="en-GB"/>
              <a:t>The process of writing – building the article</a:t>
            </a:r>
            <a:endParaRPr b="1"/>
          </a:p>
        </p:txBody>
      </p:sp>
      <p:sp>
        <p:nvSpPr>
          <p:cNvPr id="384" name="Google Shape;384;p15"/>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pic>
        <p:nvPicPr>
          <p:cNvPr id="385" name="Google Shape;385;p15"/>
          <p:cNvPicPr preferRelativeResize="0"/>
          <p:nvPr/>
        </p:nvPicPr>
        <p:blipFill rotWithShape="1">
          <a:blip r:embed="rId3">
            <a:alphaModFix/>
          </a:blip>
          <a:srcRect b="0" l="64977" r="353" t="0"/>
          <a:stretch/>
        </p:blipFill>
        <p:spPr>
          <a:xfrm>
            <a:off x="672402" y="871552"/>
            <a:ext cx="2313687" cy="3752266"/>
          </a:xfrm>
          <a:prstGeom prst="rect">
            <a:avLst/>
          </a:prstGeom>
          <a:noFill/>
          <a:ln>
            <a:noFill/>
          </a:ln>
        </p:spPr>
      </p:pic>
      <p:sp>
        <p:nvSpPr>
          <p:cNvPr id="386" name="Google Shape;386;p15"/>
          <p:cNvSpPr/>
          <p:nvPr/>
        </p:nvSpPr>
        <p:spPr>
          <a:xfrm>
            <a:off x="4147457" y="1281794"/>
            <a:ext cx="25719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87" name="Google Shape;387;p15"/>
          <p:cNvSpPr/>
          <p:nvPr/>
        </p:nvSpPr>
        <p:spPr>
          <a:xfrm>
            <a:off x="3910693" y="1806247"/>
            <a:ext cx="14940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88" name="Google Shape;388;p15"/>
          <p:cNvSpPr/>
          <p:nvPr/>
        </p:nvSpPr>
        <p:spPr>
          <a:xfrm>
            <a:off x="5510893" y="1812066"/>
            <a:ext cx="15348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89" name="Google Shape;389;p15"/>
          <p:cNvSpPr/>
          <p:nvPr/>
        </p:nvSpPr>
        <p:spPr>
          <a:xfrm>
            <a:off x="3539221" y="2335665"/>
            <a:ext cx="12369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90" name="Google Shape;390;p15"/>
          <p:cNvSpPr/>
          <p:nvPr/>
        </p:nvSpPr>
        <p:spPr>
          <a:xfrm>
            <a:off x="6192610" y="2335665"/>
            <a:ext cx="12369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91" name="Google Shape;391;p15"/>
          <p:cNvSpPr/>
          <p:nvPr/>
        </p:nvSpPr>
        <p:spPr>
          <a:xfrm>
            <a:off x="4865915" y="2335665"/>
            <a:ext cx="12369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92" name="Google Shape;392;p15"/>
          <p:cNvSpPr/>
          <p:nvPr/>
        </p:nvSpPr>
        <p:spPr>
          <a:xfrm>
            <a:off x="3465741" y="2857497"/>
            <a:ext cx="4037100" cy="428400"/>
          </a:xfrm>
          <a:prstGeom prst="roundRect">
            <a:avLst>
              <a:gd fmla="val 5117" name="adj"/>
            </a:avLst>
          </a:prstGeom>
          <a:solidFill>
            <a:srgbClr val="FBFBFB">
              <a:alpha val="63919"/>
            </a:srgbClr>
          </a:solidFill>
          <a:ln cap="flat" cmpd="sng" w="9525">
            <a:solidFill>
              <a:srgbClr val="BFBFBF"/>
            </a:solidFill>
            <a:prstDash val="solid"/>
            <a:round/>
            <a:headEnd len="sm" w="sm" type="none"/>
            <a:tailEnd len="sm" w="sm" type="none"/>
          </a:ln>
          <a:effectLst>
            <a:outerShdw rotWithShape="0" algn="t" dir="5400000" dist="25400">
              <a:srgbClr val="000000">
                <a:alpha val="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93" name="Google Shape;393;p15"/>
          <p:cNvSpPr txBox="1"/>
          <p:nvPr/>
        </p:nvSpPr>
        <p:spPr>
          <a:xfrm>
            <a:off x="3424918" y="1357506"/>
            <a:ext cx="40371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Title, Abstract, and Keywords </a:t>
            </a:r>
            <a:endParaRPr/>
          </a:p>
        </p:txBody>
      </p:sp>
      <p:sp>
        <p:nvSpPr>
          <p:cNvPr id="394" name="Google Shape;394;p15"/>
          <p:cNvSpPr txBox="1"/>
          <p:nvPr/>
        </p:nvSpPr>
        <p:spPr>
          <a:xfrm>
            <a:off x="3424918" y="2933209"/>
            <a:ext cx="40371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Figures/Tables (your data)</a:t>
            </a:r>
            <a:endParaRPr/>
          </a:p>
        </p:txBody>
      </p:sp>
      <p:sp>
        <p:nvSpPr>
          <p:cNvPr id="395" name="Google Shape;395;p15"/>
          <p:cNvSpPr txBox="1"/>
          <p:nvPr/>
        </p:nvSpPr>
        <p:spPr>
          <a:xfrm>
            <a:off x="3951514" y="1887778"/>
            <a:ext cx="14205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Conclusion</a:t>
            </a:r>
            <a:endParaRPr/>
          </a:p>
        </p:txBody>
      </p:sp>
      <p:sp>
        <p:nvSpPr>
          <p:cNvPr id="396" name="Google Shape;396;p15"/>
          <p:cNvSpPr txBox="1"/>
          <p:nvPr/>
        </p:nvSpPr>
        <p:spPr>
          <a:xfrm>
            <a:off x="5535376" y="1881441"/>
            <a:ext cx="15348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Introduction</a:t>
            </a:r>
            <a:endParaRPr/>
          </a:p>
        </p:txBody>
      </p:sp>
      <p:sp>
        <p:nvSpPr>
          <p:cNvPr id="397" name="Google Shape;397;p15"/>
          <p:cNvSpPr txBox="1"/>
          <p:nvPr/>
        </p:nvSpPr>
        <p:spPr>
          <a:xfrm>
            <a:off x="3555551" y="2411377"/>
            <a:ext cx="12369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Methods</a:t>
            </a:r>
            <a:endParaRPr/>
          </a:p>
        </p:txBody>
      </p:sp>
      <p:sp>
        <p:nvSpPr>
          <p:cNvPr id="398" name="Google Shape;398;p15"/>
          <p:cNvSpPr txBox="1"/>
          <p:nvPr/>
        </p:nvSpPr>
        <p:spPr>
          <a:xfrm>
            <a:off x="4898573" y="2414584"/>
            <a:ext cx="12369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Results</a:t>
            </a:r>
            <a:endParaRPr/>
          </a:p>
        </p:txBody>
      </p:sp>
      <p:sp>
        <p:nvSpPr>
          <p:cNvPr id="399" name="Google Shape;399;p15"/>
          <p:cNvSpPr txBox="1"/>
          <p:nvPr/>
        </p:nvSpPr>
        <p:spPr>
          <a:xfrm>
            <a:off x="6200775" y="2413730"/>
            <a:ext cx="1236900" cy="25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050" u="none" cap="none" strike="noStrike">
                <a:solidFill>
                  <a:srgbClr val="000000"/>
                </a:solidFill>
                <a:latin typeface="Arial"/>
                <a:ea typeface="Arial"/>
                <a:cs typeface="Arial"/>
                <a:sym typeface="Arial"/>
              </a:rPr>
              <a:t>Discussion</a:t>
            </a:r>
            <a:endParaRPr/>
          </a:p>
        </p:txBody>
      </p:sp>
      <p:sp>
        <p:nvSpPr>
          <p:cNvPr id="400" name="Google Shape;400;p15"/>
          <p:cNvSpPr/>
          <p:nvPr/>
        </p:nvSpPr>
        <p:spPr>
          <a:xfrm>
            <a:off x="7576873" y="986651"/>
            <a:ext cx="208200" cy="2512500"/>
          </a:xfrm>
          <a:prstGeom prst="upArrow">
            <a:avLst>
              <a:gd fmla="val 50000" name="adj1"/>
              <a:gd fmla="val 50000" name="adj2"/>
            </a:avLst>
          </a:prstGeom>
          <a:gradFill>
            <a:gsLst>
              <a:gs pos="0">
                <a:srgbClr val="72C231"/>
              </a:gs>
              <a:gs pos="100000">
                <a:srgbClr val="BAFF97"/>
              </a:gs>
            </a:gsLst>
            <a:lin ang="16200038" scaled="0"/>
          </a:gradFill>
          <a:ln cap="flat" cmpd="sng" w="9525">
            <a:solidFill>
              <a:srgbClr val="70AF3D"/>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5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500"/>
                                        <p:tgtEl>
                                          <p:spTgt spid="387"/>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5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6"/>
                                        </p:tgtEl>
                                        <p:attrNameLst>
                                          <p:attrName>style.visibility</p:attrName>
                                        </p:attrNameLst>
                                      </p:cBhvr>
                                      <p:to>
                                        <p:strVal val="visible"/>
                                      </p:to>
                                    </p:set>
                                    <p:animEffect filter="fade" transition="in">
                                      <p:cBhvr>
                                        <p:cTn dur="500"/>
                                        <p:tgtEl>
                                          <p:spTgt spid="386"/>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idx="4" type="body"/>
          </p:nvPr>
        </p:nvSpPr>
        <p:spPr>
          <a:xfrm>
            <a:off x="6091904" y="4762247"/>
            <a:ext cx="1842300" cy="268200"/>
          </a:xfrm>
          <a:prstGeom prst="rect">
            <a:avLst/>
          </a:prstGeom>
          <a:solidFill>
            <a:schemeClr val="lt1"/>
          </a:solid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335664"/>
              <a:buNone/>
            </a:pPr>
            <a:r>
              <a:rPr lang="en-GB"/>
              <a:t> </a:t>
            </a:r>
            <a:endParaRPr/>
          </a:p>
        </p:txBody>
      </p:sp>
      <p:sp>
        <p:nvSpPr>
          <p:cNvPr id="242" name="Google Shape;242;p2"/>
          <p:cNvSpPr txBox="1"/>
          <p:nvPr>
            <p:ph type="title"/>
          </p:nvPr>
        </p:nvSpPr>
        <p:spPr>
          <a:xfrm>
            <a:off x="1523452" y="441356"/>
            <a:ext cx="64776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Structure</a:t>
            </a:r>
            <a:endParaRPr b="1"/>
          </a:p>
        </p:txBody>
      </p:sp>
      <p:sp>
        <p:nvSpPr>
          <p:cNvPr id="243" name="Google Shape;243;p2"/>
          <p:cNvSpPr txBox="1"/>
          <p:nvPr>
            <p:ph idx="3" type="body"/>
          </p:nvPr>
        </p:nvSpPr>
        <p:spPr>
          <a:xfrm>
            <a:off x="3347357" y="4276418"/>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244" name="Google Shape;244;p2"/>
          <p:cNvSpPr txBox="1"/>
          <p:nvPr>
            <p:ph idx="4" type="body"/>
          </p:nvPr>
        </p:nvSpPr>
        <p:spPr>
          <a:xfrm>
            <a:off x="3347356" y="4554245"/>
            <a:ext cx="4317300" cy="2682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15000"/>
              </a:lnSpc>
              <a:spcBef>
                <a:spcPts val="0"/>
              </a:spcBef>
              <a:spcAft>
                <a:spcPts val="0"/>
              </a:spcAft>
              <a:buSzPct val="335664"/>
              <a:buNone/>
            </a:pPr>
            <a:r>
              <a:rPr lang="en-GB"/>
              <a:t> </a:t>
            </a:r>
            <a:endParaRPr/>
          </a:p>
        </p:txBody>
      </p:sp>
      <p:sp>
        <p:nvSpPr>
          <p:cNvPr id="245" name="Google Shape;245;p2"/>
          <p:cNvSpPr txBox="1"/>
          <p:nvPr/>
        </p:nvSpPr>
        <p:spPr>
          <a:xfrm>
            <a:off x="1523451" y="809218"/>
            <a:ext cx="6010500" cy="3829200"/>
          </a:xfrm>
          <a:prstGeom prst="rect">
            <a:avLst/>
          </a:prstGeom>
          <a:noFill/>
          <a:ln>
            <a:noFill/>
          </a:ln>
        </p:spPr>
        <p:txBody>
          <a:bodyPr anchorCtr="0" anchor="t" bIns="34275" lIns="68575" spcFirstLastPara="1" rIns="68575" wrap="square" tIns="34275">
            <a:noAutofit/>
          </a:bodyPr>
          <a:lstStyle/>
          <a:p>
            <a:pPr indent="-214312" lvl="0" marL="214312" marR="0" rtl="0" algn="l">
              <a:lnSpc>
                <a:spcPct val="100000"/>
              </a:lnSpc>
              <a:spcBef>
                <a:spcPts val="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Title</a:t>
            </a:r>
            <a:endParaRPr/>
          </a:p>
          <a:p>
            <a:pPr indent="-214312" lvl="0" marL="214312"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Abstract </a:t>
            </a:r>
            <a:endParaRPr/>
          </a:p>
          <a:p>
            <a:pPr indent="-214312" lvl="0" marL="214312"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Keywords</a:t>
            </a:r>
            <a:endParaRPr/>
          </a:p>
          <a:p>
            <a:pPr indent="-90487" lvl="0" marL="214312" marR="0" rtl="0" algn="l">
              <a:lnSpc>
                <a:spcPct val="100000"/>
              </a:lnSpc>
              <a:spcBef>
                <a:spcPts val="300"/>
              </a:spcBef>
              <a:spcAft>
                <a:spcPts val="0"/>
              </a:spcAft>
              <a:buClr>
                <a:schemeClr val="lt2"/>
              </a:buClr>
              <a:buSzPts val="1950"/>
              <a:buFont typeface="Noto Sans Symbols"/>
              <a:buNone/>
            </a:pPr>
            <a:r>
              <a:t/>
            </a:r>
            <a:endParaRPr b="0" i="0" sz="1500" u="none" cap="none" strike="noStrike">
              <a:solidFill>
                <a:schemeClr val="dk1"/>
              </a:solidFill>
              <a:latin typeface="Arial"/>
              <a:ea typeface="Arial"/>
              <a:cs typeface="Arial"/>
              <a:sym typeface="Arial"/>
            </a:endParaRPr>
          </a:p>
          <a:p>
            <a:pPr indent="-90487" lvl="0" marL="214312" marR="0" rtl="0" algn="l">
              <a:lnSpc>
                <a:spcPct val="100000"/>
              </a:lnSpc>
              <a:spcBef>
                <a:spcPts val="300"/>
              </a:spcBef>
              <a:spcAft>
                <a:spcPts val="0"/>
              </a:spcAft>
              <a:buClr>
                <a:schemeClr val="lt2"/>
              </a:buClr>
              <a:buSzPts val="1950"/>
              <a:buFont typeface="Noto Sans Symbols"/>
              <a:buNone/>
            </a:pPr>
            <a:r>
              <a:t/>
            </a:r>
            <a:endParaRPr b="0" i="0" sz="1500" u="none" cap="none" strike="noStrike">
              <a:solidFill>
                <a:schemeClr val="dk1"/>
              </a:solidFill>
              <a:latin typeface="Arial"/>
              <a:ea typeface="Arial"/>
              <a:cs typeface="Arial"/>
              <a:sym typeface="Arial"/>
            </a:endParaRPr>
          </a:p>
          <a:p>
            <a:pPr indent="-228600" lvl="3" marL="1414462"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Introduction </a:t>
            </a:r>
            <a:endParaRPr b="0" i="0" sz="1500" u="none" cap="none" strike="noStrike">
              <a:solidFill>
                <a:schemeClr val="dk1"/>
              </a:solidFill>
              <a:latin typeface="Arial"/>
              <a:ea typeface="Arial"/>
              <a:cs typeface="Arial"/>
              <a:sym typeface="Arial"/>
            </a:endParaRPr>
          </a:p>
          <a:p>
            <a:pPr indent="-228600" lvl="3" marL="1414462"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Literature Review</a:t>
            </a:r>
            <a:endParaRPr b="0" i="0" sz="1500" u="none" cap="none" strike="noStrike">
              <a:solidFill>
                <a:schemeClr val="dk1"/>
              </a:solidFill>
              <a:latin typeface="Arial"/>
              <a:ea typeface="Arial"/>
              <a:cs typeface="Arial"/>
              <a:sym typeface="Arial"/>
            </a:endParaRPr>
          </a:p>
          <a:p>
            <a:pPr indent="-228600" lvl="3" marL="1414462"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Methods </a:t>
            </a:r>
            <a:endParaRPr/>
          </a:p>
          <a:p>
            <a:pPr indent="-228600" lvl="3" marL="1414462"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Results and Discussion</a:t>
            </a:r>
            <a:endParaRPr/>
          </a:p>
          <a:p>
            <a:pPr indent="-90487" lvl="0" marL="214312" marR="0" rtl="0" algn="l">
              <a:lnSpc>
                <a:spcPct val="100000"/>
              </a:lnSpc>
              <a:spcBef>
                <a:spcPts val="300"/>
              </a:spcBef>
              <a:spcAft>
                <a:spcPts val="0"/>
              </a:spcAft>
              <a:buClr>
                <a:schemeClr val="lt2"/>
              </a:buClr>
              <a:buSzPts val="1950"/>
              <a:buFont typeface="Noto Sans Symbols"/>
              <a:buNone/>
            </a:pPr>
            <a:r>
              <a:t/>
            </a:r>
            <a:endParaRPr b="0" i="0" sz="1500" u="none" cap="none" strike="noStrike">
              <a:solidFill>
                <a:schemeClr val="dk1"/>
              </a:solidFill>
              <a:latin typeface="Arial"/>
              <a:ea typeface="Arial"/>
              <a:cs typeface="Arial"/>
              <a:sym typeface="Arial"/>
            </a:endParaRPr>
          </a:p>
          <a:p>
            <a:pPr indent="-104775" lvl="8" marL="3128963" marR="0" rtl="0" algn="l">
              <a:lnSpc>
                <a:spcPct val="100000"/>
              </a:lnSpc>
              <a:spcBef>
                <a:spcPts val="300"/>
              </a:spcBef>
              <a:spcAft>
                <a:spcPts val="0"/>
              </a:spcAft>
              <a:buClr>
                <a:schemeClr val="lt2"/>
              </a:buClr>
              <a:buSzPts val="1950"/>
              <a:buFont typeface="Noto Sans Symbols"/>
              <a:buNone/>
            </a:pPr>
            <a:r>
              <a:t/>
            </a:r>
            <a:endParaRPr b="0" i="0" sz="1500" u="none" cap="none" strike="noStrike">
              <a:solidFill>
                <a:schemeClr val="dk1"/>
              </a:solidFill>
              <a:latin typeface="Arial"/>
              <a:ea typeface="Arial"/>
              <a:cs typeface="Arial"/>
              <a:sym typeface="Arial"/>
            </a:endParaRPr>
          </a:p>
          <a:p>
            <a:pPr indent="-228600" lvl="8" marL="3128963"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Conclusion </a:t>
            </a:r>
            <a:endParaRPr/>
          </a:p>
          <a:p>
            <a:pPr indent="-228600" lvl="8" marL="3128963"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Acknowledgements</a:t>
            </a:r>
            <a:endParaRPr/>
          </a:p>
          <a:p>
            <a:pPr indent="-228600" lvl="8" marL="3128963"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References </a:t>
            </a:r>
            <a:endParaRPr/>
          </a:p>
          <a:p>
            <a:pPr indent="-228600" lvl="8" marL="3128963" marR="0" rtl="0" algn="l">
              <a:lnSpc>
                <a:spcPct val="100000"/>
              </a:lnSpc>
              <a:spcBef>
                <a:spcPts val="300"/>
              </a:spcBef>
              <a:spcAft>
                <a:spcPts val="0"/>
              </a:spcAft>
              <a:buClr>
                <a:schemeClr val="lt2"/>
              </a:buClr>
              <a:buSzPts val="1950"/>
              <a:buFont typeface="Noto Sans Symbols"/>
              <a:buChar char="▪"/>
            </a:pPr>
            <a:r>
              <a:rPr b="0" i="0" lang="en-GB" sz="1500" u="none" cap="none" strike="noStrike">
                <a:solidFill>
                  <a:schemeClr val="dk1"/>
                </a:solidFill>
                <a:latin typeface="Arial"/>
                <a:ea typeface="Arial"/>
                <a:cs typeface="Arial"/>
                <a:sym typeface="Arial"/>
              </a:rPr>
              <a:t>Supporting materials</a:t>
            </a:r>
            <a:endParaRPr/>
          </a:p>
        </p:txBody>
      </p:sp>
      <p:sp>
        <p:nvSpPr>
          <p:cNvPr id="246" name="Google Shape;246;p2"/>
          <p:cNvSpPr txBox="1"/>
          <p:nvPr/>
        </p:nvSpPr>
        <p:spPr>
          <a:xfrm>
            <a:off x="6947854" y="44826"/>
            <a:ext cx="763500" cy="20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750" u="none" cap="none" strike="noStrike">
                <a:solidFill>
                  <a:schemeClr val="lt1"/>
                </a:solidFill>
                <a:latin typeface="Arial"/>
                <a:ea typeface="Arial"/>
                <a:cs typeface="Arial"/>
                <a:sym typeface="Arial"/>
              </a:rPr>
              <a:t>January 2015</a:t>
            </a:r>
            <a:endParaRPr b="0" i="0" sz="750" u="none" cap="none" strike="noStrike">
              <a:solidFill>
                <a:schemeClr val="lt1"/>
              </a:solidFill>
              <a:latin typeface="Arial"/>
              <a:ea typeface="Arial"/>
              <a:cs typeface="Arial"/>
              <a:sym typeface="Arial"/>
            </a:endParaRPr>
          </a:p>
        </p:txBody>
      </p:sp>
      <p:pic>
        <p:nvPicPr>
          <p:cNvPr id="247" name="Google Shape;247;p2"/>
          <p:cNvPicPr preferRelativeResize="0"/>
          <p:nvPr/>
        </p:nvPicPr>
        <p:blipFill rotWithShape="1">
          <a:blip r:embed="rId3">
            <a:alphaModFix/>
          </a:blip>
          <a:srcRect b="0" l="0" r="0" t="0"/>
          <a:stretch/>
        </p:blipFill>
        <p:spPr>
          <a:xfrm>
            <a:off x="2801074" y="642025"/>
            <a:ext cx="1294312" cy="1294312"/>
          </a:xfrm>
          <a:prstGeom prst="rect">
            <a:avLst/>
          </a:prstGeom>
          <a:noFill/>
          <a:ln>
            <a:noFill/>
          </a:ln>
        </p:spPr>
      </p:pic>
      <p:pic>
        <p:nvPicPr>
          <p:cNvPr id="248" name="Google Shape;248;p2"/>
          <p:cNvPicPr preferRelativeResize="0"/>
          <p:nvPr/>
        </p:nvPicPr>
        <p:blipFill rotWithShape="1">
          <a:blip r:embed="rId4">
            <a:alphaModFix/>
          </a:blip>
          <a:srcRect b="0" l="0" r="0" t="0"/>
          <a:stretch/>
        </p:blipFill>
        <p:spPr>
          <a:xfrm>
            <a:off x="5004328" y="1907114"/>
            <a:ext cx="1284052" cy="1284052"/>
          </a:xfrm>
          <a:prstGeom prst="rect">
            <a:avLst/>
          </a:prstGeom>
          <a:noFill/>
          <a:ln>
            <a:noFill/>
          </a:ln>
        </p:spPr>
      </p:pic>
      <p:pic>
        <p:nvPicPr>
          <p:cNvPr id="249" name="Google Shape;249;p2"/>
          <p:cNvPicPr preferRelativeResize="0"/>
          <p:nvPr/>
        </p:nvPicPr>
        <p:blipFill rotWithShape="1">
          <a:blip r:embed="rId5">
            <a:alphaModFix/>
          </a:blip>
          <a:srcRect b="0" l="0" r="0" t="0"/>
          <a:stretch/>
        </p:blipFill>
        <p:spPr>
          <a:xfrm>
            <a:off x="6685116" y="3515278"/>
            <a:ext cx="1122992" cy="1122992"/>
          </a:xfrm>
          <a:prstGeom prst="rect">
            <a:avLst/>
          </a:prstGeom>
          <a:noFill/>
          <a:ln>
            <a:noFill/>
          </a:ln>
        </p:spPr>
      </p:pic>
      <p:pic>
        <p:nvPicPr>
          <p:cNvPr id="250" name="Google Shape;250;p2"/>
          <p:cNvPicPr preferRelativeResize="0"/>
          <p:nvPr/>
        </p:nvPicPr>
        <p:blipFill rotWithShape="1">
          <a:blip r:embed="rId6">
            <a:alphaModFix/>
          </a:blip>
          <a:srcRect b="0" l="0" r="0" t="0"/>
          <a:stretch/>
        </p:blipFill>
        <p:spPr>
          <a:xfrm>
            <a:off x="3418838" y="805523"/>
            <a:ext cx="406168" cy="406168"/>
          </a:xfrm>
          <a:prstGeom prst="rect">
            <a:avLst/>
          </a:prstGeom>
          <a:noFill/>
          <a:ln>
            <a:noFill/>
          </a:ln>
        </p:spPr>
      </p:pic>
      <p:sp>
        <p:nvSpPr>
          <p:cNvPr id="251" name="Google Shape;251;p2"/>
          <p:cNvSpPr txBox="1"/>
          <p:nvPr/>
        </p:nvSpPr>
        <p:spPr>
          <a:xfrm>
            <a:off x="2814184" y="1795536"/>
            <a:ext cx="1824000" cy="292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2"/>
              </a:buClr>
              <a:buSzPts val="1950"/>
              <a:buFont typeface="Arial"/>
              <a:buNone/>
            </a:pPr>
            <a:r>
              <a:rPr b="0" i="0" lang="en-GB" sz="1500" u="none" cap="none" strike="noStrike">
                <a:solidFill>
                  <a:srgbClr val="FF6600"/>
                </a:solidFill>
                <a:latin typeface="Arial"/>
                <a:ea typeface="Arial"/>
                <a:cs typeface="Arial"/>
                <a:sym typeface="Arial"/>
              </a:rPr>
              <a:t>Search &amp; find</a:t>
            </a:r>
            <a:endParaRPr/>
          </a:p>
        </p:txBody>
      </p:sp>
      <p:sp>
        <p:nvSpPr>
          <p:cNvPr id="252" name="Google Shape;252;p2"/>
          <p:cNvSpPr txBox="1"/>
          <p:nvPr/>
        </p:nvSpPr>
        <p:spPr>
          <a:xfrm>
            <a:off x="5087320" y="3187648"/>
            <a:ext cx="1824000" cy="292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2"/>
              </a:buClr>
              <a:buSzPts val="1950"/>
              <a:buFont typeface="Arial"/>
              <a:buNone/>
            </a:pPr>
            <a:r>
              <a:rPr b="0" i="0" lang="en-GB" sz="1500" u="none" cap="none" strike="noStrike">
                <a:solidFill>
                  <a:srgbClr val="FF6600"/>
                </a:solidFill>
                <a:latin typeface="Arial"/>
                <a:ea typeface="Arial"/>
                <a:cs typeface="Arial"/>
                <a:sym typeface="Arial"/>
              </a:rPr>
              <a:t>Tell your story</a:t>
            </a:r>
            <a:endParaRPr/>
          </a:p>
        </p:txBody>
      </p:sp>
      <p:sp>
        <p:nvSpPr>
          <p:cNvPr id="253" name="Google Shape;253;p2"/>
          <p:cNvSpPr txBox="1"/>
          <p:nvPr/>
        </p:nvSpPr>
        <p:spPr>
          <a:xfrm>
            <a:off x="6502849" y="4578214"/>
            <a:ext cx="1824000" cy="2928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2"/>
              </a:buClr>
              <a:buSzPts val="1950"/>
              <a:buFont typeface="Arial"/>
              <a:buNone/>
            </a:pPr>
            <a:r>
              <a:rPr b="0" i="0" lang="en-GB" sz="1500" u="none" cap="none" strike="noStrike">
                <a:solidFill>
                  <a:srgbClr val="FF6600"/>
                </a:solidFill>
                <a:latin typeface="Arial"/>
                <a:ea typeface="Arial"/>
                <a:cs typeface="Arial"/>
                <a:sym typeface="Arial"/>
              </a:rPr>
              <a:t>Provide context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
          <p:cNvPicPr preferRelativeResize="0"/>
          <p:nvPr/>
        </p:nvPicPr>
        <p:blipFill rotWithShape="1">
          <a:blip r:embed="rId3">
            <a:alphaModFix/>
          </a:blip>
          <a:srcRect b="0" l="32194" r="0" t="0"/>
          <a:stretch/>
        </p:blipFill>
        <p:spPr>
          <a:xfrm>
            <a:off x="4872037" y="-270662"/>
            <a:ext cx="3128964" cy="4614596"/>
          </a:xfrm>
          <a:prstGeom prst="rect">
            <a:avLst/>
          </a:prstGeom>
          <a:noFill/>
          <a:ln>
            <a:noFill/>
          </a:ln>
        </p:spPr>
      </p:pic>
      <p:sp>
        <p:nvSpPr>
          <p:cNvPr id="260" name="Google Shape;260;p3"/>
          <p:cNvSpPr txBox="1"/>
          <p:nvPr>
            <p:ph idx="1" type="body"/>
          </p:nvPr>
        </p:nvSpPr>
        <p:spPr>
          <a:xfrm>
            <a:off x="975771" y="1127733"/>
            <a:ext cx="6268500" cy="2220300"/>
          </a:xfrm>
          <a:prstGeom prst="rect">
            <a:avLst/>
          </a:prstGeom>
          <a:noFill/>
          <a:ln>
            <a:noFill/>
          </a:ln>
        </p:spPr>
        <p:txBody>
          <a:bodyPr anchorCtr="0" anchor="t" bIns="91425" lIns="91425" spcFirstLastPara="1" rIns="91425" wrap="square" tIns="91425">
            <a:normAutofit/>
          </a:bodyPr>
          <a:lstStyle/>
          <a:p>
            <a:pPr indent="-257175" lvl="1" marL="257175" rtl="0" algn="l">
              <a:lnSpc>
                <a:spcPct val="115000"/>
              </a:lnSpc>
              <a:spcBef>
                <a:spcPts val="0"/>
              </a:spcBef>
              <a:spcAft>
                <a:spcPts val="0"/>
              </a:spcAft>
              <a:buClr>
                <a:schemeClr val="lt2"/>
              </a:buClr>
              <a:buSzPts val="1950"/>
              <a:buFont typeface="Noto Sans Symbols"/>
              <a:buChar char="▪"/>
            </a:pPr>
            <a:r>
              <a:rPr lang="en-GB" sz="1500">
                <a:solidFill>
                  <a:schemeClr val="dk1"/>
                </a:solidFill>
              </a:rPr>
              <a:t>Should </a:t>
            </a:r>
            <a:r>
              <a:rPr b="1" lang="en-GB" sz="1500">
                <a:solidFill>
                  <a:schemeClr val="dk1"/>
                </a:solidFill>
              </a:rPr>
              <a:t>identify the main issue </a:t>
            </a:r>
            <a:r>
              <a:rPr lang="en-GB" sz="1500">
                <a:solidFill>
                  <a:schemeClr val="dk1"/>
                </a:solidFill>
              </a:rPr>
              <a:t>of the paper</a:t>
            </a:r>
            <a:endParaRPr/>
          </a:p>
          <a:p>
            <a:pPr indent="-257175" lvl="1" marL="257175" rtl="0" algn="l">
              <a:lnSpc>
                <a:spcPct val="115000"/>
              </a:lnSpc>
              <a:spcBef>
                <a:spcPts val="0"/>
              </a:spcBef>
              <a:spcAft>
                <a:spcPts val="0"/>
              </a:spcAft>
              <a:buClr>
                <a:schemeClr val="lt2"/>
              </a:buClr>
              <a:buSzPts val="1950"/>
              <a:buFont typeface="Noto Sans Symbols"/>
              <a:buChar char="▪"/>
            </a:pPr>
            <a:r>
              <a:rPr lang="en-GB" sz="1500">
                <a:solidFill>
                  <a:schemeClr val="dk1"/>
                </a:solidFill>
              </a:rPr>
              <a:t>Should be </a:t>
            </a:r>
            <a:r>
              <a:rPr b="1" lang="en-GB" sz="1500">
                <a:solidFill>
                  <a:schemeClr val="dk1"/>
                </a:solidFill>
              </a:rPr>
              <a:t>concise</a:t>
            </a:r>
            <a:endParaRPr/>
          </a:p>
          <a:p>
            <a:pPr indent="-257175" lvl="1" marL="257175" rtl="0" algn="l">
              <a:lnSpc>
                <a:spcPct val="115000"/>
              </a:lnSpc>
              <a:spcBef>
                <a:spcPts val="0"/>
              </a:spcBef>
              <a:spcAft>
                <a:spcPts val="0"/>
              </a:spcAft>
              <a:buClr>
                <a:schemeClr val="lt2"/>
              </a:buClr>
              <a:buSzPts val="1950"/>
              <a:buFont typeface="Noto Sans Symbols"/>
              <a:buChar char="▪"/>
            </a:pPr>
            <a:r>
              <a:rPr lang="en-GB" sz="1500">
                <a:solidFill>
                  <a:schemeClr val="dk1"/>
                </a:solidFill>
              </a:rPr>
              <a:t>But also </a:t>
            </a:r>
            <a:r>
              <a:rPr b="1" lang="en-GB" sz="1500">
                <a:solidFill>
                  <a:schemeClr val="dk1"/>
                </a:solidFill>
              </a:rPr>
              <a:t>accurate, unambiguous, specific, and complete</a:t>
            </a:r>
            <a:endParaRPr/>
          </a:p>
          <a:p>
            <a:pPr indent="-257175" lvl="1" marL="257175" rtl="0" algn="l">
              <a:lnSpc>
                <a:spcPct val="115000"/>
              </a:lnSpc>
              <a:spcBef>
                <a:spcPts val="0"/>
              </a:spcBef>
              <a:spcAft>
                <a:spcPts val="0"/>
              </a:spcAft>
              <a:buClr>
                <a:schemeClr val="lt2"/>
              </a:buClr>
              <a:buSzPts val="1950"/>
              <a:buFont typeface="Noto Sans Symbols"/>
              <a:buChar char="▪"/>
            </a:pPr>
            <a:r>
              <a:rPr lang="en-GB" sz="1500">
                <a:solidFill>
                  <a:schemeClr val="dk1"/>
                </a:solidFill>
              </a:rPr>
              <a:t>Should use </a:t>
            </a:r>
            <a:r>
              <a:rPr b="1" lang="en-GB" sz="1500">
                <a:solidFill>
                  <a:schemeClr val="dk1"/>
                </a:solidFill>
              </a:rPr>
              <a:t>professional language and avoid rarely-used abbreviations</a:t>
            </a:r>
            <a:endParaRPr/>
          </a:p>
          <a:p>
            <a:pPr indent="-257175" lvl="1" marL="257175" rtl="0" algn="l">
              <a:lnSpc>
                <a:spcPct val="115000"/>
              </a:lnSpc>
              <a:spcBef>
                <a:spcPts val="0"/>
              </a:spcBef>
              <a:spcAft>
                <a:spcPts val="0"/>
              </a:spcAft>
              <a:buClr>
                <a:schemeClr val="lt2"/>
              </a:buClr>
              <a:buSzPts val="1950"/>
              <a:buFont typeface="Noto Sans Symbols"/>
              <a:buChar char="▪"/>
            </a:pPr>
            <a:r>
              <a:rPr lang="en-GB" sz="1500">
                <a:solidFill>
                  <a:schemeClr val="dk1"/>
                </a:solidFill>
              </a:rPr>
              <a:t>Will </a:t>
            </a:r>
            <a:r>
              <a:rPr b="1" lang="en-GB" sz="1500">
                <a:solidFill>
                  <a:schemeClr val="dk1"/>
                </a:solidFill>
              </a:rPr>
              <a:t>attract readers </a:t>
            </a:r>
            <a:r>
              <a:rPr lang="en-GB" sz="1500">
                <a:solidFill>
                  <a:schemeClr val="dk1"/>
                </a:solidFill>
              </a:rPr>
              <a:t>-  short, catchy titles are often better cited</a:t>
            </a:r>
            <a:endParaRPr/>
          </a:p>
          <a:p>
            <a:pPr indent="0" lvl="0" marL="0" rtl="0" algn="l">
              <a:lnSpc>
                <a:spcPct val="115000"/>
              </a:lnSpc>
              <a:spcBef>
                <a:spcPts val="0"/>
              </a:spcBef>
              <a:spcAft>
                <a:spcPts val="0"/>
              </a:spcAft>
              <a:buClr>
                <a:schemeClr val="lt2"/>
              </a:buClr>
              <a:buSzPts val="780"/>
              <a:buNone/>
            </a:pPr>
            <a:r>
              <a:t/>
            </a:r>
            <a:endParaRPr sz="600">
              <a:solidFill>
                <a:schemeClr val="dk1"/>
              </a:solidFill>
            </a:endParaRPr>
          </a:p>
        </p:txBody>
      </p:sp>
      <p:sp>
        <p:nvSpPr>
          <p:cNvPr id="261" name="Google Shape;261;p3"/>
          <p:cNvSpPr txBox="1"/>
          <p:nvPr>
            <p:ph type="title"/>
          </p:nvPr>
        </p:nvSpPr>
        <p:spPr>
          <a:xfrm>
            <a:off x="1396100" y="528903"/>
            <a:ext cx="62685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Effective manuscript Titles</a:t>
            </a:r>
            <a:endParaRPr b="1"/>
          </a:p>
        </p:txBody>
      </p:sp>
      <p:pic>
        <p:nvPicPr>
          <p:cNvPr id="262" name="Google Shape;262;p3"/>
          <p:cNvPicPr preferRelativeResize="0"/>
          <p:nvPr/>
        </p:nvPicPr>
        <p:blipFill rotWithShape="1">
          <a:blip r:embed="rId4">
            <a:alphaModFix/>
          </a:blip>
          <a:srcRect b="0" l="0" r="0" t="0"/>
          <a:stretch/>
        </p:blipFill>
        <p:spPr>
          <a:xfrm>
            <a:off x="5672270" y="388598"/>
            <a:ext cx="1290232" cy="12902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
          <p:cNvPicPr preferRelativeResize="0"/>
          <p:nvPr/>
        </p:nvPicPr>
        <p:blipFill rotWithShape="1">
          <a:blip r:embed="rId3">
            <a:alphaModFix/>
          </a:blip>
          <a:srcRect b="0" l="32194" r="0" t="0"/>
          <a:stretch/>
        </p:blipFill>
        <p:spPr>
          <a:xfrm>
            <a:off x="4872037" y="-270662"/>
            <a:ext cx="3128964" cy="4614596"/>
          </a:xfrm>
          <a:prstGeom prst="rect">
            <a:avLst/>
          </a:prstGeom>
          <a:noFill/>
          <a:ln>
            <a:noFill/>
          </a:ln>
        </p:spPr>
      </p:pic>
      <p:pic>
        <p:nvPicPr>
          <p:cNvPr id="269" name="Google Shape;269;p4"/>
          <p:cNvPicPr preferRelativeResize="0"/>
          <p:nvPr/>
        </p:nvPicPr>
        <p:blipFill rotWithShape="1">
          <a:blip r:embed="rId4">
            <a:alphaModFix/>
          </a:blip>
          <a:srcRect b="0" l="0" r="0" t="0"/>
          <a:stretch/>
        </p:blipFill>
        <p:spPr>
          <a:xfrm>
            <a:off x="5672270" y="388598"/>
            <a:ext cx="1290232" cy="1290232"/>
          </a:xfrm>
          <a:prstGeom prst="rect">
            <a:avLst/>
          </a:prstGeom>
          <a:noFill/>
          <a:ln>
            <a:noFill/>
          </a:ln>
        </p:spPr>
      </p:pic>
      <p:sp>
        <p:nvSpPr>
          <p:cNvPr id="270" name="Google Shape;270;p4"/>
          <p:cNvSpPr txBox="1"/>
          <p:nvPr>
            <p:ph type="title"/>
          </p:nvPr>
        </p:nvSpPr>
        <p:spPr>
          <a:xfrm>
            <a:off x="1396100" y="614628"/>
            <a:ext cx="62685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Abstract</a:t>
            </a:r>
            <a:endParaRPr b="1"/>
          </a:p>
        </p:txBody>
      </p:sp>
      <p:sp>
        <p:nvSpPr>
          <p:cNvPr id="271" name="Google Shape;271;p4"/>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272" name="Google Shape;272;p4"/>
          <p:cNvSpPr/>
          <p:nvPr/>
        </p:nvSpPr>
        <p:spPr>
          <a:xfrm>
            <a:off x="2606309" y="3572979"/>
            <a:ext cx="4084200" cy="1379100"/>
          </a:xfrm>
          <a:prstGeom prst="roundRect">
            <a:avLst>
              <a:gd fmla="val 16667" name="adj"/>
            </a:avLst>
          </a:prstGeom>
          <a:solidFill>
            <a:schemeClr val="accent2"/>
          </a:solidFill>
          <a:ln cap="rnd" cmpd="sng" w="38100">
            <a:solidFill>
              <a:srgbClr val="F8F8F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GB" sz="1500" u="none" cap="none" strike="noStrike">
                <a:solidFill>
                  <a:srgbClr val="53565A"/>
                </a:solidFill>
                <a:latin typeface="Arial"/>
                <a:ea typeface="Arial"/>
                <a:cs typeface="Arial"/>
                <a:sym typeface="Arial"/>
              </a:rPr>
              <a:t>Follow the Rule of 10</a:t>
            </a:r>
            <a:endParaRPr/>
          </a:p>
          <a:p>
            <a:pPr indent="0" lvl="0" marL="0" marR="0" rtl="0" algn="l">
              <a:lnSpc>
                <a:spcPct val="100000"/>
              </a:lnSpc>
              <a:spcBef>
                <a:spcPts val="0"/>
              </a:spcBef>
              <a:spcAft>
                <a:spcPts val="0"/>
              </a:spcAft>
              <a:buNone/>
            </a:pPr>
            <a:r>
              <a:rPr b="0" i="0" lang="en-GB" sz="1500" u="none" cap="none" strike="noStrike">
                <a:solidFill>
                  <a:srgbClr val="53565A"/>
                </a:solidFill>
                <a:latin typeface="Arial"/>
                <a:ea typeface="Arial"/>
                <a:cs typeface="Arial"/>
                <a:sym typeface="Arial"/>
              </a:rPr>
              <a:t>1-2 sentences: aim</a:t>
            </a:r>
            <a:endParaRPr/>
          </a:p>
          <a:p>
            <a:pPr indent="0" lvl="0" marL="0" marR="0" rtl="0" algn="l">
              <a:lnSpc>
                <a:spcPct val="100000"/>
              </a:lnSpc>
              <a:spcBef>
                <a:spcPts val="0"/>
              </a:spcBef>
              <a:spcAft>
                <a:spcPts val="0"/>
              </a:spcAft>
              <a:buNone/>
            </a:pPr>
            <a:r>
              <a:rPr b="0" i="0" lang="en-GB" sz="1500" u="none" cap="none" strike="noStrike">
                <a:solidFill>
                  <a:srgbClr val="53565A"/>
                </a:solidFill>
                <a:latin typeface="Arial"/>
                <a:ea typeface="Arial"/>
                <a:cs typeface="Arial"/>
                <a:sym typeface="Arial"/>
              </a:rPr>
              <a:t>2-3 sentences: materials &amp; methods</a:t>
            </a:r>
            <a:endParaRPr/>
          </a:p>
          <a:p>
            <a:pPr indent="0" lvl="0" marL="0" marR="0" rtl="0" algn="l">
              <a:lnSpc>
                <a:spcPct val="100000"/>
              </a:lnSpc>
              <a:spcBef>
                <a:spcPts val="0"/>
              </a:spcBef>
              <a:spcAft>
                <a:spcPts val="0"/>
              </a:spcAft>
              <a:buNone/>
            </a:pPr>
            <a:r>
              <a:rPr b="0" i="0" lang="en-GB" sz="1500" u="none" cap="none" strike="noStrike">
                <a:solidFill>
                  <a:srgbClr val="53565A"/>
                </a:solidFill>
                <a:latin typeface="Arial"/>
                <a:ea typeface="Arial"/>
                <a:cs typeface="Arial"/>
                <a:sym typeface="Arial"/>
              </a:rPr>
              <a:t>2-3 sentences: results</a:t>
            </a:r>
            <a:endParaRPr/>
          </a:p>
          <a:p>
            <a:pPr indent="0" lvl="0" marL="0" marR="0" rtl="0" algn="l">
              <a:lnSpc>
                <a:spcPct val="100000"/>
              </a:lnSpc>
              <a:spcBef>
                <a:spcPts val="0"/>
              </a:spcBef>
              <a:spcAft>
                <a:spcPts val="0"/>
              </a:spcAft>
              <a:buNone/>
            </a:pPr>
            <a:r>
              <a:rPr b="0" i="0" lang="en-GB" sz="1500" u="none" cap="none" strike="noStrike">
                <a:solidFill>
                  <a:srgbClr val="53565A"/>
                </a:solidFill>
                <a:latin typeface="Arial"/>
                <a:ea typeface="Arial"/>
                <a:cs typeface="Arial"/>
                <a:sym typeface="Arial"/>
              </a:rPr>
              <a:t>2 sentences: discussion/conclusions</a:t>
            </a:r>
            <a:endParaRPr b="0" i="0" sz="1500" u="none" cap="none" strike="noStrike">
              <a:solidFill>
                <a:srgbClr val="53565A"/>
              </a:solidFill>
              <a:latin typeface="Arial"/>
              <a:ea typeface="Arial"/>
              <a:cs typeface="Arial"/>
              <a:sym typeface="Arial"/>
            </a:endParaRPr>
          </a:p>
        </p:txBody>
      </p:sp>
      <p:sp>
        <p:nvSpPr>
          <p:cNvPr id="273" name="Google Shape;273;p4"/>
          <p:cNvSpPr txBox="1"/>
          <p:nvPr>
            <p:ph idx="1" type="body"/>
          </p:nvPr>
        </p:nvSpPr>
        <p:spPr>
          <a:xfrm>
            <a:off x="1396100" y="1150414"/>
            <a:ext cx="6268500" cy="3358800"/>
          </a:xfrm>
          <a:prstGeom prst="rect">
            <a:avLst/>
          </a:prstGeom>
          <a:noFill/>
          <a:ln>
            <a:noFill/>
          </a:ln>
        </p:spPr>
        <p:txBody>
          <a:bodyPr anchorCtr="0" anchor="t" bIns="91425" lIns="91425" spcFirstLastPara="1" rIns="91425" wrap="square" tIns="91425">
            <a:normAutofit/>
          </a:bodyPr>
          <a:lstStyle/>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Keep it as brief as possible</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Summarize the </a:t>
            </a:r>
            <a:r>
              <a:rPr b="1" lang="en-GB">
                <a:solidFill>
                  <a:schemeClr val="dk1"/>
                </a:solidFill>
              </a:rPr>
              <a:t>problem, methods, results, and conclusions</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Make sure it is </a:t>
            </a:r>
            <a:r>
              <a:rPr b="1" lang="en-GB">
                <a:solidFill>
                  <a:schemeClr val="dk1"/>
                </a:solidFill>
              </a:rPr>
              <a:t>clearly written and easy to understand</a:t>
            </a:r>
            <a:endParaRPr b="1">
              <a:solidFill>
                <a:schemeClr val="dk1"/>
              </a:solidFill>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Make sure it is </a:t>
            </a:r>
            <a:r>
              <a:rPr b="1" lang="en-GB">
                <a:solidFill>
                  <a:schemeClr val="dk1"/>
                </a:solidFill>
              </a:rPr>
              <a:t>accurate and specific </a:t>
            </a:r>
            <a:r>
              <a:rPr lang="en-GB">
                <a:solidFill>
                  <a:schemeClr val="dk1"/>
                </a:solidFill>
              </a:rPr>
              <a:t>while also being catchy</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accurately reflects the content of the paper</a:t>
            </a:r>
            <a:endParaRPr>
              <a:solidFill>
                <a:schemeClr val="dk1"/>
              </a:solidFill>
            </a:endParaRPr>
          </a:p>
          <a:p>
            <a:pPr indent="-108585" lvl="0" marL="257175" rtl="0" algn="l">
              <a:lnSpc>
                <a:spcPct val="115000"/>
              </a:lnSpc>
              <a:spcBef>
                <a:spcPts val="0"/>
              </a:spcBef>
              <a:spcAft>
                <a:spcPts val="0"/>
              </a:spcAft>
              <a:buClr>
                <a:schemeClr val="lt2"/>
              </a:buClr>
              <a:buSzPts val="2340"/>
              <a:buFont typeface="Noto Sans Symbols"/>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
          <p:cNvSpPr txBox="1"/>
          <p:nvPr>
            <p:ph idx="3" type="body"/>
          </p:nvPr>
        </p:nvSpPr>
        <p:spPr>
          <a:xfrm>
            <a:off x="3347357" y="4345991"/>
            <a:ext cx="4317300" cy="2928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263736"/>
              <a:buNone/>
            </a:pPr>
            <a:r>
              <a:rPr lang="en-GB"/>
              <a:t> </a:t>
            </a:r>
            <a:endParaRPr/>
          </a:p>
        </p:txBody>
      </p:sp>
      <p:sp>
        <p:nvSpPr>
          <p:cNvPr id="280" name="Google Shape;280;p5"/>
          <p:cNvSpPr txBox="1"/>
          <p:nvPr/>
        </p:nvSpPr>
        <p:spPr>
          <a:xfrm>
            <a:off x="1396100" y="537068"/>
            <a:ext cx="6268500" cy="3141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accent1"/>
                </a:solidFill>
                <a:latin typeface="Arial"/>
                <a:ea typeface="Arial"/>
                <a:cs typeface="Arial"/>
                <a:sym typeface="Arial"/>
              </a:rPr>
              <a:t>Keywords</a:t>
            </a:r>
            <a:endParaRPr b="1" i="0" sz="1800" u="none" cap="none" strike="noStrike">
              <a:solidFill>
                <a:schemeClr val="accent1"/>
              </a:solidFill>
              <a:latin typeface="Arial"/>
              <a:ea typeface="Arial"/>
              <a:cs typeface="Arial"/>
              <a:sym typeface="Arial"/>
            </a:endParaRPr>
          </a:p>
        </p:txBody>
      </p:sp>
      <p:sp>
        <p:nvSpPr>
          <p:cNvPr id="281" name="Google Shape;281;p5"/>
          <p:cNvSpPr txBox="1"/>
          <p:nvPr>
            <p:ph idx="1" type="body"/>
          </p:nvPr>
        </p:nvSpPr>
        <p:spPr>
          <a:xfrm>
            <a:off x="1396100" y="1066104"/>
            <a:ext cx="6268500" cy="1094100"/>
          </a:xfrm>
          <a:prstGeom prst="rect">
            <a:avLst/>
          </a:prstGeom>
          <a:noFill/>
          <a:ln>
            <a:noFill/>
          </a:ln>
        </p:spPr>
        <p:txBody>
          <a:bodyPr anchorCtr="0" anchor="t" bIns="91425" lIns="91425" spcFirstLastPara="1" rIns="91425" wrap="square" tIns="91425">
            <a:noAutofit/>
          </a:bodyPr>
          <a:lstStyle/>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Are the</a:t>
            </a:r>
            <a:r>
              <a:rPr b="1" lang="en-GB">
                <a:solidFill>
                  <a:schemeClr val="dk1"/>
                </a:solidFill>
              </a:rPr>
              <a:t> labels </a:t>
            </a:r>
            <a:r>
              <a:rPr lang="en-GB">
                <a:solidFill>
                  <a:schemeClr val="dk1"/>
                </a:solidFill>
              </a:rPr>
              <a:t>of the manuscript </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Are used by </a:t>
            </a:r>
            <a:r>
              <a:rPr b="1" lang="en-GB">
                <a:solidFill>
                  <a:schemeClr val="dk1"/>
                </a:solidFill>
              </a:rPr>
              <a:t>indexing and abstracting </a:t>
            </a:r>
            <a:r>
              <a:rPr lang="en-GB">
                <a:solidFill>
                  <a:schemeClr val="dk1"/>
                </a:solidFill>
              </a:rPr>
              <a:t>services</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Should be </a:t>
            </a:r>
            <a:r>
              <a:rPr b="1" lang="en-GB">
                <a:solidFill>
                  <a:schemeClr val="dk1"/>
                </a:solidFill>
              </a:rPr>
              <a:t>specific</a:t>
            </a:r>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Should use only </a:t>
            </a:r>
            <a:r>
              <a:rPr b="1" lang="en-GB">
                <a:solidFill>
                  <a:schemeClr val="dk1"/>
                </a:solidFill>
              </a:rPr>
              <a:t>established abbreviations </a:t>
            </a:r>
            <a:r>
              <a:rPr lang="en-GB">
                <a:solidFill>
                  <a:schemeClr val="dk1"/>
                </a:solidFill>
              </a:rPr>
              <a:t>(e.g. DNA)</a:t>
            </a:r>
            <a:endParaRPr/>
          </a:p>
          <a:p>
            <a:pPr indent="0" lvl="0" marL="0" rtl="0" algn="l">
              <a:lnSpc>
                <a:spcPct val="115000"/>
              </a:lnSpc>
              <a:spcBef>
                <a:spcPts val="0"/>
              </a:spcBef>
              <a:spcAft>
                <a:spcPts val="0"/>
              </a:spcAft>
              <a:buClr>
                <a:schemeClr val="lt2"/>
              </a:buClr>
              <a:buSzPts val="2340"/>
              <a:buNone/>
            </a:pPr>
            <a:r>
              <a:t/>
            </a:r>
            <a:endParaRPr>
              <a:solidFill>
                <a:schemeClr val="dk1"/>
              </a:solidFill>
            </a:endParaRPr>
          </a:p>
        </p:txBody>
      </p:sp>
      <p:sp>
        <p:nvSpPr>
          <p:cNvPr id="282" name="Google Shape;282;p5"/>
          <p:cNvSpPr txBox="1"/>
          <p:nvPr/>
        </p:nvSpPr>
        <p:spPr>
          <a:xfrm>
            <a:off x="1445607" y="4411980"/>
            <a:ext cx="6418200" cy="323100"/>
          </a:xfrm>
          <a:prstGeom prst="rect">
            <a:avLst/>
          </a:prstGeom>
          <a:solidFill>
            <a:schemeClr val="accent5"/>
          </a:solidFill>
          <a:ln cap="flat" cmpd="sng" w="9525">
            <a:solidFill>
              <a:srgbClr val="F8F8F8"/>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GB" sz="1500" u="none" cap="none" strike="noStrike">
                <a:solidFill>
                  <a:srgbClr val="000000"/>
                </a:solidFill>
                <a:latin typeface="Arial"/>
                <a:ea typeface="Arial"/>
                <a:cs typeface="Arial"/>
                <a:sym typeface="Arial"/>
              </a:rPr>
              <a:t>Check the Guide for Authors for any specific guidance on keywords.</a:t>
            </a:r>
            <a:endParaRPr b="0" i="0" sz="1500" u="none" cap="none" strike="noStrike">
              <a:solidFill>
                <a:srgbClr val="000000"/>
              </a:solidFill>
              <a:latin typeface="Arial"/>
              <a:ea typeface="Arial"/>
              <a:cs typeface="Arial"/>
              <a:sym typeface="Arial"/>
            </a:endParaRPr>
          </a:p>
        </p:txBody>
      </p:sp>
      <p:sp>
        <p:nvSpPr>
          <p:cNvPr id="283" name="Google Shape;283;p5"/>
          <p:cNvSpPr txBox="1"/>
          <p:nvPr/>
        </p:nvSpPr>
        <p:spPr>
          <a:xfrm>
            <a:off x="1396100" y="3726436"/>
            <a:ext cx="6268500" cy="1094100"/>
          </a:xfrm>
          <a:prstGeom prst="rect">
            <a:avLst/>
          </a:prstGeom>
          <a:noFill/>
          <a:ln>
            <a:noFill/>
          </a:ln>
        </p:spPr>
        <p:txBody>
          <a:bodyPr anchorCtr="0" anchor="t" bIns="34275" lIns="68575" spcFirstLastPara="1" rIns="68575" wrap="square" tIns="34275">
            <a:noAutofit/>
          </a:bodyPr>
          <a:lstStyle/>
          <a:p>
            <a:pPr indent="-133350" lvl="0" marL="257175" marR="0" rtl="0" algn="l">
              <a:lnSpc>
                <a:spcPct val="100000"/>
              </a:lnSpc>
              <a:spcBef>
                <a:spcPts val="0"/>
              </a:spcBef>
              <a:spcAft>
                <a:spcPts val="0"/>
              </a:spcAft>
              <a:buClr>
                <a:schemeClr val="lt2"/>
              </a:buClr>
              <a:buSzPts val="1950"/>
              <a:buFont typeface="Noto Sans Symbols"/>
              <a:buNone/>
            </a:pPr>
            <a:r>
              <a:t/>
            </a:r>
            <a:endParaRPr b="0" i="0" sz="1500" u="none" cap="none" strike="noStrike">
              <a:solidFill>
                <a:srgbClr val="53565A"/>
              </a:solidFill>
              <a:latin typeface="Arial"/>
              <a:ea typeface="Arial"/>
              <a:cs typeface="Arial"/>
              <a:sym typeface="Arial"/>
            </a:endParaRPr>
          </a:p>
        </p:txBody>
      </p:sp>
      <p:pic>
        <p:nvPicPr>
          <p:cNvPr id="284" name="Google Shape;284;p5"/>
          <p:cNvPicPr preferRelativeResize="0"/>
          <p:nvPr/>
        </p:nvPicPr>
        <p:blipFill rotWithShape="1">
          <a:blip r:embed="rId3">
            <a:alphaModFix/>
          </a:blip>
          <a:srcRect b="0" l="32194" r="0" t="0"/>
          <a:stretch/>
        </p:blipFill>
        <p:spPr>
          <a:xfrm>
            <a:off x="4872037" y="-270662"/>
            <a:ext cx="3128964" cy="4614596"/>
          </a:xfrm>
          <a:prstGeom prst="rect">
            <a:avLst/>
          </a:prstGeom>
          <a:noFill/>
          <a:ln>
            <a:noFill/>
          </a:ln>
        </p:spPr>
      </p:pic>
      <p:graphicFrame>
        <p:nvGraphicFramePr>
          <p:cNvPr id="285" name="Google Shape;285;p5"/>
          <p:cNvGraphicFramePr/>
          <p:nvPr/>
        </p:nvGraphicFramePr>
        <p:xfrm>
          <a:off x="1396100" y="3245149"/>
          <a:ext cx="3000000" cy="3000000"/>
        </p:xfrm>
        <a:graphic>
          <a:graphicData uri="http://schemas.openxmlformats.org/drawingml/2006/table">
            <a:tbl>
              <a:tblPr bandRow="1" firstRow="1">
                <a:noFill/>
                <a:tableStyleId>{86A32297-50B1-4A1C-8537-B711AD59776A}</a:tableStyleId>
              </a:tblPr>
              <a:tblGrid>
                <a:gridCol w="3320725"/>
                <a:gridCol w="3183550"/>
              </a:tblGrid>
              <a:tr h="291200">
                <a:tc>
                  <a:txBody>
                    <a:bodyPr/>
                    <a:lstStyle/>
                    <a:p>
                      <a:pPr indent="0" lvl="0" marL="0" marR="0" rtl="0" algn="l">
                        <a:lnSpc>
                          <a:spcPct val="100000"/>
                        </a:lnSpc>
                        <a:spcBef>
                          <a:spcPts val="0"/>
                        </a:spcBef>
                        <a:spcAft>
                          <a:spcPts val="0"/>
                        </a:spcAft>
                        <a:buNone/>
                      </a:pPr>
                      <a:r>
                        <a:rPr b="1" lang="en-GB" sz="1200" u="none" cap="none" strike="noStrike">
                          <a:solidFill>
                            <a:schemeClr val="dk1"/>
                          </a:solidFill>
                        </a:rPr>
                        <a:t>Article title</a:t>
                      </a:r>
                      <a:endParaRPr b="1" sz="1200" u="none" cap="none" strike="noStrike">
                        <a:solidFill>
                          <a:schemeClr val="dk1"/>
                        </a:solidFill>
                      </a:endParaRPr>
                    </a:p>
                  </a:txBody>
                  <a:tcPr marT="34300" marB="34300" marR="68575" marL="68575">
                    <a:solidFill>
                      <a:schemeClr val="accent2">
                        <a:alpha val="74900"/>
                      </a:schemeClr>
                    </a:solidFill>
                  </a:tcPr>
                </a:tc>
                <a:tc>
                  <a:txBody>
                    <a:bodyPr/>
                    <a:lstStyle/>
                    <a:p>
                      <a:pPr indent="0" lvl="0" marL="0" marR="0" rtl="0" algn="l">
                        <a:lnSpc>
                          <a:spcPct val="100000"/>
                        </a:lnSpc>
                        <a:spcBef>
                          <a:spcPts val="0"/>
                        </a:spcBef>
                        <a:spcAft>
                          <a:spcPts val="0"/>
                        </a:spcAft>
                        <a:buNone/>
                      </a:pPr>
                      <a:r>
                        <a:rPr lang="en-GB" sz="1200" u="none" cap="none" strike="noStrike">
                          <a:solidFill>
                            <a:schemeClr val="dk1"/>
                          </a:solidFill>
                        </a:rPr>
                        <a:t>Keywords</a:t>
                      </a:r>
                      <a:endParaRPr sz="1200" u="none" cap="none" strike="noStrike">
                        <a:solidFill>
                          <a:schemeClr val="dk1"/>
                        </a:solidFill>
                      </a:endParaRPr>
                    </a:p>
                  </a:txBody>
                  <a:tcPr marT="34300" marB="34300" marR="68575" marL="68575">
                    <a:solidFill>
                      <a:schemeClr val="accent2">
                        <a:alpha val="74900"/>
                      </a:schemeClr>
                    </a:solidFill>
                  </a:tcPr>
                </a:tc>
              </a:tr>
              <a:tr h="411475">
                <a:tc>
                  <a:txBody>
                    <a:bodyPr/>
                    <a:lstStyle/>
                    <a:p>
                      <a:pPr indent="0" lvl="0" marL="0" marR="0" rtl="0" algn="l">
                        <a:lnSpc>
                          <a:spcPct val="100000"/>
                        </a:lnSpc>
                        <a:spcBef>
                          <a:spcPts val="0"/>
                        </a:spcBef>
                        <a:spcAft>
                          <a:spcPts val="0"/>
                        </a:spcAft>
                        <a:buClr>
                          <a:schemeClr val="lt2"/>
                        </a:buClr>
                        <a:buSzPts val="1540"/>
                        <a:buFont typeface="Noto Sans Symbols"/>
                        <a:buNone/>
                      </a:pPr>
                      <a:r>
                        <a:rPr lang="en-GB" sz="1100" u="none" cap="none" strike="noStrike">
                          <a:solidFill>
                            <a:schemeClr val="dk1"/>
                          </a:solidFill>
                        </a:rPr>
                        <a:t>Enhancing EFL Students’ Autonomous Learning of English Conversation During COVID-19 Via Language-in-talk Log Assignments</a:t>
                      </a:r>
                      <a:endParaRPr sz="1100" u="none" cap="none" strike="noStrike"/>
                    </a:p>
                  </a:txBody>
                  <a:tcPr marT="34300" marB="34300" marR="68575" marL="68575">
                    <a:solidFill>
                      <a:srgbClr val="FBFBFB"/>
                    </a:solidFill>
                  </a:tcPr>
                </a:tc>
                <a:tc>
                  <a:txBody>
                    <a:bodyPr/>
                    <a:lstStyle/>
                    <a:p>
                      <a:pPr indent="0" lvl="0" marL="0" marR="0" rtl="0" algn="l">
                        <a:lnSpc>
                          <a:spcPct val="100000"/>
                        </a:lnSpc>
                        <a:spcBef>
                          <a:spcPts val="0"/>
                        </a:spcBef>
                        <a:spcAft>
                          <a:spcPts val="0"/>
                        </a:spcAft>
                        <a:buClr>
                          <a:schemeClr val="lt2"/>
                        </a:buClr>
                        <a:buSzPts val="1540"/>
                        <a:buFont typeface="Noto Sans Symbols"/>
                        <a:buNone/>
                      </a:pPr>
                      <a:r>
                        <a:rPr lang="en-GB" sz="1100" u="none" cap="none" strike="noStrike">
                          <a:solidFill>
                            <a:schemeClr val="dk1"/>
                          </a:solidFill>
                        </a:rPr>
                        <a:t>Asian EFL Learners, Autonomous Learning, COVID-19, English Language Teaching, Learning Logs, Online Learning</a:t>
                      </a:r>
                      <a:endParaRPr sz="1100" u="none" cap="none" strike="noStrike">
                        <a:solidFill>
                          <a:schemeClr val="dk1"/>
                        </a:solidFill>
                      </a:endParaRPr>
                    </a:p>
                  </a:txBody>
                  <a:tcPr marT="34300" marB="34300" marR="68575" marL="68575">
                    <a:solidFill>
                      <a:srgbClr val="FBFBFB"/>
                    </a:solidFill>
                  </a:tcPr>
                </a:tc>
              </a:tr>
            </a:tbl>
          </a:graphicData>
        </a:graphic>
      </p:graphicFrame>
      <p:pic>
        <p:nvPicPr>
          <p:cNvPr id="286" name="Google Shape;286;p5"/>
          <p:cNvPicPr preferRelativeResize="0"/>
          <p:nvPr/>
        </p:nvPicPr>
        <p:blipFill rotWithShape="1">
          <a:blip r:embed="rId4">
            <a:alphaModFix/>
          </a:blip>
          <a:srcRect b="0" l="0" r="0" t="0"/>
          <a:stretch/>
        </p:blipFill>
        <p:spPr>
          <a:xfrm>
            <a:off x="5672270" y="388598"/>
            <a:ext cx="1290232" cy="12902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6"/>
          <p:cNvPicPr preferRelativeResize="0"/>
          <p:nvPr/>
        </p:nvPicPr>
        <p:blipFill rotWithShape="1">
          <a:blip r:embed="rId3">
            <a:alphaModFix/>
          </a:blip>
          <a:srcRect b="0" l="0" r="0" t="0"/>
          <a:stretch/>
        </p:blipFill>
        <p:spPr>
          <a:xfrm>
            <a:off x="5339665" y="210352"/>
            <a:ext cx="2661336" cy="2661336"/>
          </a:xfrm>
          <a:prstGeom prst="rect">
            <a:avLst/>
          </a:prstGeom>
          <a:noFill/>
          <a:ln>
            <a:noFill/>
          </a:ln>
        </p:spPr>
      </p:pic>
      <p:sp>
        <p:nvSpPr>
          <p:cNvPr id="293" name="Google Shape;293;p6"/>
          <p:cNvSpPr txBox="1"/>
          <p:nvPr>
            <p:ph idx="1" type="body"/>
          </p:nvPr>
        </p:nvSpPr>
        <p:spPr>
          <a:xfrm>
            <a:off x="693174" y="1221086"/>
            <a:ext cx="4970100" cy="3395100"/>
          </a:xfrm>
          <a:prstGeom prst="rect">
            <a:avLst/>
          </a:prstGeom>
          <a:noFill/>
          <a:ln>
            <a:noFill/>
          </a:ln>
        </p:spPr>
        <p:txBody>
          <a:bodyPr anchorCtr="0" anchor="t" bIns="91425" lIns="91425" spcFirstLastPara="1" rIns="91425" wrap="square" tIns="91425">
            <a:normAutofit/>
          </a:bodyPr>
          <a:lstStyle/>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Explain the </a:t>
            </a:r>
            <a:r>
              <a:rPr b="1" lang="en-GB">
                <a:solidFill>
                  <a:schemeClr val="dk1"/>
                </a:solidFill>
              </a:rPr>
              <a:t>problem</a:t>
            </a:r>
            <a:endParaRPr/>
          </a:p>
          <a:p>
            <a:pPr indent="0" lvl="0" marL="0" rtl="0" algn="l">
              <a:lnSpc>
                <a:spcPct val="115000"/>
              </a:lnSpc>
              <a:spcBef>
                <a:spcPts val="0"/>
              </a:spcBef>
              <a:spcAft>
                <a:spcPts val="0"/>
              </a:spcAft>
              <a:buClr>
                <a:schemeClr val="lt2"/>
              </a:buClr>
              <a:buSzPts val="2340"/>
              <a:buNone/>
            </a:pPr>
            <a:r>
              <a:t/>
            </a:r>
            <a:endParaRPr b="1">
              <a:solidFill>
                <a:schemeClr val="dk1"/>
              </a:solidFill>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Describe </a:t>
            </a:r>
            <a:r>
              <a:rPr b="1" lang="en-GB">
                <a:solidFill>
                  <a:schemeClr val="dk1"/>
                </a:solidFill>
              </a:rPr>
              <a:t>your approach</a:t>
            </a:r>
            <a:endParaRPr/>
          </a:p>
          <a:p>
            <a:pPr indent="-285750" lvl="0" marL="285750" rtl="0" algn="l">
              <a:lnSpc>
                <a:spcPct val="100000"/>
              </a:lnSpc>
              <a:spcBef>
                <a:spcPts val="0"/>
              </a:spcBef>
              <a:spcAft>
                <a:spcPts val="0"/>
              </a:spcAft>
              <a:buClr>
                <a:srgbClr val="000000"/>
              </a:buClr>
              <a:buSzPts val="1400"/>
              <a:buFont typeface="Noto Sans Symbols"/>
              <a:buChar char="✔"/>
            </a:pPr>
            <a:r>
              <a:rPr lang="en-GB" sz="1400">
                <a:solidFill>
                  <a:srgbClr val="000000"/>
                </a:solidFill>
              </a:rPr>
              <a:t>Why is it important? What is novel compared to what is already available in the literature?</a:t>
            </a:r>
            <a:endParaRPr/>
          </a:p>
          <a:p>
            <a:pPr indent="0" lvl="0" marL="0" rtl="0" algn="l">
              <a:lnSpc>
                <a:spcPct val="100000"/>
              </a:lnSpc>
              <a:spcBef>
                <a:spcPts val="0"/>
              </a:spcBef>
              <a:spcAft>
                <a:spcPts val="0"/>
              </a:spcAft>
              <a:buClr>
                <a:srgbClr val="000000"/>
              </a:buClr>
              <a:buSzPts val="1800"/>
              <a:buNone/>
            </a:pPr>
            <a:r>
              <a:t/>
            </a:r>
            <a:endParaRPr b="1">
              <a:solidFill>
                <a:schemeClr val="dk1"/>
              </a:solidFill>
            </a:endParaRPr>
          </a:p>
          <a:p>
            <a:pPr indent="-257175" lvl="0" marL="257175" rtl="0" algn="l">
              <a:lnSpc>
                <a:spcPct val="115000"/>
              </a:lnSpc>
              <a:spcBef>
                <a:spcPts val="0"/>
              </a:spcBef>
              <a:spcAft>
                <a:spcPts val="0"/>
              </a:spcAft>
              <a:buClr>
                <a:schemeClr val="lt2"/>
              </a:buClr>
              <a:buSzPts val="2340"/>
              <a:buFont typeface="Noto Sans Symbols"/>
              <a:buChar char="▪"/>
            </a:pPr>
            <a:r>
              <a:rPr lang="en-GB">
                <a:solidFill>
                  <a:schemeClr val="dk1"/>
                </a:solidFill>
              </a:rPr>
              <a:t>Mention </a:t>
            </a:r>
            <a:r>
              <a:rPr b="1" lang="en-GB">
                <a:solidFill>
                  <a:schemeClr val="dk1"/>
                </a:solidFill>
              </a:rPr>
              <a:t>existing solutions and limitations</a:t>
            </a:r>
            <a:endParaRPr/>
          </a:p>
          <a:p>
            <a:pPr indent="-108585" lvl="0" marL="257175" rtl="0" algn="l">
              <a:lnSpc>
                <a:spcPct val="115000"/>
              </a:lnSpc>
              <a:spcBef>
                <a:spcPts val="0"/>
              </a:spcBef>
              <a:spcAft>
                <a:spcPts val="0"/>
              </a:spcAft>
              <a:buClr>
                <a:schemeClr val="lt2"/>
              </a:buClr>
              <a:buSzPts val="2340"/>
              <a:buFont typeface="Noto Sans Symbols"/>
              <a:buNone/>
            </a:pPr>
            <a:r>
              <a:t/>
            </a:r>
            <a:endParaRPr b="1">
              <a:solidFill>
                <a:schemeClr val="dk1"/>
              </a:solidFill>
            </a:endParaRPr>
          </a:p>
          <a:p>
            <a:pPr indent="-171450" lvl="0" marL="171450" rtl="0" algn="l">
              <a:lnSpc>
                <a:spcPct val="100000"/>
              </a:lnSpc>
              <a:spcBef>
                <a:spcPts val="0"/>
              </a:spcBef>
              <a:spcAft>
                <a:spcPts val="0"/>
              </a:spcAft>
              <a:buClr>
                <a:srgbClr val="000000"/>
              </a:buClr>
              <a:buSzPts val="1000"/>
              <a:buFont typeface="Noto Sans Symbols"/>
              <a:buChar char="✔"/>
            </a:pPr>
            <a:r>
              <a:rPr lang="en-GB" sz="1000">
                <a:solidFill>
                  <a:srgbClr val="000000"/>
                </a:solidFill>
              </a:rPr>
              <a:t>.</a:t>
            </a:r>
            <a:r>
              <a:rPr lang="en-GB" sz="1400">
                <a:solidFill>
                  <a:schemeClr val="dk1"/>
                </a:solidFill>
              </a:rPr>
              <a:t>Are there any</a:t>
            </a:r>
            <a:r>
              <a:rPr b="1" lang="en-GB" sz="1400">
                <a:solidFill>
                  <a:schemeClr val="dk1"/>
                </a:solidFill>
              </a:rPr>
              <a:t> existing solutions? </a:t>
            </a:r>
            <a:r>
              <a:rPr lang="en-GB" sz="1400">
                <a:solidFill>
                  <a:schemeClr val="dk1"/>
                </a:solidFill>
              </a:rPr>
              <a:t>If so, what is the </a:t>
            </a:r>
            <a:r>
              <a:rPr b="1" lang="en-GB" sz="1400">
                <a:solidFill>
                  <a:schemeClr val="dk1"/>
                </a:solidFill>
              </a:rPr>
              <a:t>best solution </a:t>
            </a:r>
            <a:r>
              <a:rPr lang="en-GB" sz="1400">
                <a:solidFill>
                  <a:schemeClr val="dk1"/>
                </a:solidFill>
              </a:rPr>
              <a:t>and what are </a:t>
            </a:r>
            <a:r>
              <a:rPr b="1" lang="en-GB" sz="1400">
                <a:solidFill>
                  <a:schemeClr val="dk1"/>
                </a:solidFill>
              </a:rPr>
              <a:t>its limitations? </a:t>
            </a:r>
            <a:endParaRPr/>
          </a:p>
          <a:p>
            <a:pPr indent="-171450" lvl="0" marL="171450" rtl="0" algn="l">
              <a:lnSpc>
                <a:spcPct val="100000"/>
              </a:lnSpc>
              <a:spcBef>
                <a:spcPts val="0"/>
              </a:spcBef>
              <a:spcAft>
                <a:spcPts val="0"/>
              </a:spcAft>
              <a:buClr>
                <a:schemeClr val="dk1"/>
              </a:buClr>
              <a:buSzPts val="1400"/>
              <a:buFont typeface="Noto Sans Symbols"/>
              <a:buChar char="✔"/>
            </a:pPr>
            <a:r>
              <a:rPr lang="en-GB" sz="1400">
                <a:solidFill>
                  <a:schemeClr val="dk1"/>
                </a:solidFill>
              </a:rPr>
              <a:t> How does </a:t>
            </a:r>
            <a:r>
              <a:rPr b="1" lang="en-GB" sz="1400">
                <a:solidFill>
                  <a:schemeClr val="dk1"/>
                </a:solidFill>
              </a:rPr>
              <a:t>your proposed study aim to progress </a:t>
            </a:r>
            <a:r>
              <a:rPr lang="en-GB" sz="1400">
                <a:solidFill>
                  <a:schemeClr val="dk1"/>
                </a:solidFill>
              </a:rPr>
              <a:t>on this? What </a:t>
            </a:r>
            <a:r>
              <a:rPr b="1" lang="en-GB" sz="1400">
                <a:solidFill>
                  <a:schemeClr val="dk1"/>
                </a:solidFill>
              </a:rPr>
              <a:t>makes yours different or better</a:t>
            </a:r>
            <a:r>
              <a:rPr lang="en-GB" sz="1400">
                <a:solidFill>
                  <a:schemeClr val="dk1"/>
                </a:solidFill>
              </a:rPr>
              <a:t>?</a:t>
            </a:r>
            <a:endParaRPr/>
          </a:p>
          <a:p>
            <a:pPr indent="-108585" lvl="0" marL="257175" rtl="0" algn="l">
              <a:lnSpc>
                <a:spcPct val="115000"/>
              </a:lnSpc>
              <a:spcBef>
                <a:spcPts val="0"/>
              </a:spcBef>
              <a:spcAft>
                <a:spcPts val="0"/>
              </a:spcAft>
              <a:buClr>
                <a:schemeClr val="lt2"/>
              </a:buClr>
              <a:buSzPts val="2340"/>
              <a:buFont typeface="Noto Sans Symbols"/>
              <a:buNone/>
            </a:pPr>
            <a:r>
              <a:t/>
            </a:r>
            <a:endParaRPr/>
          </a:p>
        </p:txBody>
      </p:sp>
      <p:sp>
        <p:nvSpPr>
          <p:cNvPr id="294" name="Google Shape;294;p6"/>
          <p:cNvSpPr txBox="1"/>
          <p:nvPr>
            <p:ph type="title"/>
          </p:nvPr>
        </p:nvSpPr>
        <p:spPr>
          <a:xfrm>
            <a:off x="991807" y="639516"/>
            <a:ext cx="57192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Introduction</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000"/>
                                        <p:tgtEl>
                                          <p:spTgt spid="29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5" st="5"/>
                                            </p:txEl>
                                          </p:spTgt>
                                        </p:tgtEl>
                                        <p:attrNameLst>
                                          <p:attrName>style.visibility</p:attrName>
                                        </p:attrNameLst>
                                      </p:cBhvr>
                                      <p:to>
                                        <p:strVal val="visible"/>
                                      </p:to>
                                    </p:set>
                                    <p:animEffect filter="fade" transition="in">
                                      <p:cBhvr>
                                        <p:cTn dur="1000"/>
                                        <p:tgtEl>
                                          <p:spTgt spid="29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6" st="6"/>
                                            </p:txEl>
                                          </p:spTgt>
                                        </p:tgtEl>
                                        <p:attrNameLst>
                                          <p:attrName>style.visibility</p:attrName>
                                        </p:attrNameLst>
                                      </p:cBhvr>
                                      <p:to>
                                        <p:strVal val="visible"/>
                                      </p:to>
                                    </p:set>
                                    <p:animEffect filter="fade" transition="in">
                                      <p:cBhvr>
                                        <p:cTn dur="1000"/>
                                        <p:tgtEl>
                                          <p:spTgt spid="29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7" st="7"/>
                                            </p:txEl>
                                          </p:spTgt>
                                        </p:tgtEl>
                                        <p:attrNameLst>
                                          <p:attrName>style.visibility</p:attrName>
                                        </p:attrNameLst>
                                      </p:cBhvr>
                                      <p:to>
                                        <p:strVal val="visible"/>
                                      </p:to>
                                    </p:set>
                                    <p:animEffect filter="fade" transition="in">
                                      <p:cBhvr>
                                        <p:cTn dur="1000"/>
                                        <p:tgtEl>
                                          <p:spTgt spid="29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8" st="8"/>
                                            </p:txEl>
                                          </p:spTgt>
                                        </p:tgtEl>
                                        <p:attrNameLst>
                                          <p:attrName>style.visibility</p:attrName>
                                        </p:attrNameLst>
                                      </p:cBhvr>
                                      <p:to>
                                        <p:strVal val="visible"/>
                                      </p:to>
                                    </p:set>
                                    <p:animEffect filter="fade" transition="in">
                                      <p:cBhvr>
                                        <p:cTn dur="1000"/>
                                        <p:tgtEl>
                                          <p:spTgt spid="29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9" st="9"/>
                                            </p:txEl>
                                          </p:spTgt>
                                        </p:tgtEl>
                                        <p:attrNameLst>
                                          <p:attrName>style.visibility</p:attrName>
                                        </p:attrNameLst>
                                      </p:cBhvr>
                                      <p:to>
                                        <p:strVal val="visible"/>
                                      </p:to>
                                    </p:set>
                                    <p:animEffect filter="fade" transition="in">
                                      <p:cBhvr>
                                        <p:cTn dur="1000"/>
                                        <p:tgtEl>
                                          <p:spTgt spid="29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7"/>
          <p:cNvSpPr txBox="1"/>
          <p:nvPr>
            <p:ph idx="1" type="body"/>
          </p:nvPr>
        </p:nvSpPr>
        <p:spPr>
          <a:xfrm>
            <a:off x="541084" y="1304024"/>
            <a:ext cx="5963100" cy="1940700"/>
          </a:xfrm>
          <a:prstGeom prst="rect">
            <a:avLst/>
          </a:prstGeom>
          <a:noFill/>
          <a:ln>
            <a:noFill/>
          </a:ln>
        </p:spPr>
        <p:txBody>
          <a:bodyPr anchorCtr="0" anchor="t" bIns="91425" lIns="91425" spcFirstLastPara="1" rIns="91425" wrap="square" tIns="91425">
            <a:normAutofit/>
          </a:bodyPr>
          <a:lstStyle/>
          <a:p>
            <a:pPr indent="-257175" lvl="0" marL="257175" rtl="0" algn="l">
              <a:lnSpc>
                <a:spcPct val="115000"/>
              </a:lnSpc>
              <a:spcBef>
                <a:spcPts val="0"/>
              </a:spcBef>
              <a:spcAft>
                <a:spcPts val="0"/>
              </a:spcAft>
              <a:buClr>
                <a:schemeClr val="lt2"/>
              </a:buClr>
              <a:buSzPts val="2080"/>
              <a:buFont typeface="Noto Sans Symbols"/>
              <a:buChar char="▪"/>
            </a:pPr>
            <a:r>
              <a:rPr lang="en-GB" sz="1600">
                <a:solidFill>
                  <a:schemeClr val="dk1"/>
                </a:solidFill>
              </a:rPr>
              <a:t>Describe how the </a:t>
            </a:r>
            <a:r>
              <a:rPr b="1" lang="en-GB" sz="1600">
                <a:solidFill>
                  <a:schemeClr val="dk1"/>
                </a:solidFill>
              </a:rPr>
              <a:t>problem was studied</a:t>
            </a:r>
            <a:endParaRPr/>
          </a:p>
          <a:p>
            <a:pPr indent="-257175" lvl="0" marL="257175" rtl="0" algn="l">
              <a:lnSpc>
                <a:spcPct val="115000"/>
              </a:lnSpc>
              <a:spcBef>
                <a:spcPts val="0"/>
              </a:spcBef>
              <a:spcAft>
                <a:spcPts val="0"/>
              </a:spcAft>
              <a:buClr>
                <a:schemeClr val="lt2"/>
              </a:buClr>
              <a:buSzPts val="2080"/>
              <a:buFont typeface="Noto Sans Symbols"/>
              <a:buChar char="▪"/>
            </a:pPr>
            <a:r>
              <a:rPr lang="en-GB" sz="1600">
                <a:solidFill>
                  <a:schemeClr val="dk1"/>
                </a:solidFill>
              </a:rPr>
              <a:t>Explain the </a:t>
            </a:r>
            <a:r>
              <a:rPr b="1" lang="en-GB" sz="1600">
                <a:solidFill>
                  <a:schemeClr val="dk1"/>
                </a:solidFill>
              </a:rPr>
              <a:t>methodology</a:t>
            </a:r>
            <a:endParaRPr/>
          </a:p>
          <a:p>
            <a:pPr indent="-257175" lvl="0" marL="257175" rtl="0" algn="l">
              <a:lnSpc>
                <a:spcPct val="115000"/>
              </a:lnSpc>
              <a:spcBef>
                <a:spcPts val="0"/>
              </a:spcBef>
              <a:spcAft>
                <a:spcPts val="0"/>
              </a:spcAft>
              <a:buClr>
                <a:schemeClr val="lt2"/>
              </a:buClr>
              <a:buSzPts val="2080"/>
              <a:buFont typeface="Noto Sans Symbols"/>
              <a:buChar char="▪"/>
            </a:pPr>
            <a:r>
              <a:rPr lang="en-GB" sz="1600">
                <a:solidFill>
                  <a:schemeClr val="dk1"/>
                </a:solidFill>
              </a:rPr>
              <a:t>Identify the </a:t>
            </a:r>
            <a:r>
              <a:rPr b="1" lang="en-GB" sz="1600">
                <a:solidFill>
                  <a:schemeClr val="dk1"/>
                </a:solidFill>
              </a:rPr>
              <a:t>instruments/equipment </a:t>
            </a:r>
            <a:r>
              <a:rPr lang="en-GB" sz="1600">
                <a:solidFill>
                  <a:schemeClr val="dk1"/>
                </a:solidFill>
              </a:rPr>
              <a:t>and materials used</a:t>
            </a:r>
            <a:endParaRPr/>
          </a:p>
          <a:p>
            <a:pPr indent="-257175" lvl="0" marL="257175" rtl="0" algn="l">
              <a:lnSpc>
                <a:spcPct val="115000"/>
              </a:lnSpc>
              <a:spcBef>
                <a:spcPts val="0"/>
              </a:spcBef>
              <a:spcAft>
                <a:spcPts val="0"/>
              </a:spcAft>
              <a:buClr>
                <a:schemeClr val="lt2"/>
              </a:buClr>
              <a:buSzPts val="2080"/>
              <a:buFont typeface="Noto Sans Symbols"/>
              <a:buChar char="▪"/>
            </a:pPr>
            <a:r>
              <a:rPr lang="en-GB" sz="1600">
                <a:solidFill>
                  <a:schemeClr val="dk1"/>
                </a:solidFill>
              </a:rPr>
              <a:t>Identify </a:t>
            </a:r>
            <a:r>
              <a:rPr b="1" lang="en-GB" sz="1600">
                <a:solidFill>
                  <a:schemeClr val="dk1"/>
                </a:solidFill>
              </a:rPr>
              <a:t>participants</a:t>
            </a:r>
            <a:endParaRPr/>
          </a:p>
          <a:p>
            <a:pPr indent="-125095" lvl="0" marL="257175" rtl="0" algn="l">
              <a:lnSpc>
                <a:spcPct val="115000"/>
              </a:lnSpc>
              <a:spcBef>
                <a:spcPts val="0"/>
              </a:spcBef>
              <a:spcAft>
                <a:spcPts val="0"/>
              </a:spcAft>
              <a:buClr>
                <a:schemeClr val="lt2"/>
              </a:buClr>
              <a:buSzPts val="2080"/>
              <a:buFont typeface="Noto Sans Symbols"/>
              <a:buNone/>
            </a:pPr>
            <a:r>
              <a:t/>
            </a:r>
            <a:endParaRPr sz="1600">
              <a:solidFill>
                <a:schemeClr val="dk1"/>
              </a:solidFill>
            </a:endParaRPr>
          </a:p>
        </p:txBody>
      </p:sp>
      <p:sp>
        <p:nvSpPr>
          <p:cNvPr id="301" name="Google Shape;301;p7"/>
          <p:cNvSpPr txBox="1"/>
          <p:nvPr>
            <p:ph type="title"/>
          </p:nvPr>
        </p:nvSpPr>
        <p:spPr>
          <a:xfrm>
            <a:off x="1208431" y="293290"/>
            <a:ext cx="54618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Methods</a:t>
            </a:r>
            <a:endParaRPr b="1"/>
          </a:p>
        </p:txBody>
      </p:sp>
      <p:pic>
        <p:nvPicPr>
          <p:cNvPr id="302" name="Google Shape;302;p7"/>
          <p:cNvPicPr preferRelativeResize="0"/>
          <p:nvPr/>
        </p:nvPicPr>
        <p:blipFill rotWithShape="1">
          <a:blip r:embed="rId3">
            <a:alphaModFix/>
          </a:blip>
          <a:srcRect b="0" l="0" r="0" t="0"/>
          <a:stretch/>
        </p:blipFill>
        <p:spPr>
          <a:xfrm>
            <a:off x="5818988" y="293290"/>
            <a:ext cx="2661336" cy="266133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8"/>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309" name="Google Shape;309;p8"/>
          <p:cNvSpPr txBox="1"/>
          <p:nvPr>
            <p:ph idx="1" type="body"/>
          </p:nvPr>
        </p:nvSpPr>
        <p:spPr>
          <a:xfrm>
            <a:off x="1281799" y="849077"/>
            <a:ext cx="6400800" cy="3301200"/>
          </a:xfrm>
          <a:prstGeom prst="rect">
            <a:avLst/>
          </a:prstGeom>
          <a:noFill/>
          <a:ln>
            <a:noFill/>
          </a:ln>
        </p:spPr>
        <p:txBody>
          <a:bodyPr anchorCtr="0" anchor="t" bIns="91425" lIns="91425" spcFirstLastPara="1" rIns="91425" wrap="square" tIns="91425">
            <a:noAutofit/>
          </a:bodyPr>
          <a:lstStyle/>
          <a:p>
            <a:pPr indent="-257175" lvl="0" marL="257175" rtl="0" algn="l">
              <a:lnSpc>
                <a:spcPct val="115000"/>
              </a:lnSpc>
              <a:spcBef>
                <a:spcPts val="0"/>
              </a:spcBef>
              <a:spcAft>
                <a:spcPts val="0"/>
              </a:spcAft>
              <a:buClr>
                <a:schemeClr val="lt2"/>
              </a:buClr>
              <a:buSzPts val="1820"/>
              <a:buFont typeface="Noto Sans Symbols"/>
              <a:buChar char="▪"/>
            </a:pPr>
            <a:r>
              <a:rPr lang="en-GB" sz="1400">
                <a:solidFill>
                  <a:schemeClr val="dk1"/>
                </a:solidFill>
              </a:rPr>
              <a:t>Include only data of </a:t>
            </a:r>
            <a:r>
              <a:rPr b="1" lang="en-GB" sz="1400">
                <a:solidFill>
                  <a:schemeClr val="dk1"/>
                </a:solidFill>
              </a:rPr>
              <a:t>primary importance </a:t>
            </a:r>
            <a:r>
              <a:rPr lang="en-GB" sz="1400">
                <a:solidFill>
                  <a:schemeClr val="dk1"/>
                </a:solidFill>
              </a:rPr>
              <a:t>i.e. </a:t>
            </a:r>
            <a:r>
              <a:rPr b="1" lang="en-GB" sz="1400">
                <a:solidFill>
                  <a:schemeClr val="dk1"/>
                </a:solidFill>
              </a:rPr>
              <a:t>the main and unexpected findings </a:t>
            </a:r>
            <a:r>
              <a:rPr lang="en-GB" sz="1400">
                <a:solidFill>
                  <a:schemeClr val="dk1"/>
                </a:solidFill>
              </a:rPr>
              <a:t>(use supplementary data for data of secondary importance) </a:t>
            </a:r>
            <a:endParaRPr/>
          </a:p>
          <a:p>
            <a:pPr indent="-257175" lvl="0" marL="257175" rtl="0" algn="l">
              <a:lnSpc>
                <a:spcPct val="115000"/>
              </a:lnSpc>
              <a:spcBef>
                <a:spcPts val="0"/>
              </a:spcBef>
              <a:spcAft>
                <a:spcPts val="0"/>
              </a:spcAft>
              <a:buClr>
                <a:schemeClr val="lt2"/>
              </a:buClr>
              <a:buSzPts val="1820"/>
              <a:buFont typeface="Noto Sans Symbols"/>
              <a:buChar char="▪"/>
            </a:pPr>
            <a:r>
              <a:rPr lang="en-GB" sz="1400">
                <a:solidFill>
                  <a:schemeClr val="dk1"/>
                </a:solidFill>
              </a:rPr>
              <a:t>Use </a:t>
            </a:r>
            <a:r>
              <a:rPr b="1" lang="en-GB" sz="1400">
                <a:solidFill>
                  <a:schemeClr val="dk1"/>
                </a:solidFill>
              </a:rPr>
              <a:t>sub-headings to keep results</a:t>
            </a:r>
            <a:r>
              <a:rPr lang="en-GB" sz="1400">
                <a:solidFill>
                  <a:schemeClr val="dk1"/>
                </a:solidFill>
              </a:rPr>
              <a:t> of the same type together and avoid redundancy</a:t>
            </a:r>
            <a:endParaRPr/>
          </a:p>
          <a:p>
            <a:pPr indent="-257175" lvl="0" marL="257175" rtl="0" algn="l">
              <a:lnSpc>
                <a:spcPct val="115000"/>
              </a:lnSpc>
              <a:spcBef>
                <a:spcPts val="0"/>
              </a:spcBef>
              <a:spcAft>
                <a:spcPts val="0"/>
              </a:spcAft>
              <a:buClr>
                <a:schemeClr val="lt2"/>
              </a:buClr>
              <a:buSzPts val="1820"/>
              <a:buFont typeface="Noto Sans Symbols"/>
              <a:buChar char="▪"/>
            </a:pPr>
            <a:r>
              <a:rPr lang="en-GB" sz="1400">
                <a:solidFill>
                  <a:schemeClr val="dk1"/>
                </a:solidFill>
                <a:latin typeface="Arial"/>
                <a:ea typeface="Arial"/>
                <a:cs typeface="Arial"/>
                <a:sym typeface="Arial"/>
              </a:rPr>
              <a:t>Use </a:t>
            </a:r>
            <a:r>
              <a:rPr b="1" lang="en-GB" sz="1400">
                <a:solidFill>
                  <a:schemeClr val="dk1"/>
                </a:solidFill>
                <a:latin typeface="Arial"/>
                <a:ea typeface="Arial"/>
                <a:cs typeface="Arial"/>
                <a:sym typeface="Arial"/>
              </a:rPr>
              <a:t>figures and tables </a:t>
            </a:r>
            <a:r>
              <a:rPr lang="en-GB" sz="1400">
                <a:solidFill>
                  <a:schemeClr val="dk1"/>
                </a:solidFill>
                <a:latin typeface="Arial"/>
                <a:ea typeface="Arial"/>
                <a:cs typeface="Arial"/>
                <a:sym typeface="Arial"/>
              </a:rPr>
              <a:t>for efficiency and clarity</a:t>
            </a:r>
            <a:endParaRPr sz="1400">
              <a:solidFill>
                <a:schemeClr val="dk1"/>
              </a:solidFill>
            </a:endParaRPr>
          </a:p>
          <a:p>
            <a:pPr indent="-257175" lvl="0" marL="257175" rtl="0" algn="l">
              <a:lnSpc>
                <a:spcPct val="115000"/>
              </a:lnSpc>
              <a:spcBef>
                <a:spcPts val="0"/>
              </a:spcBef>
              <a:spcAft>
                <a:spcPts val="0"/>
              </a:spcAft>
              <a:buClr>
                <a:schemeClr val="lt2"/>
              </a:buClr>
              <a:buSzPts val="1820"/>
              <a:buFont typeface="Noto Sans Symbols"/>
              <a:buChar char="▪"/>
            </a:pPr>
            <a:r>
              <a:rPr lang="en-GB" sz="1400">
                <a:solidFill>
                  <a:schemeClr val="dk1"/>
                </a:solidFill>
              </a:rPr>
              <a:t>Provide factual analyses</a:t>
            </a:r>
            <a:endParaRPr sz="1400">
              <a:solidFill>
                <a:schemeClr val="dk1"/>
              </a:solidFill>
            </a:endParaRPr>
          </a:p>
          <a:p>
            <a:pPr indent="0" lvl="0" marL="0" rtl="0" algn="l">
              <a:lnSpc>
                <a:spcPct val="115000"/>
              </a:lnSpc>
              <a:spcBef>
                <a:spcPts val="0"/>
              </a:spcBef>
              <a:spcAft>
                <a:spcPts val="0"/>
              </a:spcAft>
              <a:buClr>
                <a:schemeClr val="lt2"/>
              </a:buClr>
              <a:buSzPts val="975"/>
              <a:buNone/>
            </a:pPr>
            <a:r>
              <a:t/>
            </a:r>
            <a:endParaRPr sz="750"/>
          </a:p>
        </p:txBody>
      </p:sp>
      <p:sp>
        <p:nvSpPr>
          <p:cNvPr id="310" name="Google Shape;310;p8"/>
          <p:cNvSpPr txBox="1"/>
          <p:nvPr>
            <p:ph type="title"/>
          </p:nvPr>
        </p:nvSpPr>
        <p:spPr>
          <a:xfrm>
            <a:off x="1396099" y="428891"/>
            <a:ext cx="49476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Results</a:t>
            </a:r>
            <a:endParaRPr b="1"/>
          </a:p>
        </p:txBody>
      </p:sp>
      <p:pic>
        <p:nvPicPr>
          <p:cNvPr id="311" name="Google Shape;311;p8"/>
          <p:cNvPicPr preferRelativeResize="0"/>
          <p:nvPr/>
        </p:nvPicPr>
        <p:blipFill rotWithShape="1">
          <a:blip r:embed="rId3">
            <a:alphaModFix/>
          </a:blip>
          <a:srcRect b="41700" l="22131" r="58456" t="30993"/>
          <a:stretch/>
        </p:blipFill>
        <p:spPr>
          <a:xfrm>
            <a:off x="7031726" y="3238856"/>
            <a:ext cx="1620090" cy="1281325"/>
          </a:xfrm>
          <a:prstGeom prst="rect">
            <a:avLst/>
          </a:prstGeom>
          <a:noFill/>
          <a:ln>
            <a:noFill/>
          </a:ln>
        </p:spPr>
      </p:pic>
      <p:pic>
        <p:nvPicPr>
          <p:cNvPr id="312" name="Google Shape;312;p8"/>
          <p:cNvPicPr preferRelativeResize="0"/>
          <p:nvPr/>
        </p:nvPicPr>
        <p:blipFill rotWithShape="1">
          <a:blip r:embed="rId4">
            <a:alphaModFix/>
          </a:blip>
          <a:srcRect b="0" l="0" r="0" t="10952"/>
          <a:stretch/>
        </p:blipFill>
        <p:spPr>
          <a:xfrm>
            <a:off x="4702639" y="2808913"/>
            <a:ext cx="1577100" cy="1919400"/>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id="313" name="Google Shape;313;p8"/>
          <p:cNvPicPr preferRelativeResize="0"/>
          <p:nvPr/>
        </p:nvPicPr>
        <p:blipFill rotWithShape="1">
          <a:blip r:embed="rId5">
            <a:alphaModFix/>
          </a:blip>
          <a:srcRect b="42769" l="23238" r="39031" t="11206"/>
          <a:stretch/>
        </p:blipFill>
        <p:spPr>
          <a:xfrm>
            <a:off x="7369290" y="1710926"/>
            <a:ext cx="1601037" cy="1097987"/>
          </a:xfrm>
          <a:prstGeom prst="rect">
            <a:avLst/>
          </a:prstGeom>
          <a:noFill/>
          <a:ln>
            <a:noFill/>
          </a:ln>
        </p:spPr>
      </p:pic>
      <p:pic>
        <p:nvPicPr>
          <p:cNvPr descr="Comparing the development of wind and tidal stream power: number of ..." id="314" name="Google Shape;314;p8"/>
          <p:cNvPicPr preferRelativeResize="0"/>
          <p:nvPr/>
        </p:nvPicPr>
        <p:blipFill rotWithShape="1">
          <a:blip r:embed="rId6">
            <a:alphaModFix/>
          </a:blip>
          <a:srcRect b="0" l="0" r="0" t="0"/>
          <a:stretch/>
        </p:blipFill>
        <p:spPr>
          <a:xfrm>
            <a:off x="7369290" y="447880"/>
            <a:ext cx="1601036" cy="978578"/>
          </a:xfrm>
          <a:prstGeom prst="rect">
            <a:avLst/>
          </a:prstGeom>
          <a:noFill/>
          <a:ln>
            <a:noFill/>
          </a:ln>
        </p:spPr>
      </p:pic>
      <p:pic>
        <p:nvPicPr>
          <p:cNvPr id="315" name="Google Shape;315;p8"/>
          <p:cNvPicPr preferRelativeResize="0"/>
          <p:nvPr/>
        </p:nvPicPr>
        <p:blipFill rotWithShape="1">
          <a:blip r:embed="rId7">
            <a:alphaModFix/>
          </a:blip>
          <a:srcRect b="0" l="0" r="0" t="0"/>
          <a:stretch/>
        </p:blipFill>
        <p:spPr>
          <a:xfrm>
            <a:off x="944920" y="2568973"/>
            <a:ext cx="2300804" cy="2300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9"/>
          <p:cNvSpPr txBox="1"/>
          <p:nvPr>
            <p:ph idx="3" type="body"/>
          </p:nvPr>
        </p:nvSpPr>
        <p:spPr>
          <a:xfrm>
            <a:off x="3347357" y="4345991"/>
            <a:ext cx="4317300" cy="2778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SzPct val="295384"/>
              <a:buNone/>
            </a:pPr>
            <a:r>
              <a:rPr lang="en-GB"/>
              <a:t> </a:t>
            </a:r>
            <a:endParaRPr/>
          </a:p>
        </p:txBody>
      </p:sp>
      <p:sp>
        <p:nvSpPr>
          <p:cNvPr id="322" name="Google Shape;322;p9"/>
          <p:cNvSpPr txBox="1"/>
          <p:nvPr/>
        </p:nvSpPr>
        <p:spPr>
          <a:xfrm>
            <a:off x="1169194" y="1156450"/>
            <a:ext cx="4092600" cy="3510300"/>
          </a:xfrm>
          <a:prstGeom prst="rect">
            <a:avLst/>
          </a:prstGeom>
          <a:noFill/>
          <a:ln>
            <a:noFill/>
          </a:ln>
        </p:spPr>
        <p:txBody>
          <a:bodyPr anchorCtr="0" anchor="t" bIns="34275" lIns="68575" spcFirstLastPara="1" rIns="68575" wrap="square" tIns="34275">
            <a:noAutofit/>
          </a:bodyPr>
          <a:lstStyle/>
          <a:p>
            <a:pPr indent="-283368" lvl="1" marL="426243" marR="0" rtl="0" algn="l">
              <a:lnSpc>
                <a:spcPct val="100000"/>
              </a:lnSpc>
              <a:spcBef>
                <a:spcPts val="0"/>
              </a:spcBef>
              <a:spcAft>
                <a:spcPts val="0"/>
              </a:spcAft>
              <a:buClr>
                <a:srgbClr val="FF6600"/>
              </a:buClr>
              <a:buSzPts val="1950"/>
              <a:buFont typeface="Noto Sans Symbols"/>
              <a:buChar char="▪"/>
            </a:pPr>
            <a:r>
              <a:rPr b="0" i="0" lang="en-GB" sz="1500" u="none" cap="none" strike="noStrike">
                <a:solidFill>
                  <a:srgbClr val="53565A"/>
                </a:solidFill>
                <a:latin typeface="Arial"/>
                <a:ea typeface="Arial"/>
                <a:cs typeface="Arial"/>
                <a:sym typeface="Arial"/>
              </a:rPr>
              <a:t>The </a:t>
            </a:r>
            <a:r>
              <a:rPr b="1" i="0" lang="en-GB" sz="1500" u="none" cap="none" strike="noStrike">
                <a:solidFill>
                  <a:srgbClr val="53565A"/>
                </a:solidFill>
                <a:latin typeface="Arial"/>
                <a:ea typeface="Arial"/>
                <a:cs typeface="Arial"/>
                <a:sym typeface="Arial"/>
              </a:rPr>
              <a:t>caption and legend </a:t>
            </a:r>
            <a:r>
              <a:rPr b="0" i="0" lang="en-GB" sz="1500" u="none" cap="none" strike="noStrike">
                <a:solidFill>
                  <a:srgbClr val="53565A"/>
                </a:solidFill>
                <a:latin typeface="Arial"/>
                <a:ea typeface="Arial"/>
                <a:cs typeface="Arial"/>
                <a:sym typeface="Arial"/>
              </a:rPr>
              <a:t>should be self-explanatory to enable the figure to stand alone.</a:t>
            </a:r>
            <a:endParaRPr/>
          </a:p>
          <a:p>
            <a:pPr indent="-283368" lvl="1" marL="426243" marR="0" rtl="0" algn="l">
              <a:lnSpc>
                <a:spcPct val="100000"/>
              </a:lnSpc>
              <a:spcBef>
                <a:spcPts val="150"/>
              </a:spcBef>
              <a:spcAft>
                <a:spcPts val="0"/>
              </a:spcAft>
              <a:buClr>
                <a:srgbClr val="FF6600"/>
              </a:buClr>
              <a:buSzPts val="1950"/>
              <a:buFont typeface="Noto Sans Symbols"/>
              <a:buChar char="▪"/>
            </a:pPr>
            <a:r>
              <a:rPr b="0" i="0" lang="en-GB" sz="1500" u="none" cap="none" strike="noStrike">
                <a:solidFill>
                  <a:srgbClr val="53565A"/>
                </a:solidFill>
                <a:latin typeface="Arial"/>
                <a:ea typeface="Arial"/>
                <a:cs typeface="Arial"/>
                <a:sym typeface="Arial"/>
              </a:rPr>
              <a:t>Use </a:t>
            </a:r>
            <a:r>
              <a:rPr b="0" i="0" lang="en-GB" sz="1500" u="none" cap="none" strike="noStrike">
                <a:solidFill>
                  <a:srgbClr val="FFFF00"/>
                </a:solidFill>
                <a:latin typeface="Arial"/>
                <a:ea typeface="Arial"/>
                <a:cs typeface="Arial"/>
                <a:sym typeface="Arial"/>
              </a:rPr>
              <a:t>c</a:t>
            </a:r>
            <a:r>
              <a:rPr b="0" i="0" lang="en-GB" sz="1500" u="none" cap="none" strike="noStrike">
                <a:solidFill>
                  <a:srgbClr val="92D050"/>
                </a:solidFill>
                <a:latin typeface="Arial"/>
                <a:ea typeface="Arial"/>
                <a:cs typeface="Arial"/>
                <a:sym typeface="Arial"/>
              </a:rPr>
              <a:t>o</a:t>
            </a:r>
            <a:r>
              <a:rPr b="0" i="0" lang="en-GB" sz="1500" u="none" cap="none" strike="noStrike">
                <a:solidFill>
                  <a:srgbClr val="00B050"/>
                </a:solidFill>
                <a:latin typeface="Arial"/>
                <a:ea typeface="Arial"/>
                <a:cs typeface="Arial"/>
                <a:sym typeface="Arial"/>
              </a:rPr>
              <a:t>l</a:t>
            </a:r>
            <a:r>
              <a:rPr b="0" i="0" lang="en-GB" sz="1500" u="none" cap="none" strike="noStrike">
                <a:solidFill>
                  <a:srgbClr val="00B0F0"/>
                </a:solidFill>
                <a:latin typeface="Arial"/>
                <a:ea typeface="Arial"/>
                <a:cs typeface="Arial"/>
                <a:sym typeface="Arial"/>
              </a:rPr>
              <a:t>o</a:t>
            </a:r>
            <a:r>
              <a:rPr b="0" i="0" lang="en-GB" sz="1500" u="none" cap="none" strike="noStrike">
                <a:solidFill>
                  <a:srgbClr val="0070C0"/>
                </a:solidFill>
                <a:latin typeface="Arial"/>
                <a:ea typeface="Arial"/>
                <a:cs typeface="Arial"/>
                <a:sym typeface="Arial"/>
              </a:rPr>
              <a:t>u</a:t>
            </a:r>
            <a:r>
              <a:rPr b="0" i="0" lang="en-GB" sz="1500" u="none" cap="none" strike="noStrike">
                <a:solidFill>
                  <a:srgbClr val="002060"/>
                </a:solidFill>
                <a:latin typeface="Arial"/>
                <a:ea typeface="Arial"/>
                <a:cs typeface="Arial"/>
                <a:sym typeface="Arial"/>
              </a:rPr>
              <a:t>r</a:t>
            </a:r>
            <a:r>
              <a:rPr b="0" i="0" lang="en-GB" sz="1500" u="none" cap="none" strike="noStrike">
                <a:solidFill>
                  <a:srgbClr val="07779D"/>
                </a:solidFill>
                <a:latin typeface="Arial"/>
                <a:ea typeface="Arial"/>
                <a:cs typeface="Arial"/>
                <a:sym typeface="Arial"/>
              </a:rPr>
              <a:t> </a:t>
            </a:r>
            <a:r>
              <a:rPr b="0" i="0" lang="en-GB" sz="1500" u="none" cap="none" strike="noStrike">
                <a:solidFill>
                  <a:srgbClr val="53565A"/>
                </a:solidFill>
                <a:latin typeface="Arial"/>
                <a:ea typeface="Arial"/>
                <a:cs typeface="Arial"/>
                <a:sym typeface="Arial"/>
              </a:rPr>
              <a:t>ONLY when necessary</a:t>
            </a:r>
            <a:endParaRPr/>
          </a:p>
          <a:p>
            <a:pPr indent="-159543" lvl="1" marL="426243" marR="0" rtl="0" algn="l">
              <a:lnSpc>
                <a:spcPct val="100000"/>
              </a:lnSpc>
              <a:spcBef>
                <a:spcPts val="150"/>
              </a:spcBef>
              <a:spcAft>
                <a:spcPts val="0"/>
              </a:spcAft>
              <a:buClr>
                <a:srgbClr val="FF6600"/>
              </a:buClr>
              <a:buSzPts val="1950"/>
              <a:buFont typeface="Noto Sans Symbols"/>
              <a:buNone/>
            </a:pPr>
            <a:r>
              <a:t/>
            </a:r>
            <a:endParaRPr b="1" i="0" sz="1500" u="none" cap="none" strike="noStrike">
              <a:solidFill>
                <a:srgbClr val="53565A"/>
              </a:solidFill>
              <a:latin typeface="Arial"/>
              <a:ea typeface="Arial"/>
              <a:cs typeface="Arial"/>
              <a:sym typeface="Arial"/>
            </a:endParaRPr>
          </a:p>
          <a:p>
            <a:pPr indent="-283368" lvl="1" marL="426243" marR="0" rtl="0" algn="l">
              <a:lnSpc>
                <a:spcPct val="100000"/>
              </a:lnSpc>
              <a:spcBef>
                <a:spcPts val="150"/>
              </a:spcBef>
              <a:spcAft>
                <a:spcPts val="0"/>
              </a:spcAft>
              <a:buClr>
                <a:srgbClr val="FF6600"/>
              </a:buClr>
              <a:buSzPts val="1950"/>
              <a:buFont typeface="Noto Sans Symbols"/>
              <a:buChar char="▪"/>
            </a:pPr>
            <a:r>
              <a:rPr b="1" i="0" lang="en-GB" sz="1500" u="none" cap="none" strike="noStrike">
                <a:solidFill>
                  <a:srgbClr val="53565A"/>
                </a:solidFill>
                <a:latin typeface="Arial"/>
                <a:ea typeface="Arial"/>
                <a:cs typeface="Arial"/>
                <a:sym typeface="Arial"/>
              </a:rPr>
              <a:t>Graphs</a:t>
            </a:r>
            <a:r>
              <a:rPr b="0" i="0" lang="en-GB" sz="1500" u="none" cap="none" strike="noStrike">
                <a:solidFill>
                  <a:srgbClr val="53565A"/>
                </a:solidFill>
                <a:latin typeface="Arial"/>
                <a:ea typeface="Arial"/>
                <a:cs typeface="Arial"/>
                <a:sym typeface="Arial"/>
              </a:rPr>
              <a:t>: un-crowded plots; restrict data sets (symbols to distinguish); well-selected scales; axis labels; label size. </a:t>
            </a:r>
            <a:endParaRPr/>
          </a:p>
          <a:p>
            <a:pPr indent="-283368" lvl="1" marL="426243" marR="0" rtl="0" algn="l">
              <a:lnSpc>
                <a:spcPct val="100000"/>
              </a:lnSpc>
              <a:spcBef>
                <a:spcPts val="150"/>
              </a:spcBef>
              <a:spcAft>
                <a:spcPts val="0"/>
              </a:spcAft>
              <a:buClr>
                <a:srgbClr val="FF6600"/>
              </a:buClr>
              <a:buSzPts val="1950"/>
              <a:buFont typeface="Noto Sans Symbols"/>
              <a:buChar char="▪"/>
            </a:pPr>
            <a:r>
              <a:rPr b="1" i="0" lang="en-GB" sz="1500" u="none" cap="none" strike="noStrike">
                <a:solidFill>
                  <a:srgbClr val="53565A"/>
                </a:solidFill>
                <a:latin typeface="Arial"/>
                <a:ea typeface="Arial"/>
                <a:cs typeface="Arial"/>
                <a:sym typeface="Arial"/>
              </a:rPr>
              <a:t>Photos</a:t>
            </a:r>
            <a:r>
              <a:rPr b="0" i="0" lang="en-GB" sz="1500" u="none" cap="none" strike="noStrike">
                <a:solidFill>
                  <a:srgbClr val="53565A"/>
                </a:solidFill>
                <a:latin typeface="Arial"/>
                <a:ea typeface="Arial"/>
                <a:cs typeface="Arial"/>
                <a:sym typeface="Arial"/>
              </a:rPr>
              <a:t>: scale marker; do not manipulate </a:t>
            </a:r>
            <a:br>
              <a:rPr b="0" i="0" lang="en-GB" sz="1500" u="none" cap="none" strike="noStrike">
                <a:solidFill>
                  <a:srgbClr val="53565A"/>
                </a:solidFill>
                <a:latin typeface="Arial"/>
                <a:ea typeface="Arial"/>
                <a:cs typeface="Arial"/>
                <a:sym typeface="Arial"/>
              </a:rPr>
            </a:br>
            <a:r>
              <a:rPr b="0" i="0" lang="en-GB" sz="1500" u="none" cap="none" strike="noStrike">
                <a:solidFill>
                  <a:srgbClr val="53565A"/>
                </a:solidFill>
                <a:latin typeface="Arial"/>
                <a:ea typeface="Arial"/>
                <a:cs typeface="Arial"/>
                <a:sym typeface="Arial"/>
              </a:rPr>
              <a:t>the image to enhance the results.</a:t>
            </a:r>
            <a:endParaRPr/>
          </a:p>
          <a:p>
            <a:pPr indent="0" lvl="1" marL="142875" marR="0" rtl="0" algn="l">
              <a:lnSpc>
                <a:spcPct val="100000"/>
              </a:lnSpc>
              <a:spcBef>
                <a:spcPts val="150"/>
              </a:spcBef>
              <a:spcAft>
                <a:spcPts val="0"/>
              </a:spcAft>
              <a:buNone/>
            </a:pPr>
            <a:r>
              <a:t/>
            </a:r>
            <a:endParaRPr b="0" i="0" sz="1500" u="none" cap="none" strike="noStrike">
              <a:solidFill>
                <a:srgbClr val="07779D"/>
              </a:solidFill>
              <a:latin typeface="Arial"/>
              <a:ea typeface="Arial"/>
              <a:cs typeface="Arial"/>
              <a:sym typeface="Arial"/>
            </a:endParaRPr>
          </a:p>
        </p:txBody>
      </p:sp>
      <p:pic>
        <p:nvPicPr>
          <p:cNvPr descr="Comparing the development of wind and tidal stream power: number of ..." id="323" name="Google Shape;323;p9"/>
          <p:cNvPicPr preferRelativeResize="0"/>
          <p:nvPr/>
        </p:nvPicPr>
        <p:blipFill rotWithShape="1">
          <a:blip r:embed="rId3">
            <a:alphaModFix/>
          </a:blip>
          <a:srcRect b="0" l="0" r="0" t="0"/>
          <a:stretch/>
        </p:blipFill>
        <p:spPr>
          <a:xfrm>
            <a:off x="5261708" y="1041527"/>
            <a:ext cx="2670363" cy="1632167"/>
          </a:xfrm>
          <a:prstGeom prst="rect">
            <a:avLst/>
          </a:prstGeom>
          <a:noFill/>
          <a:ln>
            <a:noFill/>
          </a:ln>
        </p:spPr>
      </p:pic>
      <p:pic>
        <p:nvPicPr>
          <p:cNvPr id="324" name="Google Shape;324;p9"/>
          <p:cNvPicPr preferRelativeResize="0"/>
          <p:nvPr/>
        </p:nvPicPr>
        <p:blipFill rotWithShape="1">
          <a:blip r:embed="rId4">
            <a:alphaModFix/>
          </a:blip>
          <a:srcRect b="42769" l="23238" r="39031" t="11206"/>
          <a:stretch/>
        </p:blipFill>
        <p:spPr>
          <a:xfrm>
            <a:off x="5261709" y="2911565"/>
            <a:ext cx="2739291" cy="1878601"/>
          </a:xfrm>
          <a:prstGeom prst="rect">
            <a:avLst/>
          </a:prstGeom>
          <a:noFill/>
          <a:ln>
            <a:noFill/>
          </a:ln>
        </p:spPr>
      </p:pic>
      <p:sp>
        <p:nvSpPr>
          <p:cNvPr id="325" name="Google Shape;325;p9"/>
          <p:cNvSpPr txBox="1"/>
          <p:nvPr>
            <p:ph type="title"/>
          </p:nvPr>
        </p:nvSpPr>
        <p:spPr>
          <a:xfrm>
            <a:off x="1396100" y="528903"/>
            <a:ext cx="5433900" cy="314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b="1" lang="en-GB"/>
              <a:t>Results - visualisations</a:t>
            </a:r>
            <a:endParaRPr b="1" sz="13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CIT">
  <a:themeElements>
    <a:clrScheme name="Simple Light">
      <a:dk1>
        <a:srgbClr val="000000"/>
      </a:dk1>
      <a:lt1>
        <a:srgbClr val="FFFFFF"/>
      </a:lt1>
      <a:dk2>
        <a:srgbClr val="595959"/>
      </a:dk2>
      <a:lt2>
        <a:srgbClr val="EEEEEE"/>
      </a:lt2>
      <a:accent1>
        <a:srgbClr val="74B242"/>
      </a:accent1>
      <a:accent2>
        <a:srgbClr val="A4E670"/>
      </a:accent2>
      <a:accent3>
        <a:srgbClr val="497E1E"/>
      </a:accent3>
      <a:accent4>
        <a:srgbClr val="F6821F"/>
      </a:accent4>
      <a:accent5>
        <a:srgbClr val="FFC28E"/>
      </a:accent5>
      <a:accent6>
        <a:srgbClr val="A04F0A"/>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