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1" r:id="rId2"/>
    <p:sldId id="279" r:id="rId3"/>
    <p:sldId id="273" r:id="rId4"/>
    <p:sldId id="278" r:id="rId5"/>
    <p:sldId id="286" r:id="rId6"/>
    <p:sldId id="274" r:id="rId7"/>
    <p:sldId id="277" r:id="rId8"/>
    <p:sldId id="281" r:id="rId9"/>
    <p:sldId id="282" r:id="rId10"/>
    <p:sldId id="292" r:id="rId11"/>
    <p:sldId id="289" r:id="rId12"/>
    <p:sldId id="290" r:id="rId13"/>
    <p:sldId id="291" r:id="rId14"/>
    <p:sldId id="284" r:id="rId15"/>
    <p:sldId id="283" r:id="rId16"/>
    <p:sldId id="287" r:id="rId17"/>
    <p:sldId id="293" r:id="rId18"/>
    <p:sldId id="276" r:id="rId19"/>
    <p:sldId id="272" r:id="rId20"/>
    <p:sldId id="275" r:id="rId21"/>
    <p:sldId id="301" r:id="rId22"/>
    <p:sldId id="26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028A6-FE92-4206-9F6F-F2A4EC404D2E}" v="915" dt="2022-12-08T19:39:42.950"/>
    <p1510:client id="{71868697-5436-93F0-0993-0560E5E14A84}" v="12" dt="2022-12-08T19:29:26.522"/>
    <p1510:client id="{B66D6B2A-C77B-24A3-D1ED-576C7BEC09D5}" v="108" dt="2022-12-08T12:17:58.090"/>
    <p1510:client id="{D0D47D4E-5980-86FE-DE88-1B19ACFB307F}" v="489" dt="2022-12-08T18:42:2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1904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IDEs/Code </a:t>
            </a:r>
            <a:r>
              <a:rPr lang="de-DE" dirty="0" err="1"/>
              <a:t>editoren</a:t>
            </a:r>
            <a:r>
              <a:rPr lang="de-DE" dirty="0"/>
              <a:t> kennt ihr?</a:t>
            </a:r>
          </a:p>
          <a:p>
            <a:r>
              <a:rPr lang="de-DE" dirty="0"/>
              <a:t>Welche nutzt ihr?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Azure ist eine </a:t>
            </a:r>
            <a:r>
              <a:rPr lang="de-DE" err="1"/>
              <a:t>CloudComputing</a:t>
            </a:r>
            <a:r>
              <a:rPr lang="de-DE"/>
              <a:t>-Plattform von Microsoft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89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Punkt 1 – allein dadurch, dass er auch im Browser verwendet werden kann</a:t>
            </a:r>
            <a:br>
              <a:rPr lang="de-DE"/>
            </a:br>
            <a:r>
              <a:rPr lang="de-DE"/>
              <a:t>Punkt 3 – </a:t>
            </a:r>
            <a:r>
              <a:rPr lang="de-DE" err="1"/>
              <a:t>zB</a:t>
            </a:r>
            <a:r>
              <a:rPr lang="de-DE"/>
              <a:t> Bracket </a:t>
            </a:r>
            <a:r>
              <a:rPr lang="de-DE" err="1"/>
              <a:t>Matching</a:t>
            </a:r>
            <a:r>
              <a:rPr lang="de-DE"/>
              <a:t>, Syntax </a:t>
            </a:r>
            <a:r>
              <a:rPr lang="de-DE" err="1"/>
              <a:t>Coloring</a:t>
            </a:r>
            <a:endParaRPr lang="de-DE"/>
          </a:p>
          <a:p>
            <a:r>
              <a:rPr lang="de-DE"/>
              <a:t>Letzter Punkt - anstatt mit Projekten</a:t>
            </a:r>
          </a:p>
          <a:p>
            <a:r>
              <a:rPr lang="de-DE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23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IntelliSense – Autovervollständigung</a:t>
            </a:r>
          </a:p>
          <a:p>
            <a:r>
              <a:rPr lang="de-DE" dirty="0" err="1"/>
              <a:t>Linting</a:t>
            </a:r>
            <a:r>
              <a:rPr lang="de-DE" dirty="0"/>
              <a:t> – statische Code-Analyse zum Bugs finden</a:t>
            </a:r>
          </a:p>
          <a:p>
            <a:r>
              <a:rPr lang="de-DE" dirty="0"/>
              <a:t>Debugging – unerwartetes Verhalten diagnostizieren</a:t>
            </a:r>
          </a:p>
          <a:p>
            <a:r>
              <a:rPr lang="de-DE" dirty="0" err="1"/>
              <a:t>Extensions</a:t>
            </a:r>
            <a:r>
              <a:rPr lang="de-DE" dirty="0"/>
              <a:t> -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gg sans"/>
              </a:rPr>
              <a:t>Pyhton</a:t>
            </a:r>
            <a:r>
              <a:rPr lang="en-US" b="0" i="0" dirty="0">
                <a:solidFill>
                  <a:srgbClr val="DCDDDE"/>
                </a:solidFill>
                <a:effectLst/>
                <a:latin typeface="gg sans"/>
              </a:rPr>
              <a:t> &amp; C#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gg sans"/>
              </a:rPr>
              <a:t>müssen</a:t>
            </a:r>
            <a:r>
              <a:rPr lang="en-US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gg sans"/>
              </a:rPr>
              <a:t>geladen</a:t>
            </a:r>
            <a:r>
              <a:rPr lang="en-US" b="0" i="0" dirty="0">
                <a:solidFill>
                  <a:srgbClr val="DCDDDE"/>
                </a:solidFill>
                <a:effectLst/>
                <a:latin typeface="gg sans"/>
              </a:rPr>
              <a:t> warden,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gg sans"/>
              </a:rPr>
              <a:t>Jskript</a:t>
            </a:r>
            <a:r>
              <a:rPr lang="en-US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gg sans"/>
              </a:rPr>
              <a:t>ist</a:t>
            </a:r>
            <a:r>
              <a:rPr lang="en-US" b="0" i="0" dirty="0">
                <a:solidFill>
                  <a:srgbClr val="DCDDDE"/>
                </a:solidFill>
                <a:effectLst/>
                <a:latin typeface="gg sans"/>
              </a:rPr>
              <a:t> built in, muss man halt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gg sans"/>
              </a:rPr>
              <a:t>nachsehen</a:t>
            </a:r>
            <a:endParaRPr lang="en-US" b="0" i="0" dirty="0">
              <a:solidFill>
                <a:srgbClr val="DCDDDE"/>
              </a:solidFill>
              <a:effectLst/>
              <a:latin typeface="gg san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90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/>
              <a:t>Lightweight – Wenig RAM und CPU Leistung benötigt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9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49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Das selbe lässt sich in der Web Entwicklung sehen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3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Site </a:t>
            </a:r>
            <a:r>
              <a:rPr lang="de-DE" b="1" i="0" err="1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Reliability</a:t>
            </a:r>
            <a:r>
              <a:rPr lang="de-DE" b="1" i="0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 Engineering/</a:t>
            </a:r>
            <a:r>
              <a:rPr lang="de-DE" b="1" i="0" err="1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Devops</a:t>
            </a:r>
            <a:r>
              <a:rPr lang="de-DE" b="1" i="0">
                <a:solidFill>
                  <a:srgbClr val="151515"/>
                </a:solidFill>
                <a:effectLst/>
                <a:latin typeface="var(--pfe-theme--font-family--heading,&quot;Red Hat Display&quot;,&quot;RedHatDisplay&quot;,&quot;Overpass&quot;,Overpass,Arial,sans-serif)"/>
              </a:rPr>
              <a:t> – Methode &amp; Kultur für Software Engineering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5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8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Workshop</a:t>
            </a:r>
            <a:br>
              <a:rPr lang="de-DE"/>
            </a:br>
            <a:r>
              <a:rPr lang="de-DE" err="1"/>
              <a:t>visual</a:t>
            </a:r>
            <a:r>
              <a:rPr lang="de-DE"/>
              <a:t> </a:t>
            </a:r>
            <a:r>
              <a:rPr lang="de-DE" err="1"/>
              <a:t>studio</a:t>
            </a:r>
            <a:r>
              <a:rPr lang="de-DE"/>
              <a:t> code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7097E5E7-1A1D-4DCF-82E1-B0EA5F81432B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F3D23F1-A545-4AF3-9DD7-D2B8D586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B25DFA6-893A-4D4E-BB70-0C0DA65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6008B99C-7874-45E9-ADF8-C8595DA5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1030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15A4D34A-E5A2-46D5-B6AA-233916769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00" y="512078"/>
            <a:ext cx="6873800" cy="38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DE64CB-84FF-4457-BA05-FA1DE8A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AB444D-B4BC-489B-9412-0D7D8269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05B42C-8D40-4D45-B767-0889C494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5EAAFA-0008-4CB3-97C5-BE9851C9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beliebt ist Visual Studio Code?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34B8F4-F351-481A-B5E4-DA7DCCECBD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Stack Overflow Developer </a:t>
            </a:r>
            <a:br>
              <a:rPr lang="de-DE"/>
            </a:br>
            <a:r>
              <a:rPr lang="de-DE"/>
              <a:t>Survey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VSC ist 2019 bereits +20% beliebter</a:t>
            </a:r>
            <a:br>
              <a:rPr lang="de-DE"/>
            </a:br>
            <a:r>
              <a:rPr lang="de-DE"/>
              <a:t>als andere Entwicklungsumgebungen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Ist eine Konkurrenz für die Entwicklung</a:t>
            </a:r>
            <a:br>
              <a:rPr lang="de-DE"/>
            </a:br>
            <a:r>
              <a:rPr lang="de-DE"/>
              <a:t>von mobilen 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2646407B-1DA7-4A5A-BCEC-86AEEBF2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B19FC2-20CE-690D-BAD3-D60BE022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548" y="1955312"/>
            <a:ext cx="6129941" cy="44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AA0BB4-578D-D56D-6F36-BBB07973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EC96B2-1CD9-4AC5-DE8C-7F98276B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787CD9-8DAD-6891-8701-02FDB1F3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0408733-84FD-0921-4C40-FA4BFC38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beliebt ist Visual Studio Code?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FE064B-B292-749F-C40B-44349977DD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69428" y="1908897"/>
            <a:ext cx="7014062" cy="4450338"/>
          </a:xfrm>
        </p:spPr>
      </p:pic>
      <p:pic>
        <p:nvPicPr>
          <p:cNvPr id="9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C6FA0ADA-79BE-2F68-0517-B73526C1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E430510-E829-0547-9B76-53C4831D18FB}"/>
              </a:ext>
            </a:extLst>
          </p:cNvPr>
          <p:cNvSpPr txBox="1">
            <a:spLocks/>
          </p:cNvSpPr>
          <p:nvPr/>
        </p:nvSpPr>
        <p:spPr>
          <a:xfrm>
            <a:off x="406405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Stack Overflow Developer </a:t>
            </a:r>
            <a:br>
              <a:rPr lang="de-DE" dirty="0"/>
            </a:br>
            <a:r>
              <a:rPr lang="de-DE" dirty="0"/>
              <a:t>Survey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VSC hat sich 2022 seine</a:t>
            </a:r>
            <a:br>
              <a:rPr lang="de-DE" dirty="0"/>
            </a:br>
            <a:r>
              <a:rPr lang="de-DE" dirty="0"/>
              <a:t>Beliebtheit auf +40% ausgebaut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 eine Konkurrenz für die </a:t>
            </a:r>
            <a:br>
              <a:rPr lang="de-DE" dirty="0"/>
            </a:br>
            <a:r>
              <a:rPr lang="de-DE" dirty="0"/>
              <a:t>Entwicklung von mobilen </a:t>
            </a:r>
            <a:br>
              <a:rPr lang="de-DE" dirty="0"/>
            </a:br>
            <a:r>
              <a:rPr lang="de-DE" dirty="0"/>
              <a:t>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39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7581B9-52E0-8641-942E-2C1437F8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A5059B-C3C5-99DD-A9FE-494C560D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78F3E-85FB-1E2A-473B-ABDD84B6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E3B0F48-0E24-6FB1-0094-52CC9DD2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beliebt ist Visual Studio Code?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9FD3464-BCCC-8987-387F-7126823B54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66855" y="1836159"/>
            <a:ext cx="6816634" cy="4541067"/>
          </a:xfrm>
        </p:spPr>
      </p:pic>
      <p:pic>
        <p:nvPicPr>
          <p:cNvPr id="9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85C50E7A-E893-553A-F36D-7556492A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3F20264B-DAB4-B28E-844A-0448F8903E0C}"/>
              </a:ext>
            </a:extLst>
          </p:cNvPr>
          <p:cNvSpPr txBox="1">
            <a:spLocks/>
          </p:cNvSpPr>
          <p:nvPr/>
        </p:nvSpPr>
        <p:spPr>
          <a:xfrm>
            <a:off x="406405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Stack Overflow Developer </a:t>
            </a:r>
            <a:br>
              <a:rPr lang="de-DE"/>
            </a:br>
            <a:r>
              <a:rPr lang="de-DE"/>
              <a:t>Survey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VSC hat sich 2022 seine</a:t>
            </a:r>
            <a:br>
              <a:rPr lang="de-DE"/>
            </a:br>
            <a:r>
              <a:rPr lang="de-DE"/>
              <a:t>Beliebtheit auf +40% ausgebaut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Ist eine Konkurrenz für die </a:t>
            </a:r>
            <a:br>
              <a:rPr lang="de-DE"/>
            </a:br>
            <a:r>
              <a:rPr lang="de-DE"/>
              <a:t>Entwicklung von mobilen </a:t>
            </a:r>
            <a:br>
              <a:rPr lang="de-DE"/>
            </a:br>
            <a:r>
              <a:rPr lang="de-DE"/>
              <a:t>Anwendungen</a:t>
            </a:r>
          </a:p>
        </p:txBody>
      </p:sp>
    </p:spTree>
    <p:extLst>
      <p:ext uri="{BB962C8B-B14F-4D97-AF65-F5344CB8AC3E}">
        <p14:creationId xmlns:p14="http://schemas.microsoft.com/office/powerpoint/2010/main" val="116571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931D18-1947-13CE-D87F-47A4A673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E4A4E-9E17-D7EF-3FEE-4EE5B7A7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9B97F9-4CF9-6484-7787-15472769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D7DC6BA-B6B9-D0CE-B081-EC4FDA3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beliebt ist Visual Studio Code?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BDE9338-D7D2-3427-6EF7-C9F210490C3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116234" y="1867332"/>
            <a:ext cx="6667255" cy="4512685"/>
          </a:xfrm>
        </p:spPr>
      </p:pic>
      <p:pic>
        <p:nvPicPr>
          <p:cNvPr id="9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1B68364B-891E-53A5-9A61-BF1F2BF3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711BDED4-795E-38ED-27C2-9AD6B669FAFC}"/>
              </a:ext>
            </a:extLst>
          </p:cNvPr>
          <p:cNvSpPr txBox="1">
            <a:spLocks/>
          </p:cNvSpPr>
          <p:nvPr/>
        </p:nvSpPr>
        <p:spPr>
          <a:xfrm>
            <a:off x="406405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Stack Overflow Developer </a:t>
            </a:r>
            <a:br>
              <a:rPr lang="de-DE"/>
            </a:br>
            <a:r>
              <a:rPr lang="de-DE"/>
              <a:t>Survey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VSC hat sich 2022 seine</a:t>
            </a:r>
            <a:br>
              <a:rPr lang="de-DE"/>
            </a:br>
            <a:r>
              <a:rPr lang="de-DE"/>
              <a:t>Beliebtheit auf +40% ausgebaut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Ist eine Konkurrenz für die </a:t>
            </a:r>
            <a:br>
              <a:rPr lang="de-DE"/>
            </a:br>
            <a:r>
              <a:rPr lang="de-DE"/>
              <a:t>Entwicklung von mobilen </a:t>
            </a:r>
            <a:br>
              <a:rPr lang="de-DE"/>
            </a:br>
            <a:r>
              <a:rPr lang="de-DE"/>
              <a:t>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Unter lernenden Entwicklern</a:t>
            </a:r>
            <a:br>
              <a:rPr lang="de-DE"/>
            </a:br>
            <a:r>
              <a:rPr lang="de-DE"/>
              <a:t>beliebt </a:t>
            </a:r>
            <a:r>
              <a:rPr lang="de-DE" sz="2200"/>
              <a:t>➔ wachsende Beliebtheit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47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C78948-0621-44AA-8B38-9DD52302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7E54CA-8D11-45D4-9EB4-18E1F729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68DF2-269C-441E-82AF-B9E80AA8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13553C4-957F-4E4F-B029-454DA6C3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Übungsaufgabe 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D38366-A3DE-4811-8054-03190C4822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200">
                <a:cs typeface="Arial"/>
              </a:rPr>
              <a:t>VSC öffnen </a:t>
            </a:r>
            <a:endParaRPr lang="de-DE"/>
          </a:p>
          <a:p>
            <a:pPr marL="457200" indent="-457200">
              <a:spcAft>
                <a:spcPts val="1998"/>
              </a:spcAft>
              <a:buAutoNum type="arabicPeriod"/>
            </a:pPr>
            <a:r>
              <a:rPr lang="de-DE" sz="2200" err="1">
                <a:cs typeface="Arial"/>
              </a:rPr>
              <a:t>Extensions</a:t>
            </a:r>
            <a:r>
              <a:rPr lang="de-DE" sz="2200">
                <a:cs typeface="Arial"/>
              </a:rPr>
              <a:t> öffnen (CRTL+SHIFT+X)</a:t>
            </a:r>
          </a:p>
          <a:p>
            <a:pPr marL="457200" indent="-457200">
              <a:spcAft>
                <a:spcPts val="1998"/>
              </a:spcAft>
              <a:buAutoNum type="arabicPeriod"/>
            </a:pPr>
            <a:r>
              <a:rPr lang="de-DE" sz="2200" err="1">
                <a:cs typeface="Arial"/>
              </a:rPr>
              <a:t>Pyhon</a:t>
            </a:r>
            <a:r>
              <a:rPr lang="de-DE" sz="2200">
                <a:cs typeface="Arial"/>
              </a:rPr>
              <a:t>-Extension installieren</a:t>
            </a:r>
          </a:p>
          <a:p>
            <a:pPr marL="457200" indent="-457200">
              <a:buFont typeface="+mj-lt"/>
              <a:buAutoNum type="arabicPeriod"/>
            </a:pPr>
            <a:endParaRPr lang="de-DE" sz="2200">
              <a:cs typeface="Arial"/>
            </a:endParaRPr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6FF397D2-317D-481A-95BF-FE44BAF5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1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5CFC8-9A83-46D7-9E91-490AECC37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15 </a:t>
            </a:r>
            <a:r>
              <a:rPr lang="de-DE" err="1"/>
              <a:t>minute</a:t>
            </a:r>
            <a:r>
              <a:rPr lang="de-DE"/>
              <a:t> break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3D6290-8662-498B-AD83-10A81AF1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6EC49D-D999-4446-A16C-0AAA9AE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11E844-47C8-4097-A4AE-1A63561F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5089732-C116-4088-BC14-B3940B17401D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1634FA1B-9ADF-4FBD-85A5-0CE8A993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C78948-0621-44AA-8B38-9DD52302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7E54CA-8D11-45D4-9EB4-18E1F729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68DF2-269C-441E-82AF-B9E80AA8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13553C4-957F-4E4F-B029-454DA6C3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Übungsaufgabe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D38366-A3DE-4811-8054-03190C4822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200">
                <a:cs typeface="Arial"/>
              </a:rPr>
              <a:t>Debuggin.py öffnen</a:t>
            </a:r>
          </a:p>
          <a:p>
            <a:pPr marL="457200" indent="-457200">
              <a:spcAft>
                <a:spcPts val="1998"/>
              </a:spcAft>
              <a:buAutoNum type="arabicPeriod"/>
            </a:pPr>
            <a:r>
              <a:rPr lang="de-DE" sz="2200">
                <a:cs typeface="Arial"/>
              </a:rPr>
              <a:t>Debugger-Tool mit F5 starten (oder links auf das Debuggzeichen)</a:t>
            </a:r>
          </a:p>
          <a:p>
            <a:pPr marL="457200" indent="-457200">
              <a:spcAft>
                <a:spcPts val="1998"/>
              </a:spcAft>
              <a:buFont typeface="Arial" panose="020B0604020202020204" pitchFamily="34" charset="0"/>
              <a:buAutoNum type="arabicPeriod"/>
            </a:pPr>
            <a:endParaRPr lang="de-DE" sz="2200">
              <a:cs typeface="Arial"/>
            </a:endParaRPr>
          </a:p>
          <a:p>
            <a:pPr marL="457200" indent="-457200">
              <a:spcAft>
                <a:spcPts val="1998"/>
              </a:spcAft>
              <a:buFont typeface="Arial" panose="020B0604020202020204" pitchFamily="34" charset="0"/>
              <a:buAutoNum type="arabicPeriod"/>
            </a:pPr>
            <a:endParaRPr lang="de-DE" sz="220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de-DE" sz="2200">
              <a:cs typeface="Arial"/>
            </a:endParaRPr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6FF397D2-317D-481A-95BF-FE44BAF5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225BC9-5297-0E28-EBA8-D72E9379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A1DEB2-EFCB-4DDC-3552-2D870B41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4D2785-6BBD-24C0-BA06-127E899E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11365EE-52EA-172D-CB32-A31ADB23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Übungsaufgabe 3</a:t>
            </a:r>
            <a:endParaRPr lang="de-DE" err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DEEEE-A2DC-6E60-6DE8-2DA9A0E4AD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sz="2200">
                <a:cs typeface="Arial"/>
              </a:rPr>
              <a:t>BubbleSort.py öffnen (ihr könnt wählen zwischen einfach und schwer)</a:t>
            </a:r>
            <a:endParaRPr lang="de-DE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r>
              <a:rPr lang="de-DE" sz="2200" err="1">
                <a:cs typeface="Arial"/>
              </a:rPr>
              <a:t>BubbleSort-Algorythmus</a:t>
            </a:r>
            <a:r>
              <a:rPr lang="de-DE" sz="2200">
                <a:cs typeface="Arial"/>
              </a:rPr>
              <a:t> programmieren</a:t>
            </a:r>
          </a:p>
          <a:p>
            <a:pPr marL="457200" indent="-457200">
              <a:spcAft>
                <a:spcPts val="1998"/>
              </a:spcAft>
              <a:buAutoNum type="arabicPeriod"/>
            </a:pPr>
            <a:r>
              <a:rPr lang="de-DE" sz="2200">
                <a:cs typeface="Arial"/>
              </a:rPr>
              <a:t>Spaß haben :D</a:t>
            </a:r>
          </a:p>
        </p:txBody>
      </p:sp>
    </p:spTree>
    <p:extLst>
      <p:ext uri="{BB962C8B-B14F-4D97-AF65-F5344CB8AC3E}">
        <p14:creationId xmlns:p14="http://schemas.microsoft.com/office/powerpoint/2010/main" val="56005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D1459-A783-47FD-9568-47B699E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0A96EF-D761-4DCF-9572-78C4778E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0C0992-04C2-4B76-BBEA-A2CCABD3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zwischen</a:t>
            </a:r>
            <a:br>
              <a:rPr lang="de-DE" dirty="0"/>
            </a:br>
            <a:r>
              <a:rPr lang="de-DE" dirty="0"/>
              <a:t>Visual </a:t>
            </a:r>
            <a:r>
              <a:rPr lang="de-DE" dirty="0" err="1"/>
              <a:t>studio</a:t>
            </a:r>
            <a:r>
              <a:rPr lang="de-DE" dirty="0"/>
              <a:t> code &amp;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studio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070F874-1701-409C-983C-073EC2FD201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41799905"/>
              </p:ext>
            </p:extLst>
          </p:nvPr>
        </p:nvGraphicFramePr>
        <p:xfrm>
          <a:off x="406400" y="2033588"/>
          <a:ext cx="11377612" cy="330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806">
                  <a:extLst>
                    <a:ext uri="{9D8B030D-6E8A-4147-A177-3AD203B41FA5}">
                      <a16:colId xmlns:a16="http://schemas.microsoft.com/office/drawing/2014/main" val="3542637042"/>
                    </a:ext>
                  </a:extLst>
                </a:gridCol>
                <a:gridCol w="5688806">
                  <a:extLst>
                    <a:ext uri="{9D8B030D-6E8A-4147-A177-3AD203B41FA5}">
                      <a16:colId xmlns:a16="http://schemas.microsoft.com/office/drawing/2014/main" val="2647476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de-DE"/>
                        <a:t>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de-DE"/>
                        <a:t>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Code Editor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Cross-Plattform Support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Datei und Ordnerbasiert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Beliebt in der Data Science Community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IDE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Nur Windows &amp; </a:t>
                      </a:r>
                      <a:r>
                        <a:rPr lang="de-DE" dirty="0" err="1"/>
                        <a:t>macOS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Projektbasiert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Beliebt für 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Testgetriebene Entwicklung</a:t>
                      </a:r>
                    </a:p>
                    <a:p>
                      <a:pPr marL="285750" marR="0" lvl="0" indent="-285750" algn="l" defTabSz="914407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Grafisches Design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05981"/>
                  </a:ext>
                </a:extLst>
              </a:tr>
            </a:tbl>
          </a:graphicData>
        </a:graphic>
      </p:graphicFrame>
      <p:pic>
        <p:nvPicPr>
          <p:cNvPr id="8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4E0989C4-003F-4AB7-8CB3-977957C4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CD7C6BDF-7D30-E094-D89D-45C8204AA5B8}"/>
              </a:ext>
            </a:extLst>
          </p:cNvPr>
          <p:cNvSpPr txBox="1">
            <a:spLocks/>
          </p:cNvSpPr>
          <p:nvPr/>
        </p:nvSpPr>
        <p:spPr>
          <a:xfrm>
            <a:off x="558801" y="66676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9DD0BFB5-6619-4A45-684C-2DAEFA0D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</p:spTree>
    <p:extLst>
      <p:ext uri="{BB962C8B-B14F-4D97-AF65-F5344CB8AC3E}">
        <p14:creationId xmlns:p14="http://schemas.microsoft.com/office/powerpoint/2010/main" val="54162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E39087-62AA-45F3-9D2A-7023B153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2A1483-D107-4F46-9184-27C3A156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AD8C00-4840-40F9-95BF-733FBBF8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A88492D-0E7D-4473-9864-2CCA07BE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Vor- und </a:t>
            </a:r>
            <a:r>
              <a:rPr lang="de-DE" err="1"/>
              <a:t>nachteile</a:t>
            </a:r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289F160E-85BA-41C3-9AA9-8E17C5DD14D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93796905"/>
              </p:ext>
            </p:extLst>
          </p:nvPr>
        </p:nvGraphicFramePr>
        <p:xfrm>
          <a:off x="406400" y="2033588"/>
          <a:ext cx="11377612" cy="366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806">
                  <a:extLst>
                    <a:ext uri="{9D8B030D-6E8A-4147-A177-3AD203B41FA5}">
                      <a16:colId xmlns:a16="http://schemas.microsoft.com/office/drawing/2014/main" val="3615138882"/>
                    </a:ext>
                  </a:extLst>
                </a:gridCol>
                <a:gridCol w="5688806">
                  <a:extLst>
                    <a:ext uri="{9D8B030D-6E8A-4147-A177-3AD203B41FA5}">
                      <a16:colId xmlns:a16="http://schemas.microsoft.com/office/drawing/2014/main" val="416061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9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Open Source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Leichtgewichtig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Gute Performance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Individualisierbar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Erweiterbar durch </a:t>
                      </a:r>
                      <a:r>
                        <a:rPr lang="de-DE" dirty="0" err="1"/>
                        <a:t>Extensions</a:t>
                      </a:r>
                      <a:endParaRPr lang="de-DE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Extensions</a:t>
                      </a:r>
                      <a:r>
                        <a:rPr lang="de-DE" dirty="0"/>
                        <a:t> blockieren Hauptprozess nicht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 graphisches Design Tool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Menüführung bei erster Benutzung unübersichtlich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Funktionalitäten benötigen </a:t>
                      </a:r>
                      <a:r>
                        <a:rPr lang="de-DE" dirty="0" err="1"/>
                        <a:t>Extensions</a:t>
                      </a:r>
                      <a:endParaRPr lang="de-DE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1504"/>
                  </a:ext>
                </a:extLst>
              </a:tr>
            </a:tbl>
          </a:graphicData>
        </a:graphic>
      </p:graphicFrame>
      <p:pic>
        <p:nvPicPr>
          <p:cNvPr id="12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BF960CEE-ECD3-48BB-A26E-1C88B946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1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5E3FFC-F98E-4417-818E-11B74BE5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51A48-EBAE-4DF6-9AE7-A39F6BCD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95B458-B400-4AEC-B0BE-ED26364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96FFF3-3EDB-449B-B20E-227E16BA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des </a:t>
            </a:r>
            <a:r>
              <a:rPr lang="de-DE" err="1"/>
              <a:t>workshops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9256CE-F7E2-4807-AA01-F9C314E169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Chronologie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Was ist Visual Studio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Features &amp; Anwendungsgebiete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Wie beliebt ist Visual Studio Code?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Übungsaufgaben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Unterschiede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Vor- und Nachteile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Vergleich mit anderen Tools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600" dirty="0"/>
              <a:t>Zusammenfassung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de-DE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de-DE" sz="1600" dirty="0"/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A706736A-CB65-4FA9-897A-FFA04FB3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A908B1-F50F-4291-A012-E2875B9A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B196C-A889-4883-8AD3-58A5386E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7A1484-5D04-4A11-8814-A53B89AA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AEA00A-050F-44D2-81ED-B176BACD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2" y="495602"/>
            <a:ext cx="11377084" cy="863600"/>
          </a:xfrm>
        </p:spPr>
        <p:txBody>
          <a:bodyPr/>
          <a:lstStyle/>
          <a:p>
            <a:r>
              <a:rPr lang="de-DE"/>
              <a:t>Vergleich mit anderen </a:t>
            </a:r>
            <a:r>
              <a:rPr lang="de-DE" err="1"/>
              <a:t>tools</a:t>
            </a:r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E265913-7B25-4EFB-B593-8B1C092B754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112834406"/>
              </p:ext>
            </p:extLst>
          </p:nvPr>
        </p:nvGraphicFramePr>
        <p:xfrm>
          <a:off x="410547" y="2033588"/>
          <a:ext cx="11373465" cy="388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256">
                  <a:extLst>
                    <a:ext uri="{9D8B030D-6E8A-4147-A177-3AD203B41FA5}">
                      <a16:colId xmlns:a16="http://schemas.microsoft.com/office/drawing/2014/main" val="2039970601"/>
                    </a:ext>
                  </a:extLst>
                </a:gridCol>
                <a:gridCol w="2844403">
                  <a:extLst>
                    <a:ext uri="{9D8B030D-6E8A-4147-A177-3AD203B41FA5}">
                      <a16:colId xmlns:a16="http://schemas.microsoft.com/office/drawing/2014/main" val="2347622133"/>
                    </a:ext>
                  </a:extLst>
                </a:gridCol>
                <a:gridCol w="2844403">
                  <a:extLst>
                    <a:ext uri="{9D8B030D-6E8A-4147-A177-3AD203B41FA5}">
                      <a16:colId xmlns:a16="http://schemas.microsoft.com/office/drawing/2014/main" val="2179062286"/>
                    </a:ext>
                  </a:extLst>
                </a:gridCol>
                <a:gridCol w="2844403">
                  <a:extLst>
                    <a:ext uri="{9D8B030D-6E8A-4147-A177-3AD203B41FA5}">
                      <a16:colId xmlns:a16="http://schemas.microsoft.com/office/drawing/2014/main" val="131414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de-DE"/>
                        <a:t>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de-DE" dirty="0"/>
                        <a:t>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de-DE"/>
                        <a:t>Sublime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de-DE" err="1"/>
                        <a:t>PhpStorm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Kostenlos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Cross-</a:t>
                      </a:r>
                      <a:r>
                        <a:rPr lang="de-DE" dirty="0" err="1"/>
                        <a:t>Platform</a:t>
                      </a:r>
                      <a:endParaRPr lang="de-DE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Leichtgewichtig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Gute Performance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Built</a:t>
                      </a:r>
                      <a:r>
                        <a:rPr lang="de-DE" dirty="0"/>
                        <a:t> in Git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Erweiterbar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Kostenlos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Cross-</a:t>
                      </a:r>
                      <a:r>
                        <a:rPr lang="de-DE" dirty="0" err="1"/>
                        <a:t>Platform</a:t>
                      </a:r>
                      <a:endParaRPr lang="de-DE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Von Git Hub entwickelt -&gt; direkte Anbindung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Performanceproblem</a:t>
                      </a:r>
                      <a:br>
                        <a:rPr lang="de-DE" dirty="0"/>
                      </a:br>
                      <a:r>
                        <a:rPr lang="de-DE" dirty="0"/>
                        <a:t>bei großen Dateien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 Support mehr ab dem 15.12.2022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Einmalig 80€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Cross-</a:t>
                      </a:r>
                      <a:r>
                        <a:rPr lang="de-DE" dirty="0" err="1"/>
                        <a:t>Platform</a:t>
                      </a:r>
                      <a:endParaRPr lang="de-DE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Schnell eingerichtet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89€ im ersten Jahr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Cross-</a:t>
                      </a:r>
                      <a:r>
                        <a:rPr lang="de-DE" dirty="0" err="1"/>
                        <a:t>Platform</a:t>
                      </a:r>
                      <a:endParaRPr lang="de-DE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Features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Performance Probleme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69941"/>
                  </a:ext>
                </a:extLst>
              </a:tr>
            </a:tbl>
          </a:graphicData>
        </a:graphic>
      </p:graphicFrame>
      <p:pic>
        <p:nvPicPr>
          <p:cNvPr id="8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400B0744-3D20-4487-823C-B516AD35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Logo , Free Transparent Clipart ...">
            <a:extLst>
              <a:ext uri="{FF2B5EF4-FFF2-40B4-BE49-F238E27FC236}">
                <a16:creationId xmlns:a16="http://schemas.microsoft.com/office/drawing/2014/main" id="{63A1E6BF-EECE-4146-8397-9A11B9D9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77" y="2084864"/>
            <a:ext cx="434352" cy="4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CFB62B8-D161-4036-B139-FA791BF1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59" y="2084864"/>
            <a:ext cx="494920" cy="4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83FAAE-F6D6-416F-8F77-116A6730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509" y="2084864"/>
            <a:ext cx="453676" cy="4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pStorm Logo / Software / Logonoid.com">
            <a:extLst>
              <a:ext uri="{FF2B5EF4-FFF2-40B4-BE49-F238E27FC236}">
                <a16:creationId xmlns:a16="http://schemas.microsoft.com/office/drawing/2014/main" id="{08DC6F0A-974D-4805-B749-D99E7B66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951" y="2084864"/>
            <a:ext cx="453676" cy="4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3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D9265-648B-2777-9D00-0576518D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C75039-CEF4-64E6-A6B2-C89C30F8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642EC8-79C1-62DF-DB73-49BC10B9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1E062FF-5676-3F92-2023-4A7EFFD6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Menti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E6CB4F8-7F61-F56E-7F1B-0839E2E102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391816" y="1762798"/>
            <a:ext cx="6826887" cy="4676065"/>
          </a:xfrm>
        </p:spPr>
      </p:pic>
    </p:spTree>
    <p:extLst>
      <p:ext uri="{BB962C8B-B14F-4D97-AF65-F5344CB8AC3E}">
        <p14:creationId xmlns:p14="http://schemas.microsoft.com/office/powerpoint/2010/main" val="270610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2088000" y="4284000"/>
            <a:ext cx="9927387" cy="1959639"/>
          </a:xfrm>
        </p:spPr>
        <p:txBody>
          <a:bodyPr/>
          <a:lstStyle/>
          <a:p>
            <a:r>
              <a:rPr lang="de-DE" dirty="0"/>
              <a:t>Bei Fragen kontaktieren Sie bitte:</a:t>
            </a:r>
          </a:p>
          <a:p>
            <a:pPr lvl="1"/>
            <a:r>
              <a:rPr lang="de-DE" sz="1950"/>
              <a:t>Suphi </a:t>
            </a:r>
            <a:r>
              <a:rPr lang="de-DE" sz="1950" err="1"/>
              <a:t>Pembe</a:t>
            </a:r>
            <a:r>
              <a:rPr lang="de-DE" sz="1950"/>
              <a:t>, Waldemar </a:t>
            </a:r>
            <a:r>
              <a:rPr lang="de-DE" sz="1950" err="1"/>
              <a:t>Granson</a:t>
            </a:r>
            <a:endParaRPr lang="de-DE" sz="1950"/>
          </a:p>
          <a:p>
            <a:r>
              <a:rPr lang="de-DE" dirty="0"/>
              <a:t>Wirtschaft und Verkehr| Wirtschaftsinformatik</a:t>
            </a:r>
          </a:p>
          <a:p>
            <a:r>
              <a:rPr lang="de-DE" sz="1950"/>
              <a:t>spembe@stud.hs-heilbronn.de</a:t>
            </a:r>
            <a:endParaRPr lang="de-DE" sz="1950">
              <a:cs typeface="Arial"/>
            </a:endParaRPr>
          </a:p>
          <a:p>
            <a:r>
              <a:rPr lang="de-DE" sz="1950">
                <a:cs typeface="Arial"/>
              </a:rPr>
              <a:t>wgranson@stud.hs-heilbronn.de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VIELEN DANK!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Granson / Wirtschaft und Verkehr / Wirtschaftsinformatik |  WiSe 2022/23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AD6298AE-48FB-43BF-B086-E774AB6C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DD7FB8-0AFF-4D3B-A017-649FDF6C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080CBE-A219-4177-8500-43E59030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F40E8-B475-4241-88D3-85CC5D43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DDAEBBB-3B36-48E1-957E-FE46D075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Chronologie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D9A354-FAD0-4E33-9C4A-61A749586E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Konzept ➔ Code Editor im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Implementierung von </a:t>
            </a:r>
            <a:r>
              <a:rPr lang="de-DE" sz="2200" err="1"/>
              <a:t>Extensions</a:t>
            </a:r>
            <a:r>
              <a:rPr lang="de-DE" sz="2200"/>
              <a:t>, welche den Hauptprozess nicht beeinträchtigen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2013 - Visual Studio Online Ankündigung für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Entwicklung wurde eingestellt aufgrund zu wenigen Nutzern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2015 – Release von VSC Beta als Open Source 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Beliebtheit bis 2018 sehr schnell gestiegen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Seit 2018 auf beliebteste DIE mit über 70% laut </a:t>
            </a:r>
            <a:r>
              <a:rPr lang="de-DE" sz="2200" err="1"/>
              <a:t>Stackoverflow</a:t>
            </a:r>
            <a:r>
              <a:rPr lang="de-DE" sz="2200"/>
              <a:t> Survey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>
              <a:solidFill>
                <a:srgbClr val="FF0000"/>
              </a:solidFill>
            </a:endParaRPr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65CF9345-AB27-4DF6-80A9-386746A1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0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489925-A3D7-4DCE-B773-196A014B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4EE63F-B765-428F-BDDC-93946304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55A796-2F51-404D-83B3-F4C8040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</a:t>
            </a:r>
            <a:r>
              <a:rPr lang="de-DE" err="1"/>
              <a:t>visual</a:t>
            </a:r>
            <a:r>
              <a:rPr lang="de-DE"/>
              <a:t> </a:t>
            </a:r>
            <a:r>
              <a:rPr lang="de-DE" err="1"/>
              <a:t>studio</a:t>
            </a:r>
            <a:r>
              <a:rPr lang="de-DE"/>
              <a:t> code?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E7DDCF-C098-46A7-9147-76162447A8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Auf allen Betriebssystemen verfügbar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Code Editor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Keine IDE, aber viele Features wie eine 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Erweiterbar durch </a:t>
            </a:r>
            <a:r>
              <a:rPr lang="de-DE" err="1"/>
              <a:t>Extensions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Entwickelt von Microsoft, jedoch nicht Herstellergebunden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Datei- und Ordnerbasiert</a:t>
            </a:r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DFE4DB6F-DC06-4E06-862F-E500705A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2B8AE0C9-3054-636B-1CDE-C8BB7E7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</p:spTree>
    <p:extLst>
      <p:ext uri="{BB962C8B-B14F-4D97-AF65-F5344CB8AC3E}">
        <p14:creationId xmlns:p14="http://schemas.microsoft.com/office/powerpoint/2010/main" val="23672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11EB23-6875-4F12-AB84-8B9BD49D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7E6D86-B9D9-44EC-B3B4-E7FDCF56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0D8426-FE62-4E6B-8F6E-2BF10F0E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7EA3346-AA1C-4D5A-9D00-AE7CD26D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features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27EFBD-1EA5-4E72-B960-F480D8A47E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IntelliSense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des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Git Versionskontrolle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Durch </a:t>
            </a:r>
            <a:r>
              <a:rPr lang="de-DE" dirty="0" err="1"/>
              <a:t>Extensions</a:t>
            </a:r>
            <a:r>
              <a:rPr lang="de-DE" dirty="0"/>
              <a:t> Zugriff auf mehr Features und Programmiersprachen möglich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7FD6BE3F-0E02-47A1-8840-623BC040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73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6844C5-58E0-450C-A0B3-353D83B3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394E4B-D75E-45E7-B466-E6B9C290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2014A-D6BA-43C5-9150-E3A238F2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182AFBE-13E3-41E4-82CA-45EE9186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anwendungsgebiete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7ED133-EA00-46CA-87FC-2D0E554198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Cross-Plattform 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Cloud 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Mobile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Spiele 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Entscheidungsgründe für VCS </a:t>
            </a:r>
            <a:r>
              <a:rPr lang="de-DE" sz="2200"/>
              <a:t>➔ Lightweight und Performance Vorteil </a:t>
            </a:r>
            <a:r>
              <a:rPr lang="de-DE"/>
              <a:t> </a:t>
            </a:r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DDC8FCDF-0543-4D8C-84E6-FF9E847E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DE64CB-84FF-4457-BA05-FA1DE8A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AB444D-B4BC-489B-9412-0D7D8269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05B42C-8D40-4D45-B767-0889C494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5EAAFA-0008-4CB3-97C5-BE9851C9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beliebt ist Visual Studio Code?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34B8F4-F351-481A-B5E4-DA7DCCECBD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Stack Overflow Developer </a:t>
            </a:r>
            <a:br>
              <a:rPr lang="de-DE"/>
            </a:br>
            <a:r>
              <a:rPr lang="de-DE"/>
              <a:t>Survey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VSC ist 2019 bereits +20% beliebter</a:t>
            </a:r>
            <a:br>
              <a:rPr lang="de-DE"/>
            </a:br>
            <a:r>
              <a:rPr lang="de-DE"/>
              <a:t>als andere Entwicklungsumgebungen</a:t>
            </a:r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2646407B-1DA7-4A5A-BCEC-86AEEBF2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A16B7C9-D464-F5E0-073A-A746AC65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43" y="1914051"/>
            <a:ext cx="6295448" cy="44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4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DE64CB-84FF-4457-BA05-FA1DE8A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AB444D-B4BC-489B-9412-0D7D8269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05B42C-8D40-4D45-B767-0889C494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5EAAFA-0008-4CB3-97C5-BE9851C9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beliebt ist Visual Studio Code?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34B8F4-F351-481A-B5E4-DA7DCCECBD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Stack Overflow Developer </a:t>
            </a:r>
            <a:br>
              <a:rPr lang="de-DE"/>
            </a:br>
            <a:r>
              <a:rPr lang="de-DE"/>
              <a:t>Survey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VSC ist 2019 bereits +20% beliebter</a:t>
            </a:r>
            <a:br>
              <a:rPr lang="de-DE"/>
            </a:br>
            <a:r>
              <a:rPr lang="de-DE"/>
              <a:t>als andere Entwicklungsumgebungen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2646407B-1DA7-4A5A-BCEC-86AEEBF2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E878AA0-CFD9-6EAB-B3FE-B566E5F6C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86" y="1866257"/>
            <a:ext cx="6198303" cy="43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5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DE64CB-84FF-4457-BA05-FA1DE8A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AB444D-B4BC-489B-9412-0D7D8269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Workshop VSC | Suphi Pembe, Waldemar </a:t>
            </a:r>
            <a:r>
              <a:rPr lang="de-DE" err="1"/>
              <a:t>Granson</a:t>
            </a:r>
            <a:r>
              <a:rPr lang="de-DE"/>
              <a:t> / Wirtschaft und Verkehr / Wirtschaftsinformatik |  </a:t>
            </a:r>
            <a:r>
              <a:rPr lang="de-DE" err="1"/>
              <a:t>WiSe</a:t>
            </a:r>
            <a:r>
              <a:rPr lang="de-DE"/>
              <a:t>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05B42C-8D40-4D45-B767-0889C494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5EAAFA-0008-4CB3-97C5-BE9851C9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beliebt ist Visual Studio Code?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34B8F4-F351-481A-B5E4-DA7DCCECBD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Stack Overflow Developer </a:t>
            </a:r>
            <a:br>
              <a:rPr lang="de-DE"/>
            </a:br>
            <a:r>
              <a:rPr lang="de-DE"/>
              <a:t>Survey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VSC ist 2019 bereits +20% beliebter</a:t>
            </a:r>
            <a:br>
              <a:rPr lang="de-DE"/>
            </a:br>
            <a:r>
              <a:rPr lang="de-DE"/>
              <a:t>als andere Entwicklungsumgebungen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Ist eine Konkurrenz für die Entwicklung</a:t>
            </a:r>
            <a:br>
              <a:rPr lang="de-DE"/>
            </a:br>
            <a:r>
              <a:rPr lang="de-DE"/>
              <a:t>von mobilen 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7" name="Picture 6" descr="5 Visual Studio Code Extensions Developers Need in 2020 ...">
            <a:extLst>
              <a:ext uri="{FF2B5EF4-FFF2-40B4-BE49-F238E27FC236}">
                <a16:creationId xmlns:a16="http://schemas.microsoft.com/office/drawing/2014/main" id="{2646407B-1DA7-4A5A-BCEC-86AEEBF2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2" y="63800"/>
            <a:ext cx="1483955" cy="8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B72D5A-85D2-7120-0647-693491FE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21" y="1966060"/>
            <a:ext cx="6124268" cy="43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7941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WiSe21_282180_PIM_Vorlage_Projektfolien_v1</Template>
  <TotalTime>0</TotalTime>
  <Words>1179</Words>
  <Application>Microsoft Office PowerPoint</Application>
  <PresentationFormat>Breitbild</PresentationFormat>
  <Paragraphs>224</Paragraphs>
  <Slides>22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gg sans</vt:lpstr>
      <vt:lpstr>var(--pfe-theme--font-family--heading,"Red Hat Display","RedHatDisplay","Overpass",Overpass,Arial,sans-serif)</vt:lpstr>
      <vt:lpstr>Wingdings</vt:lpstr>
      <vt:lpstr>PowerPoint Master 4x3 Hochschule Heilbronn</vt:lpstr>
      <vt:lpstr>Workshop visual studio code</vt:lpstr>
      <vt:lpstr>Agenda des workshops</vt:lpstr>
      <vt:lpstr>Chronologie</vt:lpstr>
      <vt:lpstr>Was ist visual studio code?</vt:lpstr>
      <vt:lpstr>features</vt:lpstr>
      <vt:lpstr>anwendungsgebiete</vt:lpstr>
      <vt:lpstr>Wie beliebt ist Visual Studio Code?</vt:lpstr>
      <vt:lpstr>Wie beliebt ist Visual Studio Code?</vt:lpstr>
      <vt:lpstr>Wie beliebt ist Visual Studio Code?</vt:lpstr>
      <vt:lpstr>Wie beliebt ist Visual Studio Code?</vt:lpstr>
      <vt:lpstr>Wie beliebt ist Visual Studio Code?</vt:lpstr>
      <vt:lpstr>Wie beliebt ist Visual Studio Code?</vt:lpstr>
      <vt:lpstr>Wie beliebt ist Visual Studio Code?</vt:lpstr>
      <vt:lpstr>Übungsaufgabe 1</vt:lpstr>
      <vt:lpstr>15 minute break</vt:lpstr>
      <vt:lpstr>Übungsaufgabe 2</vt:lpstr>
      <vt:lpstr>Übungsaufgabe 3</vt:lpstr>
      <vt:lpstr>Unterschiede zwischen Visual studio code &amp; visual studio</vt:lpstr>
      <vt:lpstr>Vor- und nachteile</vt:lpstr>
      <vt:lpstr>Vergleich mit anderen tools</vt:lpstr>
      <vt:lpstr>Menti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visual studio code</dc:title>
  <dc:creator>Andreas Würzer</dc:creator>
  <cp:lastModifiedBy>Suphi Pembe</cp:lastModifiedBy>
  <cp:revision>1</cp:revision>
  <dcterms:created xsi:type="dcterms:W3CDTF">2022-01-09T21:05:00Z</dcterms:created>
  <dcterms:modified xsi:type="dcterms:W3CDTF">2022-12-08T19:39:43Z</dcterms:modified>
</cp:coreProperties>
</file>