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9" r:id="rId2"/>
    <p:sldId id="260" r:id="rId3"/>
    <p:sldId id="272" r:id="rId4"/>
    <p:sldId id="271" r:id="rId5"/>
    <p:sldId id="265" r:id="rId6"/>
    <p:sldId id="261" r:id="rId7"/>
    <p:sldId id="262" r:id="rId8"/>
    <p:sldId id="263" r:id="rId9"/>
    <p:sldId id="264" r:id="rId10"/>
    <p:sldId id="269" r:id="rId11"/>
    <p:sldId id="266" r:id="rId12"/>
    <p:sldId id="267" r:id="rId13"/>
  </p:sldIdLst>
  <p:sldSz cx="9144000" cy="5715000" type="screen16x10"/>
  <p:notesSz cx="6858000" cy="9144000"/>
  <p:embeddedFontLst>
    <p:embeddedFont>
      <p:font typeface="Tahoma" panose="020B0604030504040204" pitchFamily="34" charset="0"/>
      <p:regular r:id="rId15"/>
      <p:bold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  <p:embeddedFont>
      <p:font typeface="Titillium Web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CB"/>
    <a:srgbClr val="F4DE38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4710F-C4DA-48CF-905A-079F988C3607}">
  <a:tblStyle styleId="{20B4710F-C4DA-48CF-905A-079F988C3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71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23b4486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23b4486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eb5114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eb5114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8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1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23b448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23b448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23b448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23b448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23b448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23b448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23b4486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23b4486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3b4486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3b4486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une.manduria.ta.i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t="4388" b="3606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-14450" y="0"/>
            <a:ext cx="9158450" cy="5715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22/01/2020</a:t>
            </a:r>
            <a:endParaRPr sz="1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l="-7204" t="-18850" r="-7514" b="-12056"/>
          <a:stretch/>
        </p:blipFill>
        <p:spPr>
          <a:xfrm>
            <a:off x="227625" y="5062300"/>
            <a:ext cx="1481225" cy="4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994900" y="1555960"/>
            <a:ext cx="5077099" cy="18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 dirty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Test di usabilità  </a:t>
            </a:r>
            <a:br>
              <a:rPr lang="it-IT" sz="4600" dirty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</a:br>
            <a:r>
              <a:rPr lang="it-IT" sz="4600" dirty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Comune di Manduria</a:t>
            </a:r>
            <a:endParaRPr sz="46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3142350" y="3694233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-IT" sz="1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http://www.comune.manduria.ta.it/</a:t>
            </a:r>
            <a:endParaRPr sz="1200" dirty="0">
              <a:solidFill>
                <a:schemeClr val="accent5">
                  <a:lumMod val="20000"/>
                  <a:lumOff val="8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Google Shape;208;p24">
            <a:extLst>
              <a:ext uri="{FF2B5EF4-FFF2-40B4-BE49-F238E27FC236}">
                <a16:creationId xmlns:a16="http://schemas.microsoft.com/office/drawing/2014/main" id="{C2BF7064-395B-470C-A0AF-0E18321AA672}"/>
              </a:ext>
            </a:extLst>
          </p:cNvPr>
          <p:cNvSpPr txBox="1"/>
          <p:nvPr/>
        </p:nvSpPr>
        <p:spPr>
          <a:xfrm>
            <a:off x="3127950" y="3989283"/>
            <a:ext cx="2772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Matteo Luceri &amp; Vincenzo Conte</a:t>
            </a:r>
            <a:endParaRPr sz="11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27625" y="911809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Tabella riassuntiva: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l="-7204" t="-18850" r="-7514" b="-12056"/>
          <a:stretch/>
        </p:blipFill>
        <p:spPr>
          <a:xfrm>
            <a:off x="227625" y="5062300"/>
            <a:ext cx="1481225" cy="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29650D4-5BBA-4D6D-BDFA-AA8FD62F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03773" y="323870"/>
            <a:ext cx="4578771" cy="50672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218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122842" y="17314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</a:t>
            </a:r>
            <a:r>
              <a:rPr lang="it-IT" sz="1200" dirty="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soluzioni</a:t>
            </a:r>
            <a:endParaRPr sz="1200" dirty="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aphicFrame>
        <p:nvGraphicFramePr>
          <p:cNvPr id="200" name="Google Shape;200;p23"/>
          <p:cNvGraphicFramePr/>
          <p:nvPr>
            <p:extLst>
              <p:ext uri="{D42A27DB-BD31-4B8C-83A1-F6EECF244321}">
                <p14:modId xmlns:p14="http://schemas.microsoft.com/office/powerpoint/2010/main" val="1435849625"/>
              </p:ext>
            </p:extLst>
          </p:nvPr>
        </p:nvGraphicFramePr>
        <p:xfrm>
          <a:off x="122842" y="368059"/>
          <a:ext cx="8898315" cy="4693740"/>
        </p:xfrm>
        <a:graphic>
          <a:graphicData uri="http://schemas.openxmlformats.org/drawingml/2006/table">
            <a:tbl>
              <a:tblPr>
                <a:noFill/>
                <a:tableStyleId>{20B4710F-C4DA-48CF-905A-079F988C3607}</a:tableStyleId>
              </a:tblPr>
              <a:tblGrid>
                <a:gridCol w="28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Problemi </a:t>
                      </a:r>
                      <a:r>
                        <a:rPr lang="it-IT" sz="1100" b="1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 riscontrati dalle valutazioni</a:t>
                      </a:r>
                      <a:endParaRPr sz="9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Criticità individuate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Soluzione proposta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L’utente deve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scrollare tutta la homepage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per accedere a link utili e a voci fondamentali. 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Il tasso di successo più basso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si è riscontrato nei task che richiedevano l’accesso ad un link proprio nella parte inferiore del sito.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Specificatamente Task 2 (Indirizzi PEC), 3 (Servizio civile).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Formattare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 pagina dedicando meno spazio all’</a:t>
                      </a:r>
                      <a:r>
                        <a:rPr lang="it-IT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oppure arricchendo la </a:t>
                      </a:r>
                      <a:r>
                        <a:rPr lang="it-IT" sz="9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navbar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principale, o ancora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spostando i link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 cima.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Le pagine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Servizi Sociali, Pagare una multa, ecc.… ,non contengono informazioni, risultando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vuote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, fatta eccezione del titolo. 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Nella fase di test è stato uno dei problemi che più ha fatto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perdere tempo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agli utenti.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Completare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tutte le pagine con i contenuti richiesti, o presentare una schermata di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errore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(se non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rimuoverla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) che aiuti l’utente a percepire lo stato del sistema. Dando così un feedback chiaro all’utente.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B8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22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L’utente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non sa dove si trova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, o i riferimenti sono insufficienti durante la navigazione. Il menù di navigazione fornito risulta incompleto ed inutile. Totale assenza di tasti.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Infatti, nella fase di test, spesso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gli utenti tornavano all’homepage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per poter ricominciare il completamento di un task,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perdendo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di fatto, ogni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riferimento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Breadcumps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, Tasti di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navigazione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(indietro, home),menù di navigazione.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Le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etichette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di link e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pulsanti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nella Homepage sono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anonime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e non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generano distinzione semantica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fra diversi argomenti.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Gli utenti si ritrovano spesso sorpresi che il link li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rimandi a siti esterni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o a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contenuti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così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disomogenei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a quello originario.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Usare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label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di colori diversi ,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per ambiti diversi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, adottare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icone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,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snellire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l’interfaccia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adottando menù a comparsa.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63168082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La pagina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Manduria da vivere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... risulta obsoleta e progettata in modo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confuso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 (la formattazione del testo disordinata e i font di dimensioni diverse).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Spesso nella fase di test gli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utenti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hanno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confuso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questa sezione o per un’altra, o addirittura non la vedevano proprio.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Migliorare la </a:t>
                      </a:r>
                      <a:r>
                        <a:rPr lang="it-IT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navbar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 principale del sito.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Aggiornare la programmazione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o fornire un avviso di assenza di eventi. </a:t>
                      </a:r>
                      <a:r>
                        <a:rPr lang="it-IT" sz="9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Favorire la fruizione </a:t>
                      </a:r>
                      <a:r>
                        <a:rPr lang="it-IT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tillium Web"/>
                        </a:rPr>
                        <a:t>del contenuto formattando il testo ,dotandolo di box che raggruppino i concetti e di un font , e della sua dimensione, che risulti univoco e coerente.</a:t>
                      </a:r>
                      <a:endParaRPr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62102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364025" y="5203667"/>
            <a:ext cx="3451500" cy="4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185550" y="2944879"/>
            <a:ext cx="2772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GRAZIE!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4123641" y="2850010"/>
            <a:ext cx="8967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08;p24">
            <a:extLst>
              <a:ext uri="{FF2B5EF4-FFF2-40B4-BE49-F238E27FC236}">
                <a16:creationId xmlns:a16="http://schemas.microsoft.com/office/drawing/2014/main" id="{CB62F632-D700-4424-A6A1-E9304BFD0BD9}"/>
              </a:ext>
            </a:extLst>
          </p:cNvPr>
          <p:cNvSpPr txBox="1"/>
          <p:nvPr/>
        </p:nvSpPr>
        <p:spPr>
          <a:xfrm>
            <a:off x="3234104" y="4666967"/>
            <a:ext cx="2772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Matteo Luceri &amp; Vincenzo Conte</a:t>
            </a:r>
            <a:endParaRPr sz="11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 siamo</a:t>
            </a:r>
            <a:r>
              <a:rPr lang="it" sz="24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sz="24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927133" y="2966920"/>
            <a:ext cx="2121600" cy="128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Matricola 677663</a:t>
            </a:r>
            <a:endParaRPr sz="11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l="-7204" t="-18850" r="-7514" b="-12056"/>
          <a:stretch/>
        </p:blipFill>
        <p:spPr>
          <a:xfrm>
            <a:off x="227625" y="5062300"/>
            <a:ext cx="1481225" cy="4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6;p17">
            <a:extLst>
              <a:ext uri="{FF2B5EF4-FFF2-40B4-BE49-F238E27FC236}">
                <a16:creationId xmlns:a16="http://schemas.microsoft.com/office/drawing/2014/main" id="{5B29E9AF-B274-4DBD-9DC5-6FDCC863F7C3}"/>
              </a:ext>
            </a:extLst>
          </p:cNvPr>
          <p:cNvSpPr txBox="1"/>
          <p:nvPr/>
        </p:nvSpPr>
        <p:spPr>
          <a:xfrm>
            <a:off x="1898485" y="2501997"/>
            <a:ext cx="2333608" cy="4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Matteo Luceri</a:t>
            </a:r>
            <a:endParaRPr sz="24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7" name="Google Shape;98;p17">
            <a:extLst>
              <a:ext uri="{FF2B5EF4-FFF2-40B4-BE49-F238E27FC236}">
                <a16:creationId xmlns:a16="http://schemas.microsoft.com/office/drawing/2014/main" id="{DAA027CE-2275-4DE5-8283-47A21632745C}"/>
              </a:ext>
            </a:extLst>
          </p:cNvPr>
          <p:cNvCxnSpPr/>
          <p:nvPr/>
        </p:nvCxnSpPr>
        <p:spPr>
          <a:xfrm>
            <a:off x="2003092" y="296692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96;p17">
            <a:extLst>
              <a:ext uri="{FF2B5EF4-FFF2-40B4-BE49-F238E27FC236}">
                <a16:creationId xmlns:a16="http://schemas.microsoft.com/office/drawing/2014/main" id="{60B6B76D-53A6-4E38-A185-F6A7C99E4FB7}"/>
              </a:ext>
            </a:extLst>
          </p:cNvPr>
          <p:cNvSpPr txBox="1"/>
          <p:nvPr/>
        </p:nvSpPr>
        <p:spPr>
          <a:xfrm>
            <a:off x="4745700" y="2501997"/>
            <a:ext cx="2333608" cy="4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Vincenzo Conte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9" name="Google Shape;98;p17">
            <a:extLst>
              <a:ext uri="{FF2B5EF4-FFF2-40B4-BE49-F238E27FC236}">
                <a16:creationId xmlns:a16="http://schemas.microsoft.com/office/drawing/2014/main" id="{C505DECE-8D1A-4261-9F68-573681961612}"/>
              </a:ext>
            </a:extLst>
          </p:cNvPr>
          <p:cNvCxnSpPr/>
          <p:nvPr/>
        </p:nvCxnSpPr>
        <p:spPr>
          <a:xfrm>
            <a:off x="4850307" y="296692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02;p17">
            <a:extLst>
              <a:ext uri="{FF2B5EF4-FFF2-40B4-BE49-F238E27FC236}">
                <a16:creationId xmlns:a16="http://schemas.microsoft.com/office/drawing/2014/main" id="{6D2E1A5D-F476-4474-805C-2D51BB85D1F5}"/>
              </a:ext>
            </a:extLst>
          </p:cNvPr>
          <p:cNvSpPr txBox="1"/>
          <p:nvPr/>
        </p:nvSpPr>
        <p:spPr>
          <a:xfrm>
            <a:off x="4850307" y="2966920"/>
            <a:ext cx="2121600" cy="128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Matricola 667979</a:t>
            </a:r>
            <a:endParaRPr sz="11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 numeri chiave delle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test: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3725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>
            <a:off x="2924225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549620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sul totale dei task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8675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n°6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061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n°6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399499" y="2708175"/>
            <a:ext cx="2033688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n°31/36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l="-7204" t="-18850" r="-7514" b="-12056"/>
          <a:stretch/>
        </p:blipFill>
        <p:spPr>
          <a:xfrm>
            <a:off x="227625" y="5062300"/>
            <a:ext cx="1481225" cy="4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1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27625" y="911809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Tabella riassuntiva dei partecipanti: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l="-7204" t="-18850" r="-7514" b="-12056"/>
          <a:stretch/>
        </p:blipFill>
        <p:spPr>
          <a:xfrm>
            <a:off x="227625" y="5062300"/>
            <a:ext cx="1481225" cy="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29650D4-5BBA-4D6D-BDFA-AA8FD62F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6825" y="1603004"/>
            <a:ext cx="5773789" cy="3459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05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http://www.comune.manduria.ta.it/carta-identita-elettronica/</a:t>
            </a:r>
          </a:p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oppure</a:t>
            </a:r>
          </a:p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https://www.cartaidentita.interno.gov.it/</a:t>
            </a:r>
          </a:p>
        </p:txBody>
      </p:sp>
      <p:sp>
        <p:nvSpPr>
          <p:cNvPr id="173" name="Google Shape;173;p22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000100" y="255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5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60825" y="3617756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http://www.comune.manduria.ta.it/pagare-una-multa/</a:t>
            </a:r>
            <a:endParaRPr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20500" y="3343825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2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http://www.comune.manduria.ta.it/telefono-email-pec/ </a:t>
            </a:r>
          </a:p>
          <a:p>
            <a:pPr lvl="0"/>
            <a:r>
              <a:rPr lang="it-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oppure</a:t>
            </a:r>
          </a:p>
          <a:p>
            <a:pPr lvl="0"/>
            <a:r>
              <a:rPr lang="it-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http://www.indicepa.gov.it </a:t>
            </a:r>
            <a:endParaRPr lang="it-IT"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000100" y="604453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044475" y="3605077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http://www.comune.manduria.ta.it/manduria-estate/</a:t>
            </a:r>
            <a:endParaRPr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004150" y="335181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7281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http://www.comune.manduria.ta.it/servizio-civile-nazionale/</a:t>
            </a:r>
            <a:endParaRPr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728125" y="59858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728125" y="3544918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https://dgegovpa.it/Manduria/Albo/Albo.aspx</a:t>
            </a:r>
            <a:endParaRPr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687800" y="3339299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</a:t>
            </a: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577605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413450" y="3356499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3083925" y="33518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5776058" y="3339299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4;p22">
            <a:extLst>
              <a:ext uri="{FF2B5EF4-FFF2-40B4-BE49-F238E27FC236}">
                <a16:creationId xmlns:a16="http://schemas.microsoft.com/office/drawing/2014/main" id="{4B60E8A8-F1F8-4DBC-A3DF-F8A68943173C}"/>
              </a:ext>
            </a:extLst>
          </p:cNvPr>
          <p:cNvSpPr txBox="1"/>
          <p:nvPr/>
        </p:nvSpPr>
        <p:spPr>
          <a:xfrm>
            <a:off x="320500" y="2497800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4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" name="Google Shape;174;p22">
            <a:extLst>
              <a:ext uri="{FF2B5EF4-FFF2-40B4-BE49-F238E27FC236}">
                <a16:creationId xmlns:a16="http://schemas.microsoft.com/office/drawing/2014/main" id="{748BCFD0-3F85-480A-A2E5-C5D4C24CA24F}"/>
              </a:ext>
            </a:extLst>
          </p:cNvPr>
          <p:cNvSpPr txBox="1"/>
          <p:nvPr/>
        </p:nvSpPr>
        <p:spPr>
          <a:xfrm>
            <a:off x="320500" y="59858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0" name="Google Shape;174;p22">
            <a:extLst>
              <a:ext uri="{FF2B5EF4-FFF2-40B4-BE49-F238E27FC236}">
                <a16:creationId xmlns:a16="http://schemas.microsoft.com/office/drawing/2014/main" id="{FB806159-FBFA-4986-BB48-2F96EEB6D12D}"/>
              </a:ext>
            </a:extLst>
          </p:cNvPr>
          <p:cNvSpPr txBox="1"/>
          <p:nvPr/>
        </p:nvSpPr>
        <p:spPr>
          <a:xfrm>
            <a:off x="5687800" y="2550191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6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5627A01-EE0D-4B85-8E67-DD4A7825B73A}"/>
              </a:ext>
            </a:extLst>
          </p:cNvPr>
          <p:cNvSpPr/>
          <p:nvPr/>
        </p:nvSpPr>
        <p:spPr>
          <a:xfrm>
            <a:off x="334444" y="1006860"/>
            <a:ext cx="1616148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Carta d’identità elettronica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5B4AEFC-DB8F-4BFA-9407-F6083F52D80C}"/>
              </a:ext>
            </a:extLst>
          </p:cNvPr>
          <p:cNvSpPr/>
          <p:nvPr/>
        </p:nvSpPr>
        <p:spPr>
          <a:xfrm>
            <a:off x="3023576" y="1032143"/>
            <a:ext cx="846707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Indirizzi PEC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CC914CE-B20E-4EC5-8381-D9A205DEA1FD}"/>
              </a:ext>
            </a:extLst>
          </p:cNvPr>
          <p:cNvSpPr/>
          <p:nvPr/>
        </p:nvSpPr>
        <p:spPr>
          <a:xfrm>
            <a:off x="5728125" y="1006540"/>
            <a:ext cx="1483098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Servizio Civile Nazionale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483FA2B-953A-41AA-A105-A7C1A0733A43}"/>
              </a:ext>
            </a:extLst>
          </p:cNvPr>
          <p:cNvSpPr/>
          <p:nvPr/>
        </p:nvSpPr>
        <p:spPr>
          <a:xfrm>
            <a:off x="319880" y="2874990"/>
            <a:ext cx="1140056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Pagare una multa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5EB3C0B4-8575-4EEA-947C-EB9D15648920}"/>
              </a:ext>
            </a:extLst>
          </p:cNvPr>
          <p:cNvSpPr/>
          <p:nvPr/>
        </p:nvSpPr>
        <p:spPr>
          <a:xfrm>
            <a:off x="2999887" y="2928704"/>
            <a:ext cx="1476686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Programmazione eventi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3D9B6DE-7A19-418F-866D-76CC377E68E2}"/>
              </a:ext>
            </a:extLst>
          </p:cNvPr>
          <p:cNvSpPr/>
          <p:nvPr/>
        </p:nvSpPr>
        <p:spPr>
          <a:xfrm>
            <a:off x="5687800" y="2934201"/>
            <a:ext cx="1252266" cy="44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TITOLO:</a:t>
            </a:r>
            <a:br>
              <a:rPr lang="it-IT" sz="1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00" b="1" dirty="0">
                <a:solidFill>
                  <a:schemeClr val="accent5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Albo Pretorio online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partecipante</a:t>
            </a: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task è del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06769" y="23994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84%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6E0A68-5AA4-478B-B1A4-309506EDD9FA}"/>
              </a:ext>
            </a:extLst>
          </p:cNvPr>
          <p:cNvSpPr/>
          <p:nvPr/>
        </p:nvSpPr>
        <p:spPr>
          <a:xfrm>
            <a:off x="4606800" y="2614826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1°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83,3%</a:t>
            </a:r>
          </a:p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2°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60%</a:t>
            </a:r>
          </a:p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3°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100%</a:t>
            </a:r>
          </a:p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4°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60%</a:t>
            </a:r>
          </a:p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5°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100%</a:t>
            </a:r>
          </a:p>
          <a:p>
            <a:pPr lvl="0">
              <a:buClr>
                <a:srgbClr val="00B0F0"/>
              </a:buClr>
            </a:pP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6°</a:t>
            </a:r>
            <a:r>
              <a:rPr lang="it-IT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lang="it-IT" sz="2000" b="1" dirty="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 	100%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task</a:t>
            </a: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partecipanti è: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67300" y="2824075"/>
            <a:ext cx="1503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4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770900" y="2836864"/>
            <a:ext cx="1564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50%</a:t>
            </a:r>
            <a:endParaRPr sz="44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733633" y="263218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33170" y="2824075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83</a:t>
            </a: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04984" y="26103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" name="Google Shape;134;p19">
            <a:extLst>
              <a:ext uri="{FF2B5EF4-FFF2-40B4-BE49-F238E27FC236}">
                <a16:creationId xmlns:a16="http://schemas.microsoft.com/office/drawing/2014/main" id="{B774D28B-A01A-4538-A823-E77051688E36}"/>
              </a:ext>
            </a:extLst>
          </p:cNvPr>
          <p:cNvSpPr txBox="1"/>
          <p:nvPr/>
        </p:nvSpPr>
        <p:spPr>
          <a:xfrm>
            <a:off x="6006548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5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" name="Google Shape;134;p19">
            <a:extLst>
              <a:ext uri="{FF2B5EF4-FFF2-40B4-BE49-F238E27FC236}">
                <a16:creationId xmlns:a16="http://schemas.microsoft.com/office/drawing/2014/main" id="{DDF4E6C6-ECE8-42AD-84BE-C020E94F91E1}"/>
              </a:ext>
            </a:extLst>
          </p:cNvPr>
          <p:cNvSpPr txBox="1"/>
          <p:nvPr/>
        </p:nvSpPr>
        <p:spPr>
          <a:xfrm>
            <a:off x="7438035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6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" name="Google Shape;134;p19">
            <a:extLst>
              <a:ext uri="{FF2B5EF4-FFF2-40B4-BE49-F238E27FC236}">
                <a16:creationId xmlns:a16="http://schemas.microsoft.com/office/drawing/2014/main" id="{0735BDE8-558B-4BC2-BC1E-6DBC59CAFD5B}"/>
              </a:ext>
            </a:extLst>
          </p:cNvPr>
          <p:cNvSpPr txBox="1"/>
          <p:nvPr/>
        </p:nvSpPr>
        <p:spPr>
          <a:xfrm>
            <a:off x="4607011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4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9" name="Google Shape;133;p19">
            <a:extLst>
              <a:ext uri="{FF2B5EF4-FFF2-40B4-BE49-F238E27FC236}">
                <a16:creationId xmlns:a16="http://schemas.microsoft.com/office/drawing/2014/main" id="{7CC4F45D-69C5-43FC-8EFE-285FF5CFEE56}"/>
              </a:ext>
            </a:extLst>
          </p:cNvPr>
          <p:cNvSpPr txBox="1"/>
          <p:nvPr/>
        </p:nvSpPr>
        <p:spPr>
          <a:xfrm>
            <a:off x="7464088" y="2832992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4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133;p19">
            <a:extLst>
              <a:ext uri="{FF2B5EF4-FFF2-40B4-BE49-F238E27FC236}">
                <a16:creationId xmlns:a16="http://schemas.microsoft.com/office/drawing/2014/main" id="{186B8E9F-FE88-4AEB-8CE3-840A1D0A6562}"/>
              </a:ext>
            </a:extLst>
          </p:cNvPr>
          <p:cNvSpPr txBox="1"/>
          <p:nvPr/>
        </p:nvSpPr>
        <p:spPr>
          <a:xfrm>
            <a:off x="4536471" y="2824075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4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133;p19">
            <a:extLst>
              <a:ext uri="{FF2B5EF4-FFF2-40B4-BE49-F238E27FC236}">
                <a16:creationId xmlns:a16="http://schemas.microsoft.com/office/drawing/2014/main" id="{CE2B7630-29E3-4A97-BAEA-AA4E9EAA51B4}"/>
              </a:ext>
            </a:extLst>
          </p:cNvPr>
          <p:cNvSpPr txBox="1"/>
          <p:nvPr/>
        </p:nvSpPr>
        <p:spPr>
          <a:xfrm>
            <a:off x="6109038" y="2838204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83%</a:t>
            </a:r>
            <a:endParaRPr sz="44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tutti i task di tutti i partecipanti </a:t>
            </a: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è: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55275" y="23994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86%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valori risultanti dall’analisi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questionari sono: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l="-4904" t="-27859" r="-4816" b="-19937"/>
          <a:stretch/>
        </p:blipFill>
        <p:spPr>
          <a:xfrm>
            <a:off x="244925" y="5038525"/>
            <a:ext cx="1422925" cy="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84624" y="2854555"/>
            <a:ext cx="3052935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sz="4800" b="1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-42,9%</a:t>
            </a:r>
            <a:r>
              <a:rPr lang="it" b="1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b="1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b="1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it" sz="1600" b="1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-100%</a:t>
            </a:r>
            <a:r>
              <a:rPr lang="it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/</a:t>
            </a:r>
            <a:r>
              <a:rPr lang="it" sz="1600" b="1" dirty="0">
                <a:solidFill>
                  <a:srgbClr val="92D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+</a:t>
            </a:r>
            <a:r>
              <a:rPr lang="it" sz="1800" b="1" dirty="0">
                <a:solidFill>
                  <a:srgbClr val="92D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 </a:t>
            </a:r>
            <a:endParaRPr sz="4800" b="1" dirty="0">
              <a:solidFill>
                <a:srgbClr val="92D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NPS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224027" y="2824075"/>
            <a:ext cx="239533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CECE00"/>
                </a:solidFill>
                <a:latin typeface="Titillium Web"/>
                <a:ea typeface="Titillium Web"/>
                <a:cs typeface="Titillium Web"/>
                <a:sym typeface="Titillium Web"/>
              </a:rPr>
              <a:t>69</a:t>
            </a:r>
            <a:b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5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</a:t>
            </a:r>
            <a:r>
              <a:rPr lang="it" sz="2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it" sz="2000" b="1" dirty="0">
                <a:solidFill>
                  <a:srgbClr val="92D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</a:t>
            </a:r>
            <a:endParaRPr sz="4800" b="1" dirty="0">
              <a:solidFill>
                <a:srgbClr val="92D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165725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075616" y="2824075"/>
            <a:ext cx="1572452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4800" b="1" dirty="0">
                <a:solidFill>
                  <a:srgbClr val="F4DE38"/>
                </a:solidFill>
                <a:latin typeface="Titillium Web"/>
                <a:ea typeface="Titillium Web"/>
                <a:cs typeface="Titillium Web"/>
                <a:sym typeface="Titillium Web"/>
              </a:rPr>
              <a:t>61,3</a:t>
            </a:r>
            <a:br>
              <a:rPr lang="it-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05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</a:t>
            </a:r>
            <a:r>
              <a:rPr lang="it-IT" sz="20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it-IT" sz="2000" b="1" dirty="0">
                <a:solidFill>
                  <a:srgbClr val="92D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</a:t>
            </a:r>
            <a:endParaRPr lang="it-IT" sz="4800" b="1" dirty="0">
              <a:solidFill>
                <a:srgbClr val="92D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941675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UMUX-</a:t>
            </a:r>
            <a:r>
              <a:rPr lang="it-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lite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830</Words>
  <Application>Microsoft Office PowerPoint</Application>
  <PresentationFormat>Presentazione su schermo (16:10)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Titillium Web</vt:lpstr>
      <vt:lpstr>Titillium Web SemiBold</vt:lpstr>
      <vt:lpstr>Tahoma</vt:lpstr>
      <vt:lpstr>Titillium Web Light</vt:lpstr>
      <vt:lpstr>Arial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Matteo Luceri</cp:lastModifiedBy>
  <cp:revision>18</cp:revision>
  <dcterms:modified xsi:type="dcterms:W3CDTF">2020-02-06T15:02:38Z</dcterms:modified>
</cp:coreProperties>
</file>