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4" r:id="rId4"/>
    <p:sldId id="265" r:id="rId5"/>
    <p:sldId id="267" r:id="rId6"/>
    <p:sldId id="259" r:id="rId7"/>
    <p:sldId id="266" r:id="rId8"/>
    <p:sldId id="269" r:id="rId9"/>
    <p:sldId id="268" r:id="rId10"/>
    <p:sldId id="270" r:id="rId11"/>
    <p:sldId id="271"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0ECE8-7F82-41ED-8491-C7E667922C9B}" type="datetimeFigureOut">
              <a:rPr lang="en-US" smtClean="0"/>
              <a:t>15/7/2016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FC5CC-0F93-48D8-BBD9-705DF16F6398}" type="slidenum">
              <a:rPr lang="en-US" smtClean="0"/>
              <a:t>‹#›</a:t>
            </a:fld>
            <a:endParaRPr lang="en-US"/>
          </a:p>
        </p:txBody>
      </p:sp>
    </p:spTree>
    <p:extLst>
      <p:ext uri="{BB962C8B-B14F-4D97-AF65-F5344CB8AC3E}">
        <p14:creationId xmlns:p14="http://schemas.microsoft.com/office/powerpoint/2010/main" val="56034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2</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11</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3</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4</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5</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6</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7</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8</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9</a:t>
            </a:fld>
            <a:endParaRPr lang="en-US"/>
          </a:p>
        </p:txBody>
      </p:sp>
    </p:spTree>
    <p:extLst>
      <p:ext uri="{BB962C8B-B14F-4D97-AF65-F5344CB8AC3E}">
        <p14:creationId xmlns:p14="http://schemas.microsoft.com/office/powerpoint/2010/main" val="338677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 biểu</a:t>
            </a:r>
            <a:r>
              <a:rPr lang="en-US" sz="1200" baseline="0" smtClean="0">
                <a:latin typeface="Times New Roman" pitchFamily="18" charset="0"/>
                <a:cs typeface="Times New Roman" pitchFamily="18" charset="0"/>
              </a:rPr>
              <a:t> đồ usecase </a:t>
            </a:r>
            <a:r>
              <a:rPr lang="vi-VN" sz="1200" smtClean="0">
                <a:latin typeface="Times New Roman" pitchFamily="18" charset="0"/>
                <a:cs typeface="Times New Roman" pitchFamily="18" charset="0"/>
              </a:rPr>
              <a:t>mô tả các yêu cầu đối với hệ thống, có nghĩa là những gì hệ thống phải làm chứ không phải mô tả hệ thống làm như thế nào</a:t>
            </a:r>
            <a:endParaRPr lang="en-US"/>
          </a:p>
        </p:txBody>
      </p:sp>
      <p:sp>
        <p:nvSpPr>
          <p:cNvPr id="4" name="Slide Number Placeholder 3"/>
          <p:cNvSpPr>
            <a:spLocks noGrp="1"/>
          </p:cNvSpPr>
          <p:nvPr>
            <p:ph type="sldNum" sz="quarter" idx="10"/>
          </p:nvPr>
        </p:nvSpPr>
        <p:spPr/>
        <p:txBody>
          <a:bodyPr/>
          <a:lstStyle/>
          <a:p>
            <a:fld id="{8C3FC5CC-0F93-48D8-BBD9-705DF16F6398}" type="slidenum">
              <a:rPr lang="en-US" smtClean="0"/>
              <a:t>10</a:t>
            </a:fld>
            <a:endParaRPr lang="en-US"/>
          </a:p>
        </p:txBody>
      </p:sp>
    </p:spTree>
    <p:extLst>
      <p:ext uri="{BB962C8B-B14F-4D97-AF65-F5344CB8AC3E}">
        <p14:creationId xmlns:p14="http://schemas.microsoft.com/office/powerpoint/2010/main" val="338677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6FA35-430B-4029-A028-7F1437C4CE1B}" type="datetimeFigureOut">
              <a:rPr lang="en-US" smtClean="0"/>
              <a:pPr/>
              <a:t>15/7/2016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FA35-430B-4029-A028-7F1437C4CE1B}" type="datetimeFigureOut">
              <a:rPr lang="en-US" smtClean="0"/>
              <a:pPr/>
              <a:t>15/7/2016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FA35-430B-4029-A028-7F1437C4CE1B}" type="datetimeFigureOut">
              <a:rPr lang="en-US" smtClean="0"/>
              <a:pPr/>
              <a:t>15/7/2016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6FA35-430B-4029-A028-7F1437C4CE1B}" type="datetimeFigureOut">
              <a:rPr lang="en-US" smtClean="0"/>
              <a:pPr/>
              <a:t>15/7/2016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6FA35-430B-4029-A028-7F1437C4CE1B}" type="datetimeFigureOut">
              <a:rPr lang="en-US" smtClean="0"/>
              <a:pPr/>
              <a:t>15/7/2016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E6FA35-430B-4029-A028-7F1437C4CE1B}" type="datetimeFigureOut">
              <a:rPr lang="en-US" smtClean="0"/>
              <a:pPr/>
              <a:t>15/7/2016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6FA35-430B-4029-A028-7F1437C4CE1B}" type="datetimeFigureOut">
              <a:rPr lang="en-US" smtClean="0"/>
              <a:pPr/>
              <a:t>15/7/2016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6FA35-430B-4029-A028-7F1437C4CE1B}" type="datetimeFigureOut">
              <a:rPr lang="en-US" smtClean="0"/>
              <a:pPr/>
              <a:t>15/7/2016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6FA35-430B-4029-A028-7F1437C4CE1B}" type="datetimeFigureOut">
              <a:rPr lang="en-US" smtClean="0"/>
              <a:pPr/>
              <a:t>15/7/2016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6FA35-430B-4029-A028-7F1437C4CE1B}" type="datetimeFigureOut">
              <a:rPr lang="en-US" smtClean="0"/>
              <a:pPr/>
              <a:t>15/7/2016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6FA35-430B-4029-A028-7F1437C4CE1B}" type="datetimeFigureOut">
              <a:rPr lang="en-US" smtClean="0"/>
              <a:pPr/>
              <a:t>15/7/2016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2C8B-A451-4555-AFBF-2CF8644473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6FA35-430B-4029-A028-7F1437C4CE1B}" type="datetimeFigureOut">
              <a:rPr lang="en-US" smtClean="0"/>
              <a:pPr/>
              <a:t>15/7/2016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B2C8B-A451-4555-AFBF-2CF8644473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0" name="Title 9"/>
          <p:cNvSpPr>
            <a:spLocks noGrp="1"/>
          </p:cNvSpPr>
          <p:nvPr>
            <p:ph type="ctrTitle"/>
          </p:nvPr>
        </p:nvSpPr>
        <p:spPr>
          <a:xfrm>
            <a:off x="685800" y="533401"/>
            <a:ext cx="7772400" cy="2133599"/>
          </a:xfrm>
        </p:spPr>
        <p:txBody>
          <a:bodyPr/>
          <a:lstStyle/>
          <a:p>
            <a:r>
              <a:rPr lang="en-US" smtClean="0">
                <a:latin typeface="Times New Roman" pitchFamily="18" charset="0"/>
                <a:cs typeface="Times New Roman" pitchFamily="18" charset="0"/>
              </a:rPr>
              <a:t>MÔ HÌNH CẤU TRÚC MVC VÀ EAV</a:t>
            </a:r>
            <a:endParaRPr lang="en-US">
              <a:latin typeface="Times New Roman" pitchFamily="18" charset="0"/>
              <a:cs typeface="Times New Roman" pitchFamily="18" charset="0"/>
            </a:endParaRPr>
          </a:p>
        </p:txBody>
      </p:sp>
      <p:sp>
        <p:nvSpPr>
          <p:cNvPr id="11" name="Subtitle 10"/>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EAV</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0" indent="0">
              <a:buNone/>
            </a:pPr>
            <a:r>
              <a:rPr lang="en-US" sz="1800">
                <a:latin typeface="Times New Roman" pitchFamily="18" charset="0"/>
                <a:cs typeface="Times New Roman" pitchFamily="18" charset="0"/>
              </a:rPr>
              <a:t>Mỗi Entity là một bản ghi </a:t>
            </a:r>
            <a:r>
              <a:rPr lang="en-US" sz="1800">
                <a:latin typeface="Times New Roman" pitchFamily="18" charset="0"/>
                <a:cs typeface="Times New Roman" pitchFamily="18" charset="0"/>
              </a:rPr>
              <a:t>trong </a:t>
            </a:r>
            <a:r>
              <a:rPr lang="en-US" sz="1800" smtClean="0">
                <a:latin typeface="Times New Roman" pitchFamily="18" charset="0"/>
                <a:cs typeface="Times New Roman" pitchFamily="18" charset="0"/>
              </a:rPr>
              <a:t>bảng entity</a:t>
            </a:r>
            <a:r>
              <a:rPr lang="en-US" sz="1800">
                <a:latin typeface="Times New Roman" pitchFamily="18" charset="0"/>
                <a:cs typeface="Times New Roman" pitchFamily="18" charset="0"/>
              </a:rPr>
              <a:t> và đồng thời từng entity thì chúng lại có các attribute, những attribute của một entity lại là những bản ghi thuộc một bảng khác, và cuối cùng một attribute có thể có nhiều giá trị (value) cũng sẽ là các bản ghi của bảng khác</a:t>
            </a:r>
          </a:p>
          <a:p>
            <a:pPr marL="0" indent="0">
              <a:buNone/>
            </a:pPr>
            <a:endParaRPr lang="en-US" sz="1800" smtClean="0">
              <a:latin typeface="Times New Roman" pitchFamily="18" charset="0"/>
              <a:cs typeface="Times New Roman" pitchFamily="18" charset="0"/>
            </a:endParaRPr>
          </a:p>
        </p:txBody>
      </p:sp>
    </p:spTree>
    <p:extLst>
      <p:ext uri="{BB962C8B-B14F-4D97-AF65-F5344CB8AC3E}">
        <p14:creationId xmlns:p14="http://schemas.microsoft.com/office/powerpoint/2010/main" val="2180301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BÀI TẬP THỰC HÀNH</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0" indent="0">
              <a:buNone/>
            </a:pPr>
            <a:r>
              <a:rPr lang="en-US" sz="1800" smtClean="0">
                <a:latin typeface="Times New Roman" pitchFamily="18" charset="0"/>
                <a:cs typeface="Times New Roman" pitchFamily="18" charset="0"/>
              </a:rPr>
              <a:t>Bài 1: áp dụng kiến thức về mô hình MVC vẽ cách thức hoạt động khi một khách hàng đăng kí tài khoản trên website.</a:t>
            </a:r>
          </a:p>
          <a:p>
            <a:pPr marL="0" indent="0">
              <a:buNone/>
            </a:pPr>
            <a:r>
              <a:rPr lang="en-US" sz="1800" smtClean="0">
                <a:latin typeface="Times New Roman" pitchFamily="18" charset="0"/>
                <a:cs typeface="Times New Roman" pitchFamily="18" charset="0"/>
              </a:rPr>
              <a:t>Bài 2: Tạo một extension có một database table : magenest_demo để lưu thông tin khách hàng.</a:t>
            </a:r>
          </a:p>
          <a:p>
            <a:pPr marL="0" indent="0">
              <a:buNone/>
            </a:pPr>
            <a:r>
              <a:rPr lang="en-US" sz="1800" smtClean="0">
                <a:latin typeface="Times New Roman" pitchFamily="18" charset="0"/>
                <a:cs typeface="Times New Roman" pitchFamily="18" charset="0"/>
              </a:rPr>
              <a:t>Bài 3: Áp dụng kiến thức về mô hình EAV xây dựng cơ sở dữ liệu về học sinh một trường cấp 1 gồm 3 bảng.</a:t>
            </a: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p:txBody>
      </p:sp>
    </p:spTree>
    <p:extLst>
      <p:ext uri="{BB962C8B-B14F-4D97-AF65-F5344CB8AC3E}">
        <p14:creationId xmlns:p14="http://schemas.microsoft.com/office/powerpoint/2010/main" val="169054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8229600" cy="5105400"/>
          </a:xfrm>
        </p:spPr>
        <p:txBody>
          <a:bodyPr>
            <a:normAutofit/>
          </a:bodyPr>
          <a:lstStyle/>
          <a:p>
            <a:pPr>
              <a:buFont typeface="Wingdings" pitchFamily="2" charset="2"/>
              <a:buChar char="Ø"/>
            </a:pPr>
            <a:r>
              <a:rPr lang="en-US" sz="1800" b="1" smtClean="0">
                <a:latin typeface="Times New Roman" pitchFamily="18" charset="0"/>
                <a:cs typeface="Times New Roman" pitchFamily="18" charset="0"/>
              </a:rPr>
              <a:t>Khái niệm </a:t>
            </a:r>
          </a:p>
          <a:p>
            <a:pPr marL="0" indent="0">
              <a:buNone/>
            </a:pPr>
            <a:r>
              <a:rPr lang="en-US" sz="1800" b="1" smtClean="0">
                <a:latin typeface="Times New Roman" pitchFamily="18" charset="0"/>
                <a:cs typeface="Times New Roman" pitchFamily="18" charset="0"/>
              </a:rPr>
              <a:t>	</a:t>
            </a:r>
            <a:r>
              <a:rPr lang="en-US" sz="1800">
                <a:latin typeface="Times New Roman" pitchFamily="18" charset="0"/>
                <a:cs typeface="Times New Roman" pitchFamily="18" charset="0"/>
              </a:rPr>
              <a:t>MVC là chữ viết tắt của Model - View - Controller, đây là một mô </a:t>
            </a:r>
            <a:r>
              <a:rPr lang="en-US" sz="1800">
                <a:latin typeface="Times New Roman" pitchFamily="18" charset="0"/>
                <a:cs typeface="Times New Roman" pitchFamily="18" charset="0"/>
              </a:rPr>
              <a:t>hình </a:t>
            </a:r>
            <a:r>
              <a:rPr lang="en-US" sz="1800" smtClean="0">
                <a:latin typeface="Times New Roman" pitchFamily="18" charset="0"/>
                <a:cs typeface="Times New Roman" pitchFamily="18" charset="0"/>
              </a:rPr>
              <a:t>kiến  trúc phần </a:t>
            </a:r>
            <a:r>
              <a:rPr lang="en-US" sz="1800">
                <a:latin typeface="Times New Roman" pitchFamily="18" charset="0"/>
                <a:cs typeface="Times New Roman" pitchFamily="18" charset="0"/>
              </a:rPr>
              <a:t>mềm được tạo ra với mục đích quản lý và xây dựng dự </a:t>
            </a:r>
            <a:r>
              <a:rPr lang="en-US" sz="1800">
                <a:latin typeface="Times New Roman" pitchFamily="18" charset="0"/>
                <a:cs typeface="Times New Roman" pitchFamily="18" charset="0"/>
              </a:rPr>
              <a:t>án </a:t>
            </a:r>
            <a:r>
              <a:rPr lang="en-US" sz="1800" smtClean="0">
                <a:latin typeface="Times New Roman" pitchFamily="18" charset="0"/>
                <a:cs typeface="Times New Roman" pitchFamily="18" charset="0"/>
              </a:rPr>
              <a:t>phần </a:t>
            </a:r>
            <a:r>
              <a:rPr lang="en-US" sz="1800">
                <a:latin typeface="Times New Roman" pitchFamily="18" charset="0"/>
                <a:cs typeface="Times New Roman" pitchFamily="18" charset="0"/>
              </a:rPr>
              <a:t>mềm có hệ thống hơn. Mô hình này được dùng khá rộng </a:t>
            </a:r>
            <a:r>
              <a:rPr lang="en-US" sz="1800">
                <a:latin typeface="Times New Roman" pitchFamily="18" charset="0"/>
                <a:cs typeface="Times New Roman" pitchFamily="18" charset="0"/>
              </a:rPr>
              <a:t>rãi </a:t>
            </a:r>
            <a:r>
              <a:rPr lang="en-US" sz="1800" smtClean="0">
                <a:latin typeface="Times New Roman" pitchFamily="18" charset="0"/>
                <a:cs typeface="Times New Roman" pitchFamily="18" charset="0"/>
              </a:rPr>
              <a:t> và </a:t>
            </a:r>
            <a:r>
              <a:rPr lang="en-US" sz="1800">
                <a:latin typeface="Times New Roman" pitchFamily="18" charset="0"/>
                <a:cs typeface="Times New Roman" pitchFamily="18" charset="0"/>
              </a:rPr>
              <a:t>đặc biệt là trong các ngôn ngữ lập trình web. Trong PHP hiện </a:t>
            </a:r>
            <a:r>
              <a:rPr lang="en-US" sz="1800">
                <a:latin typeface="Times New Roman" pitchFamily="18" charset="0"/>
                <a:cs typeface="Times New Roman" pitchFamily="18" charset="0"/>
              </a:rPr>
              <a:t>tại </a:t>
            </a:r>
            <a:r>
              <a:rPr lang="en-US" sz="1800" smtClean="0">
                <a:latin typeface="Times New Roman" pitchFamily="18" charset="0"/>
                <a:cs typeface="Times New Roman" pitchFamily="18" charset="0"/>
              </a:rPr>
              <a:t>có </a:t>
            </a:r>
            <a:r>
              <a:rPr lang="en-US" sz="1800">
                <a:latin typeface="Times New Roman" pitchFamily="18" charset="0"/>
                <a:cs typeface="Times New Roman" pitchFamily="18" charset="0"/>
              </a:rPr>
              <a:t>khá nhiều Framework và tất cả đều xây dựng từ mô </a:t>
            </a:r>
            <a:r>
              <a:rPr lang="en-US" sz="1800">
                <a:latin typeface="Times New Roman" pitchFamily="18" charset="0"/>
                <a:cs typeface="Times New Roman" pitchFamily="18" charset="0"/>
              </a:rPr>
              <a:t>hình </a:t>
            </a:r>
            <a:r>
              <a:rPr lang="en-US" sz="1800" smtClean="0">
                <a:latin typeface="Times New Roman" pitchFamily="18" charset="0"/>
                <a:cs typeface="Times New Roman" pitchFamily="18" charset="0"/>
              </a:rPr>
              <a:t>MVC.</a:t>
            </a: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pic>
        <p:nvPicPr>
          <p:cNvPr id="6" name="Picture 5" descr="C:\Users\Administrator\Desktop\MVC.PNG"/>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429000"/>
            <a:ext cx="5572125" cy="31432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a:xfrm>
            <a:off x="381000" y="1295400"/>
            <a:ext cx="8229600" cy="5410200"/>
          </a:xfrm>
        </p:spPr>
        <p:txBody>
          <a:bodyPr>
            <a:normAutofit lnSpcReduction="10000"/>
          </a:bodyPr>
          <a:lstStyle/>
          <a:p>
            <a:r>
              <a:rPr lang="en-US" sz="1800" b="1">
                <a:latin typeface="Times New Roman" pitchFamily="18" charset="0"/>
                <a:cs typeface="Times New Roman" pitchFamily="18" charset="0"/>
              </a:rPr>
              <a:t>Trong mô hình </a:t>
            </a:r>
            <a:r>
              <a:rPr lang="en-US" sz="1800" b="1">
                <a:latin typeface="Times New Roman" pitchFamily="18" charset="0"/>
                <a:cs typeface="Times New Roman" pitchFamily="18" charset="0"/>
              </a:rPr>
              <a:t>này </a:t>
            </a:r>
            <a:r>
              <a:rPr lang="en-US" sz="1800" b="1" smtClean="0">
                <a:latin typeface="Times New Roman" pitchFamily="18" charset="0"/>
                <a:cs typeface="Times New Roman" pitchFamily="18" charset="0"/>
              </a:rPr>
              <a:t>thì </a:t>
            </a:r>
            <a:r>
              <a:rPr lang="en-US" sz="1800" smtClean="0">
                <a:latin typeface="Times New Roman" pitchFamily="18" charset="0"/>
                <a:cs typeface="Times New Roman" pitchFamily="18" charset="0"/>
              </a:rPr>
              <a:t>:</a:t>
            </a:r>
            <a:endParaRPr lang="en-US" sz="1800">
              <a:latin typeface="Times New Roman" pitchFamily="18" charset="0"/>
              <a:cs typeface="Times New Roman" pitchFamily="18" charset="0"/>
            </a:endParaRPr>
          </a:p>
          <a:p>
            <a:pPr marL="0" lvl="0" indent="0">
              <a:buNone/>
            </a:pPr>
            <a:r>
              <a:rPr lang="en-US" sz="1800" smtClean="0">
                <a:latin typeface="Times New Roman" pitchFamily="18" charset="0"/>
                <a:cs typeface="Times New Roman" pitchFamily="18" charset="0"/>
              </a:rPr>
              <a:t>- Model : quản </a:t>
            </a:r>
            <a:r>
              <a:rPr lang="en-US" sz="1800">
                <a:latin typeface="Times New Roman" pitchFamily="18" charset="0"/>
                <a:cs typeface="Times New Roman" pitchFamily="18" charset="0"/>
              </a:rPr>
              <a:t>lý dữ liệu, nó lưu trữ và truy xuất các thực thể từ cơ sở dữ liệu như mysql, sql server, postresSQL,… đồng </a:t>
            </a:r>
            <a:r>
              <a:rPr lang="en-US" sz="1800">
                <a:latin typeface="Times New Roman" pitchFamily="18" charset="0"/>
                <a:cs typeface="Times New Roman" pitchFamily="18" charset="0"/>
              </a:rPr>
              <a:t>thời </a:t>
            </a:r>
            <a:r>
              <a:rPr lang="en-US" sz="1800" smtClean="0">
                <a:latin typeface="Times New Roman" pitchFamily="18" charset="0"/>
                <a:cs typeface="Times New Roman" pitchFamily="18" charset="0"/>
              </a:rPr>
              <a:t>chứa </a:t>
            </a:r>
            <a:r>
              <a:rPr lang="en-US" sz="1800">
                <a:latin typeface="Times New Roman" pitchFamily="18" charset="0"/>
                <a:cs typeface="Times New Roman" pitchFamily="18" charset="0"/>
              </a:rPr>
              <a:t>các </a:t>
            </a:r>
            <a:r>
              <a:rPr lang="en-US" sz="1800" smtClean="0">
                <a:latin typeface="Times New Roman" pitchFamily="18" charset="0"/>
                <a:cs typeface="Times New Roman" pitchFamily="18" charset="0"/>
              </a:rPr>
              <a:t>logic cơ bản.</a:t>
            </a:r>
          </a:p>
          <a:p>
            <a:pPr marL="0" lvl="0" indent="0">
              <a:buNone/>
            </a:pPr>
            <a:r>
              <a:rPr lang="en-US" sz="1800" smtClean="0">
                <a:latin typeface="Times New Roman" pitchFamily="18" charset="0"/>
                <a:cs typeface="Times New Roman" pitchFamily="18" charset="0"/>
              </a:rPr>
              <a:t>- View : </a:t>
            </a:r>
            <a:r>
              <a:rPr lang="en-US" sz="1800">
                <a:latin typeface="Times New Roman" pitchFamily="18" charset="0"/>
                <a:cs typeface="Times New Roman" pitchFamily="18" charset="0"/>
              </a:rPr>
              <a:t>có nhiệm vụ tiếp nhận dữ liệu từ controller và hiển thị nội dung sang các đoạn mã HTML</a:t>
            </a: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nôm </a:t>
            </a:r>
            <a:r>
              <a:rPr lang="en-US" sz="1800">
                <a:latin typeface="Times New Roman" pitchFamily="18" charset="0"/>
                <a:cs typeface="Times New Roman" pitchFamily="18" charset="0"/>
              </a:rPr>
              <a:t>na </a:t>
            </a:r>
            <a:r>
              <a:rPr lang="en-US" sz="1800" smtClean="0">
                <a:latin typeface="Times New Roman" pitchFamily="18" charset="0"/>
                <a:cs typeface="Times New Roman" pitchFamily="18" charset="0"/>
              </a:rPr>
              <a:t>gọi </a:t>
            </a:r>
            <a:r>
              <a:rPr lang="en-US" sz="1800">
                <a:latin typeface="Times New Roman" pitchFamily="18" charset="0"/>
                <a:cs typeface="Times New Roman" pitchFamily="18" charset="0"/>
              </a:rPr>
              <a:t>là thành phần giao diện.</a:t>
            </a:r>
          </a:p>
          <a:p>
            <a:pPr marL="0" lvl="0" indent="0">
              <a:buNone/>
            </a:pPr>
            <a:r>
              <a:rPr lang="en-US" sz="1800" smtClean="0">
                <a:latin typeface="Times New Roman" pitchFamily="18" charset="0"/>
                <a:cs typeface="Times New Roman" pitchFamily="18" charset="0"/>
              </a:rPr>
              <a:t>- Controller</a:t>
            </a:r>
            <a:r>
              <a:rPr lang="en-US" sz="1800">
                <a:latin typeface="Times New Roman" pitchFamily="18" charset="0"/>
                <a:cs typeface="Times New Roman" pitchFamily="18" charset="0"/>
              </a:rPr>
              <a:t>: </a:t>
            </a:r>
            <a:r>
              <a:rPr lang="en-US" sz="1800">
                <a:latin typeface="Times New Roman" pitchFamily="18" charset="0"/>
                <a:cs typeface="Times New Roman" pitchFamily="18" charset="0"/>
              </a:rPr>
              <a:t>đóng </a:t>
            </a:r>
            <a:r>
              <a:rPr lang="en-US" sz="1800" smtClean="0">
                <a:latin typeface="Times New Roman" pitchFamily="18" charset="0"/>
                <a:cs typeface="Times New Roman" pitchFamily="18" charset="0"/>
              </a:rPr>
              <a:t>vai </a:t>
            </a:r>
            <a:r>
              <a:rPr lang="en-US" sz="1800">
                <a:latin typeface="Times New Roman" pitchFamily="18" charset="0"/>
                <a:cs typeface="Times New Roman" pitchFamily="18" charset="0"/>
              </a:rPr>
              <a:t>trò trung gian giữa Model và View. Nó có nhiệm vụ tiếp nhận yêu cầu từ client sau đó xử lý request, load model tương ứng và </a:t>
            </a:r>
            <a:r>
              <a:rPr lang="en-US" sz="1800">
                <a:latin typeface="Times New Roman" pitchFamily="18" charset="0"/>
                <a:cs typeface="Times New Roman" pitchFamily="18" charset="0"/>
              </a:rPr>
              <a:t>gửi </a:t>
            </a:r>
            <a:r>
              <a:rPr lang="en-US" sz="1800" smtClean="0">
                <a:latin typeface="Times New Roman" pitchFamily="18" charset="0"/>
                <a:cs typeface="Times New Roman" pitchFamily="18" charset="0"/>
              </a:rPr>
              <a:t>data qua view tương ứng để hiển thị ra.</a:t>
            </a:r>
            <a:endParaRPr lang="en-US" sz="1800" b="1" smtClean="0">
              <a:latin typeface="Times New Roman" pitchFamily="18" charset="0"/>
              <a:cs typeface="Times New Roman" pitchFamily="18" charset="0"/>
            </a:endParaRPr>
          </a:p>
          <a:p>
            <a:pPr>
              <a:buFont typeface="Wingdings" pitchFamily="2" charset="2"/>
              <a:buChar char="Ø"/>
            </a:pPr>
            <a:r>
              <a:rPr lang="en-US" sz="1800" b="1" smtClean="0">
                <a:latin typeface="Times New Roman" pitchFamily="18" charset="0"/>
                <a:cs typeface="Times New Roman" pitchFamily="18" charset="0"/>
              </a:rPr>
              <a:t>Phân tích từng thành phần cụ thể trong mô hình</a:t>
            </a:r>
          </a:p>
          <a:p>
            <a:pPr>
              <a:buFont typeface="Wingdings" pitchFamily="2" charset="2"/>
              <a:buChar char="§"/>
            </a:pPr>
            <a:r>
              <a:rPr lang="en-US" sz="1800" b="1" smtClean="0">
                <a:latin typeface="Times New Roman" pitchFamily="18" charset="0"/>
                <a:cs typeface="Times New Roman" pitchFamily="18" charset="0"/>
              </a:rPr>
              <a:t>Model</a:t>
            </a:r>
          </a:p>
          <a:p>
            <a:pPr>
              <a:buFont typeface="Wingdings" pitchFamily="2" charset="2"/>
              <a:buChar char="§"/>
            </a:pPr>
            <a:endParaRPr lang="en-US" sz="1800" b="1" smtClean="0">
              <a:latin typeface="Times New Roman" pitchFamily="18" charset="0"/>
              <a:cs typeface="Times New Roman" pitchFamily="18" charset="0"/>
            </a:endParaRPr>
          </a:p>
          <a:p>
            <a:pPr marL="0" indent="0">
              <a:buNone/>
            </a:pPr>
            <a:endParaRPr lang="en-US" sz="1800" b="1" smtClean="0">
              <a:latin typeface="Times New Roman" pitchFamily="18" charset="0"/>
              <a:cs typeface="Times New Roman" pitchFamily="18" charset="0"/>
            </a:endParaRPr>
          </a:p>
          <a:p>
            <a:pPr>
              <a:buFont typeface="Wingdings" pitchFamily="2" charset="2"/>
              <a:buChar char="§"/>
            </a:pPr>
            <a:endParaRPr lang="en-US" sz="1800" b="1" smtClean="0">
              <a:latin typeface="Times New Roman" pitchFamily="18" charset="0"/>
              <a:cs typeface="Times New Roman" pitchFamily="18" charset="0"/>
            </a:endParaRPr>
          </a:p>
          <a:p>
            <a:pPr marL="0" indent="0">
              <a:buNone/>
            </a:pPr>
            <a:r>
              <a:rPr lang="en-US" sz="1900">
                <a:latin typeface="Times New Roman" pitchFamily="18" charset="0"/>
                <a:cs typeface="Times New Roman" pitchFamily="18" charset="0"/>
              </a:rPr>
              <a:t> </a:t>
            </a:r>
            <a:r>
              <a:rPr lang="en-US" sz="1900" smtClean="0">
                <a:latin typeface="Times New Roman" pitchFamily="18" charset="0"/>
                <a:cs typeface="Times New Roman" pitchFamily="18" charset="0"/>
              </a:rPr>
              <a:t>     Model </a:t>
            </a:r>
            <a:r>
              <a:rPr lang="en-US" sz="1900">
                <a:latin typeface="Times New Roman" pitchFamily="18" charset="0"/>
                <a:cs typeface="Times New Roman" pitchFamily="18" charset="0"/>
              </a:rPr>
              <a:t>là các lớp cung cấp dữ liệu, dịch vụ liên quan đến dữ liệu và business logic. Chúng có </a:t>
            </a:r>
            <a:r>
              <a:rPr lang="en-US" sz="1900">
                <a:latin typeface="Times New Roman" pitchFamily="18" charset="0"/>
                <a:cs typeface="Times New Roman" pitchFamily="18" charset="0"/>
              </a:rPr>
              <a:t>thể </a:t>
            </a:r>
            <a:r>
              <a:rPr lang="en-US" sz="1900" smtClean="0">
                <a:latin typeface="Times New Roman" pitchFamily="18" charset="0"/>
                <a:cs typeface="Times New Roman" pitchFamily="18" charset="0"/>
              </a:rPr>
              <a:t>xử lí các thông tin :</a:t>
            </a:r>
            <a:endParaRPr lang="en-US" sz="1900">
              <a:latin typeface="Times New Roman" pitchFamily="18" charset="0"/>
              <a:cs typeface="Times New Roman" pitchFamily="18" charset="0"/>
            </a:endParaRPr>
          </a:p>
          <a:p>
            <a:pPr marL="0" indent="0">
              <a:buNone/>
            </a:pPr>
            <a:r>
              <a:rPr lang="en-US" sz="1900">
                <a:latin typeface="Times New Roman" pitchFamily="18" charset="0"/>
                <a:cs typeface="Times New Roman" pitchFamily="18" charset="0"/>
              </a:rPr>
              <a:t>+ Đánh giá tính hợp lệ của dữ liệu.</a:t>
            </a:r>
            <a:br>
              <a:rPr lang="en-US" sz="1900">
                <a:latin typeface="Times New Roman" pitchFamily="18" charset="0"/>
                <a:cs typeface="Times New Roman" pitchFamily="18" charset="0"/>
              </a:rPr>
            </a:br>
            <a:r>
              <a:rPr lang="en-US" sz="1900">
                <a:latin typeface="Times New Roman" pitchFamily="18" charset="0"/>
                <a:cs typeface="Times New Roman" pitchFamily="18" charset="0"/>
              </a:rPr>
              <a:t>+ Chuyển đổi dữ liệu:</a:t>
            </a:r>
            <a:br>
              <a:rPr lang="en-US" sz="1900">
                <a:latin typeface="Times New Roman" pitchFamily="18" charset="0"/>
                <a:cs typeface="Times New Roman" pitchFamily="18" charset="0"/>
              </a:rPr>
            </a:br>
            <a:r>
              <a:rPr lang="en-US" sz="1900">
                <a:latin typeface="Times New Roman" pitchFamily="18" charset="0"/>
                <a:cs typeface="Times New Roman" pitchFamily="18" charset="0"/>
              </a:rPr>
              <a:t>Ví dụ convert định dạng file, chuyển đổi tỉ giá, language translation ….</a:t>
            </a:r>
            <a:r>
              <a:rPr lang="en-US" sz="1900">
                <a:latin typeface="Times New Roman" pitchFamily="18" charset="0"/>
                <a:cs typeface="Times New Roman" pitchFamily="18" charset="0"/>
              </a:rPr>
              <a:t/>
            </a:r>
            <a:br>
              <a:rPr lang="en-US" sz="1900">
                <a:latin typeface="Times New Roman" pitchFamily="18" charset="0"/>
                <a:cs typeface="Times New Roman" pitchFamily="18" charset="0"/>
              </a:rPr>
            </a:b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
        <p:nvSpPr>
          <p:cNvPr id="2" name="Rounded Rectangle 1"/>
          <p:cNvSpPr/>
          <p:nvPr/>
        </p:nvSpPr>
        <p:spPr>
          <a:xfrm>
            <a:off x="3073400" y="4013200"/>
            <a:ext cx="19050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t>Model</a:t>
            </a:r>
            <a:endParaRPr lang="en-US"/>
          </a:p>
        </p:txBody>
      </p:sp>
    </p:spTree>
    <p:extLst>
      <p:ext uri="{BB962C8B-B14F-4D97-AF65-F5344CB8AC3E}">
        <p14:creationId xmlns:p14="http://schemas.microsoft.com/office/powerpoint/2010/main" val="119469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8229600" cy="5105400"/>
          </a:xfrm>
        </p:spPr>
        <p:txBody>
          <a:bodyPr>
            <a:normAutofit/>
          </a:bodyPr>
          <a:lstStyle/>
          <a:p>
            <a:pPr marL="0" indent="0">
              <a:buNone/>
            </a:pPr>
            <a:r>
              <a:rPr lang="en-US" sz="1800">
                <a:latin typeface="Times New Roman" pitchFamily="18" charset="0"/>
                <a:cs typeface="Times New Roman" pitchFamily="18" charset="0"/>
              </a:rPr>
              <a:t>+ Đưa ra quyết định về nghiệp vụ:</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Ví dụ đưa ra các dữ liệu, lời khuyên tư vấn đầu tư dựa trên user input và các dữ liệu đang có</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 Thực hiện việc xử lý dữ liệu theo một quy trình (</a:t>
            </a:r>
            <a:r>
              <a:rPr lang="en-US" sz="1800">
                <a:latin typeface="Times New Roman" pitchFamily="18" charset="0"/>
                <a:cs typeface="Times New Roman" pitchFamily="18" charset="0"/>
              </a:rPr>
              <a:t>workflows</a:t>
            </a:r>
            <a:r>
              <a:rPr lang="en-US" sz="1800" smtClean="0">
                <a:latin typeface="Times New Roman" pitchFamily="18" charset="0"/>
                <a:cs typeface="Times New Roman" pitchFamily="18" charset="0"/>
              </a:rPr>
              <a:t>).</a:t>
            </a:r>
          </a:p>
          <a:p>
            <a:pPr marL="0" indent="0">
              <a:buNone/>
            </a:pPr>
            <a:r>
              <a:rPr lang="en-US" sz="1800" smtClean="0">
                <a:latin typeface="Times New Roman" pitchFamily="18" charset="0"/>
                <a:cs typeface="Times New Roman" pitchFamily="18" charset="0"/>
              </a:rPr>
              <a:t>Trong </a:t>
            </a:r>
            <a:r>
              <a:rPr lang="en-US" sz="1800">
                <a:latin typeface="Times New Roman" pitchFamily="18" charset="0"/>
                <a:cs typeface="Times New Roman" pitchFamily="18" charset="0"/>
              </a:rPr>
              <a:t>các tình huống đơn giản, Model chỉ làm vài thao tác đơn giản như fetch dữ liệu từ database. Trong các tình huống phức tạp, việc xử lý có thể là tổ hợp của hàng trăm lớp diễn ra trên 1 hoặc vài server hoặc thậm chí dữ liệu hay quyết định được đưa ra từ Model lại là tổng hợp kết quả từ 1 vài data center nằm rải rác trên vài lục địa. Do vậy trong Model không chỉ có các thao tác trên database và có còn là file system, memory, networking I/O …</a:t>
            </a: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1194693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8229600" cy="5105400"/>
          </a:xfrm>
        </p:spPr>
        <p:txBody>
          <a:bodyPr>
            <a:normAutofit/>
          </a:bodyPr>
          <a:lstStyle/>
          <a:p>
            <a:pPr>
              <a:buFont typeface="Wingdings" pitchFamily="2" charset="2"/>
              <a:buChar char="§"/>
            </a:pPr>
            <a:r>
              <a:rPr lang="en-US" sz="1800" b="1" smtClean="0">
                <a:latin typeface="Times New Roman" pitchFamily="18" charset="0"/>
                <a:cs typeface="Times New Roman" pitchFamily="18" charset="0"/>
              </a:rPr>
              <a:t>View</a:t>
            </a:r>
          </a:p>
          <a:p>
            <a:pPr>
              <a:buFont typeface="Wingdings" pitchFamily="2" charset="2"/>
              <a:buChar char="§"/>
            </a:pPr>
            <a:endParaRPr lang="en-US" sz="1800" b="1">
              <a:latin typeface="Times New Roman" pitchFamily="18" charset="0"/>
              <a:cs typeface="Times New Roman" pitchFamily="18" charset="0"/>
            </a:endParaRPr>
          </a:p>
          <a:p>
            <a:pPr>
              <a:buFont typeface="Wingdings" pitchFamily="2" charset="2"/>
              <a:buChar char="§"/>
            </a:pPr>
            <a:endParaRPr lang="en-US" sz="1800" b="1" smtClean="0">
              <a:latin typeface="Times New Roman" pitchFamily="18" charset="0"/>
              <a:cs typeface="Times New Roman" pitchFamily="18" charset="0"/>
            </a:endParaRPr>
          </a:p>
          <a:p>
            <a:pPr marL="0" indent="0">
              <a:buNone/>
            </a:pPr>
            <a:endParaRPr lang="en-US" sz="1800" b="1">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r>
              <a:rPr lang="en-US" sz="1800" smtClean="0">
                <a:latin typeface="Times New Roman" pitchFamily="18" charset="0"/>
                <a:cs typeface="Times New Roman" pitchFamily="18" charset="0"/>
              </a:rPr>
              <a:t>      View </a:t>
            </a:r>
            <a:r>
              <a:rPr lang="en-US" sz="1800">
                <a:latin typeface="Times New Roman" pitchFamily="18" charset="0"/>
                <a:cs typeface="Times New Roman" pitchFamily="18" charset="0"/>
              </a:rPr>
              <a:t>là các lớp định nghĩa cách thức trình bày dữ liệu (không update dữ liệu). Trong các web framework, nó gồm 2 phần chính:</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 Template file định nghĩa cấu trúc và cách thức trình bày dữ liệu cho user. Ví dụ như layout, color, windows …</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 Logic xử lý cách áp dụng dữ liệu vào cấu trúc trình bày. Logic này có thể bao gồm việc kiểm tra định dạng dữ liệu, chuyển đổi định dạng dữ liệu sang một sạng dữ liệu trung gian để có thể hiển thị với cấu trúc template đang có…, kiểm tra trạng thái và đặc tính của dữ liệu để lựa chọn một cấu trúc hiện thị phù hợp. Tất nhiên là trong Passive View thì việc lựa chọn cấu trúc hiện thị đôi khi lại do Controller.</a:t>
            </a: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smtClean="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
        <p:nvSpPr>
          <p:cNvPr id="2" name="Rounded Rectangle 1"/>
          <p:cNvSpPr/>
          <p:nvPr/>
        </p:nvSpPr>
        <p:spPr>
          <a:xfrm>
            <a:off x="3733800" y="1981200"/>
            <a:ext cx="1600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t>View</a:t>
            </a:r>
            <a:endParaRPr lang="en-US"/>
          </a:p>
        </p:txBody>
      </p:sp>
    </p:spTree>
    <p:extLst>
      <p:ext uri="{BB962C8B-B14F-4D97-AF65-F5344CB8AC3E}">
        <p14:creationId xmlns:p14="http://schemas.microsoft.com/office/powerpoint/2010/main" val="397818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a:xfrm>
            <a:off x="457200" y="1600200"/>
            <a:ext cx="8229600" cy="5105400"/>
          </a:xfrm>
        </p:spPr>
        <p:txBody>
          <a:bodyPr>
            <a:normAutofit/>
          </a:bodyPr>
          <a:lstStyle/>
          <a:p>
            <a:pPr marL="0" indent="0">
              <a:buNone/>
            </a:pPr>
            <a:r>
              <a:rPr lang="en-US" sz="1800" smtClean="0">
                <a:latin typeface="Times New Roman" pitchFamily="18" charset="0"/>
                <a:cs typeface="Times New Roman" pitchFamily="18" charset="0"/>
              </a:rPr>
              <a:t>+ Bản </a:t>
            </a:r>
            <a:r>
              <a:rPr lang="en-US" sz="1800">
                <a:latin typeface="Times New Roman" pitchFamily="18" charset="0"/>
                <a:cs typeface="Times New Roman" pitchFamily="18" charset="0"/>
              </a:rPr>
              <a:t>thân View cũng là một tổ hợp của nhiều lớp. Và nó cũng có thể có SubView để giảm tải trên 1 số lớp chính và để sử dụng lại mã. Và do vậy tính logic của View có thể là logic của một cây phân </a:t>
            </a:r>
            <a:r>
              <a:rPr lang="en-US" sz="1800">
                <a:latin typeface="Times New Roman" pitchFamily="18" charset="0"/>
                <a:cs typeface="Times New Roman" pitchFamily="18" charset="0"/>
              </a:rPr>
              <a:t>cấp</a:t>
            </a:r>
            <a:r>
              <a:rPr lang="en-US" sz="1800" smtClean="0">
                <a:latin typeface="Times New Roman" pitchFamily="18" charset="0"/>
                <a:cs typeface="Times New Roman" pitchFamily="18" charset="0"/>
              </a:rPr>
              <a:t>.</a:t>
            </a:r>
          </a:p>
          <a:p>
            <a:pPr>
              <a:buFont typeface="Wingdings" pitchFamily="2" charset="2"/>
              <a:buChar char="§"/>
            </a:pPr>
            <a:r>
              <a:rPr lang="en-US" sz="1800" b="1" smtClean="0">
                <a:latin typeface="Times New Roman" pitchFamily="18" charset="0"/>
                <a:cs typeface="Times New Roman" pitchFamily="18" charset="0"/>
              </a:rPr>
              <a:t>Controller</a:t>
            </a:r>
          </a:p>
          <a:p>
            <a:pPr>
              <a:buFont typeface="Wingdings" pitchFamily="2" charset="2"/>
              <a:buChar char="§"/>
            </a:pPr>
            <a:endParaRPr lang="en-US" sz="1800" b="1" smtClean="0">
              <a:latin typeface="Times New Roman" pitchFamily="18" charset="0"/>
              <a:cs typeface="Times New Roman" pitchFamily="18" charset="0"/>
            </a:endParaRPr>
          </a:p>
          <a:p>
            <a:pPr marL="0" indent="0">
              <a:buNone/>
            </a:pPr>
            <a:endParaRPr lang="en-US" sz="1800" b="1" smtClean="0">
              <a:latin typeface="Times New Roman" pitchFamily="18" charset="0"/>
              <a:cs typeface="Times New Roman" pitchFamily="18" charset="0"/>
            </a:endParaRPr>
          </a:p>
          <a:p>
            <a:pPr marL="0" lvl="0" indent="0">
              <a:buNone/>
            </a:pPr>
            <a:r>
              <a:rPr lang="en-US" sz="1800" smtClean="0">
                <a:latin typeface="Times New Roman" pitchFamily="18" charset="0"/>
                <a:cs typeface="Times New Roman" pitchFamily="18" charset="0"/>
              </a:rPr>
              <a:t>	</a:t>
            </a:r>
            <a:r>
              <a:rPr lang="en-US" sz="1700" smtClean="0">
                <a:latin typeface="Times New Roman" pitchFamily="18" charset="0"/>
                <a:cs typeface="Times New Roman" pitchFamily="18" charset="0"/>
              </a:rPr>
              <a:t>Controller </a:t>
            </a:r>
            <a:r>
              <a:rPr lang="en-US" sz="1700">
                <a:latin typeface="Times New Roman" pitchFamily="18" charset="0"/>
                <a:cs typeface="Times New Roman" pitchFamily="18" charset="0"/>
              </a:rPr>
              <a:t>là các lớp điều khiển, tiếp nhận </a:t>
            </a:r>
            <a:r>
              <a:rPr lang="en-US" sz="1700">
                <a:latin typeface="Times New Roman" pitchFamily="18" charset="0"/>
                <a:cs typeface="Times New Roman" pitchFamily="18" charset="0"/>
              </a:rPr>
              <a:t>user </a:t>
            </a:r>
            <a:r>
              <a:rPr lang="en-US" sz="1700" smtClean="0">
                <a:latin typeface="Times New Roman" pitchFamily="18" charset="0"/>
                <a:cs typeface="Times New Roman" pitchFamily="18" charset="0"/>
              </a:rPr>
              <a:t>input, </a:t>
            </a:r>
            <a:r>
              <a:rPr lang="en-US" sz="1700">
                <a:latin typeface="Times New Roman" pitchFamily="18" charset="0"/>
                <a:cs typeface="Times New Roman" pitchFamily="18" charset="0"/>
              </a:rPr>
              <a:t>chuyển tiếp nó đến các lớp phụ trách trực tiếp xử lý yêu cầu. Tùy theo cách thiết kế kế lớp mà chúng ta thường thấy </a:t>
            </a:r>
            <a:r>
              <a:rPr lang="en-US" sz="1700">
                <a:latin typeface="Times New Roman" pitchFamily="18" charset="0"/>
                <a:cs typeface="Times New Roman" pitchFamily="18" charset="0"/>
              </a:rPr>
              <a:t>Controller </a:t>
            </a:r>
            <a:r>
              <a:rPr lang="en-US" sz="1700" smtClean="0">
                <a:latin typeface="Times New Roman" pitchFamily="18" charset="0"/>
                <a:cs typeface="Times New Roman" pitchFamily="18" charset="0"/>
              </a:rPr>
              <a:t>gồm :</a:t>
            </a:r>
            <a:r>
              <a:rPr lang="en-US" sz="1700">
                <a:latin typeface="Times New Roman" pitchFamily="18" charset="0"/>
                <a:cs typeface="Times New Roman" pitchFamily="18" charset="0"/>
              </a:rPr>
              <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Front Controller</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Dispatcher</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Action Mapping</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Action Filter</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Action: lớp xử lý các sự kiện chính, nơi dẫn đến application flow chủ yếu (Main Event Handler)</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Response</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Request: xử lý một phần  user  input ở mức GET, POST và PUT</a:t>
            </a:r>
            <a:br>
              <a:rPr lang="en-US" sz="1700">
                <a:latin typeface="Times New Roman" pitchFamily="18" charset="0"/>
                <a:cs typeface="Times New Roman" pitchFamily="18" charset="0"/>
              </a:rPr>
            </a:br>
            <a:r>
              <a:rPr lang="en-US" sz="1700">
                <a:latin typeface="Times New Roman" pitchFamily="18" charset="0"/>
                <a:cs typeface="Times New Roman" pitchFamily="18" charset="0"/>
              </a:rPr>
              <a:t>+ Session: xử lý một phần  user input ở mức SESSION</a:t>
            </a:r>
          </a:p>
          <a:p>
            <a:pPr marL="0" indent="0">
              <a:buNone/>
            </a:pPr>
            <a:endParaRPr lang="en-US" sz="180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
        <p:nvSpPr>
          <p:cNvPr id="2" name="Rounded Rectangle 1"/>
          <p:cNvSpPr/>
          <p:nvPr/>
        </p:nvSpPr>
        <p:spPr>
          <a:xfrm>
            <a:off x="3810000" y="2743200"/>
            <a:ext cx="1600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t>Controller</a:t>
            </a:r>
            <a:endParaRPr lang="en-US"/>
          </a:p>
        </p:txBody>
      </p:sp>
    </p:spTree>
    <p:extLst>
      <p:ext uri="{BB962C8B-B14F-4D97-AF65-F5344CB8AC3E}">
        <p14:creationId xmlns:p14="http://schemas.microsoft.com/office/powerpoint/2010/main" val="356442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0" indent="0">
              <a:buNone/>
            </a:pPr>
            <a:r>
              <a:rPr lang="en-US" sz="1800" smtClean="0">
                <a:latin typeface="Times New Roman" pitchFamily="18" charset="0"/>
                <a:cs typeface="Times New Roman" pitchFamily="18" charset="0"/>
              </a:rPr>
              <a:t>+</a:t>
            </a:r>
            <a:r>
              <a:rPr lang="en-US" sz="1800">
                <a:latin typeface="Times New Roman" pitchFamily="18" charset="0"/>
                <a:cs typeface="Times New Roman" pitchFamily="18" charset="0"/>
              </a:rPr>
              <a:t>Tùy theo user input, Controller sẽ thực hiện các phép lọc (với data lấy từ Model), các tính toán lựa chọn (Action Mapping) dựa trên kiến trúc và cấu hình nhằm xác định thành phần lớp chính sẽ thực hiện yêu cầu của user. Đây chính là chức năng điều </a:t>
            </a:r>
            <a:r>
              <a:rPr lang="en-US" sz="1800">
                <a:latin typeface="Times New Roman" pitchFamily="18" charset="0"/>
                <a:cs typeface="Times New Roman" pitchFamily="18" charset="0"/>
              </a:rPr>
              <a:t>khiến </a:t>
            </a:r>
            <a:r>
              <a:rPr lang="en-US" sz="1800" smtClean="0">
                <a:latin typeface="Times New Roman" pitchFamily="18" charset="0"/>
                <a:cs typeface="Times New Roman" pitchFamily="18" charset="0"/>
              </a:rPr>
              <a:t>application </a:t>
            </a:r>
            <a:r>
              <a:rPr lang="en-US" sz="1800">
                <a:latin typeface="Times New Roman" pitchFamily="18" charset="0"/>
                <a:cs typeface="Times New Roman" pitchFamily="18" charset="0"/>
              </a:rPr>
              <a:t>flow </a:t>
            </a:r>
            <a:r>
              <a:rPr lang="en-US" sz="1800">
                <a:latin typeface="Times New Roman" pitchFamily="18" charset="0"/>
                <a:cs typeface="Times New Roman" pitchFamily="18" charset="0"/>
              </a:rPr>
              <a:t>của </a:t>
            </a:r>
            <a:r>
              <a:rPr lang="en-US" sz="1800" smtClean="0">
                <a:latin typeface="Times New Roman" pitchFamily="18" charset="0"/>
                <a:cs typeface="Times New Roman" pitchFamily="18" charset="0"/>
              </a:rPr>
              <a:t>Controller.</a:t>
            </a:r>
          </a:p>
          <a:p>
            <a:pPr marL="0" lvl="0" indent="0">
              <a:buNone/>
            </a:pPr>
            <a:r>
              <a:rPr lang="en-US" sz="1800">
                <a:latin typeface="Times New Roman" pitchFamily="18" charset="0"/>
                <a:cs typeface="Times New Roman" pitchFamily="18" charset="0"/>
              </a:rPr>
              <a:t>Khi giao tiếp với Model, Controller sẽ tiến hành 2 cách</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Extract </a:t>
            </a:r>
            <a:r>
              <a:rPr lang="en-US" sz="1800">
                <a:latin typeface="Times New Roman" pitchFamily="18" charset="0"/>
                <a:cs typeface="Times New Roman" pitchFamily="18" charset="0"/>
              </a:rPr>
              <a:t>dữ liệu hay state</a:t>
            </a:r>
            <a:br>
              <a:rPr lang="en-US" sz="1800">
                <a:latin typeface="Times New Roman" pitchFamily="18" charset="0"/>
                <a:cs typeface="Times New Roman" pitchFamily="18" charset="0"/>
              </a:rPr>
            </a:b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Update </a:t>
            </a:r>
            <a:r>
              <a:rPr lang="en-US" sz="1800">
                <a:latin typeface="Times New Roman" pitchFamily="18" charset="0"/>
                <a:cs typeface="Times New Roman" pitchFamily="18" charset="0"/>
              </a:rPr>
              <a:t>dữ liệu</a:t>
            </a:r>
          </a:p>
          <a:p>
            <a:pPr marL="0" indent="0">
              <a:buNone/>
            </a:pPr>
            <a:r>
              <a:rPr lang="en-US" sz="1800">
                <a:latin typeface="Times New Roman" pitchFamily="18" charset="0"/>
                <a:cs typeface="Times New Roman" pitchFamily="18" charset="0"/>
              </a:rPr>
              <a:t>Sau khi có được dữ liệu, thông thường, View thích hợp sẽ được lựa chọn. Controller sẽ chuyển tiếp dữ liệu vào View để nó xử lý</a:t>
            </a:r>
          </a:p>
          <a:p>
            <a:pPr marL="0" indent="0">
              <a:buNone/>
            </a:pPr>
            <a:endParaRPr lang="en-US" sz="1800" smtClean="0">
              <a:latin typeface="Times New Roman" pitchFamily="18" charset="0"/>
              <a:cs typeface="Times New Roman" pitchFamily="18" charset="0"/>
            </a:endParaRPr>
          </a:p>
        </p:txBody>
      </p:sp>
    </p:spTree>
    <p:extLst>
      <p:ext uri="{BB962C8B-B14F-4D97-AF65-F5344CB8AC3E}">
        <p14:creationId xmlns:p14="http://schemas.microsoft.com/office/powerpoint/2010/main" val="825672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pitchFamily="18" charset="0"/>
                <a:cs typeface="Times New Roman" pitchFamily="18" charset="0"/>
              </a:rPr>
              <a:t>MÔ HÌNH MVC</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lvl="0">
              <a:buFont typeface="Wingdings" pitchFamily="2" charset="2"/>
              <a:buChar char="Ø"/>
            </a:pPr>
            <a:r>
              <a:rPr lang="en-US" sz="1800" b="1">
                <a:latin typeface="Times New Roman" pitchFamily="18" charset="0"/>
                <a:cs typeface="Times New Roman" pitchFamily="18" charset="0"/>
              </a:rPr>
              <a:t>Ưu </a:t>
            </a:r>
            <a:r>
              <a:rPr lang="en-US" sz="1800" b="1" smtClean="0">
                <a:latin typeface="Times New Roman" pitchFamily="18" charset="0"/>
                <a:cs typeface="Times New Roman" pitchFamily="18" charset="0"/>
              </a:rPr>
              <a:t>- nhược </a:t>
            </a:r>
            <a:r>
              <a:rPr lang="en-US" sz="1800" b="1">
                <a:latin typeface="Times New Roman" pitchFamily="18" charset="0"/>
                <a:cs typeface="Times New Roman" pitchFamily="18" charset="0"/>
              </a:rPr>
              <a:t>điểm của mô hình MVC</a:t>
            </a:r>
          </a:p>
          <a:p>
            <a:pPr marL="0" indent="0">
              <a:buNone/>
            </a:pP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Ư</a:t>
            </a:r>
            <a:r>
              <a:rPr lang="en-US" sz="1800" smtClean="0">
                <a:latin typeface="Times New Roman" pitchFamily="18" charset="0"/>
                <a:cs typeface="Times New Roman" pitchFamily="18" charset="0"/>
              </a:rPr>
              <a:t>u điểm</a:t>
            </a:r>
          </a:p>
          <a:p>
            <a:pPr lvl="0"/>
            <a:r>
              <a:rPr lang="en-US" sz="1800">
                <a:latin typeface="Times New Roman" pitchFamily="18" charset="0"/>
                <a:cs typeface="Times New Roman" pitchFamily="18" charset="0"/>
              </a:rPr>
              <a:t>Hệ thống phân ra từng phần nên dễ dáng phát triển</a:t>
            </a:r>
          </a:p>
          <a:p>
            <a:pPr lvl="0"/>
            <a:r>
              <a:rPr lang="en-US" sz="1800">
                <a:latin typeface="Times New Roman" pitchFamily="18" charset="0"/>
                <a:cs typeface="Times New Roman" pitchFamily="18" charset="0"/>
              </a:rPr>
              <a:t>Chia thành nhiều modun nhỏ nên nhiều người có thể làm chung dự án</a:t>
            </a:r>
          </a:p>
          <a:p>
            <a:pPr lvl="0"/>
            <a:r>
              <a:rPr lang="en-US" sz="1800">
                <a:latin typeface="Times New Roman" pitchFamily="18" charset="0"/>
                <a:cs typeface="Times New Roman" pitchFamily="18" charset="0"/>
              </a:rPr>
              <a:t>Vấn đề bảo trì cũng tương đối ok, dễ nâng cấp</a:t>
            </a:r>
          </a:p>
          <a:p>
            <a:pPr lvl="0"/>
            <a:r>
              <a:rPr lang="en-US" sz="1800">
                <a:latin typeface="Times New Roman" pitchFamily="18" charset="0"/>
                <a:cs typeface="Times New Roman" pitchFamily="18" charset="0"/>
              </a:rPr>
              <a:t>Dễ dàng debug trong quá trình xây dựng</a:t>
            </a:r>
          </a:p>
          <a:p>
            <a:pPr marL="0" indent="0">
              <a:buNone/>
            </a:pPr>
            <a:r>
              <a:rPr lang="en-US" sz="1800" smtClean="0">
                <a:latin typeface="Times New Roman" pitchFamily="18" charset="0"/>
                <a:cs typeface="Times New Roman" pitchFamily="18" charset="0"/>
              </a:rPr>
              <a:t>* Nhược điểm</a:t>
            </a:r>
          </a:p>
          <a:p>
            <a:pPr lvl="0"/>
            <a:r>
              <a:rPr lang="en-US" sz="1800">
                <a:latin typeface="Times New Roman" pitchFamily="18" charset="0"/>
                <a:cs typeface="Times New Roman" pitchFamily="18" charset="0"/>
              </a:rPr>
              <a:t>Hệ thống sẽ chạy chậm hơn PHP thuần, tuy nhiên nó ko phải là vấn đề :D</a:t>
            </a:r>
          </a:p>
          <a:p>
            <a:r>
              <a:rPr lang="en-US" sz="1800">
                <a:latin typeface="Times New Roman" pitchFamily="18" charset="0"/>
                <a:cs typeface="Times New Roman" pitchFamily="18" charset="0"/>
              </a:rPr>
              <a:t>Xây dựng cầu kì và mất thời gian để xây dựng thư viện, cấu trúc</a:t>
            </a:r>
            <a:endParaRPr lang="en-US" sz="1800" smtClean="0">
              <a:latin typeface="Times New Roman" pitchFamily="18" charset="0"/>
              <a:cs typeface="Times New Roman" pitchFamily="18" charset="0"/>
            </a:endParaRPr>
          </a:p>
        </p:txBody>
      </p:sp>
    </p:spTree>
    <p:extLst>
      <p:ext uri="{BB962C8B-B14F-4D97-AF65-F5344CB8AC3E}">
        <p14:creationId xmlns:p14="http://schemas.microsoft.com/office/powerpoint/2010/main" val="4005888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Times New Roman" pitchFamily="18" charset="0"/>
                <a:cs typeface="Times New Roman" pitchFamily="18" charset="0"/>
              </a:rPr>
              <a:t>MÔ HÌNH EAV</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buFont typeface="Wingdings" pitchFamily="2" charset="2"/>
              <a:buChar char="Ø"/>
            </a:pPr>
            <a:r>
              <a:rPr lang="en-US" sz="1800" smtClean="0">
                <a:latin typeface="Times New Roman" pitchFamily="18" charset="0"/>
                <a:cs typeface="Times New Roman" pitchFamily="18" charset="0"/>
              </a:rPr>
              <a:t>Khái niệm </a:t>
            </a:r>
          </a:p>
          <a:p>
            <a:pPr marL="0" indent="0">
              <a:buNone/>
            </a:pP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      EAV ( viết tắt của cụm từ </a:t>
            </a:r>
            <a:r>
              <a:rPr lang="en-US" sz="1800">
                <a:latin typeface="Times New Roman" pitchFamily="18" charset="0"/>
                <a:cs typeface="Times New Roman" pitchFamily="18" charset="0"/>
              </a:rPr>
              <a:t>Entity </a:t>
            </a:r>
            <a:r>
              <a:rPr lang="en-US" sz="1800">
                <a:latin typeface="Times New Roman" pitchFamily="18" charset="0"/>
                <a:cs typeface="Times New Roman" pitchFamily="18" charset="0"/>
              </a:rPr>
              <a:t>Attribute </a:t>
            </a:r>
            <a:r>
              <a:rPr lang="en-US" sz="1800" smtClean="0">
                <a:latin typeface="Times New Roman" pitchFamily="18" charset="0"/>
                <a:cs typeface="Times New Roman" pitchFamily="18" charset="0"/>
              </a:rPr>
              <a:t>Value</a:t>
            </a:r>
            <a:r>
              <a:rPr lang="en-US" sz="1800" smtClean="0"/>
              <a:t>) </a:t>
            </a:r>
            <a:r>
              <a:rPr lang="en-US" sz="1800" smtClean="0">
                <a:latin typeface="Times New Roman" pitchFamily="18" charset="0"/>
                <a:cs typeface="Times New Roman" pitchFamily="18" charset="0"/>
              </a:rPr>
              <a:t>là mô hình kiến trúc để xây cơ sở dữ liệu cho một đối tượng, một nhóm đối tượng. Nó chia cơ sở dữ liệu ra làm 3 phần là thực thể, thuộc tính và giá trị.</a:t>
            </a:r>
          </a:p>
          <a:p>
            <a:pPr>
              <a:buFont typeface="Wingdings" pitchFamily="2" charset="2"/>
              <a:buChar char="Ø"/>
            </a:pPr>
            <a:r>
              <a:rPr lang="en-US" sz="1800" smtClean="0">
                <a:latin typeface="Times New Roman" pitchFamily="18" charset="0"/>
                <a:cs typeface="Times New Roman" pitchFamily="18" charset="0"/>
              </a:rPr>
              <a:t>Đặc điểm</a:t>
            </a:r>
          </a:p>
          <a:p>
            <a:pPr marL="0" indent="0">
              <a:buNone/>
            </a:pPr>
            <a:r>
              <a:rPr lang="en-US" sz="1800" smtClean="0">
                <a:latin typeface="Times New Roman" pitchFamily="18" charset="0"/>
                <a:cs typeface="Times New Roman" pitchFamily="18" charset="0"/>
              </a:rPr>
              <a:t>Mô hình này </a:t>
            </a:r>
            <a:r>
              <a:rPr lang="en-US" sz="1800">
                <a:latin typeface="Times New Roman" pitchFamily="18" charset="0"/>
                <a:cs typeface="Times New Roman" pitchFamily="18" charset="0"/>
              </a:rPr>
              <a:t>cho </a:t>
            </a:r>
            <a:r>
              <a:rPr lang="en-US" sz="1800">
                <a:latin typeface="Times New Roman" pitchFamily="18" charset="0"/>
                <a:cs typeface="Times New Roman" pitchFamily="18" charset="0"/>
              </a:rPr>
              <a:t>phép </a:t>
            </a:r>
            <a:r>
              <a:rPr lang="en-US" sz="1800" smtClean="0">
                <a:latin typeface="Times New Roman" pitchFamily="18" charset="0"/>
                <a:cs typeface="Times New Roman" pitchFamily="18" charset="0"/>
              </a:rPr>
              <a:t>tự </a:t>
            </a:r>
            <a:r>
              <a:rPr lang="en-US" sz="1800">
                <a:latin typeface="Times New Roman" pitchFamily="18" charset="0"/>
                <a:cs typeface="Times New Roman" pitchFamily="18" charset="0"/>
              </a:rPr>
              <a:t>mở rộng chính nó mà không thông qua việc trực tiếp can thiệp hay sửa đổi cấu trúc CSDL.</a:t>
            </a:r>
          </a:p>
          <a:p>
            <a:pPr marL="0" indent="0">
              <a:buNone/>
            </a:pPr>
            <a:endParaRPr lang="en-US" sz="1800"/>
          </a:p>
          <a:p>
            <a:pPr marL="0" indent="0">
              <a:buNone/>
            </a:pPr>
            <a:endParaRPr lang="en-US" sz="1800" smtClean="0">
              <a:latin typeface="Times New Roman" pitchFamily="18" charset="0"/>
              <a:cs typeface="Times New Roman" pitchFamily="18" charset="0"/>
            </a:endParaRPr>
          </a:p>
        </p:txBody>
      </p:sp>
      <p:pic>
        <p:nvPicPr>
          <p:cNvPr id="6" name="Picture 5" descr="C:\Users\Administrator\Desktop\EAV.PNG"/>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0"/>
            <a:ext cx="4991100" cy="2057400"/>
          </a:xfrm>
          <a:prstGeom prst="rect">
            <a:avLst/>
          </a:prstGeom>
          <a:noFill/>
          <a:ln>
            <a:noFill/>
          </a:ln>
        </p:spPr>
      </p:pic>
    </p:spTree>
    <p:extLst>
      <p:ext uri="{BB962C8B-B14F-4D97-AF65-F5344CB8AC3E}">
        <p14:creationId xmlns:p14="http://schemas.microsoft.com/office/powerpoint/2010/main" val="3522964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0518-Magenest-tempa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20150518-Magenest-tempale</Template>
  <TotalTime>147</TotalTime>
  <Words>776</Words>
  <Application>Microsoft Office PowerPoint</Application>
  <PresentationFormat>On-screen Show (4:3)</PresentationFormat>
  <Paragraphs>92</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20150518-Magenest-tempale</vt:lpstr>
      <vt:lpstr>MÔ HÌNH CẤU TRÚC MVC VÀ EAV</vt:lpstr>
      <vt:lpstr>MÔ HÌNH MVC</vt:lpstr>
      <vt:lpstr>MÔ HÌNH MVC</vt:lpstr>
      <vt:lpstr>MÔ HÌNH MVC</vt:lpstr>
      <vt:lpstr>MÔ HÌNH MVC</vt:lpstr>
      <vt:lpstr>MÔ HÌNH MVC</vt:lpstr>
      <vt:lpstr>MÔ HÌNH MVC</vt:lpstr>
      <vt:lpstr>MÔ HÌNH MVC</vt:lpstr>
      <vt:lpstr>MÔ HÌNH EAV</vt:lpstr>
      <vt:lpstr>MÔ HÌNH EAV</vt:lpstr>
      <vt:lpstr>BÀI TẬP THỰC HÀNH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Magenest1</dc:creator>
  <cp:lastModifiedBy>Admin</cp:lastModifiedBy>
  <cp:revision>18</cp:revision>
  <dcterms:created xsi:type="dcterms:W3CDTF">2015-05-21T09:10:56Z</dcterms:created>
  <dcterms:modified xsi:type="dcterms:W3CDTF">2016-07-15T13:32:09Z</dcterms:modified>
</cp:coreProperties>
</file>