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6/28/16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641899-34F4-4007-8E01-F9EC240C3B0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6/28/16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19FCFAD-65A3-4471-B6F3-4EADD8CDC34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6/28/16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B0CF37-8EEB-4B68-91D8-8A16777531B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Biểu đồ lớp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Nguyễn Đức Cảnh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Ví dụ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057400"/>
            <a:ext cx="6857640" cy="373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Liên kết (Association)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Liên kết là gì 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Mối liên hệ ngữ nghĩa giữa hai hay nhiều lớp chỉ ra sự liên kết giữa các thể hiện của chúng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Mối quan hệ về mặt cấu trúc chỉ ra các đối tượng của lớp này có kết nối với các đối tượng lớp khác.</a:t>
            </a:r>
            <a:endParaRPr/>
          </a:p>
          <a:p>
            <a:endParaRPr/>
          </a:p>
        </p:txBody>
      </p:sp>
      <p:pic>
        <p:nvPicPr>
          <p:cNvPr id="14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4095720"/>
            <a:ext cx="6879960" cy="227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Bội số quan hệ (Multiplicity)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Bội số quan hệ là số lượng thể hiện của một lớp liên quan tới một thể hiện của lớp khác.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Với mỗi liên kết, có hai bội số quan hệ cho hai đầu của liên kết.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Với mỗi đối tượng của Professor, có nhiều Course Offerings có thể được dạy.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Với mỗi đối tượng của Course Offering, có thể có 1 hoặc 0 Professor giảng dạy.</a:t>
            </a:r>
            <a:endParaRPr/>
          </a:p>
        </p:txBody>
      </p:sp>
      <p:pic>
        <p:nvPicPr>
          <p:cNvPr id="148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280" y="5332680"/>
            <a:ext cx="7009920" cy="122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Ví dụ bội số quan hệ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5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6840" y="1676520"/>
            <a:ext cx="8029080" cy="434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Biểu diễn bội số quan hệ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5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83760" y="1600200"/>
            <a:ext cx="5417640" cy="450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Kết tập (Aggregation)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Là một dạng đặc biệt của liên kết mô hình hóa mối quan hệ toàn thể - bộ phận giữa đối tượng toàn thể và các bộ phận của nó.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Kết tập là mối quan hệ “là một phần”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Bội số quan hệ được biểu diễn giống như các liên kết khác</a:t>
            </a:r>
            <a:endParaRPr/>
          </a:p>
        </p:txBody>
      </p:sp>
      <p:pic>
        <p:nvPicPr>
          <p:cNvPr id="15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280" y="4659120"/>
            <a:ext cx="6705360" cy="155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Ví dụ kết tập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6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03320" cy="44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Cấu thành (Composition)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Một dạng của kết tập với quyền sở hữu mạnh và các vòng đời trùng khớp giữa hai lớp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Whole sở hữu Part, tạo và hủy Part.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Part bị bỏ đi khi Whole bị bỏ, Part không thể tồn tại nếu Whole không tồn tại.</a:t>
            </a:r>
            <a:endParaRPr/>
          </a:p>
          <a:p>
            <a:endParaRPr/>
          </a:p>
        </p:txBody>
      </p:sp>
      <p:pic>
        <p:nvPicPr>
          <p:cNvPr id="16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720" y="4114800"/>
            <a:ext cx="5428080" cy="205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Association, Aggregation and Composition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Mối quan hệ giữa các lớp (relationship)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Liên kết (Association)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Sử dụng (use-a)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Kết tập (Aggregation)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Strong association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has-a/is-a-part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Hợp thành (Composition)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Strong aggregation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Share life-time</a:t>
            </a:r>
            <a:endParaRPr/>
          </a:p>
        </p:txBody>
      </p:sp>
      <p:pic>
        <p:nvPicPr>
          <p:cNvPr id="16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38760" y="2020680"/>
            <a:ext cx="2719080" cy="413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Ví dụ - Association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Một  lớp sử dụng lớp khác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Lời gọi phương thức của đối tượng thuộc lớp này trong lớp kia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Thường được cài đặt bằng tham chiếu ( nhưng không bắt buộc)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1. Biểu đồ lớp là gì ?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Biểu đồ lớp chỉ ra sự tồn tại của lớp và mối quan hệ giữa chúng trong bản thiết kế logic của một hệ thống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Chỉ ra cấu trúc tĩnh của mô hình lớp, cấu trúc bên trong của chúng và mối quan hệ với các lớp khác.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Chỉ ra tất cả hoặc một phần cấu trúc lớp của một hệ thống.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Không đưa ra các  thông tin tạm thời.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Khung nhìn tĩnh của một hệ thống chủ yếu hỗ trợ các yêu cầu chức năng của hệ thống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Ví dụ Aggregration vs Composition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Aggregation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Nếu không có Trường học, Hiệu trưởng sẽ không tồn tại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Nếu không có Hiệu trưởng, Trường học vẫn có thể tồn tại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Composition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Trường học không thể tồn tại nếu không có giáo viên và ngược lại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Thời gian sống của Trường học gắn chặt với thời gian sống của Giáo viên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Nếu Giáo viên được giải phóng thì Trường học không thể tồn tại và ngược lại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Tổng quát hóa (Generalization)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Mối quan hệ giữa các lớp trong đó một lớp chia sẻ cấu trúc và/hoặc hành vi với một hoặc nhiều lớp khác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Xác định sự phân cấp về mức độ trừu tượng hóa trong đó lớp con kế thừa từ một hoặc nhiều lớp cha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Đơn kế thừa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Đa kế thừa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Lớp trừu tượng và lớp cụ thể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Lớp trừu tượng không thể có đối tượng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Lớp cụ thể có thể có đối tượng</a:t>
            </a:r>
            <a:endParaRPr/>
          </a:p>
        </p:txBody>
      </p:sp>
      <p:pic>
        <p:nvPicPr>
          <p:cNvPr id="17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2990520"/>
            <a:ext cx="6632280" cy="295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Ví dụ đơn kế thừa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78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1600200"/>
            <a:ext cx="802908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Ví dụ đa kế thừa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800">
                <a:solidFill>
                  <a:srgbClr val="ff0000"/>
                </a:solidFill>
                <a:latin typeface="Calibri"/>
              </a:rPr>
              <a:t>Sử dụng đa kế thừa chỉ khi thực sự cần thiết và phải cẩn thận. </a:t>
            </a:r>
            <a:endParaRPr/>
          </a:p>
        </p:txBody>
      </p:sp>
      <p:pic>
        <p:nvPicPr>
          <p:cNvPr id="181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1676520"/>
            <a:ext cx="8076960" cy="328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Đa hình (Polymorphism) là gì ?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Khả năng che dấu các thực thi khác nhau dưới giao diện duy nhất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6761520" cy="395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Thực hành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Vẽ biểu đồ lớp cho ứng dụng ATM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- Biết trước các đối tượng trong hệ thống : ngân hàng, khách hàng, tài khoản ATM ...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- Tài khoản ngân hàng có các loại như : saving account, current account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- Phương thức giao dịch có : withdraw transaction, transfer transaction, change pin, check balance ...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Ví dụ khung nhìn tĩnh của hệ thống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2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0560" y="1505160"/>
            <a:ext cx="7924320" cy="473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1.1. Lớp (Class)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Lớp gồm 3 thành phần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Tên lớp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Các thuộc tính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Các phương thức</a:t>
            </a:r>
            <a:endParaRPr/>
          </a:p>
        </p:txBody>
      </p:sp>
      <p:pic>
        <p:nvPicPr>
          <p:cNvPr id="12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2999880"/>
            <a:ext cx="2971440" cy="236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Biểu diễn thuộc tính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Chỉ ra tên, kiểu và giá trị mặc định nếu có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4f81bd"/>
                </a:solidFill>
                <a:latin typeface="Calibri"/>
              </a:rPr>
              <a:t>attributeName   :  Type  =  Default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Tuân theo quy ước đặt tên của ngôn ngữ cài đặt và của dự án.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Kiểu (type) nên là kiểu dữ liệu cơ bản trong ngôn ngữ thực thi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4f81bd"/>
                </a:solidFill>
                <a:latin typeface="Calibri"/>
              </a:rPr>
              <a:t>Kiểu dữ liệu có sẵn, kiểu dữ liệu người dùng định nghĩa, hoặc lớp tự định nghĩa.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Mô tả phương thức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Tên phương thức: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Mô tả kết quả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Sử dụng góc nhìn của đối tượng khách (client – đối tượng gọi)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Nhất quán giữa các lớp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Chữ ký của phương thức: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operationName([direction]parameter:class,…):returnType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- Direction : in ( mặc định), out hoặc inout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Phạm vi truy cập (Visibility)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Phạm vi truy cập được sử dụng để thực hiện khả năng đóng gói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3000960"/>
            <a:ext cx="7086240" cy="29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Phạm vi truy cập được biểu diễn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Các ký hiệu được sử dụng: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4f81bd"/>
                </a:solidFill>
                <a:latin typeface="Calibri"/>
              </a:rPr>
              <a:t>+ Public access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4f81bd"/>
                </a:solidFill>
                <a:latin typeface="Calibri"/>
              </a:rPr>
              <a:t># Protected access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4f81bd"/>
                </a:solidFill>
                <a:latin typeface="Calibri"/>
              </a:rPr>
              <a:t>- Private access</a:t>
            </a:r>
            <a:endParaRPr/>
          </a:p>
        </p:txBody>
      </p:sp>
      <p:pic>
        <p:nvPicPr>
          <p:cNvPr id="13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76920" y="3429000"/>
            <a:ext cx="2827440" cy="22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Phạm vi (Scope)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Xác định số lượng thể hiện của thuộc tính/thao tác: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Instance: Một thể hiện cho mỗi thể hiện của mỗi lớp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Classifier: Một thể hiện cho tất cả các thể hiện của lớp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Phạm vi Classifier được ký hiệu bằng các gạch dưới tên thuộc tính/thao tác.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34520" y="4233960"/>
            <a:ext cx="3253320" cy="198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