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modernComment_117_D09DACA3.xml" ContentType="application/vnd.ms-powerpoint.comments+xml"/>
  <Override PartName="/ppt/notesSlides/notesSlide8.xml" ContentType="application/vnd.openxmlformats-officedocument.presentationml.notesSlide+xml"/>
  <Override PartName="/ppt/comments/modernComment_10E_CB154162.xml" ContentType="application/vnd.ms-powerpoint.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modernComment_110_18B0891A.xml" ContentType="application/vnd.ms-powerpoint.comments+xml"/>
  <Override PartName="/ppt/notesSlides/notesSlide13.xml" ContentType="application/vnd.openxmlformats-officedocument.presentationml.notesSlide+xml"/>
  <Override PartName="/ppt/comments/modernComment_10D_9469BE12.xml" ContentType="application/vnd.ms-powerpoint.comments+xml"/>
  <Override PartName="/ppt/notesSlides/notesSlide14.xml" ContentType="application/vnd.openxmlformats-officedocument.presentationml.notesSlide+xml"/>
  <Override PartName="/ppt/comments/modernComment_113_E99C4D9E.xml" ContentType="application/vnd.ms-powerpoint.comments+xml"/>
  <Override PartName="/ppt/notesSlides/notesSlide15.xml" ContentType="application/vnd.openxmlformats-officedocument.presentationml.notesSlide+xml"/>
  <Override PartName="/ppt/comments/modernComment_11A_53DE14FF.xml" ContentType="application/vnd.ms-powerpoint.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modernComment_118_324DA4B.xml" ContentType="application/vnd.ms-powerpoint.comments+xml"/>
  <Override PartName="/ppt/notesSlides/notesSlide1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2"/>
  </p:notesMasterIdLst>
  <p:sldIdLst>
    <p:sldId id="256" r:id="rId2"/>
    <p:sldId id="297" r:id="rId3"/>
    <p:sldId id="259" r:id="rId4"/>
    <p:sldId id="301" r:id="rId5"/>
    <p:sldId id="261" r:id="rId6"/>
    <p:sldId id="276" r:id="rId7"/>
    <p:sldId id="265" r:id="rId8"/>
    <p:sldId id="302" r:id="rId9"/>
    <p:sldId id="264" r:id="rId10"/>
    <p:sldId id="263" r:id="rId11"/>
    <p:sldId id="303" r:id="rId12"/>
    <p:sldId id="266" r:id="rId13"/>
    <p:sldId id="286" r:id="rId14"/>
    <p:sldId id="273" r:id="rId15"/>
    <p:sldId id="262" r:id="rId16"/>
    <p:sldId id="274" r:id="rId17"/>
    <p:sldId id="283" r:id="rId18"/>
    <p:sldId id="295" r:id="rId19"/>
    <p:sldId id="267" r:id="rId20"/>
    <p:sldId id="268" r:id="rId21"/>
    <p:sldId id="300" r:id="rId22"/>
    <p:sldId id="277" r:id="rId23"/>
    <p:sldId id="278" r:id="rId24"/>
    <p:sldId id="279" r:id="rId25"/>
    <p:sldId id="289" r:id="rId26"/>
    <p:sldId id="270" r:id="rId27"/>
    <p:sldId id="271" r:id="rId28"/>
    <p:sldId id="287" r:id="rId29"/>
    <p:sldId id="288" r:id="rId30"/>
    <p:sldId id="272" r:id="rId31"/>
    <p:sldId id="269" r:id="rId32"/>
    <p:sldId id="275" r:id="rId33"/>
    <p:sldId id="282" r:id="rId34"/>
    <p:sldId id="290" r:id="rId35"/>
    <p:sldId id="280" r:id="rId36"/>
    <p:sldId id="291" r:id="rId37"/>
    <p:sldId id="292" r:id="rId38"/>
    <p:sldId id="304" r:id="rId39"/>
    <p:sldId id="298" r:id="rId40"/>
    <p:sldId id="28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F3FD222-5F76-6F57-C1E5-31F6DF5B3524}" name="Megan Louise Hebert" initials="MH" userId="S::meganlouise571@revature.net::7632b108-6d69-48c8-ac34-4f84f0822bbe" providerId="AD"/>
  <p188:author id="{F7855E2B-E320-ADEE-47DE-83B71CFD3764}" name="Benjamin Thiele" initials="BT" userId="S::benjamin468@revature.net::6b38004c-f2b5-4af5-aefc-b45a1c139aba" providerId="AD"/>
  <p188:author id="{03C65164-8A95-7CC6-1B47-E640F39B5FBB}" name="Tony Erazo" initials="TE" userId="S::tony718@revature.net::ef7513b3-0fdf-4c48-b785-1705f0541c7a" providerId="AD"/>
  <p188:author id="{29153E66-62F4-063B-36B6-2260C01671C8}" name="Miguel Pena" initials="MP" userId="S::miguel674@revature.net::06625b45-8e8e-43d4-9015-a73f00cc308f" providerId="AD"/>
  <p188:author id="{728D6B73-2EDA-E4D1-81CB-4CF742FDD0A1}" name="Sean Davis" initials="SD" userId="S::mitchell541@revature.net::ee5c773f-178e-4bdb-a691-6dcb216b7be1" providerId="AD"/>
  <p188:author id="{8F516B7B-AD00-342E-9317-2A9C893EF2BE}" name="Darryl Bunn" initials="DB" userId="S::darryl793@revature.net::b97f07b2-296a-4887-86e2-6f43a32786a8" providerId="AD"/>
  <p188:author id="{902C6FA6-38D6-1130-0C8A-F1A7534FD3AE}" name="John Hughes" initials="JH" userId="S::john452@revature.net::3e2825ce-aff2-4566-b902-d41bc465c276"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74C55"/>
    <a:srgbClr val="FFFFFF"/>
    <a:srgbClr val="F26925"/>
    <a:srgbClr val="B9B9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0658E-73B0-BCE2-93BB-ECE617C678D0}" v="13" dt="2024-08-28T20:20:55.107"/>
    <p1510:client id="{09F7F881-B05E-0AC1-2BA0-A64A8BAEB063}" v="261" dt="2024-08-29T21:23:54.318"/>
    <p1510:client id="{0C7B1CBD-BE53-500C-BD0D-27EC8CAA183D}" v="81" dt="2024-08-29T16:07:48.540"/>
    <p1510:client id="{0E2EA324-7793-F1A3-3517-0739423A3A3F}" v="1506" dt="2024-08-28T19:17:04.441"/>
    <p1510:client id="{2ADB9D5E-599F-D4E8-B908-CBC71FA077E0}" v="1394" dt="2024-08-29T21:10:43.261"/>
    <p1510:client id="{2BDCF2B4-7CAD-D236-30F6-339DA00286F5}" v="30" dt="2024-08-30T15:45:15.112"/>
    <p1510:client id="{2EC63FF7-B19E-0933-9159-8CC23453A680}" v="23" dt="2024-08-29T21:04:35.672"/>
    <p1510:client id="{419E0EA4-347E-8A1D-FE26-4C31599085D7}" v="300" dt="2024-08-29T21:12:08.659"/>
    <p1510:client id="{4B36EF22-3CA3-33AB-4D65-EA035AEC77E5}" v="22" dt="2024-08-29T15:46:39.076"/>
    <p1510:client id="{4C5A10E2-400F-9B3A-E44F-609B83A836F9}" v="156" dt="2024-08-29T19:37:20.550"/>
    <p1510:client id="{4D9C2DD8-21FE-B8AC-D253-20738D3FA25B}" v="907" dt="2024-08-29T21:23:47.695"/>
    <p1510:client id="{4E0D7B6B-5478-AD36-50F5-C19C7782F5A0}" v="31" dt="2024-08-29T21:04:30.909"/>
    <p1510:client id="{54F1463A-F3D1-220E-579A-BB764084ABCB}" v="61" dt="2024-08-29T19:44:17.002"/>
    <p1510:client id="{5FC3C41A-3B6A-5777-5320-380E900DF6DA}" v="2" dt="2024-08-30T15:34:03.649"/>
    <p1510:client id="{68E38059-558F-91E8-C147-74C574166066}" v="65" dt="2024-08-28T18:16:51.642"/>
    <p1510:client id="{74AFB528-238E-B414-9EE4-26DFC180E7C9}" v="152" dt="2024-08-28T20:56:11.231"/>
    <p1510:client id="{79905374-8182-5298-7996-88C819CE7168}" v="87" dt="2024-08-28T16:38:51.632"/>
    <p1510:client id="{7CD0E4DF-3F5D-F75E-2B07-4909B2B61C11}" v="240" dt="2024-08-29T03:08:48.732"/>
    <p1510:client id="{996145B8-FEF5-3549-82CA-2CF738AD1CC2}" v="2" dt="2024-08-30T13:47:13.152"/>
    <p1510:client id="{9BDB5263-0961-0A87-EDAD-CD9E1A13A57A}" v="5" dt="2024-08-29T21:13:00.596"/>
    <p1510:client id="{9F3B493C-C885-CC2A-4859-D1708A6481B1}" v="14" dt="2024-08-29T16:10:08.196"/>
    <p1510:client id="{A3B1DF64-E78D-F2C7-8F14-B288C75743ED}" v="57" dt="2024-08-29T21:18:18.930"/>
    <p1510:client id="{A6C62C92-30E4-3E18-A53E-7B91ACF238BC}" v="834" dt="2024-08-29T17:07:48.388"/>
    <p1510:client id="{B0EA227E-E33C-5151-BD35-C16D9827536B}" v="4" dt="2024-08-28T16:39:06.775"/>
    <p1510:client id="{B619E70A-064A-BEE1-3197-1DD3BAEB5CF3}" v="56" dt="2024-08-29T21:04:34.576"/>
    <p1510:client id="{B8BD0158-487E-2CAD-6004-91F16CA6F657}" v="159" dt="2024-08-29T20:51:35.720"/>
    <p1510:client id="{BD98A7B1-2AC4-7495-6A2F-60111D71FDD4}" v="895" dt="2024-08-28T20:39:51.077"/>
    <p1510:client id="{D29C489C-8ED5-EB34-DB4D-12720248F8A9}" v="619" dt="2024-08-29T17:28:14.413"/>
    <p1510:client id="{D31530B8-CBA7-1F04-A0BF-A39F447BA04F}" v="252" dt="2024-08-29T21:10:19.158"/>
    <p1510:client id="{DBD8D51A-BB0D-2F53-1F92-886237E4748E}" v="522" dt="2024-08-29T15:29:20.061"/>
    <p1510:client id="{ECDE0F27-D720-5DAE-8274-EA31D0733FDF}" v="253" dt="2024-08-28T19:03:24.454"/>
    <p1510:client id="{F18BFB77-3E63-2FC1-2944-E7A13DCC514B}" v="10" dt="2024-08-28T18:36:06.2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8/10/relationships/authors" Targe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omments/modernComment_10D_9469BE12.xml><?xml version="1.0" encoding="utf-8"?>
<p188:cmLst xmlns:a="http://schemas.openxmlformats.org/drawingml/2006/main" xmlns:r="http://schemas.openxmlformats.org/officeDocument/2006/relationships" xmlns:p188="http://schemas.microsoft.com/office/powerpoint/2018/8/main">
  <p188:cm id="{9A21E268-09F9-43BB-9472-2E56797C3ECF}" authorId="{29153E66-62F4-063B-36B6-2260C01671C8}" status="resolved" created="2024-08-29T15:23:05.600" complete="100000">
    <pc:sldMkLst xmlns:pc="http://schemas.microsoft.com/office/powerpoint/2013/main/command">
      <pc:docMk/>
      <pc:sldMk cId="2489957906" sldId="269"/>
    </pc:sldMkLst>
    <p188:replyLst>
      <p188:reply id="{E0EEB383-7CC4-4016-9523-629C1C5F3172}" authorId="{29153E66-62F4-063B-36B6-2260C01671C8}" created="2024-08-29T15:24:06.399">
        <p188:txBody>
          <a:bodyPr/>
          <a:lstStyle/>
          <a:p>
            <a:r>
              <a:rPr lang="en-US"/>
              <a:t>Also please change the title of each visual and axis to exclude the 'Sum of' part.</a:t>
            </a:r>
          </a:p>
        </p188:txBody>
      </p188:reply>
      <p188:reply id="{948EC725-84A6-4045-B247-9F4D7DE39094}" authorId="{29153E66-62F4-063B-36B6-2260C01671C8}" created="2024-08-29T15:25:17.730">
        <p188:txBody>
          <a:bodyPr/>
          <a:lstStyle/>
          <a:p>
            <a:r>
              <a:rPr lang="en-US"/>
              <a:t>The x-axis should just be Percent Increase, since the legend will convey the same message when you remove 'Sum of'</a:t>
            </a:r>
          </a:p>
        </p188:txBody>
      </p188:reply>
      <p188:reply id="{FF1FB6FD-4AC2-4240-9F9D-7A60D3A9624F}" authorId="{F7855E2B-E320-ADEE-47DE-83B71CFD3764}" created="2024-08-29T15:25:41.947">
        <p188:txBody>
          <a:bodyPr/>
          <a:lstStyle/>
          <a:p>
            <a:r>
              <a:rPr lang="en-US"/>
              <a:t>I'm using the adjective 'current' because there is a difference between the fastest growing states
in the last 20 years and the fastest growing states in 2020.</a:t>
            </a:r>
          </a:p>
        </p188:txBody>
        <p188:extLst>
          <p:ext xmlns:p="http://schemas.openxmlformats.org/presentationml/2006/main" uri="{57CB4572-C831-44C2-8A1C-0ADB6CCDFE69}">
            <p223:reactions xmlns:p223="http://schemas.microsoft.com/office/powerpoint/2022/03/main">
              <p223:rxn type="👍">
                <p223:instance time="2024-08-29T15:26:01.153" authorId="{29153E66-62F4-063B-36B6-2260C01671C8}"/>
              </p223:rxn>
            </p223:reactions>
          </p:ext>
        </p188:extLst>
      </p188:reply>
      <p188:reply id="{A88E0030-C72F-46C7-ACDE-63B0B2607443}" authorId="{5F3FD222-5F76-6F57-C1E5-31F6DF5B3524}" created="2024-08-29T15:55:16.559">
        <p188:txBody>
          <a:bodyPr/>
          <a:lstStyle/>
          <a:p>
            <a:r>
              <a:rPr lang="en-US"/>
              <a:t>I would increase font size  for the legend and x axis!</a:t>
            </a:r>
          </a:p>
        </p188:txBody>
        <p188:extLst>
          <p:ext xmlns:p="http://schemas.openxmlformats.org/presentationml/2006/main" uri="{57CB4572-C831-44C2-8A1C-0ADB6CCDFE69}">
            <p223:reactions xmlns:p223="http://schemas.microsoft.com/office/powerpoint/2022/03/main">
              <p223:rxn type="👍">
                <p223:instance time="2024-08-29T15:56:48.695" authorId="{F7855E2B-E320-ADEE-47DE-83B71CFD3764}"/>
              </p223:rxn>
            </p223:reactions>
          </p:ext>
        </p188:extLst>
      </p188:reply>
    </p188:replyLst>
    <p188:txBody>
      <a:bodyPr/>
      <a:lstStyle/>
      <a:p>
        <a:r>
          <a:rPr lang="en-US"/>
          <a:t>What does 'Current' mean, when Top 5 Fastest Growing States delivers the same message? Remember we're working with decade data, so stating 'fastest growing state in 2020' is not accurate. 'Sum of' in each title doesn't look good, and the text may be too small, especially the axis values. Also, let's try to be consistent across visualizations: axis values should bold and easier to read, let's not use dark grey and light grey in the visualizations, and titles should be larger than the axis values.</a:t>
        </a:r>
      </a:p>
    </p188:txBody>
  </p188:cm>
</p188:cmLst>
</file>

<file path=ppt/comments/modernComment_10E_CB154162.xml><?xml version="1.0" encoding="utf-8"?>
<p188:cmLst xmlns:a="http://schemas.openxmlformats.org/drawingml/2006/main" xmlns:r="http://schemas.openxmlformats.org/officeDocument/2006/relationships" xmlns:p188="http://schemas.microsoft.com/office/powerpoint/2018/8/main">
  <p188:cm id="{93A7C657-AEBF-4681-8888-CD89A3BABC9B}" authorId="{728D6B73-2EDA-E4D1-81CB-4CF742FDD0A1}" status="resolved" created="2024-08-29T14:52:06.984" complete="100000">
    <ac:deMkLst xmlns:ac="http://schemas.microsoft.com/office/drawing/2013/main/command">
      <pc:docMk xmlns:pc="http://schemas.microsoft.com/office/powerpoint/2013/main/command"/>
      <pc:sldMk xmlns:pc="http://schemas.microsoft.com/office/powerpoint/2013/main/command" cId="3407167842" sldId="270"/>
      <ac:picMk id="6" creationId="{A12EDDDD-9726-6A5A-0106-9892B32EDED4}"/>
    </ac:deMkLst>
    <p188:txBody>
      <a:bodyPr/>
      <a:lstStyle/>
      <a:p>
        <a:r>
          <a:rPr lang="en-US"/>
          <a:t>The y axis values here are hard to read</a:t>
        </a:r>
      </a:p>
    </p188:txBody>
  </p188:cm>
  <p188:cm id="{314221CF-E24F-4174-AEAF-9F85A6BEFCB9}" authorId="{29153E66-62F4-063B-36B6-2260C01671C8}" status="resolved" created="2024-08-29T15:19:43.077" complete="100000">
    <ac:deMkLst xmlns:ac="http://schemas.microsoft.com/office/drawing/2013/main/command">
      <pc:docMk xmlns:pc="http://schemas.microsoft.com/office/powerpoint/2013/main/command"/>
      <pc:sldMk xmlns:pc="http://schemas.microsoft.com/office/powerpoint/2013/main/command" cId="3407167842" sldId="270"/>
      <ac:picMk id="6" creationId="{A12EDDDD-9726-6A5A-0106-9892B32EDED4}"/>
    </ac:deMkLst>
    <p188:txBody>
      <a:bodyPr/>
      <a:lstStyle/>
      <a:p>
        <a:r>
          <a:rPr lang="en-US"/>
          <a:t>You have a title for the legend on the region visual, but missing it on the state visual. When you screenshot the visuals, make sure that they don't have those lines.</a:t>
        </a:r>
      </a:p>
    </p188:txBody>
  </p188:cm>
</p188:cmLst>
</file>

<file path=ppt/comments/modernComment_110_18B0891A.xml><?xml version="1.0" encoding="utf-8"?>
<p188:cmLst xmlns:a="http://schemas.openxmlformats.org/drawingml/2006/main" xmlns:r="http://schemas.openxmlformats.org/officeDocument/2006/relationships" xmlns:p188="http://schemas.microsoft.com/office/powerpoint/2018/8/main">
  <p188:cm id="{0DBC4BD1-B155-4E03-84E9-D6C35ABFEE88}" authorId="{728D6B73-2EDA-E4D1-81CB-4CF742FDD0A1}" status="resolved" created="2024-08-29T14:59:24.765" complete="100000">
    <ac:deMkLst xmlns:ac="http://schemas.microsoft.com/office/drawing/2013/main/command">
      <pc:docMk xmlns:pc="http://schemas.microsoft.com/office/powerpoint/2013/main/command"/>
      <pc:sldMk xmlns:pc="http://schemas.microsoft.com/office/powerpoint/2013/main/command" cId="414222618" sldId="272"/>
      <ac:picMk id="11" creationId="{3228C33C-0401-2175-B689-EE6FEF234BB3}"/>
    </ac:deMkLst>
    <p188:replyLst>
      <p188:reply id="{00714907-E156-4A55-AB1E-EA96E59A19DA}" authorId="{03C65164-8A95-7CC6-1B47-E640F39B5FBB}" created="2024-08-29T15:46:34.170">
        <p188:txBody>
          <a:bodyPr/>
          <a:lstStyle/>
          <a:p>
            <a:r>
              <a:rPr lang="en-US"/>
              <a:t>Done</a:t>
            </a:r>
          </a:p>
        </p188:txBody>
      </p188:reply>
    </p188:replyLst>
    <p188:txBody>
      <a:bodyPr/>
      <a:lstStyle/>
      <a:p>
        <a:r>
          <a:rPr lang="en-US"/>
          <a:t>Region group is cut off here. Recommend renaming to just "Region" so it fits in this aspect</a:t>
        </a:r>
      </a:p>
    </p188:txBody>
    <p188:extLst>
      <p:ext xmlns:p="http://schemas.openxmlformats.org/presentationml/2006/main" uri="{57CB4572-C831-44C2-8A1C-0ADB6CCDFE69}">
        <p223:reactions xmlns:p223="http://schemas.microsoft.com/office/powerpoint/2022/03/main">
          <p223:rxn type="👍">
            <p223:instance time="2024-08-29T15:46:27.935" authorId="{03C65164-8A95-7CC6-1B47-E640F39B5FBB}"/>
          </p223:rxn>
        </p223:reactions>
      </p:ext>
    </p188:extLst>
  </p188:cm>
  <p188:cm id="{BB9BE137-2B0B-483B-B60F-8B40FDCBEEA6}" authorId="{29153E66-62F4-063B-36B6-2260C01671C8}" status="resolved" created="2024-08-29T15:21:44.503" complete="100000">
    <ac:deMkLst xmlns:ac="http://schemas.microsoft.com/office/drawing/2013/main/command">
      <pc:docMk xmlns:pc="http://schemas.microsoft.com/office/powerpoint/2013/main/command"/>
      <pc:sldMk xmlns:pc="http://schemas.microsoft.com/office/powerpoint/2013/main/command" cId="414222618" sldId="272"/>
      <ac:picMk id="11" creationId="{3228C33C-0401-2175-B689-EE6FEF234BB3}"/>
    </ac:deMkLst>
    <p188:replyLst>
      <p188:reply id="{C7FAF29F-2E78-4891-8D7D-9134133E9D38}" authorId="{03C65164-8A95-7CC6-1B47-E640F39B5FBB}" created="2024-08-29T15:46:39.076">
        <p188:txBody>
          <a:bodyPr/>
          <a:lstStyle/>
          <a:p>
            <a:r>
              <a:rPr lang="en-US"/>
              <a:t>Done</a:t>
            </a:r>
          </a:p>
        </p188:txBody>
      </p188:reply>
    </p188:replyLst>
    <p188:txBody>
      <a:bodyPr/>
      <a:lstStyle/>
      <a:p>
        <a:r>
          <a:rPr lang="en-US"/>
          <a:t>Please bold the axis values and change the titles of each visual, since Sum of in each name does not look good. Bold is easier to read.</a:t>
        </a:r>
      </a:p>
    </p188:txBody>
    <p188:extLst>
      <p:ext xmlns:p="http://schemas.openxmlformats.org/presentationml/2006/main" uri="{57CB4572-C831-44C2-8A1C-0ADB6CCDFE69}">
        <p223:reactions xmlns:p223="http://schemas.microsoft.com/office/powerpoint/2022/03/main">
          <p223:rxn type="👍">
            <p223:instance time="2024-08-29T15:46:29.248" authorId="{03C65164-8A95-7CC6-1B47-E640F39B5FBB}"/>
          </p223:rxn>
        </p223:reactions>
      </p:ext>
    </p188:extLst>
  </p188:cm>
</p188:cmLst>
</file>

<file path=ppt/comments/modernComment_113_E99C4D9E.xml><?xml version="1.0" encoding="utf-8"?>
<p188:cmLst xmlns:a="http://schemas.openxmlformats.org/drawingml/2006/main" xmlns:r="http://schemas.openxmlformats.org/officeDocument/2006/relationships" xmlns:p188="http://schemas.microsoft.com/office/powerpoint/2018/8/main">
  <p188:cm id="{1EA5FDCE-9438-40FA-8D97-6264BB277D57}" authorId="{29153E66-62F4-063B-36B6-2260C01671C8}" status="resolved" created="2024-08-29T15:27:37.250" complete="100000">
    <ac:deMkLst xmlns:ac="http://schemas.microsoft.com/office/drawing/2013/main/command">
      <pc:docMk xmlns:pc="http://schemas.microsoft.com/office/powerpoint/2013/main/command"/>
      <pc:sldMk xmlns:pc="http://schemas.microsoft.com/office/powerpoint/2013/main/command" cId="3919334814" sldId="275"/>
      <ac:spMk id="10" creationId="{32D4CCB1-F9D9-58D2-7F83-B0D9A899E16A}"/>
    </ac:deMkLst>
    <p188:txBody>
      <a:bodyPr/>
      <a:lstStyle/>
      <a:p>
        <a:r>
          <a:rPr lang="en-US"/>
          <a:t>Let's try to be consistent with bullet point style.</a:t>
        </a:r>
      </a:p>
    </p188:txBody>
  </p188:cm>
  <p188:cm id="{A4582237-5E73-4519-AA29-1CE1E26358CB}" authorId="{29153E66-62F4-063B-36B6-2260C01671C8}" status="resolved" created="2024-08-29T15:30:41.476" complete="100000">
    <ac:deMkLst xmlns:ac="http://schemas.microsoft.com/office/drawing/2013/main/command">
      <pc:docMk xmlns:pc="http://schemas.microsoft.com/office/powerpoint/2013/main/command"/>
      <pc:sldMk xmlns:pc="http://schemas.microsoft.com/office/powerpoint/2013/main/command" cId="3919334814" sldId="275"/>
      <ac:picMk id="8" creationId="{7CF52443-E8F8-D7DB-A191-334B17C40F72}"/>
    </ac:deMkLst>
    <p188:replyLst>
      <p188:reply id="{4FF31D40-662C-46FA-A926-A391BDC9ED24}" authorId="{29153E66-62F4-063B-36B6-2260C01671C8}" created="2024-08-29T15:33:40.295">
        <p188:txBody>
          <a:bodyPr/>
          <a:lstStyle/>
          <a:p>
            <a:r>
              <a:rPr lang="en-US"/>
              <a:t>This can be done by clicking on the upside down caret and selecting rename for this visual from the drop down menu.</a:t>
            </a:r>
          </a:p>
        </p188:txBody>
      </p188:reply>
    </p188:replyLst>
    <p188:txBody>
      <a:bodyPr/>
      <a:lstStyle/>
      <a:p>
        <a:r>
          <a:rPr lang="en-US"/>
          <a:t>Please bold axis values and change the font size so that they're easier to read. Also, remove 'Sum of' from each title, they're editable in PowerBI under Visualizations -&gt; Format Visual</a:t>
        </a:r>
      </a:p>
    </p188:txBody>
  </p188:cm>
  <p188:cm id="{000D9189-BE76-4DD5-915E-20DF8BE48B24}" authorId="{8F516B7B-AD00-342E-9317-2A9C893EF2BE}" created="2024-08-29T17:01:55.624">
    <pc:sldMkLst xmlns:pc="http://schemas.microsoft.com/office/powerpoint/2013/main/command">
      <pc:docMk/>
      <pc:sldMk cId="3919334814" sldId="275"/>
    </pc:sldMkLst>
    <p188:txBody>
      <a:bodyPr/>
      <a:lstStyle/>
      <a:p>
        <a:r>
          <a:rPr lang="en-US"/>
          <a:t>We might want to consider renaming this slide to "Areas of Decreasing Population Growth". Saying just "Decreasing Population" implies only areas with negative growth, and there's not very many of those.</a:t>
        </a:r>
      </a:p>
    </p188:txBody>
  </p188:cm>
</p188:cmLst>
</file>

<file path=ppt/comments/modernComment_117_D09DACA3.xml><?xml version="1.0" encoding="utf-8"?>
<p188:cmLst xmlns:a="http://schemas.openxmlformats.org/drawingml/2006/main" xmlns:r="http://schemas.openxmlformats.org/officeDocument/2006/relationships" xmlns:p188="http://schemas.microsoft.com/office/powerpoint/2018/8/main">
  <p188:cm id="{9F3DE8E5-9A75-42BC-AE45-1C0AB27106D9}" authorId="{29153E66-62F4-063B-36B6-2260C01671C8}" status="resolved" created="2024-08-29T15:47:16.199" complete="100000">
    <pc:sldMkLst xmlns:pc="http://schemas.microsoft.com/office/powerpoint/2013/main/command">
      <pc:docMk/>
      <pc:sldMk cId="3499994275" sldId="279"/>
    </pc:sldMkLst>
    <p188:txBody>
      <a:bodyPr/>
      <a:lstStyle/>
      <a:p>
        <a:r>
          <a:rPr lang="en-US"/>
          <a:t>This image looks stretched. Try keeping the aspect ratio the same. </a:t>
        </a:r>
      </a:p>
    </p188:txBody>
  </p188:cm>
</p188:cmLst>
</file>

<file path=ppt/comments/modernComment_118_324DA4B.xml><?xml version="1.0" encoding="utf-8"?>
<p188:cmLst xmlns:a="http://schemas.openxmlformats.org/drawingml/2006/main" xmlns:r="http://schemas.openxmlformats.org/officeDocument/2006/relationships" xmlns:p188="http://schemas.microsoft.com/office/powerpoint/2018/8/main">
  <p188:cm id="{024004FA-4E39-493B-9F07-988ED34F8538}" authorId="{29153E66-62F4-063B-36B6-2260C01671C8}" status="resolved" created="2024-08-29T19:09:12.919" complete="100000">
    <ac:deMkLst xmlns:ac="http://schemas.microsoft.com/office/drawing/2013/main/command">
      <pc:docMk xmlns:pc="http://schemas.microsoft.com/office/powerpoint/2013/main/command"/>
      <pc:sldMk xmlns:pc="http://schemas.microsoft.com/office/powerpoint/2013/main/command" cId="52746827" sldId="280"/>
      <ac:picMk id="8" creationId="{EE934C91-9004-FB4A-C075-F0374DF196B3}"/>
    </ac:deMkLst>
    <p188:txBody>
      <a:bodyPr/>
      <a:lstStyle/>
      <a:p>
        <a:r>
          <a:rPr lang="en-US"/>
          <a:t>It's alright take your time. You might want to split into multiple slides, since Darryl received that same feedback from Gabriel earlier.</a:t>
        </a:r>
      </a:p>
    </p188:txBody>
  </p188:cm>
</p188:cmLst>
</file>

<file path=ppt/comments/modernComment_11A_53DE14FF.xml><?xml version="1.0" encoding="utf-8"?>
<p188:cmLst xmlns:a="http://schemas.openxmlformats.org/drawingml/2006/main" xmlns:r="http://schemas.openxmlformats.org/officeDocument/2006/relationships" xmlns:p188="http://schemas.microsoft.com/office/powerpoint/2018/8/main">
  <p188:cm id="{A86A460A-E419-447F-8A9D-DA85BED12EAB}" authorId="{728D6B73-2EDA-E4D1-81CB-4CF742FDD0A1}" status="resolved" created="2024-08-29T14:53:57.753" complete="100000">
    <ac:deMkLst xmlns:ac="http://schemas.microsoft.com/office/drawing/2013/main/command">
      <pc:docMk xmlns:pc="http://schemas.microsoft.com/office/powerpoint/2013/main/command"/>
      <pc:sldMk xmlns:pc="http://schemas.microsoft.com/office/powerpoint/2013/main/command" cId="1407063295" sldId="282"/>
      <ac:picMk id="14" creationId="{FE295F6A-0EB6-9B0B-D19F-120944EAB5CD}"/>
    </ac:deMkLst>
    <p188:replyLst>
      <p188:reply id="{B4027BF9-17E2-428D-8615-55F3A0BA8F23}" authorId="{902C6FA6-38D6-1130-0C8A-F1A7534FD3AE}" created="2024-08-29T15:46:31.639">
        <p188:txBody>
          <a:bodyPr/>
          <a:lstStyle/>
          <a:p>
            <a:r>
              <a:rPr lang="en-US"/>
              <a:t>Should I split the visuals to different slides or just rework them</a:t>
            </a:r>
          </a:p>
        </p188:txBody>
      </p188:reply>
      <p188:reply id="{05D6A19D-7C12-4E04-B1CC-C8DF42D7154D}" authorId="{5F3FD222-5F76-6F57-C1E5-31F6DF5B3524}" created="2024-08-29T15:49:31.015">
        <p188:txBody>
          <a:bodyPr/>
          <a:lstStyle/>
          <a:p>
            <a:r>
              <a:rPr lang="en-US"/>
              <a:t>I would rework them, its nice to see them side by side for comparison</a:t>
            </a:r>
          </a:p>
        </p188:txBody>
      </p188:reply>
      <p188:reply id="{C6A9B397-D403-4404-9817-946E9D4D600F}" authorId="{728D6B73-2EDA-E4D1-81CB-4CF742FDD0A1}" created="2024-08-29T16:03:41.233">
        <p188:txBody>
          <a:bodyPr/>
          <a:lstStyle/>
          <a:p>
            <a:r>
              <a:rPr lang="en-US"/>
              <a:t>At the very least the X and Y axis value fonts should be bigger. Let me know if you have trouble fixing this</a:t>
            </a:r>
          </a:p>
        </p188:txBody>
      </p188:reply>
    </p188:replyLst>
    <p188:txBody>
      <a:bodyPr/>
      <a:lstStyle/>
      <a:p>
        <a:r>
          <a:rPr lang="en-US"/>
          <a:t>The text on these visuals are hard to read</a:t>
        </a:r>
      </a:p>
    </p188:txBody>
  </p188:cm>
  <p188:cm id="{1C1851B8-E458-4807-AB64-8F70CBAED0D5}" authorId="{29153E66-62F4-063B-36B6-2260C01671C8}" status="resolved" created="2024-08-29T15:33:22.122" complete="100000">
    <pc:sldMkLst xmlns:pc="http://schemas.microsoft.com/office/powerpoint/2013/main/command">
      <pc:docMk/>
      <pc:sldMk cId="1407063295" sldId="282"/>
    </pc:sldMkLst>
    <p188:replyLst>
      <p188:reply id="{63EB5F93-AD4F-4431-9687-A713F537BAC0}" authorId="{902C6FA6-38D6-1130-0C8A-F1A7534FD3AE}" created="2024-08-29T15:55:26.906">
        <p188:txBody>
          <a:bodyPr/>
          <a:lstStyle/>
          <a:p>
            <a:r>
              <a:rPr lang="en-US"/>
              <a:t>I am unsure what you mean upside down caret. I may just be looking in the wrong place, can you provide clarification?</a:t>
            </a:r>
          </a:p>
        </p188:txBody>
      </p188:reply>
    </p188:replyLst>
    <p188:txBody>
      <a:bodyPr/>
      <a:lstStyle/>
      <a:p>
        <a:r>
          <a:rPr lang="en-US"/>
          <a:t>Please remove the 'Sum of' from each legend item. This can be done by clicking on the upside down caret and selecting rename for this visual from the drop down menu.</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F9B6D6-5181-423E-9A11-26F420CDE1F3}" type="datetimeFigureOut">
              <a:t>10/1/2024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98E3D8-F06C-4EFF-B1DE-6A26C42C7681}" type="slidenum">
              <a:t>‹#›</a:t>
            </a:fld>
            <a:endParaRPr lang="en-US"/>
          </a:p>
        </p:txBody>
      </p:sp>
    </p:spTree>
    <p:extLst>
      <p:ext uri="{BB962C8B-B14F-4D97-AF65-F5344CB8AC3E}">
        <p14:creationId xmlns:p14="http://schemas.microsoft.com/office/powerpoint/2010/main" val="2796820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A298E3D8-F06C-4EFF-B1DE-6A26C42C7681}" type="slidenum">
              <a:rPr lang="en-US"/>
              <a:t>5</a:t>
            </a:fld>
            <a:endParaRPr lang="en-US"/>
          </a:p>
        </p:txBody>
      </p:sp>
    </p:spTree>
    <p:extLst>
      <p:ext uri="{BB962C8B-B14F-4D97-AF65-F5344CB8AC3E}">
        <p14:creationId xmlns:p14="http://schemas.microsoft.com/office/powerpoint/2010/main" val="2932746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A298E3D8-F06C-4EFF-B1DE-6A26C42C7681}" type="slidenum">
              <a:rPr lang="en-US"/>
              <a:t>28</a:t>
            </a:fld>
            <a:endParaRPr lang="en-US"/>
          </a:p>
        </p:txBody>
      </p:sp>
    </p:spTree>
    <p:extLst>
      <p:ext uri="{BB962C8B-B14F-4D97-AF65-F5344CB8AC3E}">
        <p14:creationId xmlns:p14="http://schemas.microsoft.com/office/powerpoint/2010/main" val="1517351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A298E3D8-F06C-4EFF-B1DE-6A26C42C7681}" type="slidenum">
              <a:rPr lang="en-US"/>
              <a:t>29</a:t>
            </a:fld>
            <a:endParaRPr lang="en-US"/>
          </a:p>
        </p:txBody>
      </p:sp>
    </p:spTree>
    <p:extLst>
      <p:ext uri="{BB962C8B-B14F-4D97-AF65-F5344CB8AC3E}">
        <p14:creationId xmlns:p14="http://schemas.microsoft.com/office/powerpoint/2010/main" val="480423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A298E3D8-F06C-4EFF-B1DE-6A26C42C7681}" type="slidenum">
              <a:rPr lang="en-US"/>
              <a:t>30</a:t>
            </a:fld>
            <a:endParaRPr lang="en-US"/>
          </a:p>
        </p:txBody>
      </p:sp>
    </p:spTree>
    <p:extLst>
      <p:ext uri="{BB962C8B-B14F-4D97-AF65-F5344CB8AC3E}">
        <p14:creationId xmlns:p14="http://schemas.microsoft.com/office/powerpoint/2010/main" val="3078492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A298E3D8-F06C-4EFF-B1DE-6A26C42C7681}" type="slidenum">
              <a:rPr lang="en-US"/>
              <a:t>31</a:t>
            </a:fld>
            <a:endParaRPr lang="en-US"/>
          </a:p>
        </p:txBody>
      </p:sp>
    </p:spTree>
    <p:extLst>
      <p:ext uri="{BB962C8B-B14F-4D97-AF65-F5344CB8AC3E}">
        <p14:creationId xmlns:p14="http://schemas.microsoft.com/office/powerpoint/2010/main" val="3101907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A298E3D8-F06C-4EFF-B1DE-6A26C42C7681}" type="slidenum">
              <a:rPr lang="en-US"/>
              <a:t>32</a:t>
            </a:fld>
            <a:endParaRPr lang="en-US"/>
          </a:p>
        </p:txBody>
      </p:sp>
    </p:spTree>
    <p:extLst>
      <p:ext uri="{BB962C8B-B14F-4D97-AF65-F5344CB8AC3E}">
        <p14:creationId xmlns:p14="http://schemas.microsoft.com/office/powerpoint/2010/main" val="2577295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A298E3D8-F06C-4EFF-B1DE-6A26C42C7681}" type="slidenum">
              <a:rPr lang="en-US"/>
              <a:t>33</a:t>
            </a:fld>
            <a:endParaRPr lang="en-US"/>
          </a:p>
        </p:txBody>
      </p:sp>
    </p:spTree>
    <p:extLst>
      <p:ext uri="{BB962C8B-B14F-4D97-AF65-F5344CB8AC3E}">
        <p14:creationId xmlns:p14="http://schemas.microsoft.com/office/powerpoint/2010/main" val="424771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A298E3D8-F06C-4EFF-B1DE-6A26C42C7681}" type="slidenum">
              <a:rPr lang="en-US"/>
              <a:t>34</a:t>
            </a:fld>
            <a:endParaRPr lang="en-US"/>
          </a:p>
        </p:txBody>
      </p:sp>
    </p:spTree>
    <p:extLst>
      <p:ext uri="{BB962C8B-B14F-4D97-AF65-F5344CB8AC3E}">
        <p14:creationId xmlns:p14="http://schemas.microsoft.com/office/powerpoint/2010/main" val="22704405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A298E3D8-F06C-4EFF-B1DE-6A26C42C7681}" type="slidenum">
              <a:rPr lang="en-US"/>
              <a:t>35</a:t>
            </a:fld>
            <a:endParaRPr lang="en-US"/>
          </a:p>
        </p:txBody>
      </p:sp>
    </p:spTree>
    <p:extLst>
      <p:ext uri="{BB962C8B-B14F-4D97-AF65-F5344CB8AC3E}">
        <p14:creationId xmlns:p14="http://schemas.microsoft.com/office/powerpoint/2010/main" val="3623837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A298E3D8-F06C-4EFF-B1DE-6A26C42C7681}" type="slidenum">
              <a:rPr lang="en-US"/>
              <a:t>40</a:t>
            </a:fld>
            <a:endParaRPr lang="en-US"/>
          </a:p>
        </p:txBody>
      </p:sp>
    </p:spTree>
    <p:extLst>
      <p:ext uri="{BB962C8B-B14F-4D97-AF65-F5344CB8AC3E}">
        <p14:creationId xmlns:p14="http://schemas.microsoft.com/office/powerpoint/2010/main" val="2977582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A298E3D8-F06C-4EFF-B1DE-6A26C42C7681}" type="slidenum">
              <a:rPr lang="en-US"/>
              <a:t>6</a:t>
            </a:fld>
            <a:endParaRPr lang="en-US"/>
          </a:p>
        </p:txBody>
      </p:sp>
    </p:spTree>
    <p:extLst>
      <p:ext uri="{BB962C8B-B14F-4D97-AF65-F5344CB8AC3E}">
        <p14:creationId xmlns:p14="http://schemas.microsoft.com/office/powerpoint/2010/main" val="3299415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A298E3D8-F06C-4EFF-B1DE-6A26C42C7681}" type="slidenum">
              <a:rPr lang="en-US"/>
              <a:t>7</a:t>
            </a:fld>
            <a:endParaRPr lang="en-US"/>
          </a:p>
        </p:txBody>
      </p:sp>
    </p:spTree>
    <p:extLst>
      <p:ext uri="{BB962C8B-B14F-4D97-AF65-F5344CB8AC3E}">
        <p14:creationId xmlns:p14="http://schemas.microsoft.com/office/powerpoint/2010/main" val="825074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A298E3D8-F06C-4EFF-B1DE-6A26C42C7681}" type="slidenum">
              <a:rPr lang="en-US"/>
              <a:t>14</a:t>
            </a:fld>
            <a:endParaRPr lang="en-US"/>
          </a:p>
        </p:txBody>
      </p:sp>
    </p:spTree>
    <p:extLst>
      <p:ext uri="{BB962C8B-B14F-4D97-AF65-F5344CB8AC3E}">
        <p14:creationId xmlns:p14="http://schemas.microsoft.com/office/powerpoint/2010/main" val="3929935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A298E3D8-F06C-4EFF-B1DE-6A26C42C7681}" type="slidenum">
              <a:rPr lang="en-US"/>
              <a:t>15</a:t>
            </a:fld>
            <a:endParaRPr lang="en-US"/>
          </a:p>
        </p:txBody>
      </p:sp>
    </p:spTree>
    <p:extLst>
      <p:ext uri="{BB962C8B-B14F-4D97-AF65-F5344CB8AC3E}">
        <p14:creationId xmlns:p14="http://schemas.microsoft.com/office/powerpoint/2010/main" val="2636806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A298E3D8-F06C-4EFF-B1DE-6A26C42C7681}" type="slidenum">
              <a:rPr lang="en-US"/>
              <a:t>16</a:t>
            </a:fld>
            <a:endParaRPr lang="en-US"/>
          </a:p>
        </p:txBody>
      </p:sp>
    </p:spTree>
    <p:extLst>
      <p:ext uri="{BB962C8B-B14F-4D97-AF65-F5344CB8AC3E}">
        <p14:creationId xmlns:p14="http://schemas.microsoft.com/office/powerpoint/2010/main" val="3333211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A298E3D8-F06C-4EFF-B1DE-6A26C42C7681}" type="slidenum">
              <a:rPr lang="en-US"/>
              <a:t>17</a:t>
            </a:fld>
            <a:endParaRPr lang="en-US"/>
          </a:p>
        </p:txBody>
      </p:sp>
    </p:spTree>
    <p:extLst>
      <p:ext uri="{BB962C8B-B14F-4D97-AF65-F5344CB8AC3E}">
        <p14:creationId xmlns:p14="http://schemas.microsoft.com/office/powerpoint/2010/main" val="333308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A298E3D8-F06C-4EFF-B1DE-6A26C42C7681}" type="slidenum">
              <a:rPr lang="en-US"/>
              <a:t>26</a:t>
            </a:fld>
            <a:endParaRPr lang="en-US"/>
          </a:p>
        </p:txBody>
      </p:sp>
    </p:spTree>
    <p:extLst>
      <p:ext uri="{BB962C8B-B14F-4D97-AF65-F5344CB8AC3E}">
        <p14:creationId xmlns:p14="http://schemas.microsoft.com/office/powerpoint/2010/main" val="861754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A298E3D8-F06C-4EFF-B1DE-6A26C42C7681}" type="slidenum">
              <a:rPr lang="en-US"/>
              <a:t>27</a:t>
            </a:fld>
            <a:endParaRPr lang="en-US"/>
          </a:p>
        </p:txBody>
      </p:sp>
    </p:spTree>
    <p:extLst>
      <p:ext uri="{BB962C8B-B14F-4D97-AF65-F5344CB8AC3E}">
        <p14:creationId xmlns:p14="http://schemas.microsoft.com/office/powerpoint/2010/main" val="4037393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10/1/2024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vhandit.blogspot.com/2017/11/git-feature-branch-workflow.html"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17_D09DACA3.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microsoft.com/office/2018/10/relationships/comments" Target="../comments/modernComment_10E_CB154162.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png"/><Relationship Id="rId5" Type="http://schemas.openxmlformats.org/officeDocument/2006/relationships/image" Target="../media/image30.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microsoft.com/office/2018/10/relationships/comments" Target="../comments/modernComment_110_18B0891A.xml"/><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microsoft.com/office/2018/10/relationships/comments" Target="../comments/modernComment_10D_9469BE12.xml"/><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36.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microsoft.com/office/2018/10/relationships/comments" Target="../comments/modernComment_113_E99C4D9E.xml"/><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microsoft.com/office/2018/10/relationships/comments" Target="../comments/modernComment_11A_53DE14FF.xml"/><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38.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microsoft.com/office/2018/10/relationships/comments" Target="../comments/modernComment_118_324DA4B.xml"/><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40.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3D496A-A808-FB84-C079-AB01F82F4FDF}"/>
              </a:ext>
            </a:extLst>
          </p:cNvPr>
          <p:cNvSpPr/>
          <p:nvPr/>
        </p:nvSpPr>
        <p:spPr>
          <a:xfrm>
            <a:off x="-1167" y="-1167"/>
            <a:ext cx="12193165" cy="5256122"/>
          </a:xfrm>
          <a:prstGeom prst="rect">
            <a:avLst/>
          </a:prstGeom>
          <a:solidFill>
            <a:srgbClr val="474C5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54419" y="2867875"/>
            <a:ext cx="9144000" cy="2387600"/>
          </a:xfrm>
        </p:spPr>
        <p:txBody>
          <a:bodyPr/>
          <a:lstStyle/>
          <a:p>
            <a:pPr algn="l"/>
            <a:r>
              <a:rPr lang="en-US">
                <a:solidFill>
                  <a:srgbClr val="F26925"/>
                </a:solidFill>
              </a:rPr>
              <a:t>P3- US Census Data</a:t>
            </a:r>
          </a:p>
        </p:txBody>
      </p:sp>
      <p:sp>
        <p:nvSpPr>
          <p:cNvPr id="3" name="Subtitle 2"/>
          <p:cNvSpPr>
            <a:spLocks noGrp="1"/>
          </p:cNvSpPr>
          <p:nvPr>
            <p:ph type="subTitle" idx="1"/>
          </p:nvPr>
        </p:nvSpPr>
        <p:spPr>
          <a:xfrm>
            <a:off x="354419" y="5595642"/>
            <a:ext cx="8275675" cy="902623"/>
          </a:xfrm>
        </p:spPr>
        <p:txBody>
          <a:bodyPr vert="horz" lIns="91440" tIns="45720" rIns="91440" bIns="45720" rtlCol="0" anchor="t">
            <a:normAutofit/>
          </a:bodyPr>
          <a:lstStyle/>
          <a:p>
            <a:pPr algn="l"/>
            <a:r>
              <a:rPr lang="en-US">
                <a:solidFill>
                  <a:srgbClr val="474C55"/>
                </a:solidFill>
              </a:rPr>
              <a:t>Big Data Cohort</a:t>
            </a:r>
          </a:p>
          <a:p>
            <a:pPr algn="l"/>
            <a:r>
              <a:rPr lang="en-US">
                <a:solidFill>
                  <a:srgbClr val="474C55"/>
                </a:solidFill>
                <a:ea typeface="+mn-lt"/>
                <a:cs typeface="+mn-lt"/>
              </a:rPr>
              <a:t>https://github.com/2009-Big-Data-Revature/P3</a:t>
            </a:r>
            <a:endParaRPr lang="en-US"/>
          </a:p>
        </p:txBody>
      </p:sp>
      <p:pic>
        <p:nvPicPr>
          <p:cNvPr id="4" name="Picture 3" descr="A logo with orange lines&#10;&#10;Description automatically generated">
            <a:extLst>
              <a:ext uri="{FF2B5EF4-FFF2-40B4-BE49-F238E27FC236}">
                <a16:creationId xmlns:a16="http://schemas.microsoft.com/office/drawing/2014/main" id="{930FA9A0-0D15-B8B4-B805-3B9D5EE5781D}"/>
              </a:ext>
            </a:extLst>
          </p:cNvPr>
          <p:cNvPicPr>
            <a:picLocks noChangeAspect="1"/>
          </p:cNvPicPr>
          <p:nvPr/>
        </p:nvPicPr>
        <p:blipFill>
          <a:blip r:embed="rId2"/>
          <a:stretch>
            <a:fillRect/>
          </a:stretch>
        </p:blipFill>
        <p:spPr>
          <a:xfrm>
            <a:off x="8983929" y="5609052"/>
            <a:ext cx="2857500" cy="89535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3D496A-A808-FB84-C079-AB01F82F4FDF}"/>
              </a:ext>
            </a:extLst>
          </p:cNvPr>
          <p:cNvSpPr/>
          <p:nvPr/>
        </p:nvSpPr>
        <p:spPr>
          <a:xfrm>
            <a:off x="-1167" y="-1167"/>
            <a:ext cx="12193165" cy="1694216"/>
          </a:xfrm>
          <a:prstGeom prst="rect">
            <a:avLst/>
          </a:prstGeom>
          <a:solidFill>
            <a:srgbClr val="474C5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a:solidFill>
                  <a:srgbClr val="FFFFFF"/>
                </a:solidFill>
              </a:rPr>
              <a:t>Git</a:t>
            </a:r>
          </a:p>
        </p:txBody>
      </p:sp>
      <p:sp>
        <p:nvSpPr>
          <p:cNvPr id="3" name="Subtitle 2"/>
          <p:cNvSpPr>
            <a:spLocks noGrp="1"/>
          </p:cNvSpPr>
          <p:nvPr>
            <p:ph idx="1"/>
          </p:nvPr>
        </p:nvSpPr>
        <p:spPr>
          <a:xfrm>
            <a:off x="838200" y="1825625"/>
            <a:ext cx="6278880" cy="4351338"/>
          </a:xfrm>
        </p:spPr>
        <p:txBody>
          <a:bodyPr vert="horz" lIns="91440" tIns="45720" rIns="91440" bIns="45720" rtlCol="0" anchor="t">
            <a:normAutofit fontScale="92500"/>
          </a:bodyPr>
          <a:lstStyle/>
          <a:p>
            <a:r>
              <a:rPr lang="en-US">
                <a:solidFill>
                  <a:srgbClr val="474C55"/>
                </a:solidFill>
              </a:rPr>
              <a:t>GitHub organization with the entire team</a:t>
            </a:r>
            <a:endParaRPr lang="en-US">
              <a:solidFill>
                <a:srgbClr val="000000"/>
              </a:solidFill>
            </a:endParaRPr>
          </a:p>
          <a:p>
            <a:r>
              <a:rPr lang="en-US">
                <a:solidFill>
                  <a:srgbClr val="474C55"/>
                </a:solidFill>
              </a:rPr>
              <a:t>Main branch with shared resources</a:t>
            </a:r>
            <a:endParaRPr lang="en-US">
              <a:solidFill>
                <a:srgbClr val="000000"/>
              </a:solidFill>
            </a:endParaRPr>
          </a:p>
          <a:p>
            <a:r>
              <a:rPr lang="en-US">
                <a:solidFill>
                  <a:srgbClr val="474C55"/>
                </a:solidFill>
              </a:rPr>
              <a:t>Each sub-team had own branch (</a:t>
            </a:r>
            <a:r>
              <a:rPr lang="en-US" err="1">
                <a:solidFill>
                  <a:srgbClr val="474C55"/>
                </a:solidFill>
              </a:rPr>
              <a:t>eg.</a:t>
            </a:r>
            <a:r>
              <a:rPr lang="en-US">
                <a:solidFill>
                  <a:srgbClr val="474C55"/>
                </a:solidFill>
              </a:rPr>
              <a:t> year_2000)</a:t>
            </a:r>
            <a:endParaRPr lang="en-US">
              <a:solidFill>
                <a:srgbClr val="000000"/>
              </a:solidFill>
            </a:endParaRPr>
          </a:p>
          <a:p>
            <a:r>
              <a:rPr lang="en-US">
                <a:solidFill>
                  <a:srgbClr val="474C55"/>
                </a:solidFill>
              </a:rPr>
              <a:t>Within each team changes are either pushed directly to branch or to feature branch (</a:t>
            </a:r>
            <a:r>
              <a:rPr lang="en-US" err="1">
                <a:solidFill>
                  <a:srgbClr val="474C55"/>
                </a:solidFill>
              </a:rPr>
              <a:t>eg.</a:t>
            </a:r>
            <a:r>
              <a:rPr lang="en-US">
                <a:solidFill>
                  <a:srgbClr val="474C55"/>
                </a:solidFill>
              </a:rPr>
              <a:t> feature_2000/new-feature)</a:t>
            </a:r>
            <a:endParaRPr lang="en-US">
              <a:solidFill>
                <a:srgbClr val="000000"/>
              </a:solidFill>
            </a:endParaRPr>
          </a:p>
          <a:p>
            <a:pPr lvl="1">
              <a:buFont typeface="Courier New,monospace" panose="020B0604020202020204" pitchFamily="34" charset="0"/>
              <a:buChar char="o"/>
            </a:pPr>
            <a:r>
              <a:rPr lang="en-US">
                <a:solidFill>
                  <a:srgbClr val="474C55"/>
                </a:solidFill>
              </a:rPr>
              <a:t>Feature branch to PR into team branch (</a:t>
            </a:r>
            <a:r>
              <a:rPr lang="en-US" err="1">
                <a:solidFill>
                  <a:srgbClr val="474C55"/>
                </a:solidFill>
              </a:rPr>
              <a:t>eg.</a:t>
            </a:r>
            <a:r>
              <a:rPr lang="en-US">
                <a:solidFill>
                  <a:srgbClr val="474C55"/>
                </a:solidFill>
              </a:rPr>
              <a:t> feature_2000/new-feature targets year_2000)</a:t>
            </a:r>
            <a:endParaRPr lang="en-US">
              <a:solidFill>
                <a:srgbClr val="000000"/>
              </a:solidFill>
            </a:endParaRPr>
          </a:p>
        </p:txBody>
      </p:sp>
      <p:pic>
        <p:nvPicPr>
          <p:cNvPr id="4" name="Picture 3" descr="A logo with orange lines&#10;&#10;Description automatically generated">
            <a:extLst>
              <a:ext uri="{FF2B5EF4-FFF2-40B4-BE49-F238E27FC236}">
                <a16:creationId xmlns:a16="http://schemas.microsoft.com/office/drawing/2014/main" id="{930FA9A0-0D15-B8B4-B805-3B9D5EE5781D}"/>
              </a:ext>
            </a:extLst>
          </p:cNvPr>
          <p:cNvPicPr>
            <a:picLocks noChangeAspect="1"/>
          </p:cNvPicPr>
          <p:nvPr/>
        </p:nvPicPr>
        <p:blipFill>
          <a:blip r:embed="rId2"/>
          <a:stretch>
            <a:fillRect/>
          </a:stretch>
        </p:blipFill>
        <p:spPr>
          <a:xfrm>
            <a:off x="8482360" y="399930"/>
            <a:ext cx="2857500" cy="895350"/>
          </a:xfrm>
          <a:prstGeom prst="rect">
            <a:avLst/>
          </a:prstGeom>
        </p:spPr>
      </p:pic>
      <p:pic>
        <p:nvPicPr>
          <p:cNvPr id="10" name="Picture 9" descr="A black and purple line with circles and a curved line&#10;&#10;Description automatically generated">
            <a:extLst>
              <a:ext uri="{FF2B5EF4-FFF2-40B4-BE49-F238E27FC236}">
                <a16:creationId xmlns:a16="http://schemas.microsoft.com/office/drawing/2014/main" id="{AEE1F4CA-1125-37CC-F092-E0DD316FD34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rot="-5400000">
            <a:off x="7884160" y="2898140"/>
            <a:ext cx="4196080" cy="2199640"/>
          </a:xfrm>
          <a:prstGeom prst="rect">
            <a:avLst/>
          </a:prstGeom>
        </p:spPr>
      </p:pic>
      <p:sp>
        <p:nvSpPr>
          <p:cNvPr id="6" name="Slide Number Placeholder 5">
            <a:extLst>
              <a:ext uri="{FF2B5EF4-FFF2-40B4-BE49-F238E27FC236}">
                <a16:creationId xmlns:a16="http://schemas.microsoft.com/office/drawing/2014/main" id="{0012657C-F59A-7324-6286-23A7AF013159}"/>
              </a:ext>
            </a:extLst>
          </p:cNvPr>
          <p:cNvSpPr>
            <a:spLocks noGrp="1"/>
          </p:cNvSpPr>
          <p:nvPr>
            <p:ph type="sldNum" sz="quarter" idx="12"/>
          </p:nvPr>
        </p:nvSpPr>
        <p:spPr/>
        <p:txBody>
          <a:bodyPr/>
          <a:lstStyle/>
          <a:p>
            <a:fld id="{330EA680-D336-4FF7-8B7A-9848BB0A1C32}" type="slidenum">
              <a:rPr lang="en-US" smtClean="0"/>
              <a:t>10</a:t>
            </a:fld>
            <a:endParaRPr lang="en-US"/>
          </a:p>
        </p:txBody>
      </p:sp>
    </p:spTree>
    <p:extLst>
      <p:ext uri="{BB962C8B-B14F-4D97-AF65-F5344CB8AC3E}">
        <p14:creationId xmlns:p14="http://schemas.microsoft.com/office/powerpoint/2010/main" val="4089679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74C55"/>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3D496A-A808-FB84-C079-AB01F82F4FDF}"/>
              </a:ext>
            </a:extLst>
          </p:cNvPr>
          <p:cNvSpPr/>
          <p:nvPr/>
        </p:nvSpPr>
        <p:spPr>
          <a:xfrm>
            <a:off x="-1167" y="-1167"/>
            <a:ext cx="12193165" cy="1694216"/>
          </a:xfrm>
          <a:prstGeom prst="rect">
            <a:avLst/>
          </a:prstGeom>
          <a:solidFill>
            <a:srgbClr val="474C5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596953" y="2313151"/>
            <a:ext cx="6988769" cy="2881578"/>
          </a:xfrm>
        </p:spPr>
        <p:txBody>
          <a:bodyPr>
            <a:noAutofit/>
          </a:bodyPr>
          <a:lstStyle/>
          <a:p>
            <a:r>
              <a:rPr lang="en-US" sz="9000">
                <a:solidFill>
                  <a:srgbClr val="FFFFFF"/>
                </a:solidFill>
              </a:rPr>
              <a:t>Data Overview</a:t>
            </a:r>
            <a:endParaRPr lang="en-US" sz="9000"/>
          </a:p>
        </p:txBody>
      </p:sp>
      <p:pic>
        <p:nvPicPr>
          <p:cNvPr id="4" name="Picture 3" descr="A logo with orange lines&#10;&#10;Description automatically generated">
            <a:extLst>
              <a:ext uri="{FF2B5EF4-FFF2-40B4-BE49-F238E27FC236}">
                <a16:creationId xmlns:a16="http://schemas.microsoft.com/office/drawing/2014/main" id="{930FA9A0-0D15-B8B4-B805-3B9D5EE5781D}"/>
              </a:ext>
            </a:extLst>
          </p:cNvPr>
          <p:cNvPicPr>
            <a:picLocks noChangeAspect="1"/>
          </p:cNvPicPr>
          <p:nvPr/>
        </p:nvPicPr>
        <p:blipFill>
          <a:blip r:embed="rId2"/>
          <a:stretch>
            <a:fillRect/>
          </a:stretch>
        </p:blipFill>
        <p:spPr>
          <a:xfrm>
            <a:off x="8482360" y="399930"/>
            <a:ext cx="2857500" cy="895350"/>
          </a:xfrm>
          <a:prstGeom prst="rect">
            <a:avLst/>
          </a:prstGeom>
        </p:spPr>
      </p:pic>
      <p:sp>
        <p:nvSpPr>
          <p:cNvPr id="6" name="Slide Number Placeholder 5">
            <a:extLst>
              <a:ext uri="{FF2B5EF4-FFF2-40B4-BE49-F238E27FC236}">
                <a16:creationId xmlns:a16="http://schemas.microsoft.com/office/drawing/2014/main" id="{61995937-0D6D-30DF-2C2E-2DA9D82B4C9B}"/>
              </a:ext>
            </a:extLst>
          </p:cNvPr>
          <p:cNvSpPr>
            <a:spLocks noGrp="1"/>
          </p:cNvSpPr>
          <p:nvPr>
            <p:ph type="sldNum" sz="quarter" idx="12"/>
          </p:nvPr>
        </p:nvSpPr>
        <p:spPr/>
        <p:txBody>
          <a:bodyPr/>
          <a:lstStyle/>
          <a:p>
            <a:fld id="{330EA680-D336-4FF7-8B7A-9848BB0A1C32}" type="slidenum">
              <a:rPr lang="en-US" smtClean="0"/>
              <a:t>11</a:t>
            </a:fld>
            <a:endParaRPr lang="en-US"/>
          </a:p>
        </p:txBody>
      </p:sp>
    </p:spTree>
    <p:extLst>
      <p:ext uri="{BB962C8B-B14F-4D97-AF65-F5344CB8AC3E}">
        <p14:creationId xmlns:p14="http://schemas.microsoft.com/office/powerpoint/2010/main" val="1347848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3D496A-A808-FB84-C079-AB01F82F4FDF}"/>
              </a:ext>
            </a:extLst>
          </p:cNvPr>
          <p:cNvSpPr/>
          <p:nvPr/>
        </p:nvSpPr>
        <p:spPr>
          <a:xfrm>
            <a:off x="-1167" y="-1167"/>
            <a:ext cx="12193165" cy="1694216"/>
          </a:xfrm>
          <a:prstGeom prst="rect">
            <a:avLst/>
          </a:prstGeom>
          <a:solidFill>
            <a:srgbClr val="474C5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01150"/>
            <a:ext cx="5787528" cy="1296626"/>
          </a:xfrm>
        </p:spPr>
        <p:txBody>
          <a:bodyPr>
            <a:normAutofit fontScale="90000"/>
          </a:bodyPr>
          <a:lstStyle/>
          <a:p>
            <a:r>
              <a:rPr lang="en-US">
                <a:solidFill>
                  <a:srgbClr val="FFFFFF"/>
                </a:solidFill>
              </a:rPr>
              <a:t>Redistricting Data Program</a:t>
            </a:r>
          </a:p>
        </p:txBody>
      </p:sp>
      <p:pic>
        <p:nvPicPr>
          <p:cNvPr id="4" name="Picture 3" descr="A logo with orange lines&#10;&#10;Description automatically generated">
            <a:extLst>
              <a:ext uri="{FF2B5EF4-FFF2-40B4-BE49-F238E27FC236}">
                <a16:creationId xmlns:a16="http://schemas.microsoft.com/office/drawing/2014/main" id="{930FA9A0-0D15-B8B4-B805-3B9D5EE5781D}"/>
              </a:ext>
            </a:extLst>
          </p:cNvPr>
          <p:cNvPicPr>
            <a:picLocks noChangeAspect="1"/>
          </p:cNvPicPr>
          <p:nvPr/>
        </p:nvPicPr>
        <p:blipFill>
          <a:blip r:embed="rId2"/>
          <a:stretch>
            <a:fillRect/>
          </a:stretch>
        </p:blipFill>
        <p:spPr>
          <a:xfrm>
            <a:off x="8482360" y="399930"/>
            <a:ext cx="2857500" cy="895350"/>
          </a:xfrm>
          <a:prstGeom prst="rect">
            <a:avLst/>
          </a:prstGeom>
        </p:spPr>
      </p:pic>
      <p:sp>
        <p:nvSpPr>
          <p:cNvPr id="10" name="Subtitle 2">
            <a:extLst>
              <a:ext uri="{FF2B5EF4-FFF2-40B4-BE49-F238E27FC236}">
                <a16:creationId xmlns:a16="http://schemas.microsoft.com/office/drawing/2014/main" id="{BBA87999-9FEF-B7DE-F551-5445487BE3D3}"/>
              </a:ext>
            </a:extLst>
          </p:cNvPr>
          <p:cNvSpPr>
            <a:spLocks noGrp="1"/>
          </p:cNvSpPr>
          <p:nvPr/>
        </p:nvSpPr>
        <p:spPr>
          <a:xfrm>
            <a:off x="338396" y="1872589"/>
            <a:ext cx="7035017" cy="447706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pPr>
            <a:r>
              <a:rPr lang="en-US" sz="2600">
                <a:solidFill>
                  <a:srgbClr val="474C55"/>
                </a:solidFill>
              </a:rPr>
              <a:t>Public Law (P.L.) 94-171 requires the Census Bureau to provide states the opportunity to identify the small area geography for which they need data to conduct legislative redistricting.</a:t>
            </a:r>
            <a:endParaRPr lang="en-US">
              <a:solidFill>
                <a:srgbClr val="474C55"/>
              </a:solidFill>
            </a:endParaRPr>
          </a:p>
          <a:p>
            <a:pPr lvl="1">
              <a:lnSpc>
                <a:spcPct val="100000"/>
              </a:lnSpc>
            </a:pPr>
            <a:r>
              <a:rPr lang="en-US" sz="2600">
                <a:solidFill>
                  <a:srgbClr val="474C55"/>
                </a:solidFill>
              </a:rPr>
              <a:t>This data is compiled and released every decade (2000, 2010, 2020, etc.)</a:t>
            </a:r>
          </a:p>
          <a:p>
            <a:pPr lvl="1">
              <a:lnSpc>
                <a:spcPct val="100000"/>
              </a:lnSpc>
            </a:pPr>
            <a:r>
              <a:rPr lang="en-US" sz="2600">
                <a:solidFill>
                  <a:srgbClr val="474C55"/>
                </a:solidFill>
              </a:rPr>
              <a:t>The data consists of population data on a legislative district basis, including the demographic basis of the population. </a:t>
            </a:r>
          </a:p>
        </p:txBody>
      </p:sp>
      <p:pic>
        <p:nvPicPr>
          <p:cNvPr id="14" name="Picture 13" descr="A blue text on a black background&#10;&#10;Description automatically generated">
            <a:extLst>
              <a:ext uri="{FF2B5EF4-FFF2-40B4-BE49-F238E27FC236}">
                <a16:creationId xmlns:a16="http://schemas.microsoft.com/office/drawing/2014/main" id="{5E71D54D-FFB4-581C-16D3-8FB2EA252D25}"/>
              </a:ext>
            </a:extLst>
          </p:cNvPr>
          <p:cNvPicPr>
            <a:picLocks noChangeAspect="1"/>
          </p:cNvPicPr>
          <p:nvPr/>
        </p:nvPicPr>
        <p:blipFill>
          <a:blip r:embed="rId3"/>
          <a:stretch>
            <a:fillRect/>
          </a:stretch>
        </p:blipFill>
        <p:spPr>
          <a:xfrm>
            <a:off x="7371203" y="1876540"/>
            <a:ext cx="4316775" cy="4298414"/>
          </a:xfrm>
          <a:prstGeom prst="rect">
            <a:avLst/>
          </a:prstGeom>
        </p:spPr>
      </p:pic>
      <p:sp>
        <p:nvSpPr>
          <p:cNvPr id="3" name="Slide Number Placeholder 2">
            <a:extLst>
              <a:ext uri="{FF2B5EF4-FFF2-40B4-BE49-F238E27FC236}">
                <a16:creationId xmlns:a16="http://schemas.microsoft.com/office/drawing/2014/main" id="{3A97030E-F390-969C-C9AC-AE47E5215B10}"/>
              </a:ext>
            </a:extLst>
          </p:cNvPr>
          <p:cNvSpPr>
            <a:spLocks noGrp="1"/>
          </p:cNvSpPr>
          <p:nvPr>
            <p:ph type="sldNum" sz="quarter" idx="12"/>
          </p:nvPr>
        </p:nvSpPr>
        <p:spPr/>
        <p:txBody>
          <a:bodyPr/>
          <a:lstStyle/>
          <a:p>
            <a:fld id="{330EA680-D336-4FF7-8B7A-9848BB0A1C32}" type="slidenum">
              <a:rPr lang="en-US" smtClean="0"/>
              <a:t>12</a:t>
            </a:fld>
            <a:endParaRPr lang="en-US"/>
          </a:p>
        </p:txBody>
      </p:sp>
    </p:spTree>
    <p:extLst>
      <p:ext uri="{BB962C8B-B14F-4D97-AF65-F5344CB8AC3E}">
        <p14:creationId xmlns:p14="http://schemas.microsoft.com/office/powerpoint/2010/main" val="3923731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3D496A-A808-FB84-C079-AB01F82F4FDF}"/>
              </a:ext>
            </a:extLst>
          </p:cNvPr>
          <p:cNvSpPr/>
          <p:nvPr/>
        </p:nvSpPr>
        <p:spPr>
          <a:xfrm>
            <a:off x="-1167" y="-1167"/>
            <a:ext cx="12193165" cy="1694216"/>
          </a:xfrm>
          <a:prstGeom prst="rect">
            <a:avLst/>
          </a:prstGeom>
          <a:solidFill>
            <a:srgbClr val="474C5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01150"/>
            <a:ext cx="5181601" cy="1296626"/>
          </a:xfrm>
        </p:spPr>
        <p:txBody>
          <a:bodyPr>
            <a:normAutofit/>
          </a:bodyPr>
          <a:lstStyle/>
          <a:p>
            <a:r>
              <a:rPr lang="en-US">
                <a:solidFill>
                  <a:srgbClr val="FFFFFF"/>
                </a:solidFill>
              </a:rPr>
              <a:t>The Dataset</a:t>
            </a:r>
            <a:endParaRPr lang="en-US"/>
          </a:p>
        </p:txBody>
      </p:sp>
      <p:sp>
        <p:nvSpPr>
          <p:cNvPr id="7" name="Content Placeholder 6">
            <a:extLst>
              <a:ext uri="{FF2B5EF4-FFF2-40B4-BE49-F238E27FC236}">
                <a16:creationId xmlns:a16="http://schemas.microsoft.com/office/drawing/2014/main" id="{D81A67DB-030B-6B9D-765A-8F332908D70D}"/>
              </a:ext>
            </a:extLst>
          </p:cNvPr>
          <p:cNvSpPr>
            <a:spLocks noGrp="1"/>
          </p:cNvSpPr>
          <p:nvPr>
            <p:ph sz="half" idx="2"/>
          </p:nvPr>
        </p:nvSpPr>
        <p:spPr>
          <a:xfrm>
            <a:off x="597186" y="2009980"/>
            <a:ext cx="5685293" cy="4351338"/>
          </a:xfrm>
        </p:spPr>
        <p:txBody>
          <a:bodyPr vert="horz" lIns="91440" tIns="45720" rIns="91440" bIns="45720" rtlCol="0" anchor="t">
            <a:normAutofit lnSpcReduction="10000"/>
          </a:bodyPr>
          <a:lstStyle/>
          <a:p>
            <a:pPr marL="457200" indent="-457200"/>
            <a:r>
              <a:rPr lang="en-US">
                <a:solidFill>
                  <a:srgbClr val="474C55"/>
                </a:solidFill>
              </a:rPr>
              <a:t>Size of Dataset for Each Decade</a:t>
            </a:r>
          </a:p>
          <a:p>
            <a:pPr marL="914400" lvl="1">
              <a:buFont typeface="Courier New" panose="020B0604020202020204" pitchFamily="34" charset="0"/>
              <a:buChar char="o"/>
            </a:pPr>
            <a:r>
              <a:rPr lang="en-US">
                <a:solidFill>
                  <a:srgbClr val="474C55"/>
                </a:solidFill>
              </a:rPr>
              <a:t>~ 13.5 GB</a:t>
            </a:r>
          </a:p>
          <a:p>
            <a:pPr marL="914400" lvl="1">
              <a:buFont typeface="Courier New" panose="020B0604020202020204" pitchFamily="34" charset="0"/>
              <a:buChar char="o"/>
            </a:pPr>
            <a:endParaRPr lang="en-US">
              <a:solidFill>
                <a:srgbClr val="474C55"/>
              </a:solidFill>
            </a:endParaRPr>
          </a:p>
          <a:p>
            <a:pPr marL="457200" indent="-457200"/>
            <a:r>
              <a:rPr lang="en-US">
                <a:solidFill>
                  <a:srgbClr val="474C55"/>
                </a:solidFill>
              </a:rPr>
              <a:t>Size of Entire Dataset</a:t>
            </a:r>
          </a:p>
          <a:p>
            <a:pPr marL="914400" lvl="1">
              <a:buFont typeface="Courier New" panose="020B0604020202020204" pitchFamily="34" charset="0"/>
              <a:buChar char="o"/>
            </a:pPr>
            <a:r>
              <a:rPr lang="en-US">
                <a:solidFill>
                  <a:srgbClr val="474C55"/>
                </a:solidFill>
              </a:rPr>
              <a:t>~ 40 GB</a:t>
            </a:r>
          </a:p>
          <a:p>
            <a:pPr marL="457200" indent="-457200"/>
            <a:endParaRPr lang="en-US">
              <a:solidFill>
                <a:srgbClr val="474C55"/>
              </a:solidFill>
            </a:endParaRPr>
          </a:p>
          <a:p>
            <a:pPr marL="457200" indent="-457200"/>
            <a:r>
              <a:rPr lang="en-US">
                <a:solidFill>
                  <a:srgbClr val="474C55"/>
                </a:solidFill>
              </a:rPr>
              <a:t>Files for Each State:</a:t>
            </a:r>
          </a:p>
          <a:p>
            <a:pPr marL="914400" lvl="1">
              <a:buFont typeface="Courier New" panose="020B0604020202020204" pitchFamily="34" charset="0"/>
              <a:buChar char="o"/>
            </a:pPr>
            <a:r>
              <a:rPr lang="en-US">
                <a:solidFill>
                  <a:srgbClr val="474C55"/>
                </a:solidFill>
              </a:rPr>
              <a:t>Geo-header Data</a:t>
            </a:r>
          </a:p>
          <a:p>
            <a:pPr marL="914400" lvl="1">
              <a:buFont typeface="Courier New" panose="020B0604020202020204" pitchFamily="34" charset="0"/>
              <a:buChar char="o"/>
            </a:pPr>
            <a:r>
              <a:rPr lang="en-US">
                <a:solidFill>
                  <a:srgbClr val="474C55"/>
                </a:solidFill>
              </a:rPr>
              <a:t>Entire Population Data</a:t>
            </a:r>
          </a:p>
          <a:p>
            <a:pPr marL="914400" lvl="1">
              <a:buFont typeface="Courier New" panose="020B0604020202020204" pitchFamily="34" charset="0"/>
              <a:buChar char="o"/>
            </a:pPr>
            <a:r>
              <a:rPr lang="en-US">
                <a:solidFill>
                  <a:srgbClr val="474C55"/>
                </a:solidFill>
              </a:rPr>
              <a:t>18-and-Up Population Data</a:t>
            </a:r>
          </a:p>
          <a:p>
            <a:pPr marL="971550" lvl="1" indent="-285750" algn="ctr">
              <a:buFont typeface="Courier New"/>
              <a:buChar char="o"/>
            </a:pPr>
            <a:endParaRPr lang="en-US">
              <a:solidFill>
                <a:srgbClr val="000000"/>
              </a:solidFill>
            </a:endParaRPr>
          </a:p>
          <a:p>
            <a:pPr marL="457200" lvl="1" indent="0">
              <a:buNone/>
            </a:pPr>
            <a:endParaRPr lang="en-US"/>
          </a:p>
          <a:p>
            <a:pPr marL="0" indent="0">
              <a:buNone/>
            </a:pPr>
            <a:endParaRPr lang="en-US"/>
          </a:p>
        </p:txBody>
      </p:sp>
      <p:pic>
        <p:nvPicPr>
          <p:cNvPr id="4" name="Picture 3" descr="A logo with orange lines&#10;&#10;Description automatically generated">
            <a:extLst>
              <a:ext uri="{FF2B5EF4-FFF2-40B4-BE49-F238E27FC236}">
                <a16:creationId xmlns:a16="http://schemas.microsoft.com/office/drawing/2014/main" id="{930FA9A0-0D15-B8B4-B805-3B9D5EE5781D}"/>
              </a:ext>
            </a:extLst>
          </p:cNvPr>
          <p:cNvPicPr>
            <a:picLocks noChangeAspect="1"/>
          </p:cNvPicPr>
          <p:nvPr/>
        </p:nvPicPr>
        <p:blipFill>
          <a:blip r:embed="rId2"/>
          <a:stretch>
            <a:fillRect/>
          </a:stretch>
        </p:blipFill>
        <p:spPr>
          <a:xfrm>
            <a:off x="8482360" y="399930"/>
            <a:ext cx="2857500" cy="895350"/>
          </a:xfrm>
          <a:prstGeom prst="rect">
            <a:avLst/>
          </a:prstGeom>
        </p:spPr>
      </p:pic>
      <p:pic>
        <p:nvPicPr>
          <p:cNvPr id="3" name="Content Placeholder 2" descr="A red cylinder with a white letter&#10;&#10;Description automatically generated">
            <a:extLst>
              <a:ext uri="{FF2B5EF4-FFF2-40B4-BE49-F238E27FC236}">
                <a16:creationId xmlns:a16="http://schemas.microsoft.com/office/drawing/2014/main" id="{B458340B-F739-E22E-05C1-B19427D58BC3}"/>
              </a:ext>
            </a:extLst>
          </p:cNvPr>
          <p:cNvPicPr>
            <a:picLocks noGrp="1" noChangeAspect="1"/>
          </p:cNvPicPr>
          <p:nvPr>
            <p:ph sz="half" idx="1"/>
          </p:nvPr>
        </p:nvPicPr>
        <p:blipFill>
          <a:blip r:embed="rId3"/>
          <a:stretch>
            <a:fillRect/>
          </a:stretch>
        </p:blipFill>
        <p:spPr>
          <a:xfrm>
            <a:off x="7903537" y="1714377"/>
            <a:ext cx="1929790" cy="1893066"/>
          </a:xfrm>
        </p:spPr>
      </p:pic>
      <p:pic>
        <p:nvPicPr>
          <p:cNvPr id="6" name="Picture 5" descr="A screenshot of a computer screen&#10;&#10;Description automatically generated">
            <a:extLst>
              <a:ext uri="{FF2B5EF4-FFF2-40B4-BE49-F238E27FC236}">
                <a16:creationId xmlns:a16="http://schemas.microsoft.com/office/drawing/2014/main" id="{255DD4C1-73D8-0F28-2F34-1F720C5B07EF}"/>
              </a:ext>
            </a:extLst>
          </p:cNvPr>
          <p:cNvPicPr>
            <a:picLocks noChangeAspect="1"/>
          </p:cNvPicPr>
          <p:nvPr/>
        </p:nvPicPr>
        <p:blipFill>
          <a:blip r:embed="rId4"/>
          <a:stretch>
            <a:fillRect/>
          </a:stretch>
        </p:blipFill>
        <p:spPr>
          <a:xfrm>
            <a:off x="6026055" y="3427336"/>
            <a:ext cx="5685048" cy="3014604"/>
          </a:xfrm>
          <a:prstGeom prst="rect">
            <a:avLst/>
          </a:prstGeom>
        </p:spPr>
      </p:pic>
      <p:sp>
        <p:nvSpPr>
          <p:cNvPr id="8" name="Slide Number Placeholder 7">
            <a:extLst>
              <a:ext uri="{FF2B5EF4-FFF2-40B4-BE49-F238E27FC236}">
                <a16:creationId xmlns:a16="http://schemas.microsoft.com/office/drawing/2014/main" id="{EFA595D3-1A8F-E430-52D3-86B445607327}"/>
              </a:ext>
            </a:extLst>
          </p:cNvPr>
          <p:cNvSpPr>
            <a:spLocks noGrp="1"/>
          </p:cNvSpPr>
          <p:nvPr>
            <p:ph type="sldNum" sz="quarter" idx="12"/>
          </p:nvPr>
        </p:nvSpPr>
        <p:spPr/>
        <p:txBody>
          <a:bodyPr/>
          <a:lstStyle/>
          <a:p>
            <a:fld id="{330EA680-D336-4FF7-8B7A-9848BB0A1C32}" type="slidenum">
              <a:rPr lang="en-US" smtClean="0"/>
              <a:t>13</a:t>
            </a:fld>
            <a:endParaRPr lang="en-US"/>
          </a:p>
        </p:txBody>
      </p:sp>
    </p:spTree>
    <p:extLst>
      <p:ext uri="{BB962C8B-B14F-4D97-AF65-F5344CB8AC3E}">
        <p14:creationId xmlns:p14="http://schemas.microsoft.com/office/powerpoint/2010/main" val="96574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3D496A-A808-FB84-C079-AB01F82F4FDF}"/>
              </a:ext>
            </a:extLst>
          </p:cNvPr>
          <p:cNvSpPr/>
          <p:nvPr/>
        </p:nvSpPr>
        <p:spPr>
          <a:xfrm>
            <a:off x="-1167" y="-1167"/>
            <a:ext cx="12193165" cy="1694216"/>
          </a:xfrm>
          <a:prstGeom prst="rect">
            <a:avLst/>
          </a:prstGeom>
          <a:solidFill>
            <a:srgbClr val="474C5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01150"/>
            <a:ext cx="6324601" cy="1296626"/>
          </a:xfrm>
        </p:spPr>
        <p:txBody>
          <a:bodyPr>
            <a:normAutofit/>
          </a:bodyPr>
          <a:lstStyle/>
          <a:p>
            <a:r>
              <a:rPr lang="en-US">
                <a:solidFill>
                  <a:srgbClr val="FFFFFF"/>
                </a:solidFill>
              </a:rPr>
              <a:t>Architecture</a:t>
            </a:r>
            <a:endParaRPr lang="en-US"/>
          </a:p>
        </p:txBody>
      </p:sp>
      <p:pic>
        <p:nvPicPr>
          <p:cNvPr id="6" name="Content Placeholder 5">
            <a:extLst>
              <a:ext uri="{FF2B5EF4-FFF2-40B4-BE49-F238E27FC236}">
                <a16:creationId xmlns:a16="http://schemas.microsoft.com/office/drawing/2014/main" id="{714BCE08-1A71-D170-8D21-4CCAEF76ED7E}"/>
              </a:ext>
            </a:extLst>
          </p:cNvPr>
          <p:cNvPicPr>
            <a:picLocks noGrp="1" noChangeAspect="1"/>
          </p:cNvPicPr>
          <p:nvPr>
            <p:ph sz="half" idx="1"/>
          </p:nvPr>
        </p:nvPicPr>
        <p:blipFill>
          <a:blip r:embed="rId3"/>
          <a:stretch>
            <a:fillRect/>
          </a:stretch>
        </p:blipFill>
        <p:spPr>
          <a:xfrm>
            <a:off x="1671041" y="1739960"/>
            <a:ext cx="8849030" cy="5118675"/>
          </a:xfrm>
        </p:spPr>
      </p:pic>
      <p:pic>
        <p:nvPicPr>
          <p:cNvPr id="4" name="Picture 3" descr="A logo with orange lines&#10;&#10;Description automatically generated">
            <a:extLst>
              <a:ext uri="{FF2B5EF4-FFF2-40B4-BE49-F238E27FC236}">
                <a16:creationId xmlns:a16="http://schemas.microsoft.com/office/drawing/2014/main" id="{930FA9A0-0D15-B8B4-B805-3B9D5EE5781D}"/>
              </a:ext>
            </a:extLst>
          </p:cNvPr>
          <p:cNvPicPr>
            <a:picLocks noChangeAspect="1"/>
          </p:cNvPicPr>
          <p:nvPr/>
        </p:nvPicPr>
        <p:blipFill>
          <a:blip r:embed="rId4"/>
          <a:stretch>
            <a:fillRect/>
          </a:stretch>
        </p:blipFill>
        <p:spPr>
          <a:xfrm>
            <a:off x="8482360" y="399930"/>
            <a:ext cx="2857500" cy="895350"/>
          </a:xfrm>
          <a:prstGeom prst="rect">
            <a:avLst/>
          </a:prstGeom>
        </p:spPr>
      </p:pic>
      <p:sp>
        <p:nvSpPr>
          <p:cNvPr id="3" name="Slide Number Placeholder 2">
            <a:extLst>
              <a:ext uri="{FF2B5EF4-FFF2-40B4-BE49-F238E27FC236}">
                <a16:creationId xmlns:a16="http://schemas.microsoft.com/office/drawing/2014/main" id="{CC01FFC7-0EB2-111A-7D56-4E152A152B4D}"/>
              </a:ext>
            </a:extLst>
          </p:cNvPr>
          <p:cNvSpPr>
            <a:spLocks noGrp="1"/>
          </p:cNvSpPr>
          <p:nvPr>
            <p:ph type="sldNum" sz="quarter" idx="12"/>
          </p:nvPr>
        </p:nvSpPr>
        <p:spPr/>
        <p:txBody>
          <a:bodyPr/>
          <a:lstStyle/>
          <a:p>
            <a:fld id="{330EA680-D336-4FF7-8B7A-9848BB0A1C32}" type="slidenum">
              <a:rPr lang="en-US" smtClean="0"/>
              <a:t>14</a:t>
            </a:fld>
            <a:endParaRPr lang="en-US"/>
          </a:p>
        </p:txBody>
      </p:sp>
    </p:spTree>
    <p:extLst>
      <p:ext uri="{BB962C8B-B14F-4D97-AF65-F5344CB8AC3E}">
        <p14:creationId xmlns:p14="http://schemas.microsoft.com/office/powerpoint/2010/main" val="1533443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3D496A-A808-FB84-C079-AB01F82F4FDF}"/>
              </a:ext>
            </a:extLst>
          </p:cNvPr>
          <p:cNvSpPr/>
          <p:nvPr/>
        </p:nvSpPr>
        <p:spPr>
          <a:xfrm>
            <a:off x="-1167" y="-1167"/>
            <a:ext cx="12193165" cy="1694216"/>
          </a:xfrm>
          <a:prstGeom prst="rect">
            <a:avLst/>
          </a:prstGeom>
          <a:solidFill>
            <a:srgbClr val="474C5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01150"/>
            <a:ext cx="6324601" cy="1296626"/>
          </a:xfrm>
        </p:spPr>
        <p:txBody>
          <a:bodyPr>
            <a:normAutofit/>
          </a:bodyPr>
          <a:lstStyle/>
          <a:p>
            <a:r>
              <a:rPr lang="en-US">
                <a:solidFill>
                  <a:srgbClr val="FFFFFF"/>
                </a:solidFill>
              </a:rPr>
              <a:t>Data Collection</a:t>
            </a:r>
            <a:endParaRPr lang="en-US"/>
          </a:p>
        </p:txBody>
      </p:sp>
      <p:sp>
        <p:nvSpPr>
          <p:cNvPr id="3" name="Subtitle 2"/>
          <p:cNvSpPr>
            <a:spLocks noGrp="1"/>
          </p:cNvSpPr>
          <p:nvPr>
            <p:ph sz="half" idx="1"/>
          </p:nvPr>
        </p:nvSpPr>
        <p:spPr>
          <a:xfrm>
            <a:off x="1275644" y="1825625"/>
            <a:ext cx="9626600" cy="4704115"/>
          </a:xfrm>
        </p:spPr>
        <p:txBody>
          <a:bodyPr vert="horz" lIns="91440" tIns="45720" rIns="91440" bIns="45720" rtlCol="0" anchor="t">
            <a:normAutofit/>
          </a:bodyPr>
          <a:lstStyle/>
          <a:p>
            <a:r>
              <a:rPr lang="en-US">
                <a:solidFill>
                  <a:srgbClr val="474C55"/>
                </a:solidFill>
              </a:rPr>
              <a:t>Download and Un-Zip State File </a:t>
            </a:r>
            <a:endParaRPr lang="en-US"/>
          </a:p>
          <a:p>
            <a:r>
              <a:rPr lang="en-US">
                <a:solidFill>
                  <a:srgbClr val="474C55"/>
                </a:solidFill>
              </a:rPr>
              <a:t>Load the Contents of the Geo File into Pandas Data Frame.</a:t>
            </a:r>
          </a:p>
          <a:p>
            <a:r>
              <a:rPr lang="en-US">
                <a:solidFill>
                  <a:srgbClr val="474C55"/>
                </a:solidFill>
              </a:rPr>
              <a:t>Drop Unnecessary Columns and Filter Unnecessary Rows.</a:t>
            </a:r>
          </a:p>
          <a:p>
            <a:pPr lvl="1">
              <a:buFont typeface="Courier New" panose="020B0604020202020204" pitchFamily="34" charset="0"/>
              <a:buChar char="o"/>
            </a:pPr>
            <a:r>
              <a:rPr lang="en-US">
                <a:solidFill>
                  <a:srgbClr val="474C55"/>
                </a:solidFill>
              </a:rPr>
              <a:t>Parse Row Data If Necessary</a:t>
            </a:r>
          </a:p>
          <a:p>
            <a:r>
              <a:rPr lang="en-US">
                <a:solidFill>
                  <a:srgbClr val="474C55"/>
                </a:solidFill>
              </a:rPr>
              <a:t>Load the Contents of the Population File into a Data Frame.</a:t>
            </a:r>
          </a:p>
          <a:p>
            <a:r>
              <a:rPr lang="en-US">
                <a:solidFill>
                  <a:srgbClr val="474C55"/>
                </a:solidFill>
              </a:rPr>
              <a:t>Save Data to the Aggregated CSV File</a:t>
            </a:r>
          </a:p>
          <a:p>
            <a:r>
              <a:rPr lang="en-US">
                <a:solidFill>
                  <a:srgbClr val="474C55"/>
                </a:solidFill>
              </a:rPr>
              <a:t>Delete All of the Downloaded Files</a:t>
            </a:r>
          </a:p>
          <a:p>
            <a:r>
              <a:rPr lang="en-US">
                <a:solidFill>
                  <a:srgbClr val="474C55"/>
                </a:solidFill>
              </a:rPr>
              <a:t>Upload CSV to AWS S3 Bucket</a:t>
            </a:r>
          </a:p>
          <a:p>
            <a:endParaRPr lang="en-US">
              <a:solidFill>
                <a:srgbClr val="474C55"/>
              </a:solidFill>
            </a:endParaRPr>
          </a:p>
          <a:p>
            <a:pPr lvl="1">
              <a:buFont typeface="Courier New" panose="020B0604020202020204" pitchFamily="34" charset="0"/>
              <a:buChar char="o"/>
            </a:pPr>
            <a:endParaRPr lang="en-US">
              <a:solidFill>
                <a:srgbClr val="474C55"/>
              </a:solidFill>
            </a:endParaRPr>
          </a:p>
          <a:p>
            <a:pPr lvl="1">
              <a:buFont typeface="Courier New" panose="020B0604020202020204" pitchFamily="34" charset="0"/>
              <a:buChar char="o"/>
            </a:pPr>
            <a:endParaRPr lang="en-US">
              <a:solidFill>
                <a:srgbClr val="474C55"/>
              </a:solidFill>
            </a:endParaRPr>
          </a:p>
        </p:txBody>
      </p:sp>
      <p:pic>
        <p:nvPicPr>
          <p:cNvPr id="4" name="Picture 3" descr="A logo with orange lines&#10;&#10;Description automatically generated">
            <a:extLst>
              <a:ext uri="{FF2B5EF4-FFF2-40B4-BE49-F238E27FC236}">
                <a16:creationId xmlns:a16="http://schemas.microsoft.com/office/drawing/2014/main" id="{930FA9A0-0D15-B8B4-B805-3B9D5EE5781D}"/>
              </a:ext>
            </a:extLst>
          </p:cNvPr>
          <p:cNvPicPr>
            <a:picLocks noChangeAspect="1"/>
          </p:cNvPicPr>
          <p:nvPr/>
        </p:nvPicPr>
        <p:blipFill>
          <a:blip r:embed="rId3"/>
          <a:stretch>
            <a:fillRect/>
          </a:stretch>
        </p:blipFill>
        <p:spPr>
          <a:xfrm>
            <a:off x="8482360" y="399930"/>
            <a:ext cx="2857500" cy="895350"/>
          </a:xfrm>
          <a:prstGeom prst="rect">
            <a:avLst/>
          </a:prstGeom>
        </p:spPr>
      </p:pic>
      <p:sp>
        <p:nvSpPr>
          <p:cNvPr id="6" name="Slide Number Placeholder 5">
            <a:extLst>
              <a:ext uri="{FF2B5EF4-FFF2-40B4-BE49-F238E27FC236}">
                <a16:creationId xmlns:a16="http://schemas.microsoft.com/office/drawing/2014/main" id="{0E41A754-ACEA-39F8-3F31-9C321A44E230}"/>
              </a:ext>
            </a:extLst>
          </p:cNvPr>
          <p:cNvSpPr>
            <a:spLocks noGrp="1"/>
          </p:cNvSpPr>
          <p:nvPr>
            <p:ph type="sldNum" sz="quarter" idx="12"/>
          </p:nvPr>
        </p:nvSpPr>
        <p:spPr/>
        <p:txBody>
          <a:bodyPr/>
          <a:lstStyle/>
          <a:p>
            <a:fld id="{330EA680-D336-4FF7-8B7A-9848BB0A1C32}" type="slidenum">
              <a:rPr lang="en-US" smtClean="0"/>
              <a:t>15</a:t>
            </a:fld>
            <a:endParaRPr lang="en-US"/>
          </a:p>
        </p:txBody>
      </p:sp>
    </p:spTree>
    <p:extLst>
      <p:ext uri="{BB962C8B-B14F-4D97-AF65-F5344CB8AC3E}">
        <p14:creationId xmlns:p14="http://schemas.microsoft.com/office/powerpoint/2010/main" val="4182683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3D496A-A808-FB84-C079-AB01F82F4FDF}"/>
              </a:ext>
            </a:extLst>
          </p:cNvPr>
          <p:cNvSpPr/>
          <p:nvPr/>
        </p:nvSpPr>
        <p:spPr>
          <a:xfrm>
            <a:off x="-1167" y="-1167"/>
            <a:ext cx="12193165" cy="1694216"/>
          </a:xfrm>
          <a:prstGeom prst="rect">
            <a:avLst/>
          </a:prstGeom>
          <a:solidFill>
            <a:srgbClr val="474C5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01150"/>
            <a:ext cx="6324601" cy="1296626"/>
          </a:xfrm>
        </p:spPr>
        <p:txBody>
          <a:bodyPr>
            <a:normAutofit fontScale="90000"/>
          </a:bodyPr>
          <a:lstStyle/>
          <a:p>
            <a:r>
              <a:rPr lang="en-US">
                <a:solidFill>
                  <a:srgbClr val="FFFFFF"/>
                </a:solidFill>
              </a:rPr>
              <a:t>Entity Relationship Diagram</a:t>
            </a:r>
            <a:endParaRPr lang="en-US"/>
          </a:p>
        </p:txBody>
      </p:sp>
      <p:pic>
        <p:nvPicPr>
          <p:cNvPr id="6" name="Content Placeholder 5" descr="A screenshot of a computer screen&#10;&#10;Description automatically generated">
            <a:extLst>
              <a:ext uri="{FF2B5EF4-FFF2-40B4-BE49-F238E27FC236}">
                <a16:creationId xmlns:a16="http://schemas.microsoft.com/office/drawing/2014/main" id="{2BC076CF-83F2-A525-91D5-292B5ABA72E2}"/>
              </a:ext>
            </a:extLst>
          </p:cNvPr>
          <p:cNvPicPr>
            <a:picLocks noGrp="1" noChangeAspect="1"/>
          </p:cNvPicPr>
          <p:nvPr>
            <p:ph sz="half" idx="1"/>
          </p:nvPr>
        </p:nvPicPr>
        <p:blipFill>
          <a:blip r:embed="rId3"/>
          <a:stretch>
            <a:fillRect/>
          </a:stretch>
        </p:blipFill>
        <p:spPr>
          <a:xfrm>
            <a:off x="1018559" y="2759819"/>
            <a:ext cx="6615267" cy="3380145"/>
          </a:xfrm>
        </p:spPr>
      </p:pic>
      <p:pic>
        <p:nvPicPr>
          <p:cNvPr id="4" name="Picture 3" descr="A logo with orange lines&#10;&#10;Description automatically generated">
            <a:extLst>
              <a:ext uri="{FF2B5EF4-FFF2-40B4-BE49-F238E27FC236}">
                <a16:creationId xmlns:a16="http://schemas.microsoft.com/office/drawing/2014/main" id="{930FA9A0-0D15-B8B4-B805-3B9D5EE5781D}"/>
              </a:ext>
            </a:extLst>
          </p:cNvPr>
          <p:cNvPicPr>
            <a:picLocks noChangeAspect="1"/>
          </p:cNvPicPr>
          <p:nvPr/>
        </p:nvPicPr>
        <p:blipFill>
          <a:blip r:embed="rId4"/>
          <a:stretch>
            <a:fillRect/>
          </a:stretch>
        </p:blipFill>
        <p:spPr>
          <a:xfrm>
            <a:off x="8482360" y="399930"/>
            <a:ext cx="2857500" cy="895350"/>
          </a:xfrm>
          <a:prstGeom prst="rect">
            <a:avLst/>
          </a:prstGeom>
        </p:spPr>
      </p:pic>
      <p:sp>
        <p:nvSpPr>
          <p:cNvPr id="8" name="Arrow: Right 7">
            <a:extLst>
              <a:ext uri="{FF2B5EF4-FFF2-40B4-BE49-F238E27FC236}">
                <a16:creationId xmlns:a16="http://schemas.microsoft.com/office/drawing/2014/main" id="{88877A81-D2F1-7700-C4BD-A83C149A8700}"/>
              </a:ext>
            </a:extLst>
          </p:cNvPr>
          <p:cNvSpPr/>
          <p:nvPr/>
        </p:nvSpPr>
        <p:spPr>
          <a:xfrm>
            <a:off x="7656870" y="4449096"/>
            <a:ext cx="308733" cy="1799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1" descr="A black screen with white text&#10;&#10;Description automatically generated">
            <a:extLst>
              <a:ext uri="{FF2B5EF4-FFF2-40B4-BE49-F238E27FC236}">
                <a16:creationId xmlns:a16="http://schemas.microsoft.com/office/drawing/2014/main" id="{F2284C6F-1571-30C2-75C6-9FA848120BB7}"/>
              </a:ext>
            </a:extLst>
          </p:cNvPr>
          <p:cNvPicPr>
            <a:picLocks noGrp="1" noChangeAspect="1"/>
          </p:cNvPicPr>
          <p:nvPr>
            <p:ph sz="half" idx="2"/>
          </p:nvPr>
        </p:nvPicPr>
        <p:blipFill>
          <a:blip r:embed="rId5"/>
          <a:stretch>
            <a:fillRect/>
          </a:stretch>
        </p:blipFill>
        <p:spPr>
          <a:xfrm>
            <a:off x="7971662" y="2389265"/>
            <a:ext cx="2885449" cy="4108962"/>
          </a:xfrm>
        </p:spPr>
      </p:pic>
      <p:sp>
        <p:nvSpPr>
          <p:cNvPr id="3" name="Slide Number Placeholder 2">
            <a:extLst>
              <a:ext uri="{FF2B5EF4-FFF2-40B4-BE49-F238E27FC236}">
                <a16:creationId xmlns:a16="http://schemas.microsoft.com/office/drawing/2014/main" id="{6F4145D2-5F19-1D46-38BF-39CD17950A7C}"/>
              </a:ext>
            </a:extLst>
          </p:cNvPr>
          <p:cNvSpPr>
            <a:spLocks noGrp="1"/>
          </p:cNvSpPr>
          <p:nvPr>
            <p:ph type="sldNum" sz="quarter" idx="12"/>
          </p:nvPr>
        </p:nvSpPr>
        <p:spPr/>
        <p:txBody>
          <a:bodyPr/>
          <a:lstStyle/>
          <a:p>
            <a:fld id="{330EA680-D336-4FF7-8B7A-9848BB0A1C32}" type="slidenum">
              <a:rPr lang="en-US" smtClean="0"/>
              <a:t>16</a:t>
            </a:fld>
            <a:endParaRPr lang="en-US"/>
          </a:p>
        </p:txBody>
      </p:sp>
    </p:spTree>
    <p:extLst>
      <p:ext uri="{BB962C8B-B14F-4D97-AF65-F5344CB8AC3E}">
        <p14:creationId xmlns:p14="http://schemas.microsoft.com/office/powerpoint/2010/main" val="4268851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3D496A-A808-FB84-C079-AB01F82F4FDF}"/>
              </a:ext>
            </a:extLst>
          </p:cNvPr>
          <p:cNvSpPr/>
          <p:nvPr/>
        </p:nvSpPr>
        <p:spPr>
          <a:xfrm>
            <a:off x="-1167" y="-1167"/>
            <a:ext cx="12193165" cy="1694216"/>
          </a:xfrm>
          <a:prstGeom prst="rect">
            <a:avLst/>
          </a:prstGeom>
          <a:solidFill>
            <a:srgbClr val="474C5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01150"/>
            <a:ext cx="6324601" cy="1296626"/>
          </a:xfrm>
        </p:spPr>
        <p:txBody>
          <a:bodyPr>
            <a:normAutofit/>
          </a:bodyPr>
          <a:lstStyle/>
          <a:p>
            <a:r>
              <a:rPr lang="en-US">
                <a:solidFill>
                  <a:srgbClr val="FFFFFF"/>
                </a:solidFill>
              </a:rPr>
              <a:t>Spark Querying</a:t>
            </a:r>
            <a:endParaRPr lang="en-US"/>
          </a:p>
        </p:txBody>
      </p:sp>
      <p:sp>
        <p:nvSpPr>
          <p:cNvPr id="3" name="Subtitle 2"/>
          <p:cNvSpPr>
            <a:spLocks noGrp="1"/>
          </p:cNvSpPr>
          <p:nvPr>
            <p:ph sz="half" idx="1"/>
          </p:nvPr>
        </p:nvSpPr>
        <p:spPr>
          <a:xfrm>
            <a:off x="838200" y="1825625"/>
            <a:ext cx="10659762" cy="4351338"/>
          </a:xfrm>
        </p:spPr>
        <p:txBody>
          <a:bodyPr vert="horz" lIns="91440" tIns="45720" rIns="91440" bIns="45720" rtlCol="0" anchor="t">
            <a:normAutofit/>
          </a:bodyPr>
          <a:lstStyle/>
          <a:p>
            <a:r>
              <a:rPr lang="en-US">
                <a:solidFill>
                  <a:srgbClr val="474C55"/>
                </a:solidFill>
              </a:rPr>
              <a:t>Retrieve cleaned data CSV files.</a:t>
            </a:r>
          </a:p>
          <a:p>
            <a:r>
              <a:rPr lang="en-US">
                <a:solidFill>
                  <a:srgbClr val="474C55"/>
                </a:solidFill>
                <a:ea typeface="+mn-lt"/>
                <a:cs typeface="+mn-lt"/>
              </a:rPr>
              <a:t>Using </a:t>
            </a:r>
            <a:r>
              <a:rPr lang="en-US" err="1">
                <a:solidFill>
                  <a:srgbClr val="474C55"/>
                </a:solidFill>
                <a:ea typeface="+mn-lt"/>
                <a:cs typeface="+mn-lt"/>
              </a:rPr>
              <a:t>PySpark</a:t>
            </a:r>
            <a:r>
              <a:rPr lang="en-US">
                <a:solidFill>
                  <a:srgbClr val="474C55"/>
                </a:solidFill>
                <a:ea typeface="+mn-lt"/>
                <a:cs typeface="+mn-lt"/>
              </a:rPr>
              <a:t> and Spark SQL, we queried cleaned data to generate result sets tailored for each question.</a:t>
            </a:r>
          </a:p>
          <a:p>
            <a:r>
              <a:rPr lang="en-US">
                <a:solidFill>
                  <a:srgbClr val="474C55"/>
                </a:solidFill>
              </a:rPr>
              <a:t>Result sets are saved as CSV files and imported into </a:t>
            </a:r>
            <a:r>
              <a:rPr lang="en-US" err="1">
                <a:solidFill>
                  <a:srgbClr val="474C55"/>
                </a:solidFill>
              </a:rPr>
              <a:t>PowerBI</a:t>
            </a:r>
            <a:r>
              <a:rPr lang="en-US">
                <a:solidFill>
                  <a:srgbClr val="474C55"/>
                </a:solidFill>
              </a:rPr>
              <a:t> for visualization.</a:t>
            </a:r>
          </a:p>
        </p:txBody>
      </p:sp>
      <p:pic>
        <p:nvPicPr>
          <p:cNvPr id="4" name="Picture 3" descr="A logo with orange lines&#10;&#10;Description automatically generated">
            <a:extLst>
              <a:ext uri="{FF2B5EF4-FFF2-40B4-BE49-F238E27FC236}">
                <a16:creationId xmlns:a16="http://schemas.microsoft.com/office/drawing/2014/main" id="{930FA9A0-0D15-B8B4-B805-3B9D5EE5781D}"/>
              </a:ext>
            </a:extLst>
          </p:cNvPr>
          <p:cNvPicPr>
            <a:picLocks noChangeAspect="1"/>
          </p:cNvPicPr>
          <p:nvPr/>
        </p:nvPicPr>
        <p:blipFill>
          <a:blip r:embed="rId3"/>
          <a:stretch>
            <a:fillRect/>
          </a:stretch>
        </p:blipFill>
        <p:spPr>
          <a:xfrm>
            <a:off x="8482360" y="399930"/>
            <a:ext cx="2857500" cy="895350"/>
          </a:xfrm>
          <a:prstGeom prst="rect">
            <a:avLst/>
          </a:prstGeom>
        </p:spPr>
      </p:pic>
      <p:pic>
        <p:nvPicPr>
          <p:cNvPr id="6" name="Picture 5" descr="Principles of Query Visualization - Khoury Vis Lab, Northeastern University">
            <a:extLst>
              <a:ext uri="{FF2B5EF4-FFF2-40B4-BE49-F238E27FC236}">
                <a16:creationId xmlns:a16="http://schemas.microsoft.com/office/drawing/2014/main" id="{91C4D6A2-BE3C-C1C4-3326-0E0FCBF11499}"/>
              </a:ext>
            </a:extLst>
          </p:cNvPr>
          <p:cNvPicPr>
            <a:picLocks noChangeAspect="1"/>
          </p:cNvPicPr>
          <p:nvPr/>
        </p:nvPicPr>
        <p:blipFill>
          <a:blip r:embed="rId4"/>
          <a:stretch>
            <a:fillRect/>
          </a:stretch>
        </p:blipFill>
        <p:spPr>
          <a:xfrm>
            <a:off x="2893670" y="3998088"/>
            <a:ext cx="6126480" cy="2864733"/>
          </a:xfrm>
          <a:prstGeom prst="rect">
            <a:avLst/>
          </a:prstGeom>
        </p:spPr>
      </p:pic>
      <p:sp>
        <p:nvSpPr>
          <p:cNvPr id="7" name="Slide Number Placeholder 6">
            <a:extLst>
              <a:ext uri="{FF2B5EF4-FFF2-40B4-BE49-F238E27FC236}">
                <a16:creationId xmlns:a16="http://schemas.microsoft.com/office/drawing/2014/main" id="{AFFE23B8-330F-214C-ACDD-7C6E5A116DDA}"/>
              </a:ext>
            </a:extLst>
          </p:cNvPr>
          <p:cNvSpPr>
            <a:spLocks noGrp="1"/>
          </p:cNvSpPr>
          <p:nvPr>
            <p:ph type="sldNum" sz="quarter" idx="12"/>
          </p:nvPr>
        </p:nvSpPr>
        <p:spPr/>
        <p:txBody>
          <a:bodyPr/>
          <a:lstStyle/>
          <a:p>
            <a:fld id="{330EA680-D336-4FF7-8B7A-9848BB0A1C32}" type="slidenum">
              <a:rPr lang="en-US" smtClean="0"/>
              <a:t>17</a:t>
            </a:fld>
            <a:endParaRPr lang="en-US"/>
          </a:p>
        </p:txBody>
      </p:sp>
    </p:spTree>
    <p:extLst>
      <p:ext uri="{BB962C8B-B14F-4D97-AF65-F5344CB8AC3E}">
        <p14:creationId xmlns:p14="http://schemas.microsoft.com/office/powerpoint/2010/main" val="2697714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74C55"/>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3D496A-A808-FB84-C079-AB01F82F4FDF}"/>
              </a:ext>
            </a:extLst>
          </p:cNvPr>
          <p:cNvSpPr/>
          <p:nvPr/>
        </p:nvSpPr>
        <p:spPr>
          <a:xfrm>
            <a:off x="-1167" y="-1167"/>
            <a:ext cx="12193165" cy="1694216"/>
          </a:xfrm>
          <a:prstGeom prst="rect">
            <a:avLst/>
          </a:prstGeom>
          <a:solidFill>
            <a:srgbClr val="474C5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95894" y="2658530"/>
            <a:ext cx="11587166" cy="2881578"/>
          </a:xfrm>
        </p:spPr>
        <p:txBody>
          <a:bodyPr>
            <a:noAutofit/>
          </a:bodyPr>
          <a:lstStyle/>
          <a:p>
            <a:r>
              <a:rPr lang="en-US" sz="9000">
                <a:solidFill>
                  <a:srgbClr val="FFFFFF"/>
                </a:solidFill>
                <a:latin typeface="Aptos Display"/>
              </a:rPr>
              <a:t>Challenges and Defects</a:t>
            </a:r>
            <a:endParaRPr lang="en-US"/>
          </a:p>
        </p:txBody>
      </p:sp>
      <p:pic>
        <p:nvPicPr>
          <p:cNvPr id="4" name="Picture 3" descr="A logo with orange lines&#10;&#10;Description automatically generated">
            <a:extLst>
              <a:ext uri="{FF2B5EF4-FFF2-40B4-BE49-F238E27FC236}">
                <a16:creationId xmlns:a16="http://schemas.microsoft.com/office/drawing/2014/main" id="{930FA9A0-0D15-B8B4-B805-3B9D5EE5781D}"/>
              </a:ext>
            </a:extLst>
          </p:cNvPr>
          <p:cNvPicPr>
            <a:picLocks noChangeAspect="1"/>
          </p:cNvPicPr>
          <p:nvPr/>
        </p:nvPicPr>
        <p:blipFill>
          <a:blip r:embed="rId2"/>
          <a:stretch>
            <a:fillRect/>
          </a:stretch>
        </p:blipFill>
        <p:spPr>
          <a:xfrm>
            <a:off x="8482360" y="399930"/>
            <a:ext cx="2857500" cy="895350"/>
          </a:xfrm>
          <a:prstGeom prst="rect">
            <a:avLst/>
          </a:prstGeom>
        </p:spPr>
      </p:pic>
      <p:sp>
        <p:nvSpPr>
          <p:cNvPr id="6" name="Slide Number Placeholder 5">
            <a:extLst>
              <a:ext uri="{FF2B5EF4-FFF2-40B4-BE49-F238E27FC236}">
                <a16:creationId xmlns:a16="http://schemas.microsoft.com/office/drawing/2014/main" id="{61995937-0D6D-30DF-2C2E-2DA9D82B4C9B}"/>
              </a:ext>
            </a:extLst>
          </p:cNvPr>
          <p:cNvSpPr>
            <a:spLocks noGrp="1"/>
          </p:cNvSpPr>
          <p:nvPr>
            <p:ph type="sldNum" sz="quarter" idx="12"/>
          </p:nvPr>
        </p:nvSpPr>
        <p:spPr/>
        <p:txBody>
          <a:bodyPr/>
          <a:lstStyle/>
          <a:p>
            <a:fld id="{330EA680-D336-4FF7-8B7A-9848BB0A1C32}" type="slidenum">
              <a:rPr lang="en-US" smtClean="0"/>
              <a:t>18</a:t>
            </a:fld>
            <a:endParaRPr lang="en-US"/>
          </a:p>
        </p:txBody>
      </p:sp>
    </p:spTree>
    <p:extLst>
      <p:ext uri="{BB962C8B-B14F-4D97-AF65-F5344CB8AC3E}">
        <p14:creationId xmlns:p14="http://schemas.microsoft.com/office/powerpoint/2010/main" val="2994632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3D496A-A808-FB84-C079-AB01F82F4FDF}"/>
              </a:ext>
            </a:extLst>
          </p:cNvPr>
          <p:cNvSpPr/>
          <p:nvPr/>
        </p:nvSpPr>
        <p:spPr>
          <a:xfrm>
            <a:off x="-1167" y="-1167"/>
            <a:ext cx="12193165" cy="1694216"/>
          </a:xfrm>
          <a:prstGeom prst="rect">
            <a:avLst/>
          </a:prstGeom>
          <a:solidFill>
            <a:srgbClr val="474C5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01150"/>
            <a:ext cx="6324601" cy="1296626"/>
          </a:xfrm>
        </p:spPr>
        <p:txBody>
          <a:bodyPr>
            <a:normAutofit/>
          </a:bodyPr>
          <a:lstStyle/>
          <a:p>
            <a:r>
              <a:rPr lang="en-US">
                <a:solidFill>
                  <a:srgbClr val="FFFFFF"/>
                </a:solidFill>
              </a:rPr>
              <a:t>Challenges Faced</a:t>
            </a:r>
            <a:endParaRPr lang="en-US"/>
          </a:p>
        </p:txBody>
      </p:sp>
      <p:sp>
        <p:nvSpPr>
          <p:cNvPr id="3" name="Subtitle 2"/>
          <p:cNvSpPr>
            <a:spLocks noGrp="1"/>
          </p:cNvSpPr>
          <p:nvPr>
            <p:ph sz="half" idx="1"/>
          </p:nvPr>
        </p:nvSpPr>
        <p:spPr>
          <a:xfrm>
            <a:off x="124428" y="1825625"/>
            <a:ext cx="7154771" cy="4351338"/>
          </a:xfrm>
        </p:spPr>
        <p:txBody>
          <a:bodyPr vert="horz" lIns="91440" tIns="45720" rIns="91440" bIns="45720" rtlCol="0" anchor="t">
            <a:normAutofit/>
          </a:bodyPr>
          <a:lstStyle/>
          <a:p>
            <a:r>
              <a:rPr lang="en-US">
                <a:solidFill>
                  <a:srgbClr val="474C55"/>
                </a:solidFill>
                <a:ea typeface="+mn-lt"/>
                <a:cs typeface="+mn-lt"/>
              </a:rPr>
              <a:t>Understanding how to access and use the redistricting data from the census website effectively.</a:t>
            </a:r>
          </a:p>
          <a:p>
            <a:r>
              <a:rPr lang="en-US">
                <a:solidFill>
                  <a:srgbClr val="474C55"/>
                </a:solidFill>
                <a:ea typeface="+mn-lt"/>
                <a:cs typeface="+mn-lt"/>
              </a:rPr>
              <a:t>Identifying which columns were relevant to our goals and the trends we wanted to show.</a:t>
            </a:r>
          </a:p>
          <a:p>
            <a:r>
              <a:rPr lang="en-US">
                <a:solidFill>
                  <a:srgbClr val="474C55"/>
                </a:solidFill>
                <a:ea typeface="+mn-lt"/>
                <a:cs typeface="+mn-lt"/>
              </a:rPr>
              <a:t>Choosing the best visualizations for the data and trends, ensuring they are professional and well-formatted.</a:t>
            </a:r>
          </a:p>
        </p:txBody>
      </p:sp>
      <p:pic>
        <p:nvPicPr>
          <p:cNvPr id="4" name="Picture 3" descr="A logo with orange lines&#10;&#10;Description automatically generated">
            <a:extLst>
              <a:ext uri="{FF2B5EF4-FFF2-40B4-BE49-F238E27FC236}">
                <a16:creationId xmlns:a16="http://schemas.microsoft.com/office/drawing/2014/main" id="{930FA9A0-0D15-B8B4-B805-3B9D5EE5781D}"/>
              </a:ext>
            </a:extLst>
          </p:cNvPr>
          <p:cNvPicPr>
            <a:picLocks noChangeAspect="1"/>
          </p:cNvPicPr>
          <p:nvPr/>
        </p:nvPicPr>
        <p:blipFill>
          <a:blip r:embed="rId2"/>
          <a:stretch>
            <a:fillRect/>
          </a:stretch>
        </p:blipFill>
        <p:spPr>
          <a:xfrm>
            <a:off x="8482360" y="399930"/>
            <a:ext cx="2857500" cy="895350"/>
          </a:xfrm>
          <a:prstGeom prst="rect">
            <a:avLst/>
          </a:prstGeom>
        </p:spPr>
      </p:pic>
      <p:pic>
        <p:nvPicPr>
          <p:cNvPr id="6" name="Picture 5" descr="Career – Aakash Namkeen">
            <a:extLst>
              <a:ext uri="{FF2B5EF4-FFF2-40B4-BE49-F238E27FC236}">
                <a16:creationId xmlns:a16="http://schemas.microsoft.com/office/drawing/2014/main" id="{3EA51BFD-A142-A204-048C-790D3A43B29C}"/>
              </a:ext>
            </a:extLst>
          </p:cNvPr>
          <p:cNvPicPr>
            <a:picLocks noChangeAspect="1"/>
          </p:cNvPicPr>
          <p:nvPr/>
        </p:nvPicPr>
        <p:blipFill>
          <a:blip r:embed="rId3"/>
          <a:stretch>
            <a:fillRect/>
          </a:stretch>
        </p:blipFill>
        <p:spPr>
          <a:xfrm>
            <a:off x="7813153" y="1824218"/>
            <a:ext cx="4050657" cy="4531007"/>
          </a:xfrm>
          <a:prstGeom prst="rect">
            <a:avLst/>
          </a:prstGeom>
        </p:spPr>
      </p:pic>
      <p:sp>
        <p:nvSpPr>
          <p:cNvPr id="7" name="Slide Number Placeholder 6">
            <a:extLst>
              <a:ext uri="{FF2B5EF4-FFF2-40B4-BE49-F238E27FC236}">
                <a16:creationId xmlns:a16="http://schemas.microsoft.com/office/drawing/2014/main" id="{AF8AD655-00AE-6966-EC04-D4CD6E17F84E}"/>
              </a:ext>
            </a:extLst>
          </p:cNvPr>
          <p:cNvSpPr>
            <a:spLocks noGrp="1"/>
          </p:cNvSpPr>
          <p:nvPr>
            <p:ph type="sldNum" sz="quarter" idx="12"/>
          </p:nvPr>
        </p:nvSpPr>
        <p:spPr/>
        <p:txBody>
          <a:bodyPr/>
          <a:lstStyle/>
          <a:p>
            <a:fld id="{330EA680-D336-4FF7-8B7A-9848BB0A1C32}" type="slidenum">
              <a:rPr lang="en-US" smtClean="0"/>
              <a:t>19</a:t>
            </a:fld>
            <a:endParaRPr lang="en-US"/>
          </a:p>
        </p:txBody>
      </p:sp>
    </p:spTree>
    <p:extLst>
      <p:ext uri="{BB962C8B-B14F-4D97-AF65-F5344CB8AC3E}">
        <p14:creationId xmlns:p14="http://schemas.microsoft.com/office/powerpoint/2010/main" val="1110550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3D496A-A808-FB84-C079-AB01F82F4FDF}"/>
              </a:ext>
            </a:extLst>
          </p:cNvPr>
          <p:cNvSpPr/>
          <p:nvPr/>
        </p:nvSpPr>
        <p:spPr>
          <a:xfrm>
            <a:off x="-1167" y="-1167"/>
            <a:ext cx="12193165" cy="1694216"/>
          </a:xfrm>
          <a:prstGeom prst="rect">
            <a:avLst/>
          </a:prstGeom>
          <a:solidFill>
            <a:srgbClr val="474C5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01150"/>
            <a:ext cx="5181601" cy="1296626"/>
          </a:xfrm>
        </p:spPr>
        <p:txBody>
          <a:bodyPr/>
          <a:lstStyle/>
          <a:p>
            <a:r>
              <a:rPr lang="en-US">
                <a:solidFill>
                  <a:srgbClr val="FFFFFF"/>
                </a:solidFill>
              </a:rPr>
              <a:t>Presentation Outline</a:t>
            </a:r>
          </a:p>
        </p:txBody>
      </p:sp>
      <p:sp>
        <p:nvSpPr>
          <p:cNvPr id="3" name="Subtitle 2"/>
          <p:cNvSpPr>
            <a:spLocks noGrp="1"/>
          </p:cNvSpPr>
          <p:nvPr>
            <p:ph sz="half" idx="1"/>
          </p:nvPr>
        </p:nvSpPr>
        <p:spPr>
          <a:xfrm>
            <a:off x="838202" y="2047473"/>
            <a:ext cx="6020763" cy="4312754"/>
          </a:xfrm>
        </p:spPr>
        <p:txBody>
          <a:bodyPr vert="horz" lIns="91440" tIns="45720" rIns="91440" bIns="45720" rtlCol="0" anchor="t">
            <a:normAutofit/>
          </a:bodyPr>
          <a:lstStyle/>
          <a:p>
            <a:pPr marL="514350" indent="-514350">
              <a:buAutoNum type="arabicPeriod"/>
            </a:pPr>
            <a:r>
              <a:rPr lang="en-US">
                <a:solidFill>
                  <a:srgbClr val="474C55"/>
                </a:solidFill>
              </a:rPr>
              <a:t>Project Overview</a:t>
            </a:r>
          </a:p>
          <a:p>
            <a:pPr marL="514350" indent="-514350">
              <a:buAutoNum type="arabicPeriod"/>
            </a:pPr>
            <a:r>
              <a:rPr lang="en-US">
                <a:solidFill>
                  <a:srgbClr val="474C55"/>
                </a:solidFill>
              </a:rPr>
              <a:t>Tech Overview</a:t>
            </a:r>
          </a:p>
          <a:p>
            <a:pPr marL="514350" indent="-514350">
              <a:buAutoNum type="arabicPeriod"/>
            </a:pPr>
            <a:r>
              <a:rPr lang="en-US">
                <a:solidFill>
                  <a:srgbClr val="474C55"/>
                </a:solidFill>
              </a:rPr>
              <a:t>Data Overview</a:t>
            </a:r>
          </a:p>
          <a:p>
            <a:pPr marL="514350" indent="-514350">
              <a:buAutoNum type="arabicPeriod"/>
            </a:pPr>
            <a:r>
              <a:rPr lang="en-US">
                <a:solidFill>
                  <a:srgbClr val="474C55"/>
                </a:solidFill>
              </a:rPr>
              <a:t>Challenges and Defects</a:t>
            </a:r>
          </a:p>
          <a:p>
            <a:pPr marL="514350" indent="-514350">
              <a:buAutoNum type="arabicPeriod"/>
            </a:pPr>
            <a:r>
              <a:rPr lang="en-US">
                <a:solidFill>
                  <a:srgbClr val="474C55"/>
                </a:solidFill>
              </a:rPr>
              <a:t>Data Analysis </a:t>
            </a:r>
          </a:p>
          <a:p>
            <a:pPr marL="514350" indent="-514350">
              <a:buAutoNum type="arabicPeriod"/>
            </a:pPr>
            <a:r>
              <a:rPr lang="en-US">
                <a:solidFill>
                  <a:srgbClr val="474C55"/>
                </a:solidFill>
              </a:rPr>
              <a:t>Retrospective</a:t>
            </a:r>
          </a:p>
          <a:p>
            <a:pPr marL="514350" indent="-514350">
              <a:buAutoNum type="arabicPeriod"/>
            </a:pPr>
            <a:r>
              <a:rPr lang="en-US">
                <a:solidFill>
                  <a:srgbClr val="474C55"/>
                </a:solidFill>
              </a:rPr>
              <a:t>Q&amp;A</a:t>
            </a:r>
          </a:p>
          <a:p>
            <a:pPr>
              <a:buAutoNum type="arabicPeriod"/>
            </a:pPr>
            <a:endParaRPr lang="en-US">
              <a:solidFill>
                <a:srgbClr val="474C55"/>
              </a:solidFill>
            </a:endParaRPr>
          </a:p>
        </p:txBody>
      </p:sp>
      <p:pic>
        <p:nvPicPr>
          <p:cNvPr id="4" name="Picture 3" descr="A logo with orange lines&#10;&#10;Description automatically generated">
            <a:extLst>
              <a:ext uri="{FF2B5EF4-FFF2-40B4-BE49-F238E27FC236}">
                <a16:creationId xmlns:a16="http://schemas.microsoft.com/office/drawing/2014/main" id="{930FA9A0-0D15-B8B4-B805-3B9D5EE5781D}"/>
              </a:ext>
            </a:extLst>
          </p:cNvPr>
          <p:cNvPicPr>
            <a:picLocks noChangeAspect="1"/>
          </p:cNvPicPr>
          <p:nvPr/>
        </p:nvPicPr>
        <p:blipFill>
          <a:blip r:embed="rId2"/>
          <a:stretch>
            <a:fillRect/>
          </a:stretch>
        </p:blipFill>
        <p:spPr>
          <a:xfrm>
            <a:off x="8482360" y="399930"/>
            <a:ext cx="2857500" cy="895350"/>
          </a:xfrm>
          <a:prstGeom prst="rect">
            <a:avLst/>
          </a:prstGeom>
        </p:spPr>
      </p:pic>
      <p:sp>
        <p:nvSpPr>
          <p:cNvPr id="6" name="Slide Number Placeholder 5">
            <a:extLst>
              <a:ext uri="{FF2B5EF4-FFF2-40B4-BE49-F238E27FC236}">
                <a16:creationId xmlns:a16="http://schemas.microsoft.com/office/drawing/2014/main" id="{F50E0BCC-D91C-C5FA-744D-AEA42B68E1FE}"/>
              </a:ext>
            </a:extLst>
          </p:cNvPr>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3575313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3D496A-A808-FB84-C079-AB01F82F4FDF}"/>
              </a:ext>
            </a:extLst>
          </p:cNvPr>
          <p:cNvSpPr/>
          <p:nvPr/>
        </p:nvSpPr>
        <p:spPr>
          <a:xfrm>
            <a:off x="-1167" y="-1167"/>
            <a:ext cx="12193165" cy="1694216"/>
          </a:xfrm>
          <a:prstGeom prst="rect">
            <a:avLst/>
          </a:prstGeom>
          <a:solidFill>
            <a:srgbClr val="474C5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a:solidFill>
                  <a:srgbClr val="FFFFFF"/>
                </a:solidFill>
              </a:rPr>
              <a:t>Outstanding Defects/Issues</a:t>
            </a:r>
            <a:endParaRPr lang="en-US"/>
          </a:p>
        </p:txBody>
      </p:sp>
      <p:sp>
        <p:nvSpPr>
          <p:cNvPr id="3" name="Subtitle 2"/>
          <p:cNvSpPr>
            <a:spLocks noGrp="1"/>
          </p:cNvSpPr>
          <p:nvPr>
            <p:ph idx="1"/>
          </p:nvPr>
        </p:nvSpPr>
        <p:spPr/>
        <p:txBody>
          <a:bodyPr vert="horz" lIns="91440" tIns="45720" rIns="91440" bIns="45720" rtlCol="0" anchor="t">
            <a:normAutofit/>
          </a:bodyPr>
          <a:lstStyle/>
          <a:p>
            <a:r>
              <a:rPr lang="en-US">
                <a:solidFill>
                  <a:srgbClr val="474C55"/>
                </a:solidFill>
              </a:rPr>
              <a:t>The data had columns on "Hispanic &amp; Latino" and "Not Hispanic or Latino", however this data was troublesome because it represented a population that was well over the total population for a given state</a:t>
            </a:r>
          </a:p>
          <a:p>
            <a:r>
              <a:rPr lang="en-US">
                <a:solidFill>
                  <a:srgbClr val="474C55"/>
                </a:solidFill>
              </a:rPr>
              <a:t>For example, given Alabama's Population in 2000</a:t>
            </a:r>
          </a:p>
          <a:p>
            <a:pPr lvl="1">
              <a:buFont typeface="Courier New" panose="020B0604020202020204" pitchFamily="34" charset="0"/>
              <a:buChar char="o"/>
            </a:pPr>
            <a:r>
              <a:rPr lang="en-US">
                <a:solidFill>
                  <a:srgbClr val="474C55"/>
                </a:solidFill>
              </a:rPr>
              <a:t>Hispanic &amp; Latino: </a:t>
            </a:r>
            <a:r>
              <a:rPr lang="en-US">
                <a:solidFill>
                  <a:srgbClr val="474C55"/>
                </a:solidFill>
                <a:ea typeface="+mn-lt"/>
                <a:cs typeface="+mn-lt"/>
              </a:rPr>
              <a:t>4,371,270</a:t>
            </a:r>
          </a:p>
          <a:p>
            <a:pPr lvl="1">
              <a:buFont typeface="Courier New" panose="020B0604020202020204" pitchFamily="34" charset="0"/>
              <a:buChar char="o"/>
            </a:pPr>
            <a:r>
              <a:rPr lang="en-US">
                <a:solidFill>
                  <a:srgbClr val="474C55"/>
                </a:solidFill>
                <a:ea typeface="+mn-lt"/>
                <a:cs typeface="+mn-lt"/>
              </a:rPr>
              <a:t>Not Hispanic or Latino: 4,332,184</a:t>
            </a:r>
          </a:p>
          <a:p>
            <a:pPr lvl="1">
              <a:buFont typeface="Courier New" panose="020B0604020202020204" pitchFamily="34" charset="0"/>
              <a:buChar char="o"/>
            </a:pPr>
            <a:r>
              <a:rPr lang="en-US">
                <a:solidFill>
                  <a:srgbClr val="474C55"/>
                </a:solidFill>
                <a:ea typeface="+mn-lt"/>
                <a:cs typeface="+mn-lt"/>
              </a:rPr>
              <a:t>Total Population: 4,447,100</a:t>
            </a:r>
          </a:p>
          <a:p>
            <a:r>
              <a:rPr lang="en-US">
                <a:solidFill>
                  <a:srgbClr val="474C55"/>
                </a:solidFill>
                <a:ea typeface="+mn-lt"/>
                <a:cs typeface="+mn-lt"/>
              </a:rPr>
              <a:t>Possible sources of error</a:t>
            </a:r>
          </a:p>
          <a:p>
            <a:pPr lvl="1">
              <a:buFont typeface="Courier New" panose="020B0604020202020204" pitchFamily="34" charset="0"/>
              <a:buChar char="o"/>
            </a:pPr>
            <a:r>
              <a:rPr lang="en-US">
                <a:solidFill>
                  <a:srgbClr val="474C55"/>
                </a:solidFill>
                <a:ea typeface="+mn-lt"/>
                <a:cs typeface="+mn-lt"/>
              </a:rPr>
              <a:t>Mislabeled columns</a:t>
            </a:r>
          </a:p>
        </p:txBody>
      </p:sp>
      <p:pic>
        <p:nvPicPr>
          <p:cNvPr id="4" name="Picture 3" descr="A logo with orange lines&#10;&#10;Description automatically generated">
            <a:extLst>
              <a:ext uri="{FF2B5EF4-FFF2-40B4-BE49-F238E27FC236}">
                <a16:creationId xmlns:a16="http://schemas.microsoft.com/office/drawing/2014/main" id="{930FA9A0-0D15-B8B4-B805-3B9D5EE5781D}"/>
              </a:ext>
            </a:extLst>
          </p:cNvPr>
          <p:cNvPicPr>
            <a:picLocks noChangeAspect="1"/>
          </p:cNvPicPr>
          <p:nvPr/>
        </p:nvPicPr>
        <p:blipFill>
          <a:blip r:embed="rId2"/>
          <a:stretch>
            <a:fillRect/>
          </a:stretch>
        </p:blipFill>
        <p:spPr>
          <a:xfrm>
            <a:off x="8482360" y="399930"/>
            <a:ext cx="2857500" cy="895350"/>
          </a:xfrm>
          <a:prstGeom prst="rect">
            <a:avLst/>
          </a:prstGeom>
        </p:spPr>
      </p:pic>
      <p:pic>
        <p:nvPicPr>
          <p:cNvPr id="12" name="Picture 11" descr="Vlc Media Player Logo Png, Transparent Png - vhv">
            <a:extLst>
              <a:ext uri="{FF2B5EF4-FFF2-40B4-BE49-F238E27FC236}">
                <a16:creationId xmlns:a16="http://schemas.microsoft.com/office/drawing/2014/main" id="{A1E55AEB-B066-C720-D09A-4FAB2E0BC13B}"/>
              </a:ext>
            </a:extLst>
          </p:cNvPr>
          <p:cNvPicPr>
            <a:picLocks noChangeAspect="1"/>
          </p:cNvPicPr>
          <p:nvPr/>
        </p:nvPicPr>
        <p:blipFill>
          <a:blip r:embed="rId3"/>
          <a:stretch>
            <a:fillRect/>
          </a:stretch>
        </p:blipFill>
        <p:spPr>
          <a:xfrm>
            <a:off x="8940800" y="3418840"/>
            <a:ext cx="2743200" cy="2743200"/>
          </a:xfrm>
          <a:prstGeom prst="rect">
            <a:avLst/>
          </a:prstGeom>
        </p:spPr>
      </p:pic>
      <p:sp>
        <p:nvSpPr>
          <p:cNvPr id="6" name="Slide Number Placeholder 5">
            <a:extLst>
              <a:ext uri="{FF2B5EF4-FFF2-40B4-BE49-F238E27FC236}">
                <a16:creationId xmlns:a16="http://schemas.microsoft.com/office/drawing/2014/main" id="{B9E6A44C-9A46-A7CB-1654-9B2FDB48ECDC}"/>
              </a:ext>
            </a:extLst>
          </p:cNvPr>
          <p:cNvSpPr>
            <a:spLocks noGrp="1"/>
          </p:cNvSpPr>
          <p:nvPr>
            <p:ph type="sldNum" sz="quarter" idx="12"/>
          </p:nvPr>
        </p:nvSpPr>
        <p:spPr/>
        <p:txBody>
          <a:bodyPr/>
          <a:lstStyle/>
          <a:p>
            <a:fld id="{330EA680-D336-4FF7-8B7A-9848BB0A1C32}" type="slidenum">
              <a:rPr lang="en-US" smtClean="0"/>
              <a:t>20</a:t>
            </a:fld>
            <a:endParaRPr lang="en-US"/>
          </a:p>
        </p:txBody>
      </p:sp>
    </p:spTree>
    <p:extLst>
      <p:ext uri="{BB962C8B-B14F-4D97-AF65-F5344CB8AC3E}">
        <p14:creationId xmlns:p14="http://schemas.microsoft.com/office/powerpoint/2010/main" val="3434748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74C55"/>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3D496A-A808-FB84-C079-AB01F82F4FDF}"/>
              </a:ext>
            </a:extLst>
          </p:cNvPr>
          <p:cNvSpPr/>
          <p:nvPr/>
        </p:nvSpPr>
        <p:spPr>
          <a:xfrm>
            <a:off x="-1167" y="-1167"/>
            <a:ext cx="12193165" cy="1694216"/>
          </a:xfrm>
          <a:prstGeom prst="rect">
            <a:avLst/>
          </a:prstGeom>
          <a:solidFill>
            <a:srgbClr val="474C5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809156" y="2284214"/>
            <a:ext cx="6574010" cy="2881578"/>
          </a:xfrm>
        </p:spPr>
        <p:txBody>
          <a:bodyPr>
            <a:noAutofit/>
          </a:bodyPr>
          <a:lstStyle/>
          <a:p>
            <a:r>
              <a:rPr lang="en-US" sz="9000">
                <a:solidFill>
                  <a:srgbClr val="FFFFFF"/>
                </a:solidFill>
              </a:rPr>
              <a:t>Data Analysis</a:t>
            </a:r>
            <a:endParaRPr lang="en-US" sz="9000"/>
          </a:p>
        </p:txBody>
      </p:sp>
      <p:pic>
        <p:nvPicPr>
          <p:cNvPr id="4" name="Picture 3" descr="A logo with orange lines&#10;&#10;Description automatically generated">
            <a:extLst>
              <a:ext uri="{FF2B5EF4-FFF2-40B4-BE49-F238E27FC236}">
                <a16:creationId xmlns:a16="http://schemas.microsoft.com/office/drawing/2014/main" id="{930FA9A0-0D15-B8B4-B805-3B9D5EE5781D}"/>
              </a:ext>
            </a:extLst>
          </p:cNvPr>
          <p:cNvPicPr>
            <a:picLocks noChangeAspect="1"/>
          </p:cNvPicPr>
          <p:nvPr/>
        </p:nvPicPr>
        <p:blipFill>
          <a:blip r:embed="rId2"/>
          <a:stretch>
            <a:fillRect/>
          </a:stretch>
        </p:blipFill>
        <p:spPr>
          <a:xfrm>
            <a:off x="8482360" y="399930"/>
            <a:ext cx="2857500" cy="895350"/>
          </a:xfrm>
          <a:prstGeom prst="rect">
            <a:avLst/>
          </a:prstGeom>
        </p:spPr>
      </p:pic>
      <p:sp>
        <p:nvSpPr>
          <p:cNvPr id="6" name="Slide Number Placeholder 5">
            <a:extLst>
              <a:ext uri="{FF2B5EF4-FFF2-40B4-BE49-F238E27FC236}">
                <a16:creationId xmlns:a16="http://schemas.microsoft.com/office/drawing/2014/main" id="{61995937-0D6D-30DF-2C2E-2DA9D82B4C9B}"/>
              </a:ext>
            </a:extLst>
          </p:cNvPr>
          <p:cNvSpPr>
            <a:spLocks noGrp="1"/>
          </p:cNvSpPr>
          <p:nvPr>
            <p:ph type="sldNum" sz="quarter" idx="12"/>
          </p:nvPr>
        </p:nvSpPr>
        <p:spPr/>
        <p:txBody>
          <a:bodyPr/>
          <a:lstStyle/>
          <a:p>
            <a:fld id="{330EA680-D336-4FF7-8B7A-9848BB0A1C32}" type="slidenum">
              <a:rPr lang="en-US" smtClean="0"/>
              <a:t>21</a:t>
            </a:fld>
            <a:endParaRPr lang="en-US"/>
          </a:p>
        </p:txBody>
      </p:sp>
    </p:spTree>
    <p:extLst>
      <p:ext uri="{BB962C8B-B14F-4D97-AF65-F5344CB8AC3E}">
        <p14:creationId xmlns:p14="http://schemas.microsoft.com/office/powerpoint/2010/main" val="4013680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3D496A-A808-FB84-C079-AB01F82F4FDF}"/>
              </a:ext>
            </a:extLst>
          </p:cNvPr>
          <p:cNvSpPr/>
          <p:nvPr/>
        </p:nvSpPr>
        <p:spPr>
          <a:xfrm>
            <a:off x="-1167" y="-1167"/>
            <a:ext cx="12193165" cy="1694216"/>
          </a:xfrm>
          <a:prstGeom prst="rect">
            <a:avLst/>
          </a:prstGeom>
          <a:solidFill>
            <a:srgbClr val="474C5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01150"/>
            <a:ext cx="6324601" cy="1296626"/>
          </a:xfrm>
        </p:spPr>
        <p:txBody>
          <a:bodyPr>
            <a:normAutofit/>
          </a:bodyPr>
          <a:lstStyle/>
          <a:p>
            <a:r>
              <a:rPr lang="en-US">
                <a:solidFill>
                  <a:srgbClr val="FFFFFF"/>
                </a:solidFill>
              </a:rPr>
              <a:t>Total Population</a:t>
            </a:r>
            <a:endParaRPr lang="en-US"/>
          </a:p>
        </p:txBody>
      </p:sp>
      <p:pic>
        <p:nvPicPr>
          <p:cNvPr id="4" name="Picture 3" descr="A logo with orange lines&#10;&#10;Description automatically generated">
            <a:extLst>
              <a:ext uri="{FF2B5EF4-FFF2-40B4-BE49-F238E27FC236}">
                <a16:creationId xmlns:a16="http://schemas.microsoft.com/office/drawing/2014/main" id="{930FA9A0-0D15-B8B4-B805-3B9D5EE5781D}"/>
              </a:ext>
            </a:extLst>
          </p:cNvPr>
          <p:cNvPicPr>
            <a:picLocks noChangeAspect="1"/>
          </p:cNvPicPr>
          <p:nvPr/>
        </p:nvPicPr>
        <p:blipFill>
          <a:blip r:embed="rId2"/>
          <a:stretch>
            <a:fillRect/>
          </a:stretch>
        </p:blipFill>
        <p:spPr>
          <a:xfrm>
            <a:off x="8482360" y="399930"/>
            <a:ext cx="2857500" cy="895350"/>
          </a:xfrm>
          <a:prstGeom prst="rect">
            <a:avLst/>
          </a:prstGeom>
        </p:spPr>
      </p:pic>
      <p:pic>
        <p:nvPicPr>
          <p:cNvPr id="3" name="Picture 2">
            <a:extLst>
              <a:ext uri="{FF2B5EF4-FFF2-40B4-BE49-F238E27FC236}">
                <a16:creationId xmlns:a16="http://schemas.microsoft.com/office/drawing/2014/main" id="{A0AAA824-6C26-054A-AF03-406FEDFA06C5}"/>
              </a:ext>
            </a:extLst>
          </p:cNvPr>
          <p:cNvPicPr>
            <a:picLocks noChangeAspect="1"/>
          </p:cNvPicPr>
          <p:nvPr/>
        </p:nvPicPr>
        <p:blipFill>
          <a:blip r:embed="rId3"/>
          <a:stretch>
            <a:fillRect/>
          </a:stretch>
        </p:blipFill>
        <p:spPr>
          <a:xfrm>
            <a:off x="2931" y="2330830"/>
            <a:ext cx="6084277" cy="3456572"/>
          </a:xfrm>
          <a:prstGeom prst="rect">
            <a:avLst/>
          </a:prstGeom>
        </p:spPr>
      </p:pic>
      <p:pic>
        <p:nvPicPr>
          <p:cNvPr id="7" name="Picture 6" descr="A graph showing the growth of a number of years&#10;&#10;Description automatically generated">
            <a:extLst>
              <a:ext uri="{FF2B5EF4-FFF2-40B4-BE49-F238E27FC236}">
                <a16:creationId xmlns:a16="http://schemas.microsoft.com/office/drawing/2014/main" id="{3C9CAD8D-AF5A-D3D3-3C7A-AC684D736FA1}"/>
              </a:ext>
            </a:extLst>
          </p:cNvPr>
          <p:cNvPicPr>
            <a:picLocks noChangeAspect="1"/>
          </p:cNvPicPr>
          <p:nvPr/>
        </p:nvPicPr>
        <p:blipFill>
          <a:blip r:embed="rId4"/>
          <a:stretch>
            <a:fillRect/>
          </a:stretch>
        </p:blipFill>
        <p:spPr>
          <a:xfrm>
            <a:off x="6115811" y="2328173"/>
            <a:ext cx="5884427" cy="3457428"/>
          </a:xfrm>
          <a:prstGeom prst="rect">
            <a:avLst/>
          </a:prstGeom>
        </p:spPr>
      </p:pic>
      <p:sp>
        <p:nvSpPr>
          <p:cNvPr id="6" name="Slide Number Placeholder 5">
            <a:extLst>
              <a:ext uri="{FF2B5EF4-FFF2-40B4-BE49-F238E27FC236}">
                <a16:creationId xmlns:a16="http://schemas.microsoft.com/office/drawing/2014/main" id="{33EC5CD7-2703-4BAF-4C53-CD7EEC520225}"/>
              </a:ext>
            </a:extLst>
          </p:cNvPr>
          <p:cNvSpPr>
            <a:spLocks noGrp="1"/>
          </p:cNvSpPr>
          <p:nvPr>
            <p:ph type="sldNum" sz="quarter" idx="12"/>
          </p:nvPr>
        </p:nvSpPr>
        <p:spPr/>
        <p:txBody>
          <a:bodyPr/>
          <a:lstStyle/>
          <a:p>
            <a:fld id="{330EA680-D336-4FF7-8B7A-9848BB0A1C32}" type="slidenum">
              <a:rPr lang="en-US" smtClean="0"/>
              <a:t>22</a:t>
            </a:fld>
            <a:endParaRPr lang="en-US"/>
          </a:p>
        </p:txBody>
      </p:sp>
    </p:spTree>
    <p:extLst>
      <p:ext uri="{BB962C8B-B14F-4D97-AF65-F5344CB8AC3E}">
        <p14:creationId xmlns:p14="http://schemas.microsoft.com/office/powerpoint/2010/main" val="4277088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3D496A-A808-FB84-C079-AB01F82F4FDF}"/>
              </a:ext>
            </a:extLst>
          </p:cNvPr>
          <p:cNvSpPr/>
          <p:nvPr/>
        </p:nvSpPr>
        <p:spPr>
          <a:xfrm>
            <a:off x="-1167" y="-1167"/>
            <a:ext cx="12193165" cy="1694216"/>
          </a:xfrm>
          <a:prstGeom prst="rect">
            <a:avLst/>
          </a:prstGeom>
          <a:solidFill>
            <a:srgbClr val="474C5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01150"/>
            <a:ext cx="6324601" cy="1296626"/>
          </a:xfrm>
        </p:spPr>
        <p:txBody>
          <a:bodyPr>
            <a:normAutofit/>
          </a:bodyPr>
          <a:lstStyle/>
          <a:p>
            <a:r>
              <a:rPr lang="en-US">
                <a:solidFill>
                  <a:srgbClr val="FFFFFF"/>
                </a:solidFill>
              </a:rPr>
              <a:t>Highest Populated Region</a:t>
            </a:r>
            <a:endParaRPr lang="en-US"/>
          </a:p>
        </p:txBody>
      </p:sp>
      <p:pic>
        <p:nvPicPr>
          <p:cNvPr id="15" name="Content Placeholder 14">
            <a:extLst>
              <a:ext uri="{FF2B5EF4-FFF2-40B4-BE49-F238E27FC236}">
                <a16:creationId xmlns:a16="http://schemas.microsoft.com/office/drawing/2014/main" id="{13A55B10-8A30-3D33-D568-6129D5A45431}"/>
              </a:ext>
            </a:extLst>
          </p:cNvPr>
          <p:cNvPicPr>
            <a:picLocks noGrp="1" noChangeAspect="1"/>
          </p:cNvPicPr>
          <p:nvPr>
            <p:ph sz="half" idx="2"/>
          </p:nvPr>
        </p:nvPicPr>
        <p:blipFill>
          <a:blip r:embed="rId2"/>
          <a:stretch>
            <a:fillRect/>
          </a:stretch>
        </p:blipFill>
        <p:spPr>
          <a:xfrm>
            <a:off x="6230073" y="2394061"/>
            <a:ext cx="5586327" cy="3145786"/>
          </a:xfrm>
        </p:spPr>
      </p:pic>
      <p:pic>
        <p:nvPicPr>
          <p:cNvPr id="4" name="Picture 3" descr="A logo with orange lines&#10;&#10;Description automatically generated">
            <a:extLst>
              <a:ext uri="{FF2B5EF4-FFF2-40B4-BE49-F238E27FC236}">
                <a16:creationId xmlns:a16="http://schemas.microsoft.com/office/drawing/2014/main" id="{930FA9A0-0D15-B8B4-B805-3B9D5EE5781D}"/>
              </a:ext>
            </a:extLst>
          </p:cNvPr>
          <p:cNvPicPr>
            <a:picLocks noChangeAspect="1"/>
          </p:cNvPicPr>
          <p:nvPr/>
        </p:nvPicPr>
        <p:blipFill>
          <a:blip r:embed="rId3"/>
          <a:stretch>
            <a:fillRect/>
          </a:stretch>
        </p:blipFill>
        <p:spPr>
          <a:xfrm>
            <a:off x="8482360" y="399930"/>
            <a:ext cx="2857500" cy="895350"/>
          </a:xfrm>
          <a:prstGeom prst="rect">
            <a:avLst/>
          </a:prstGeom>
        </p:spPr>
      </p:pic>
      <p:pic>
        <p:nvPicPr>
          <p:cNvPr id="14" name="Content Placeholder 13" descr="A graph of different colored columns&#10;&#10;Description automatically generated">
            <a:extLst>
              <a:ext uri="{FF2B5EF4-FFF2-40B4-BE49-F238E27FC236}">
                <a16:creationId xmlns:a16="http://schemas.microsoft.com/office/drawing/2014/main" id="{2CB944F4-1A3E-14FC-E25F-68EC08EC1FD8}"/>
              </a:ext>
            </a:extLst>
          </p:cNvPr>
          <p:cNvPicPr>
            <a:picLocks noGrp="1" noChangeAspect="1"/>
          </p:cNvPicPr>
          <p:nvPr>
            <p:ph sz="half" idx="1"/>
          </p:nvPr>
        </p:nvPicPr>
        <p:blipFill>
          <a:blip r:embed="rId4"/>
          <a:stretch>
            <a:fillRect/>
          </a:stretch>
        </p:blipFill>
        <p:spPr>
          <a:xfrm>
            <a:off x="355922" y="2396906"/>
            <a:ext cx="5588642" cy="3138172"/>
          </a:xfrm>
        </p:spPr>
      </p:pic>
      <p:sp>
        <p:nvSpPr>
          <p:cNvPr id="3" name="Slide Number Placeholder 2">
            <a:extLst>
              <a:ext uri="{FF2B5EF4-FFF2-40B4-BE49-F238E27FC236}">
                <a16:creationId xmlns:a16="http://schemas.microsoft.com/office/drawing/2014/main" id="{4E2C20CF-A744-1023-38F9-80F9754FAA7C}"/>
              </a:ext>
            </a:extLst>
          </p:cNvPr>
          <p:cNvSpPr>
            <a:spLocks noGrp="1"/>
          </p:cNvSpPr>
          <p:nvPr>
            <p:ph type="sldNum" sz="quarter" idx="12"/>
          </p:nvPr>
        </p:nvSpPr>
        <p:spPr/>
        <p:txBody>
          <a:bodyPr/>
          <a:lstStyle/>
          <a:p>
            <a:fld id="{330EA680-D336-4FF7-8B7A-9848BB0A1C32}" type="slidenum">
              <a:rPr lang="en-US" smtClean="0"/>
              <a:t>23</a:t>
            </a:fld>
            <a:endParaRPr lang="en-US"/>
          </a:p>
        </p:txBody>
      </p:sp>
    </p:spTree>
    <p:extLst>
      <p:ext uri="{BB962C8B-B14F-4D97-AF65-F5344CB8AC3E}">
        <p14:creationId xmlns:p14="http://schemas.microsoft.com/office/powerpoint/2010/main" val="1618017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3D496A-A808-FB84-C079-AB01F82F4FDF}"/>
              </a:ext>
            </a:extLst>
          </p:cNvPr>
          <p:cNvSpPr/>
          <p:nvPr/>
        </p:nvSpPr>
        <p:spPr>
          <a:xfrm>
            <a:off x="-1167" y="-1167"/>
            <a:ext cx="12193165" cy="1694216"/>
          </a:xfrm>
          <a:prstGeom prst="rect">
            <a:avLst/>
          </a:prstGeom>
          <a:solidFill>
            <a:srgbClr val="474C5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01150"/>
            <a:ext cx="6324601" cy="1296626"/>
          </a:xfrm>
        </p:spPr>
        <p:txBody>
          <a:bodyPr>
            <a:normAutofit/>
          </a:bodyPr>
          <a:lstStyle/>
          <a:p>
            <a:r>
              <a:rPr lang="en-US">
                <a:solidFill>
                  <a:srgbClr val="FFFFFF"/>
                </a:solidFill>
              </a:rPr>
              <a:t>Categorical Populations</a:t>
            </a:r>
            <a:endParaRPr lang="en-US"/>
          </a:p>
        </p:txBody>
      </p:sp>
      <p:pic>
        <p:nvPicPr>
          <p:cNvPr id="4" name="Picture 3" descr="A logo with orange lines&#10;&#10;Description automatically generated">
            <a:extLst>
              <a:ext uri="{FF2B5EF4-FFF2-40B4-BE49-F238E27FC236}">
                <a16:creationId xmlns:a16="http://schemas.microsoft.com/office/drawing/2014/main" id="{930FA9A0-0D15-B8B4-B805-3B9D5EE5781D}"/>
              </a:ext>
            </a:extLst>
          </p:cNvPr>
          <p:cNvPicPr>
            <a:picLocks noChangeAspect="1"/>
          </p:cNvPicPr>
          <p:nvPr/>
        </p:nvPicPr>
        <p:blipFill>
          <a:blip r:embed="rId3"/>
          <a:stretch>
            <a:fillRect/>
          </a:stretch>
        </p:blipFill>
        <p:spPr>
          <a:xfrm>
            <a:off x="8482360" y="399930"/>
            <a:ext cx="2857500" cy="895350"/>
          </a:xfrm>
          <a:prstGeom prst="rect">
            <a:avLst/>
          </a:prstGeom>
        </p:spPr>
      </p:pic>
      <p:pic>
        <p:nvPicPr>
          <p:cNvPr id="18" name="Picture 17" descr="A graph of a number of people&#10;&#10;Description automatically generated">
            <a:extLst>
              <a:ext uri="{FF2B5EF4-FFF2-40B4-BE49-F238E27FC236}">
                <a16:creationId xmlns:a16="http://schemas.microsoft.com/office/drawing/2014/main" id="{1C222FD7-65C1-3CFB-1F33-3A35ABD1D2C9}"/>
              </a:ext>
            </a:extLst>
          </p:cNvPr>
          <p:cNvPicPr>
            <a:picLocks noChangeAspect="1"/>
          </p:cNvPicPr>
          <p:nvPr/>
        </p:nvPicPr>
        <p:blipFill>
          <a:blip r:embed="rId4"/>
          <a:stretch>
            <a:fillRect/>
          </a:stretch>
        </p:blipFill>
        <p:spPr>
          <a:xfrm>
            <a:off x="1540205" y="1717345"/>
            <a:ext cx="9121487" cy="5143377"/>
          </a:xfrm>
          <a:prstGeom prst="rect">
            <a:avLst/>
          </a:prstGeom>
        </p:spPr>
      </p:pic>
      <p:sp>
        <p:nvSpPr>
          <p:cNvPr id="3" name="Slide Number Placeholder 2">
            <a:extLst>
              <a:ext uri="{FF2B5EF4-FFF2-40B4-BE49-F238E27FC236}">
                <a16:creationId xmlns:a16="http://schemas.microsoft.com/office/drawing/2014/main" id="{9FBA0A06-EA64-7371-CE2A-C4E545C76C36}"/>
              </a:ext>
            </a:extLst>
          </p:cNvPr>
          <p:cNvSpPr>
            <a:spLocks noGrp="1"/>
          </p:cNvSpPr>
          <p:nvPr>
            <p:ph type="sldNum" sz="quarter" idx="12"/>
          </p:nvPr>
        </p:nvSpPr>
        <p:spPr/>
        <p:txBody>
          <a:bodyPr/>
          <a:lstStyle/>
          <a:p>
            <a:fld id="{330EA680-D336-4FF7-8B7A-9848BB0A1C32}" type="slidenum">
              <a:rPr lang="en-US" smtClean="0"/>
              <a:t>24</a:t>
            </a:fld>
            <a:endParaRPr lang="en-US"/>
          </a:p>
        </p:txBody>
      </p:sp>
    </p:spTree>
    <p:extLst>
      <p:ext uri="{BB962C8B-B14F-4D97-AF65-F5344CB8AC3E}">
        <p14:creationId xmlns:p14="http://schemas.microsoft.com/office/powerpoint/2010/main" val="3499994275"/>
      </p:ext>
    </p:extLst>
  </p:cSld>
  <p:clrMapOvr>
    <a:masterClrMapping/>
  </p:clrMapOvr>
  <p:extLst>
    <p:ext uri="{6950BFC3-D8DA-4A85-94F7-54DA5524770B}">
      <p188:commentRel xmlns:p188="http://schemas.microsoft.com/office/powerpoint/2018/8/main" r:id="rId2"/>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3D496A-A808-FB84-C079-AB01F82F4FDF}"/>
              </a:ext>
            </a:extLst>
          </p:cNvPr>
          <p:cNvSpPr/>
          <p:nvPr/>
        </p:nvSpPr>
        <p:spPr>
          <a:xfrm>
            <a:off x="-1167" y="-1167"/>
            <a:ext cx="12193165" cy="1694216"/>
          </a:xfrm>
          <a:prstGeom prst="rect">
            <a:avLst/>
          </a:prstGeom>
          <a:solidFill>
            <a:srgbClr val="474C5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01150"/>
            <a:ext cx="6324601" cy="1296626"/>
          </a:xfrm>
        </p:spPr>
        <p:txBody>
          <a:bodyPr>
            <a:normAutofit/>
          </a:bodyPr>
          <a:lstStyle/>
          <a:p>
            <a:r>
              <a:rPr lang="en-US">
                <a:solidFill>
                  <a:srgbClr val="FFFFFF"/>
                </a:solidFill>
              </a:rPr>
              <a:t>Categorical Populations</a:t>
            </a:r>
            <a:endParaRPr lang="en-US"/>
          </a:p>
        </p:txBody>
      </p:sp>
      <p:pic>
        <p:nvPicPr>
          <p:cNvPr id="4" name="Picture 3" descr="A logo with orange lines&#10;&#10;Description automatically generated">
            <a:extLst>
              <a:ext uri="{FF2B5EF4-FFF2-40B4-BE49-F238E27FC236}">
                <a16:creationId xmlns:a16="http://schemas.microsoft.com/office/drawing/2014/main" id="{930FA9A0-0D15-B8B4-B805-3B9D5EE5781D}"/>
              </a:ext>
            </a:extLst>
          </p:cNvPr>
          <p:cNvPicPr>
            <a:picLocks noChangeAspect="1"/>
          </p:cNvPicPr>
          <p:nvPr/>
        </p:nvPicPr>
        <p:blipFill>
          <a:blip r:embed="rId2"/>
          <a:stretch>
            <a:fillRect/>
          </a:stretch>
        </p:blipFill>
        <p:spPr>
          <a:xfrm>
            <a:off x="8482360" y="399930"/>
            <a:ext cx="2857500" cy="895350"/>
          </a:xfrm>
          <a:prstGeom prst="rect">
            <a:avLst/>
          </a:prstGeom>
        </p:spPr>
      </p:pic>
      <p:pic>
        <p:nvPicPr>
          <p:cNvPr id="15" name="Picture 14" descr="A blue dot with black text&#10;&#10;Description automatically generated">
            <a:extLst>
              <a:ext uri="{FF2B5EF4-FFF2-40B4-BE49-F238E27FC236}">
                <a16:creationId xmlns:a16="http://schemas.microsoft.com/office/drawing/2014/main" id="{B48F75DD-5035-1A02-D66A-6E921377A634}"/>
              </a:ext>
            </a:extLst>
          </p:cNvPr>
          <p:cNvPicPr>
            <a:picLocks noChangeAspect="1"/>
          </p:cNvPicPr>
          <p:nvPr/>
        </p:nvPicPr>
        <p:blipFill>
          <a:blip r:embed="rId3"/>
          <a:srcRect r="180" b="8929"/>
          <a:stretch/>
        </p:blipFill>
        <p:spPr>
          <a:xfrm>
            <a:off x="619496" y="1713078"/>
            <a:ext cx="10953006" cy="511801"/>
          </a:xfrm>
          <a:prstGeom prst="rect">
            <a:avLst/>
          </a:prstGeom>
        </p:spPr>
      </p:pic>
      <p:pic>
        <p:nvPicPr>
          <p:cNvPr id="3" name="Picture 2" descr="A pie chart with numbers and a number of different categories&#10;&#10;Description automatically generated">
            <a:extLst>
              <a:ext uri="{FF2B5EF4-FFF2-40B4-BE49-F238E27FC236}">
                <a16:creationId xmlns:a16="http://schemas.microsoft.com/office/drawing/2014/main" id="{6F819FF5-FF00-A81D-ED7D-47ED3D5ADA28}"/>
              </a:ext>
            </a:extLst>
          </p:cNvPr>
          <p:cNvPicPr>
            <a:picLocks noChangeAspect="1"/>
          </p:cNvPicPr>
          <p:nvPr/>
        </p:nvPicPr>
        <p:blipFill>
          <a:blip r:embed="rId4"/>
          <a:stretch>
            <a:fillRect/>
          </a:stretch>
        </p:blipFill>
        <p:spPr>
          <a:xfrm>
            <a:off x="123825" y="2607310"/>
            <a:ext cx="3999230" cy="3360420"/>
          </a:xfrm>
          <a:prstGeom prst="rect">
            <a:avLst/>
          </a:prstGeom>
        </p:spPr>
      </p:pic>
      <p:pic>
        <p:nvPicPr>
          <p:cNvPr id="6" name="Picture 5" descr="A pie chart with numbers and a number of different categories&#10;&#10;Description automatically generated">
            <a:extLst>
              <a:ext uri="{FF2B5EF4-FFF2-40B4-BE49-F238E27FC236}">
                <a16:creationId xmlns:a16="http://schemas.microsoft.com/office/drawing/2014/main" id="{7CAAEA7D-39B3-92CF-CF4A-7D7F28AD82A7}"/>
              </a:ext>
            </a:extLst>
          </p:cNvPr>
          <p:cNvPicPr>
            <a:picLocks noChangeAspect="1"/>
          </p:cNvPicPr>
          <p:nvPr/>
        </p:nvPicPr>
        <p:blipFill>
          <a:blip r:embed="rId5"/>
          <a:stretch>
            <a:fillRect/>
          </a:stretch>
        </p:blipFill>
        <p:spPr>
          <a:xfrm>
            <a:off x="3963670" y="2611755"/>
            <a:ext cx="4224020" cy="3351530"/>
          </a:xfrm>
          <a:prstGeom prst="rect">
            <a:avLst/>
          </a:prstGeom>
        </p:spPr>
      </p:pic>
      <p:pic>
        <p:nvPicPr>
          <p:cNvPr id="7" name="Picture 6" descr="A pie chart with numbers and a number of different categories&#10;&#10;Description automatically generated">
            <a:extLst>
              <a:ext uri="{FF2B5EF4-FFF2-40B4-BE49-F238E27FC236}">
                <a16:creationId xmlns:a16="http://schemas.microsoft.com/office/drawing/2014/main" id="{6084D8D2-28FA-8721-4A19-8B4AB0F748C5}"/>
              </a:ext>
            </a:extLst>
          </p:cNvPr>
          <p:cNvPicPr>
            <a:picLocks noChangeAspect="1"/>
          </p:cNvPicPr>
          <p:nvPr/>
        </p:nvPicPr>
        <p:blipFill>
          <a:blip r:embed="rId6"/>
          <a:stretch>
            <a:fillRect/>
          </a:stretch>
        </p:blipFill>
        <p:spPr>
          <a:xfrm>
            <a:off x="7915910" y="2611755"/>
            <a:ext cx="4224020" cy="3351530"/>
          </a:xfrm>
          <a:prstGeom prst="rect">
            <a:avLst/>
          </a:prstGeom>
        </p:spPr>
      </p:pic>
      <p:sp>
        <p:nvSpPr>
          <p:cNvPr id="8" name="Slide Number Placeholder 7">
            <a:extLst>
              <a:ext uri="{FF2B5EF4-FFF2-40B4-BE49-F238E27FC236}">
                <a16:creationId xmlns:a16="http://schemas.microsoft.com/office/drawing/2014/main" id="{F7D3A58C-9BB8-CC01-37E4-EEAABB087A65}"/>
              </a:ext>
            </a:extLst>
          </p:cNvPr>
          <p:cNvSpPr>
            <a:spLocks noGrp="1"/>
          </p:cNvSpPr>
          <p:nvPr>
            <p:ph type="sldNum" sz="quarter" idx="12"/>
          </p:nvPr>
        </p:nvSpPr>
        <p:spPr/>
        <p:txBody>
          <a:bodyPr/>
          <a:lstStyle/>
          <a:p>
            <a:fld id="{330EA680-D336-4FF7-8B7A-9848BB0A1C32}" type="slidenum">
              <a:rPr lang="en-US" smtClean="0"/>
              <a:t>25</a:t>
            </a:fld>
            <a:endParaRPr lang="en-US"/>
          </a:p>
        </p:txBody>
      </p:sp>
    </p:spTree>
    <p:extLst>
      <p:ext uri="{BB962C8B-B14F-4D97-AF65-F5344CB8AC3E}">
        <p14:creationId xmlns:p14="http://schemas.microsoft.com/office/powerpoint/2010/main" val="1498097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3D496A-A808-FB84-C079-AB01F82F4FDF}"/>
              </a:ext>
            </a:extLst>
          </p:cNvPr>
          <p:cNvSpPr/>
          <p:nvPr/>
        </p:nvSpPr>
        <p:spPr>
          <a:xfrm>
            <a:off x="-1167" y="-1167"/>
            <a:ext cx="12193165" cy="1694216"/>
          </a:xfrm>
          <a:prstGeom prst="rect">
            <a:avLst/>
          </a:prstGeom>
          <a:solidFill>
            <a:srgbClr val="474C5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01150"/>
            <a:ext cx="6324601" cy="1296626"/>
          </a:xfrm>
        </p:spPr>
        <p:txBody>
          <a:bodyPr>
            <a:normAutofit/>
          </a:bodyPr>
          <a:lstStyle/>
          <a:p>
            <a:r>
              <a:rPr lang="en-US">
                <a:solidFill>
                  <a:srgbClr val="FFFFFF"/>
                </a:solidFill>
              </a:rPr>
              <a:t>Population Comparison</a:t>
            </a:r>
            <a:endParaRPr lang="en-US"/>
          </a:p>
        </p:txBody>
      </p:sp>
      <p:pic>
        <p:nvPicPr>
          <p:cNvPr id="6" name="Content Placeholder 5" descr="A graph of different colored bars&#10;&#10;Description automatically generated">
            <a:extLst>
              <a:ext uri="{FF2B5EF4-FFF2-40B4-BE49-F238E27FC236}">
                <a16:creationId xmlns:a16="http://schemas.microsoft.com/office/drawing/2014/main" id="{A12EDDDD-9726-6A5A-0106-9892B32EDED4}"/>
              </a:ext>
            </a:extLst>
          </p:cNvPr>
          <p:cNvPicPr>
            <a:picLocks noGrp="1" noChangeAspect="1"/>
          </p:cNvPicPr>
          <p:nvPr>
            <p:ph sz="half" idx="1"/>
          </p:nvPr>
        </p:nvPicPr>
        <p:blipFill>
          <a:blip r:embed="rId4"/>
          <a:srcRect l="-212" t="7408" r="-186"/>
          <a:stretch/>
        </p:blipFill>
        <p:spPr>
          <a:xfrm>
            <a:off x="-4860" y="2399035"/>
            <a:ext cx="6077434" cy="3204735"/>
          </a:xfrm>
        </p:spPr>
      </p:pic>
      <p:pic>
        <p:nvPicPr>
          <p:cNvPr id="8" name="Content Placeholder 7">
            <a:extLst>
              <a:ext uri="{FF2B5EF4-FFF2-40B4-BE49-F238E27FC236}">
                <a16:creationId xmlns:a16="http://schemas.microsoft.com/office/drawing/2014/main" id="{F1A1B4BB-D978-CC6F-187B-5C148F730206}"/>
              </a:ext>
            </a:extLst>
          </p:cNvPr>
          <p:cNvPicPr>
            <a:picLocks noGrp="1" noChangeAspect="1"/>
          </p:cNvPicPr>
          <p:nvPr>
            <p:ph sz="half" idx="2"/>
          </p:nvPr>
        </p:nvPicPr>
        <p:blipFill>
          <a:blip r:embed="rId5"/>
          <a:srcRect l="-128" t="7722" r="-220" b="-273"/>
          <a:stretch/>
        </p:blipFill>
        <p:spPr>
          <a:xfrm>
            <a:off x="5929417" y="2398031"/>
            <a:ext cx="6258842" cy="3202571"/>
          </a:xfrm>
        </p:spPr>
      </p:pic>
      <p:pic>
        <p:nvPicPr>
          <p:cNvPr id="4" name="Picture 3" descr="A logo with orange lines&#10;&#10;Description automatically generated">
            <a:extLst>
              <a:ext uri="{FF2B5EF4-FFF2-40B4-BE49-F238E27FC236}">
                <a16:creationId xmlns:a16="http://schemas.microsoft.com/office/drawing/2014/main" id="{930FA9A0-0D15-B8B4-B805-3B9D5EE5781D}"/>
              </a:ext>
            </a:extLst>
          </p:cNvPr>
          <p:cNvPicPr>
            <a:picLocks noChangeAspect="1"/>
          </p:cNvPicPr>
          <p:nvPr/>
        </p:nvPicPr>
        <p:blipFill>
          <a:blip r:embed="rId6"/>
          <a:stretch>
            <a:fillRect/>
          </a:stretch>
        </p:blipFill>
        <p:spPr>
          <a:xfrm>
            <a:off x="8482360" y="399930"/>
            <a:ext cx="2857500" cy="895350"/>
          </a:xfrm>
          <a:prstGeom prst="rect">
            <a:avLst/>
          </a:prstGeom>
        </p:spPr>
      </p:pic>
      <p:sp>
        <p:nvSpPr>
          <p:cNvPr id="10" name="TextBox 9">
            <a:extLst>
              <a:ext uri="{FF2B5EF4-FFF2-40B4-BE49-F238E27FC236}">
                <a16:creationId xmlns:a16="http://schemas.microsoft.com/office/drawing/2014/main" id="{B18675FD-6000-59CD-D1BC-1E4E7F7A91AC}"/>
              </a:ext>
            </a:extLst>
          </p:cNvPr>
          <p:cNvSpPr txBox="1"/>
          <p:nvPr/>
        </p:nvSpPr>
        <p:spPr>
          <a:xfrm>
            <a:off x="5210" y="1713572"/>
            <a:ext cx="210469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a:solidFill>
                  <a:srgbClr val="474C55"/>
                </a:solidFill>
              </a:rPr>
              <a:t>State</a:t>
            </a:r>
          </a:p>
        </p:txBody>
      </p:sp>
      <p:sp>
        <p:nvSpPr>
          <p:cNvPr id="11" name="TextBox 10">
            <a:extLst>
              <a:ext uri="{FF2B5EF4-FFF2-40B4-BE49-F238E27FC236}">
                <a16:creationId xmlns:a16="http://schemas.microsoft.com/office/drawing/2014/main" id="{531EB30A-20E4-36B0-EDC9-BAA331089463}"/>
              </a:ext>
            </a:extLst>
          </p:cNvPr>
          <p:cNvSpPr txBox="1"/>
          <p:nvPr/>
        </p:nvSpPr>
        <p:spPr>
          <a:xfrm>
            <a:off x="6101207" y="1694413"/>
            <a:ext cx="214952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a:solidFill>
                  <a:srgbClr val="474C55"/>
                </a:solidFill>
              </a:rPr>
              <a:t>Region</a:t>
            </a:r>
          </a:p>
        </p:txBody>
      </p:sp>
      <p:sp>
        <p:nvSpPr>
          <p:cNvPr id="3" name="Slide Number Placeholder 2">
            <a:extLst>
              <a:ext uri="{FF2B5EF4-FFF2-40B4-BE49-F238E27FC236}">
                <a16:creationId xmlns:a16="http://schemas.microsoft.com/office/drawing/2014/main" id="{DCEFDD76-0977-3DE7-54BA-7708D8517552}"/>
              </a:ext>
            </a:extLst>
          </p:cNvPr>
          <p:cNvSpPr>
            <a:spLocks noGrp="1"/>
          </p:cNvSpPr>
          <p:nvPr>
            <p:ph type="sldNum" sz="quarter" idx="12"/>
          </p:nvPr>
        </p:nvSpPr>
        <p:spPr/>
        <p:txBody>
          <a:bodyPr/>
          <a:lstStyle/>
          <a:p>
            <a:fld id="{330EA680-D336-4FF7-8B7A-9848BB0A1C32}" type="slidenum">
              <a:rPr lang="en-US" smtClean="0"/>
              <a:t>26</a:t>
            </a:fld>
            <a:endParaRPr lang="en-US"/>
          </a:p>
        </p:txBody>
      </p:sp>
    </p:spTree>
    <p:extLst>
      <p:ext uri="{BB962C8B-B14F-4D97-AF65-F5344CB8AC3E}">
        <p14:creationId xmlns:p14="http://schemas.microsoft.com/office/powerpoint/2010/main" val="3407167842"/>
      </p:ext>
    </p:extLst>
  </p:cSld>
  <p:clrMapOvr>
    <a:masterClrMapping/>
  </p:clrMapOvr>
  <p:extLst>
    <p:ext uri="{6950BFC3-D8DA-4A85-94F7-54DA5524770B}">
      <p188:commentRel xmlns:p188="http://schemas.microsoft.com/office/powerpoint/2018/8/main" r:id="rId3"/>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3F3C8A-06AC-01D0-892F-ACC4925180E1}"/>
              </a:ext>
            </a:extLst>
          </p:cNvPr>
          <p:cNvPicPr>
            <a:picLocks noChangeAspect="1"/>
          </p:cNvPicPr>
          <p:nvPr/>
        </p:nvPicPr>
        <p:blipFill>
          <a:blip r:embed="rId3"/>
          <a:srcRect l="34909" b="263"/>
          <a:stretch/>
        </p:blipFill>
        <p:spPr>
          <a:xfrm>
            <a:off x="5328" y="1418832"/>
            <a:ext cx="12192001" cy="5439285"/>
          </a:xfrm>
          <a:prstGeom prst="rect">
            <a:avLst/>
          </a:prstGeom>
        </p:spPr>
      </p:pic>
      <p:sp>
        <p:nvSpPr>
          <p:cNvPr id="5" name="Rectangle 4">
            <a:extLst>
              <a:ext uri="{FF2B5EF4-FFF2-40B4-BE49-F238E27FC236}">
                <a16:creationId xmlns:a16="http://schemas.microsoft.com/office/drawing/2014/main" id="{4F3D496A-A808-FB84-C079-AB01F82F4FDF}"/>
              </a:ext>
            </a:extLst>
          </p:cNvPr>
          <p:cNvSpPr/>
          <p:nvPr/>
        </p:nvSpPr>
        <p:spPr>
          <a:xfrm>
            <a:off x="-1167" y="-1167"/>
            <a:ext cx="12193165" cy="1694216"/>
          </a:xfrm>
          <a:prstGeom prst="rect">
            <a:avLst/>
          </a:prstGeom>
          <a:solidFill>
            <a:srgbClr val="474C5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01150"/>
            <a:ext cx="6324601" cy="1296626"/>
          </a:xfrm>
        </p:spPr>
        <p:txBody>
          <a:bodyPr>
            <a:normAutofit/>
          </a:bodyPr>
          <a:lstStyle/>
          <a:p>
            <a:r>
              <a:rPr lang="en-US">
                <a:solidFill>
                  <a:srgbClr val="FFFFFF"/>
                </a:solidFill>
              </a:rPr>
              <a:t>Trend Line Prediction</a:t>
            </a:r>
            <a:endParaRPr lang="en-US"/>
          </a:p>
        </p:txBody>
      </p:sp>
      <p:pic>
        <p:nvPicPr>
          <p:cNvPr id="4" name="Picture 3" descr="A logo with orange lines&#10;&#10;Description automatically generated">
            <a:extLst>
              <a:ext uri="{FF2B5EF4-FFF2-40B4-BE49-F238E27FC236}">
                <a16:creationId xmlns:a16="http://schemas.microsoft.com/office/drawing/2014/main" id="{930FA9A0-0D15-B8B4-B805-3B9D5EE5781D}"/>
              </a:ext>
            </a:extLst>
          </p:cNvPr>
          <p:cNvPicPr>
            <a:picLocks noChangeAspect="1"/>
          </p:cNvPicPr>
          <p:nvPr/>
        </p:nvPicPr>
        <p:blipFill>
          <a:blip r:embed="rId4"/>
          <a:stretch>
            <a:fillRect/>
          </a:stretch>
        </p:blipFill>
        <p:spPr>
          <a:xfrm>
            <a:off x="8482360" y="399930"/>
            <a:ext cx="2857500" cy="895350"/>
          </a:xfrm>
          <a:prstGeom prst="rect">
            <a:avLst/>
          </a:prstGeom>
        </p:spPr>
      </p:pic>
      <p:pic>
        <p:nvPicPr>
          <p:cNvPr id="6" name="Picture 5">
            <a:extLst>
              <a:ext uri="{FF2B5EF4-FFF2-40B4-BE49-F238E27FC236}">
                <a16:creationId xmlns:a16="http://schemas.microsoft.com/office/drawing/2014/main" id="{1BA0E318-BE4F-13AB-28A3-2FC80E361A1C}"/>
              </a:ext>
            </a:extLst>
          </p:cNvPr>
          <p:cNvPicPr>
            <a:picLocks noChangeAspect="1"/>
          </p:cNvPicPr>
          <p:nvPr/>
        </p:nvPicPr>
        <p:blipFill>
          <a:blip r:embed="rId5"/>
          <a:srcRect l="28963" r="27896" b="263"/>
          <a:stretch/>
        </p:blipFill>
        <p:spPr>
          <a:xfrm>
            <a:off x="3186127" y="1718571"/>
            <a:ext cx="3810004" cy="5132625"/>
          </a:xfrm>
          <a:prstGeom prst="rect">
            <a:avLst/>
          </a:prstGeom>
        </p:spPr>
      </p:pic>
      <p:sp>
        <p:nvSpPr>
          <p:cNvPr id="16" name="TextBox 15">
            <a:extLst>
              <a:ext uri="{FF2B5EF4-FFF2-40B4-BE49-F238E27FC236}">
                <a16:creationId xmlns:a16="http://schemas.microsoft.com/office/drawing/2014/main" id="{15701990-5324-7F96-ABEB-E78D402E9BB8}"/>
              </a:ext>
            </a:extLst>
          </p:cNvPr>
          <p:cNvSpPr txBox="1"/>
          <p:nvPr/>
        </p:nvSpPr>
        <p:spPr>
          <a:xfrm>
            <a:off x="8483655" y="2291206"/>
            <a:ext cx="2676292"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a:solidFill>
                  <a:srgbClr val="474C55"/>
                </a:solidFill>
              </a:rPr>
              <a:t>Estimated using exponential growth model, averaging  data collected from the 3 decades</a:t>
            </a:r>
            <a:endParaRPr lang="en-US">
              <a:solidFill>
                <a:srgbClr val="000000"/>
              </a:solidFill>
            </a:endParaRPr>
          </a:p>
          <a:p>
            <a:endParaRPr lang="en-US">
              <a:solidFill>
                <a:srgbClr val="474C55"/>
              </a:solidFill>
            </a:endParaRPr>
          </a:p>
          <a:p>
            <a:pPr marL="285750" indent="-285750">
              <a:buFont typeface="Arial"/>
              <a:buChar char="•"/>
            </a:pPr>
            <a:r>
              <a:rPr lang="en-US">
                <a:solidFill>
                  <a:srgbClr val="474C55"/>
                </a:solidFill>
              </a:rPr>
              <a:t>The United States population in 2020: </a:t>
            </a:r>
            <a:endParaRPr lang="en-US"/>
          </a:p>
          <a:p>
            <a:pPr algn="ctr"/>
            <a:r>
              <a:rPr lang="en-US">
                <a:solidFill>
                  <a:srgbClr val="474C55"/>
                </a:solidFill>
              </a:rPr>
              <a:t>334 Million</a:t>
            </a:r>
          </a:p>
          <a:p>
            <a:pPr algn="ctr"/>
            <a:endParaRPr lang="en-US">
              <a:solidFill>
                <a:srgbClr val="474C55"/>
              </a:solidFill>
            </a:endParaRPr>
          </a:p>
          <a:p>
            <a:pPr marL="285750" indent="-285750">
              <a:buFont typeface="Arial"/>
              <a:buChar char="•"/>
            </a:pPr>
            <a:r>
              <a:rPr lang="en-US">
                <a:solidFill>
                  <a:srgbClr val="474C55"/>
                </a:solidFill>
              </a:rPr>
              <a:t>Expected US population in 2030:</a:t>
            </a:r>
          </a:p>
          <a:p>
            <a:pPr algn="ctr"/>
            <a:r>
              <a:rPr lang="en-US">
                <a:solidFill>
                  <a:srgbClr val="474C55"/>
                </a:solidFill>
              </a:rPr>
              <a:t>&gt; 360 Million</a:t>
            </a:r>
          </a:p>
          <a:p>
            <a:endParaRPr lang="en-US">
              <a:solidFill>
                <a:srgbClr val="474C55"/>
              </a:solidFill>
            </a:endParaRPr>
          </a:p>
          <a:p>
            <a:endParaRPr lang="en-US">
              <a:solidFill>
                <a:srgbClr val="474C55"/>
              </a:solidFill>
            </a:endParaRPr>
          </a:p>
          <a:p>
            <a:endParaRPr lang="en-US">
              <a:solidFill>
                <a:srgbClr val="474C55"/>
              </a:solidFill>
            </a:endParaRPr>
          </a:p>
        </p:txBody>
      </p:sp>
      <p:sp>
        <p:nvSpPr>
          <p:cNvPr id="7" name="Slide Number Placeholder 6">
            <a:extLst>
              <a:ext uri="{FF2B5EF4-FFF2-40B4-BE49-F238E27FC236}">
                <a16:creationId xmlns:a16="http://schemas.microsoft.com/office/drawing/2014/main" id="{2454564B-CF1C-B2A4-6ADA-17306FA67828}"/>
              </a:ext>
            </a:extLst>
          </p:cNvPr>
          <p:cNvSpPr>
            <a:spLocks noGrp="1"/>
          </p:cNvSpPr>
          <p:nvPr>
            <p:ph type="sldNum" sz="quarter" idx="12"/>
          </p:nvPr>
        </p:nvSpPr>
        <p:spPr/>
        <p:txBody>
          <a:bodyPr/>
          <a:lstStyle/>
          <a:p>
            <a:fld id="{330EA680-D336-4FF7-8B7A-9848BB0A1C32}" type="slidenum">
              <a:rPr lang="en-US" smtClean="0"/>
              <a:t>27</a:t>
            </a:fld>
            <a:endParaRPr lang="en-US"/>
          </a:p>
        </p:txBody>
      </p:sp>
    </p:spTree>
    <p:extLst>
      <p:ext uri="{BB962C8B-B14F-4D97-AF65-F5344CB8AC3E}">
        <p14:creationId xmlns:p14="http://schemas.microsoft.com/office/powerpoint/2010/main" val="745180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3F3C8A-06AC-01D0-892F-ACC4925180E1}"/>
              </a:ext>
            </a:extLst>
          </p:cNvPr>
          <p:cNvPicPr>
            <a:picLocks noChangeAspect="1"/>
          </p:cNvPicPr>
          <p:nvPr/>
        </p:nvPicPr>
        <p:blipFill>
          <a:blip r:embed="rId3"/>
          <a:srcRect l="34909" b="263"/>
          <a:stretch/>
        </p:blipFill>
        <p:spPr>
          <a:xfrm>
            <a:off x="5328" y="1418832"/>
            <a:ext cx="12192001" cy="5439285"/>
          </a:xfrm>
          <a:prstGeom prst="rect">
            <a:avLst/>
          </a:prstGeom>
        </p:spPr>
      </p:pic>
      <p:sp>
        <p:nvSpPr>
          <p:cNvPr id="5" name="Rectangle 4">
            <a:extLst>
              <a:ext uri="{FF2B5EF4-FFF2-40B4-BE49-F238E27FC236}">
                <a16:creationId xmlns:a16="http://schemas.microsoft.com/office/drawing/2014/main" id="{4F3D496A-A808-FB84-C079-AB01F82F4FDF}"/>
              </a:ext>
            </a:extLst>
          </p:cNvPr>
          <p:cNvSpPr/>
          <p:nvPr/>
        </p:nvSpPr>
        <p:spPr>
          <a:xfrm>
            <a:off x="-1167" y="-1167"/>
            <a:ext cx="12193165" cy="1694216"/>
          </a:xfrm>
          <a:prstGeom prst="rect">
            <a:avLst/>
          </a:prstGeom>
          <a:solidFill>
            <a:srgbClr val="474C5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01150"/>
            <a:ext cx="6324601" cy="1296626"/>
          </a:xfrm>
        </p:spPr>
        <p:txBody>
          <a:bodyPr>
            <a:normAutofit/>
          </a:bodyPr>
          <a:lstStyle/>
          <a:p>
            <a:r>
              <a:rPr lang="en-US">
                <a:solidFill>
                  <a:srgbClr val="FFFFFF"/>
                </a:solidFill>
              </a:rPr>
              <a:t>Trend Line Prediction</a:t>
            </a:r>
            <a:endParaRPr lang="en-US"/>
          </a:p>
        </p:txBody>
      </p:sp>
      <p:pic>
        <p:nvPicPr>
          <p:cNvPr id="4" name="Picture 3" descr="A logo with orange lines&#10;&#10;Description automatically generated">
            <a:extLst>
              <a:ext uri="{FF2B5EF4-FFF2-40B4-BE49-F238E27FC236}">
                <a16:creationId xmlns:a16="http://schemas.microsoft.com/office/drawing/2014/main" id="{930FA9A0-0D15-B8B4-B805-3B9D5EE5781D}"/>
              </a:ext>
            </a:extLst>
          </p:cNvPr>
          <p:cNvPicPr>
            <a:picLocks noChangeAspect="1"/>
          </p:cNvPicPr>
          <p:nvPr/>
        </p:nvPicPr>
        <p:blipFill>
          <a:blip r:embed="rId4"/>
          <a:stretch>
            <a:fillRect/>
          </a:stretch>
        </p:blipFill>
        <p:spPr>
          <a:xfrm>
            <a:off x="8482360" y="399930"/>
            <a:ext cx="2857500" cy="895350"/>
          </a:xfrm>
          <a:prstGeom prst="rect">
            <a:avLst/>
          </a:prstGeom>
        </p:spPr>
      </p:pic>
      <p:pic>
        <p:nvPicPr>
          <p:cNvPr id="8" name="Picture 7">
            <a:extLst>
              <a:ext uri="{FF2B5EF4-FFF2-40B4-BE49-F238E27FC236}">
                <a16:creationId xmlns:a16="http://schemas.microsoft.com/office/drawing/2014/main" id="{37F2728E-83A9-218C-5AC8-F78918D61DF3}"/>
              </a:ext>
            </a:extLst>
          </p:cNvPr>
          <p:cNvPicPr>
            <a:picLocks noChangeAspect="1"/>
          </p:cNvPicPr>
          <p:nvPr/>
        </p:nvPicPr>
        <p:blipFill>
          <a:blip r:embed="rId5"/>
          <a:srcRect t="-64" r="16737" b="-183"/>
          <a:stretch/>
        </p:blipFill>
        <p:spPr>
          <a:xfrm>
            <a:off x="1673850" y="1776436"/>
            <a:ext cx="7309009" cy="5081843"/>
          </a:xfrm>
          <a:prstGeom prst="rect">
            <a:avLst/>
          </a:prstGeom>
        </p:spPr>
      </p:pic>
      <p:sp>
        <p:nvSpPr>
          <p:cNvPr id="11" name="TextBox 10">
            <a:extLst>
              <a:ext uri="{FF2B5EF4-FFF2-40B4-BE49-F238E27FC236}">
                <a16:creationId xmlns:a16="http://schemas.microsoft.com/office/drawing/2014/main" id="{8CE789CA-27F2-83F5-2A09-2BF1473799C8}"/>
              </a:ext>
            </a:extLst>
          </p:cNvPr>
          <p:cNvSpPr txBox="1"/>
          <p:nvPr/>
        </p:nvSpPr>
        <p:spPr>
          <a:xfrm>
            <a:off x="8984042" y="3255538"/>
            <a:ext cx="316137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The states expected to see the most growth are neighboring states located in the west region:</a:t>
            </a:r>
          </a:p>
          <a:p>
            <a:pPr algn="ctr"/>
            <a:r>
              <a:rPr lang="en-US"/>
              <a:t>Nevada</a:t>
            </a:r>
          </a:p>
          <a:p>
            <a:pPr algn="ctr"/>
            <a:r>
              <a:rPr lang="en-US"/>
              <a:t>Utah</a:t>
            </a:r>
          </a:p>
        </p:txBody>
      </p:sp>
      <p:sp>
        <p:nvSpPr>
          <p:cNvPr id="6" name="Slide Number Placeholder 5">
            <a:extLst>
              <a:ext uri="{FF2B5EF4-FFF2-40B4-BE49-F238E27FC236}">
                <a16:creationId xmlns:a16="http://schemas.microsoft.com/office/drawing/2014/main" id="{E831DC92-B0E6-135E-6C34-2BD30A708225}"/>
              </a:ext>
            </a:extLst>
          </p:cNvPr>
          <p:cNvSpPr>
            <a:spLocks noGrp="1"/>
          </p:cNvSpPr>
          <p:nvPr>
            <p:ph type="sldNum" sz="quarter" idx="12"/>
          </p:nvPr>
        </p:nvSpPr>
        <p:spPr/>
        <p:txBody>
          <a:bodyPr/>
          <a:lstStyle/>
          <a:p>
            <a:fld id="{330EA680-D336-4FF7-8B7A-9848BB0A1C32}" type="slidenum">
              <a:rPr lang="en-US" smtClean="0"/>
              <a:t>28</a:t>
            </a:fld>
            <a:endParaRPr lang="en-US"/>
          </a:p>
        </p:txBody>
      </p:sp>
    </p:spTree>
    <p:extLst>
      <p:ext uri="{BB962C8B-B14F-4D97-AF65-F5344CB8AC3E}">
        <p14:creationId xmlns:p14="http://schemas.microsoft.com/office/powerpoint/2010/main" val="1990566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3F3C8A-06AC-01D0-892F-ACC4925180E1}"/>
              </a:ext>
            </a:extLst>
          </p:cNvPr>
          <p:cNvPicPr>
            <a:picLocks noChangeAspect="1"/>
          </p:cNvPicPr>
          <p:nvPr/>
        </p:nvPicPr>
        <p:blipFill>
          <a:blip r:embed="rId3"/>
          <a:srcRect l="34909" b="263"/>
          <a:stretch/>
        </p:blipFill>
        <p:spPr>
          <a:xfrm>
            <a:off x="5328" y="1418832"/>
            <a:ext cx="12192001" cy="5439285"/>
          </a:xfrm>
          <a:prstGeom prst="rect">
            <a:avLst/>
          </a:prstGeom>
        </p:spPr>
      </p:pic>
      <p:sp>
        <p:nvSpPr>
          <p:cNvPr id="5" name="Rectangle 4">
            <a:extLst>
              <a:ext uri="{FF2B5EF4-FFF2-40B4-BE49-F238E27FC236}">
                <a16:creationId xmlns:a16="http://schemas.microsoft.com/office/drawing/2014/main" id="{4F3D496A-A808-FB84-C079-AB01F82F4FDF}"/>
              </a:ext>
            </a:extLst>
          </p:cNvPr>
          <p:cNvSpPr/>
          <p:nvPr/>
        </p:nvSpPr>
        <p:spPr>
          <a:xfrm>
            <a:off x="-1167" y="-1167"/>
            <a:ext cx="12193165" cy="1694216"/>
          </a:xfrm>
          <a:prstGeom prst="rect">
            <a:avLst/>
          </a:prstGeom>
          <a:solidFill>
            <a:srgbClr val="474C5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01150"/>
            <a:ext cx="6324601" cy="1296626"/>
          </a:xfrm>
        </p:spPr>
        <p:txBody>
          <a:bodyPr>
            <a:normAutofit/>
          </a:bodyPr>
          <a:lstStyle/>
          <a:p>
            <a:r>
              <a:rPr lang="en-US">
                <a:solidFill>
                  <a:srgbClr val="FFFFFF"/>
                </a:solidFill>
              </a:rPr>
              <a:t>Trend Line Prediction</a:t>
            </a:r>
            <a:endParaRPr lang="en-US"/>
          </a:p>
        </p:txBody>
      </p:sp>
      <p:pic>
        <p:nvPicPr>
          <p:cNvPr id="4" name="Picture 3" descr="A logo with orange lines&#10;&#10;Description automatically generated">
            <a:extLst>
              <a:ext uri="{FF2B5EF4-FFF2-40B4-BE49-F238E27FC236}">
                <a16:creationId xmlns:a16="http://schemas.microsoft.com/office/drawing/2014/main" id="{930FA9A0-0D15-B8B4-B805-3B9D5EE5781D}"/>
              </a:ext>
            </a:extLst>
          </p:cNvPr>
          <p:cNvPicPr>
            <a:picLocks noChangeAspect="1"/>
          </p:cNvPicPr>
          <p:nvPr/>
        </p:nvPicPr>
        <p:blipFill>
          <a:blip r:embed="rId4"/>
          <a:stretch>
            <a:fillRect/>
          </a:stretch>
        </p:blipFill>
        <p:spPr>
          <a:xfrm>
            <a:off x="8482360" y="399930"/>
            <a:ext cx="2857500" cy="895350"/>
          </a:xfrm>
          <a:prstGeom prst="rect">
            <a:avLst/>
          </a:prstGeom>
        </p:spPr>
      </p:pic>
      <p:pic>
        <p:nvPicPr>
          <p:cNvPr id="6" name="Picture 5">
            <a:extLst>
              <a:ext uri="{FF2B5EF4-FFF2-40B4-BE49-F238E27FC236}">
                <a16:creationId xmlns:a16="http://schemas.microsoft.com/office/drawing/2014/main" id="{AC3108B8-8BC2-9B8A-02FC-25AA7C0F7B0C}"/>
              </a:ext>
            </a:extLst>
          </p:cNvPr>
          <p:cNvPicPr>
            <a:picLocks noChangeAspect="1"/>
          </p:cNvPicPr>
          <p:nvPr/>
        </p:nvPicPr>
        <p:blipFill>
          <a:blip r:embed="rId5"/>
          <a:srcRect t="-465" r="16949"/>
          <a:stretch/>
        </p:blipFill>
        <p:spPr>
          <a:xfrm>
            <a:off x="1712828" y="1692297"/>
            <a:ext cx="7285468" cy="5091101"/>
          </a:xfrm>
          <a:prstGeom prst="rect">
            <a:avLst/>
          </a:prstGeom>
        </p:spPr>
      </p:pic>
      <p:sp>
        <p:nvSpPr>
          <p:cNvPr id="7" name="TextBox 6">
            <a:extLst>
              <a:ext uri="{FF2B5EF4-FFF2-40B4-BE49-F238E27FC236}">
                <a16:creationId xmlns:a16="http://schemas.microsoft.com/office/drawing/2014/main" id="{D3D6372B-F97A-F96D-3C25-3348055A2AD0}"/>
              </a:ext>
            </a:extLst>
          </p:cNvPr>
          <p:cNvSpPr txBox="1"/>
          <p:nvPr/>
        </p:nvSpPr>
        <p:spPr>
          <a:xfrm>
            <a:off x="9197775" y="3217004"/>
            <a:ext cx="294763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Only two US populations are expected to have a decline in population:</a:t>
            </a:r>
          </a:p>
          <a:p>
            <a:pPr algn="ctr"/>
            <a:r>
              <a:rPr lang="en-US"/>
              <a:t>West Virginia</a:t>
            </a:r>
          </a:p>
          <a:p>
            <a:pPr algn="ctr"/>
            <a:r>
              <a:rPr lang="en-US"/>
              <a:t>Puerto Rico</a:t>
            </a:r>
          </a:p>
        </p:txBody>
      </p:sp>
      <p:sp>
        <p:nvSpPr>
          <p:cNvPr id="8" name="Slide Number Placeholder 7">
            <a:extLst>
              <a:ext uri="{FF2B5EF4-FFF2-40B4-BE49-F238E27FC236}">
                <a16:creationId xmlns:a16="http://schemas.microsoft.com/office/drawing/2014/main" id="{38F149CA-A823-909B-2A20-FE60E9DB9D78}"/>
              </a:ext>
            </a:extLst>
          </p:cNvPr>
          <p:cNvSpPr>
            <a:spLocks noGrp="1"/>
          </p:cNvSpPr>
          <p:nvPr>
            <p:ph type="sldNum" sz="quarter" idx="12"/>
          </p:nvPr>
        </p:nvSpPr>
        <p:spPr/>
        <p:txBody>
          <a:bodyPr/>
          <a:lstStyle/>
          <a:p>
            <a:fld id="{330EA680-D336-4FF7-8B7A-9848BB0A1C32}" type="slidenum">
              <a:rPr lang="en-US" smtClean="0"/>
              <a:t>29</a:t>
            </a:fld>
            <a:endParaRPr lang="en-US"/>
          </a:p>
        </p:txBody>
      </p:sp>
    </p:spTree>
    <p:extLst>
      <p:ext uri="{BB962C8B-B14F-4D97-AF65-F5344CB8AC3E}">
        <p14:creationId xmlns:p14="http://schemas.microsoft.com/office/powerpoint/2010/main" val="1317788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See the source image">
            <a:extLst>
              <a:ext uri="{FF2B5EF4-FFF2-40B4-BE49-F238E27FC236}">
                <a16:creationId xmlns:a16="http://schemas.microsoft.com/office/drawing/2014/main" id="{7AE37BA5-19C9-0EF9-E978-1506C6810A6A}"/>
              </a:ext>
            </a:extLst>
          </p:cNvPr>
          <p:cNvPicPr>
            <a:picLocks noChangeAspect="1"/>
          </p:cNvPicPr>
          <p:nvPr/>
        </p:nvPicPr>
        <p:blipFill>
          <a:blip r:embed="rId2"/>
          <a:stretch>
            <a:fillRect/>
          </a:stretch>
        </p:blipFill>
        <p:spPr>
          <a:xfrm>
            <a:off x="9132256" y="3834790"/>
            <a:ext cx="3061049" cy="3019295"/>
          </a:xfrm>
          <a:prstGeom prst="rect">
            <a:avLst/>
          </a:prstGeom>
        </p:spPr>
      </p:pic>
      <p:sp>
        <p:nvSpPr>
          <p:cNvPr id="5" name="Rectangle 4">
            <a:extLst>
              <a:ext uri="{FF2B5EF4-FFF2-40B4-BE49-F238E27FC236}">
                <a16:creationId xmlns:a16="http://schemas.microsoft.com/office/drawing/2014/main" id="{4F3D496A-A808-FB84-C079-AB01F82F4FDF}"/>
              </a:ext>
            </a:extLst>
          </p:cNvPr>
          <p:cNvSpPr/>
          <p:nvPr/>
        </p:nvSpPr>
        <p:spPr>
          <a:xfrm>
            <a:off x="-1167" y="-1167"/>
            <a:ext cx="12193165" cy="1694216"/>
          </a:xfrm>
          <a:prstGeom prst="rect">
            <a:avLst/>
          </a:prstGeom>
          <a:solidFill>
            <a:srgbClr val="474C5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01150"/>
            <a:ext cx="5181601" cy="1296626"/>
          </a:xfrm>
        </p:spPr>
        <p:txBody>
          <a:bodyPr/>
          <a:lstStyle/>
          <a:p>
            <a:r>
              <a:rPr lang="en-US">
                <a:solidFill>
                  <a:srgbClr val="FFFFFF"/>
                </a:solidFill>
              </a:rPr>
              <a:t>Team Introduction</a:t>
            </a:r>
          </a:p>
        </p:txBody>
      </p:sp>
      <p:sp>
        <p:nvSpPr>
          <p:cNvPr id="3" name="Subtitle 2"/>
          <p:cNvSpPr>
            <a:spLocks noGrp="1"/>
          </p:cNvSpPr>
          <p:nvPr>
            <p:ph sz="half" idx="1"/>
          </p:nvPr>
        </p:nvSpPr>
        <p:spPr/>
        <p:txBody>
          <a:bodyPr vert="horz" lIns="91440" tIns="45720" rIns="91440" bIns="45720" rtlCol="0" anchor="t">
            <a:normAutofit/>
          </a:bodyPr>
          <a:lstStyle/>
          <a:p>
            <a:r>
              <a:rPr lang="en-US">
                <a:solidFill>
                  <a:srgbClr val="474C55"/>
                </a:solidFill>
              </a:rPr>
              <a:t>Scrum Master- Megan Hebert</a:t>
            </a:r>
          </a:p>
          <a:p>
            <a:r>
              <a:rPr lang="en-US">
                <a:solidFill>
                  <a:srgbClr val="474C55"/>
                </a:solidFill>
              </a:rPr>
              <a:t>Antonio Gomez</a:t>
            </a:r>
          </a:p>
          <a:p>
            <a:r>
              <a:rPr lang="en-US">
                <a:solidFill>
                  <a:srgbClr val="474C55"/>
                </a:solidFill>
              </a:rPr>
              <a:t>Benjamin Thiele</a:t>
            </a:r>
          </a:p>
          <a:p>
            <a:r>
              <a:rPr lang="en-US">
                <a:solidFill>
                  <a:srgbClr val="474C55"/>
                </a:solidFill>
              </a:rPr>
              <a:t>Darryl Bunn</a:t>
            </a:r>
          </a:p>
          <a:p>
            <a:r>
              <a:rPr lang="en-US">
                <a:solidFill>
                  <a:srgbClr val="474C55"/>
                </a:solidFill>
              </a:rPr>
              <a:t>Gerardo Torres</a:t>
            </a:r>
          </a:p>
          <a:p>
            <a:r>
              <a:rPr lang="en-US">
                <a:solidFill>
                  <a:srgbClr val="474C55"/>
                </a:solidFill>
              </a:rPr>
              <a:t>John Hughes</a:t>
            </a:r>
          </a:p>
          <a:p>
            <a:r>
              <a:rPr lang="en-US">
                <a:solidFill>
                  <a:srgbClr val="474C55"/>
                </a:solidFill>
              </a:rPr>
              <a:t>Jonathan Torres</a:t>
            </a:r>
          </a:p>
        </p:txBody>
      </p:sp>
      <p:sp>
        <p:nvSpPr>
          <p:cNvPr id="7" name="Content Placeholder 6">
            <a:extLst>
              <a:ext uri="{FF2B5EF4-FFF2-40B4-BE49-F238E27FC236}">
                <a16:creationId xmlns:a16="http://schemas.microsoft.com/office/drawing/2014/main" id="{D81A67DB-030B-6B9D-765A-8F332908D70D}"/>
              </a:ext>
            </a:extLst>
          </p:cNvPr>
          <p:cNvSpPr>
            <a:spLocks noGrp="1"/>
          </p:cNvSpPr>
          <p:nvPr>
            <p:ph sz="half" idx="2"/>
          </p:nvPr>
        </p:nvSpPr>
        <p:spPr/>
        <p:txBody>
          <a:bodyPr vert="horz" lIns="91440" tIns="45720" rIns="91440" bIns="45720" rtlCol="0" anchor="t">
            <a:normAutofit/>
          </a:bodyPr>
          <a:lstStyle/>
          <a:p>
            <a:r>
              <a:rPr lang="en-US">
                <a:solidFill>
                  <a:srgbClr val="474C55"/>
                </a:solidFill>
              </a:rPr>
              <a:t>Matthew Bernhardt</a:t>
            </a:r>
          </a:p>
          <a:p>
            <a:r>
              <a:rPr lang="en-US">
                <a:solidFill>
                  <a:srgbClr val="474C55"/>
                </a:solidFill>
              </a:rPr>
              <a:t>Michael Anderson</a:t>
            </a:r>
          </a:p>
          <a:p>
            <a:r>
              <a:rPr lang="en-US">
                <a:solidFill>
                  <a:srgbClr val="474C55"/>
                </a:solidFill>
              </a:rPr>
              <a:t>Miguel Pena</a:t>
            </a:r>
          </a:p>
          <a:p>
            <a:r>
              <a:rPr lang="en-US">
                <a:solidFill>
                  <a:srgbClr val="474C55"/>
                </a:solidFill>
              </a:rPr>
              <a:t>Oluwatobi Kolawole </a:t>
            </a:r>
            <a:r>
              <a:rPr lang="en-US" err="1">
                <a:solidFill>
                  <a:srgbClr val="474C55"/>
                </a:solidFill>
              </a:rPr>
              <a:t>Olukunle</a:t>
            </a:r>
            <a:endParaRPr lang="en-US">
              <a:solidFill>
                <a:srgbClr val="474C55"/>
              </a:solidFill>
            </a:endParaRPr>
          </a:p>
          <a:p>
            <a:r>
              <a:rPr lang="en-US">
                <a:solidFill>
                  <a:srgbClr val="474C55"/>
                </a:solidFill>
              </a:rPr>
              <a:t>Robert Riggs</a:t>
            </a:r>
          </a:p>
          <a:p>
            <a:r>
              <a:rPr lang="en-US">
                <a:solidFill>
                  <a:srgbClr val="474C55"/>
                </a:solidFill>
              </a:rPr>
              <a:t>Sean Davis</a:t>
            </a:r>
          </a:p>
          <a:p>
            <a:r>
              <a:rPr lang="en-US">
                <a:solidFill>
                  <a:srgbClr val="474C55"/>
                </a:solidFill>
              </a:rPr>
              <a:t>Tony Erazo</a:t>
            </a:r>
          </a:p>
          <a:p>
            <a:endParaRPr lang="en-US"/>
          </a:p>
        </p:txBody>
      </p:sp>
      <p:pic>
        <p:nvPicPr>
          <p:cNvPr id="4" name="Picture 3" descr="A logo with orange lines&#10;&#10;Description automatically generated">
            <a:extLst>
              <a:ext uri="{FF2B5EF4-FFF2-40B4-BE49-F238E27FC236}">
                <a16:creationId xmlns:a16="http://schemas.microsoft.com/office/drawing/2014/main" id="{930FA9A0-0D15-B8B4-B805-3B9D5EE5781D}"/>
              </a:ext>
            </a:extLst>
          </p:cNvPr>
          <p:cNvPicPr>
            <a:picLocks noChangeAspect="1"/>
          </p:cNvPicPr>
          <p:nvPr/>
        </p:nvPicPr>
        <p:blipFill>
          <a:blip r:embed="rId3"/>
          <a:stretch>
            <a:fillRect/>
          </a:stretch>
        </p:blipFill>
        <p:spPr>
          <a:xfrm>
            <a:off x="8482360" y="399930"/>
            <a:ext cx="2857500" cy="895350"/>
          </a:xfrm>
          <a:prstGeom prst="rect">
            <a:avLst/>
          </a:prstGeom>
        </p:spPr>
      </p:pic>
      <p:sp>
        <p:nvSpPr>
          <p:cNvPr id="6" name="Slide Number Placeholder 5">
            <a:extLst>
              <a:ext uri="{FF2B5EF4-FFF2-40B4-BE49-F238E27FC236}">
                <a16:creationId xmlns:a16="http://schemas.microsoft.com/office/drawing/2014/main" id="{F50E0BCC-D91C-C5FA-744D-AEA42B68E1FE}"/>
              </a:ext>
            </a:extLst>
          </p:cNvPr>
          <p:cNvSpPr>
            <a:spLocks noGrp="1"/>
          </p:cNvSpPr>
          <p:nvPr>
            <p:ph type="sldNum" sz="quarter" idx="12"/>
          </p:nvPr>
        </p:nvSpPr>
        <p:spPr/>
        <p:txBody>
          <a:bodyPr/>
          <a:lstStyle/>
          <a:p>
            <a:fld id="{330EA680-D336-4FF7-8B7A-9848BB0A1C32}" type="slidenum">
              <a:rPr lang="en-US" smtClean="0"/>
              <a:t>3</a:t>
            </a:fld>
            <a:endParaRPr lang="en-US"/>
          </a:p>
        </p:txBody>
      </p:sp>
    </p:spTree>
    <p:extLst>
      <p:ext uri="{BB962C8B-B14F-4D97-AF65-F5344CB8AC3E}">
        <p14:creationId xmlns:p14="http://schemas.microsoft.com/office/powerpoint/2010/main" val="164935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3D496A-A808-FB84-C079-AB01F82F4FDF}"/>
              </a:ext>
            </a:extLst>
          </p:cNvPr>
          <p:cNvSpPr/>
          <p:nvPr/>
        </p:nvSpPr>
        <p:spPr>
          <a:xfrm>
            <a:off x="-1167" y="-1167"/>
            <a:ext cx="12193165" cy="1694216"/>
          </a:xfrm>
          <a:prstGeom prst="rect">
            <a:avLst/>
          </a:prstGeom>
          <a:solidFill>
            <a:srgbClr val="474C5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01150"/>
            <a:ext cx="6324601" cy="1296626"/>
          </a:xfrm>
        </p:spPr>
        <p:txBody>
          <a:bodyPr>
            <a:normAutofit/>
          </a:bodyPr>
          <a:lstStyle/>
          <a:p>
            <a:r>
              <a:rPr lang="en-US">
                <a:solidFill>
                  <a:srgbClr val="FFFFFF"/>
                </a:solidFill>
              </a:rPr>
              <a:t>Fastest Growing Regions</a:t>
            </a:r>
          </a:p>
        </p:txBody>
      </p:sp>
      <p:pic>
        <p:nvPicPr>
          <p:cNvPr id="4" name="Picture 3" descr="A logo with orange lines&#10;&#10;Description automatically generated">
            <a:extLst>
              <a:ext uri="{FF2B5EF4-FFF2-40B4-BE49-F238E27FC236}">
                <a16:creationId xmlns:a16="http://schemas.microsoft.com/office/drawing/2014/main" id="{930FA9A0-0D15-B8B4-B805-3B9D5EE5781D}"/>
              </a:ext>
            </a:extLst>
          </p:cNvPr>
          <p:cNvPicPr>
            <a:picLocks noChangeAspect="1"/>
          </p:cNvPicPr>
          <p:nvPr/>
        </p:nvPicPr>
        <p:blipFill>
          <a:blip r:embed="rId4"/>
          <a:stretch>
            <a:fillRect/>
          </a:stretch>
        </p:blipFill>
        <p:spPr>
          <a:xfrm>
            <a:off x="8482360" y="399930"/>
            <a:ext cx="2857500" cy="895350"/>
          </a:xfrm>
          <a:prstGeom prst="rect">
            <a:avLst/>
          </a:prstGeom>
        </p:spPr>
      </p:pic>
      <p:sp>
        <p:nvSpPr>
          <p:cNvPr id="12" name="TextBox 11">
            <a:extLst>
              <a:ext uri="{FF2B5EF4-FFF2-40B4-BE49-F238E27FC236}">
                <a16:creationId xmlns:a16="http://schemas.microsoft.com/office/drawing/2014/main" id="{9EB5FCA5-47B7-D704-2995-93CC13F969F8}"/>
              </a:ext>
            </a:extLst>
          </p:cNvPr>
          <p:cNvSpPr txBox="1"/>
          <p:nvPr/>
        </p:nvSpPr>
        <p:spPr>
          <a:xfrm>
            <a:off x="9227964" y="1797978"/>
            <a:ext cx="2967459" cy="203132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474C55"/>
                </a:solidFill>
              </a:rPr>
              <a:t>Fastest Growing Regions</a:t>
            </a:r>
          </a:p>
          <a:p>
            <a:pPr marL="285750" indent="-285750">
              <a:buFont typeface="Arial"/>
              <a:buChar char="•"/>
            </a:pPr>
            <a:r>
              <a:rPr lang="en-US">
                <a:solidFill>
                  <a:srgbClr val="474C55"/>
                </a:solidFill>
              </a:rPr>
              <a:t>South 39.8%</a:t>
            </a:r>
          </a:p>
          <a:p>
            <a:pPr marL="285750" indent="-285750">
              <a:buFont typeface="Arial"/>
              <a:buChar char="•"/>
            </a:pPr>
            <a:r>
              <a:rPr lang="en-US">
                <a:solidFill>
                  <a:srgbClr val="474C55"/>
                </a:solidFill>
              </a:rPr>
              <a:t>West 25.23%</a:t>
            </a:r>
          </a:p>
          <a:p>
            <a:pPr marL="285750" indent="-285750">
              <a:buFont typeface="Arial"/>
              <a:buChar char="•"/>
            </a:pPr>
            <a:endParaRPr lang="en-US">
              <a:solidFill>
                <a:srgbClr val="474C55"/>
              </a:solidFill>
            </a:endParaRPr>
          </a:p>
          <a:p>
            <a:r>
              <a:rPr lang="en-US">
                <a:solidFill>
                  <a:srgbClr val="474C55"/>
                </a:solidFill>
              </a:rPr>
              <a:t>Puerto Rico experienced a negative change in its population</a:t>
            </a:r>
          </a:p>
        </p:txBody>
      </p:sp>
      <p:pic>
        <p:nvPicPr>
          <p:cNvPr id="7" name="Content Placeholder 6" descr="A screenshot of a graph&#10;&#10;Description automatically generated">
            <a:extLst>
              <a:ext uri="{FF2B5EF4-FFF2-40B4-BE49-F238E27FC236}">
                <a16:creationId xmlns:a16="http://schemas.microsoft.com/office/drawing/2014/main" id="{9CAC0D46-F1DA-BAB1-42E9-F5DC52933698}"/>
              </a:ext>
            </a:extLst>
          </p:cNvPr>
          <p:cNvPicPr>
            <a:picLocks noGrp="1" noChangeAspect="1"/>
          </p:cNvPicPr>
          <p:nvPr>
            <p:ph sz="half" idx="1"/>
          </p:nvPr>
        </p:nvPicPr>
        <p:blipFill>
          <a:blip r:embed="rId5"/>
          <a:stretch>
            <a:fillRect/>
          </a:stretch>
        </p:blipFill>
        <p:spPr>
          <a:xfrm>
            <a:off x="-3099" y="1702708"/>
            <a:ext cx="9227259" cy="5171426"/>
          </a:xfrm>
        </p:spPr>
      </p:pic>
      <p:sp>
        <p:nvSpPr>
          <p:cNvPr id="3" name="Slide Number Placeholder 2">
            <a:extLst>
              <a:ext uri="{FF2B5EF4-FFF2-40B4-BE49-F238E27FC236}">
                <a16:creationId xmlns:a16="http://schemas.microsoft.com/office/drawing/2014/main" id="{243357A4-0B88-F023-F1C0-D767B85B22F2}"/>
              </a:ext>
            </a:extLst>
          </p:cNvPr>
          <p:cNvSpPr>
            <a:spLocks noGrp="1"/>
          </p:cNvSpPr>
          <p:nvPr>
            <p:ph type="sldNum" sz="quarter" idx="12"/>
          </p:nvPr>
        </p:nvSpPr>
        <p:spPr/>
        <p:txBody>
          <a:bodyPr/>
          <a:lstStyle/>
          <a:p>
            <a:fld id="{330EA680-D336-4FF7-8B7A-9848BB0A1C32}" type="slidenum">
              <a:rPr lang="en-US" smtClean="0"/>
              <a:t>30</a:t>
            </a:fld>
            <a:endParaRPr lang="en-US"/>
          </a:p>
        </p:txBody>
      </p:sp>
    </p:spTree>
    <p:extLst>
      <p:ext uri="{BB962C8B-B14F-4D97-AF65-F5344CB8AC3E}">
        <p14:creationId xmlns:p14="http://schemas.microsoft.com/office/powerpoint/2010/main" val="414222618"/>
      </p:ext>
    </p:extLst>
  </p:cSld>
  <p:clrMapOvr>
    <a:masterClrMapping/>
  </p:clrMapOvr>
  <p:extLst>
    <p:ext uri="{6950BFC3-D8DA-4A85-94F7-54DA5524770B}">
      <p188:commentRel xmlns:p188="http://schemas.microsoft.com/office/powerpoint/2018/8/main" r:id="rId3"/>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3D496A-A808-FB84-C079-AB01F82F4FDF}"/>
              </a:ext>
            </a:extLst>
          </p:cNvPr>
          <p:cNvSpPr/>
          <p:nvPr/>
        </p:nvSpPr>
        <p:spPr>
          <a:xfrm>
            <a:off x="-1167" y="-1167"/>
            <a:ext cx="12193165" cy="1694216"/>
          </a:xfrm>
          <a:prstGeom prst="rect">
            <a:avLst/>
          </a:prstGeom>
          <a:solidFill>
            <a:srgbClr val="474C5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01150"/>
            <a:ext cx="6324601" cy="1296626"/>
          </a:xfrm>
        </p:spPr>
        <p:txBody>
          <a:bodyPr>
            <a:normAutofit/>
          </a:bodyPr>
          <a:lstStyle/>
          <a:p>
            <a:r>
              <a:rPr lang="en-US">
                <a:solidFill>
                  <a:srgbClr val="FFFFFF"/>
                </a:solidFill>
              </a:rPr>
              <a:t>Fastest Growing States</a:t>
            </a:r>
          </a:p>
        </p:txBody>
      </p:sp>
      <p:pic>
        <p:nvPicPr>
          <p:cNvPr id="4" name="Picture 3" descr="A logo with orange lines&#10;&#10;Description automatically generated">
            <a:extLst>
              <a:ext uri="{FF2B5EF4-FFF2-40B4-BE49-F238E27FC236}">
                <a16:creationId xmlns:a16="http://schemas.microsoft.com/office/drawing/2014/main" id="{930FA9A0-0D15-B8B4-B805-3B9D5EE5781D}"/>
              </a:ext>
            </a:extLst>
          </p:cNvPr>
          <p:cNvPicPr>
            <a:picLocks noChangeAspect="1"/>
          </p:cNvPicPr>
          <p:nvPr/>
        </p:nvPicPr>
        <p:blipFill>
          <a:blip r:embed="rId4"/>
          <a:stretch>
            <a:fillRect/>
          </a:stretch>
        </p:blipFill>
        <p:spPr>
          <a:xfrm>
            <a:off x="8482360" y="399930"/>
            <a:ext cx="2857500" cy="895350"/>
          </a:xfrm>
          <a:prstGeom prst="rect">
            <a:avLst/>
          </a:prstGeom>
        </p:spPr>
      </p:pic>
      <p:sp>
        <p:nvSpPr>
          <p:cNvPr id="12" name="TextBox 11">
            <a:extLst>
              <a:ext uri="{FF2B5EF4-FFF2-40B4-BE49-F238E27FC236}">
                <a16:creationId xmlns:a16="http://schemas.microsoft.com/office/drawing/2014/main" id="{56F614F6-4B5C-E1AA-FABC-785C53E64FF8}"/>
              </a:ext>
            </a:extLst>
          </p:cNvPr>
          <p:cNvSpPr txBox="1"/>
          <p:nvPr/>
        </p:nvSpPr>
        <p:spPr>
          <a:xfrm>
            <a:off x="7164952" y="1707445"/>
            <a:ext cx="5027046"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rgbClr val="474C55"/>
                </a:solidFill>
              </a:rPr>
              <a:t>Top 5 Current Fastest Growing States:</a:t>
            </a:r>
          </a:p>
          <a:p>
            <a:pPr marL="742950" lvl="1" indent="-285750">
              <a:buFont typeface="Courier New"/>
              <a:buChar char="o"/>
            </a:pPr>
            <a:r>
              <a:rPr lang="en-US">
                <a:solidFill>
                  <a:srgbClr val="474C55"/>
                </a:solidFill>
              </a:rPr>
              <a:t>Utah – 18.37%</a:t>
            </a:r>
          </a:p>
          <a:p>
            <a:pPr marL="742950" lvl="1" indent="-285750">
              <a:buFont typeface="Courier New"/>
              <a:buChar char="o"/>
            </a:pPr>
            <a:r>
              <a:rPr lang="en-US">
                <a:solidFill>
                  <a:srgbClr val="474C55"/>
                </a:solidFill>
              </a:rPr>
              <a:t>Idaho – 17.32%</a:t>
            </a:r>
          </a:p>
          <a:p>
            <a:pPr marL="742950" lvl="1" indent="-285750">
              <a:buFont typeface="Courier New"/>
              <a:buChar char="o"/>
            </a:pPr>
            <a:r>
              <a:rPr lang="en-US">
                <a:solidFill>
                  <a:srgbClr val="474C55"/>
                </a:solidFill>
              </a:rPr>
              <a:t>Texas – 15.91%</a:t>
            </a:r>
          </a:p>
          <a:p>
            <a:pPr marL="742950" lvl="1" indent="-285750">
              <a:buFont typeface="Courier New"/>
              <a:buChar char="o"/>
            </a:pPr>
            <a:r>
              <a:rPr lang="en-US">
                <a:solidFill>
                  <a:srgbClr val="474C55"/>
                </a:solidFill>
              </a:rPr>
              <a:t>North Dakota – 15.83%</a:t>
            </a:r>
          </a:p>
          <a:p>
            <a:pPr marL="742950" lvl="1" indent="-285750">
              <a:buFont typeface="Courier New"/>
              <a:buChar char="o"/>
            </a:pPr>
            <a:r>
              <a:rPr lang="en-US">
                <a:solidFill>
                  <a:srgbClr val="474C55"/>
                </a:solidFill>
              </a:rPr>
              <a:t>Nevada – 14.96%</a:t>
            </a:r>
          </a:p>
          <a:p>
            <a:pPr marL="285750" indent="-285750">
              <a:buFont typeface="Arial"/>
              <a:buChar char="•"/>
            </a:pPr>
            <a:endParaRPr lang="en-US">
              <a:solidFill>
                <a:srgbClr val="474C55"/>
              </a:solidFill>
            </a:endParaRPr>
          </a:p>
          <a:p>
            <a:pPr marL="285750" indent="-285750">
              <a:buFont typeface="Arial"/>
              <a:buChar char="•"/>
            </a:pPr>
            <a:r>
              <a:rPr lang="en-US">
                <a:solidFill>
                  <a:srgbClr val="474C55"/>
                </a:solidFill>
              </a:rPr>
              <a:t>Utah was fastest growing state in 2020</a:t>
            </a:r>
          </a:p>
          <a:p>
            <a:pPr marL="285750" indent="-285750">
              <a:buFont typeface="Arial"/>
              <a:buChar char="•"/>
            </a:pPr>
            <a:r>
              <a:rPr lang="en-US">
                <a:solidFill>
                  <a:srgbClr val="474C55"/>
                </a:solidFill>
              </a:rPr>
              <a:t>Nevada had the most growth in last 20 years</a:t>
            </a:r>
          </a:p>
        </p:txBody>
      </p:sp>
      <p:pic>
        <p:nvPicPr>
          <p:cNvPr id="15" name="Picture 14" descr="A graph of a bar graph&#10;&#10;Description automatically generated">
            <a:extLst>
              <a:ext uri="{FF2B5EF4-FFF2-40B4-BE49-F238E27FC236}">
                <a16:creationId xmlns:a16="http://schemas.microsoft.com/office/drawing/2014/main" id="{682A8436-36C5-3821-7B07-ABBAE86FE7FC}"/>
              </a:ext>
            </a:extLst>
          </p:cNvPr>
          <p:cNvPicPr>
            <a:picLocks noChangeAspect="1"/>
          </p:cNvPicPr>
          <p:nvPr/>
        </p:nvPicPr>
        <p:blipFill>
          <a:blip r:embed="rId5"/>
          <a:srcRect t="2727" r="-65"/>
          <a:stretch/>
        </p:blipFill>
        <p:spPr>
          <a:xfrm>
            <a:off x="0" y="1832123"/>
            <a:ext cx="7172611" cy="4216100"/>
          </a:xfrm>
          <a:prstGeom prst="rect">
            <a:avLst/>
          </a:prstGeom>
        </p:spPr>
      </p:pic>
      <p:sp>
        <p:nvSpPr>
          <p:cNvPr id="3" name="Slide Number Placeholder 2">
            <a:extLst>
              <a:ext uri="{FF2B5EF4-FFF2-40B4-BE49-F238E27FC236}">
                <a16:creationId xmlns:a16="http://schemas.microsoft.com/office/drawing/2014/main" id="{1930315F-E9B7-F7AF-0B30-F4626D953971}"/>
              </a:ext>
            </a:extLst>
          </p:cNvPr>
          <p:cNvSpPr>
            <a:spLocks noGrp="1"/>
          </p:cNvSpPr>
          <p:nvPr>
            <p:ph type="sldNum" sz="quarter" idx="12"/>
          </p:nvPr>
        </p:nvSpPr>
        <p:spPr/>
        <p:txBody>
          <a:bodyPr/>
          <a:lstStyle/>
          <a:p>
            <a:fld id="{330EA680-D336-4FF7-8B7A-9848BB0A1C32}" type="slidenum">
              <a:rPr lang="en-US" smtClean="0"/>
              <a:t>31</a:t>
            </a:fld>
            <a:endParaRPr lang="en-US"/>
          </a:p>
        </p:txBody>
      </p:sp>
    </p:spTree>
    <p:extLst>
      <p:ext uri="{BB962C8B-B14F-4D97-AF65-F5344CB8AC3E}">
        <p14:creationId xmlns:p14="http://schemas.microsoft.com/office/powerpoint/2010/main" val="2489957906"/>
      </p:ext>
    </p:extLst>
  </p:cSld>
  <p:clrMapOvr>
    <a:masterClrMapping/>
  </p:clrMapOvr>
  <p:extLst>
    <p:ext uri="{6950BFC3-D8DA-4A85-94F7-54DA5524770B}">
      <p188:commentRel xmlns:p188="http://schemas.microsoft.com/office/powerpoint/2018/8/main" r:id="rId3"/>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bars&#10;&#10;Description automatically generated">
            <a:extLst>
              <a:ext uri="{FF2B5EF4-FFF2-40B4-BE49-F238E27FC236}">
                <a16:creationId xmlns:a16="http://schemas.microsoft.com/office/drawing/2014/main" id="{3B609172-6B37-2252-8969-A72388814BF6}"/>
              </a:ext>
            </a:extLst>
          </p:cNvPr>
          <p:cNvPicPr>
            <a:picLocks noChangeAspect="1"/>
          </p:cNvPicPr>
          <p:nvPr/>
        </p:nvPicPr>
        <p:blipFill>
          <a:blip r:embed="rId4"/>
          <a:srcRect l="-124" t="4202" r="211" b="-139"/>
          <a:stretch/>
        </p:blipFill>
        <p:spPr>
          <a:xfrm>
            <a:off x="-3107" y="1720167"/>
            <a:ext cx="8863115" cy="5183320"/>
          </a:xfrm>
          <a:prstGeom prst="rect">
            <a:avLst/>
          </a:prstGeom>
        </p:spPr>
      </p:pic>
      <p:sp>
        <p:nvSpPr>
          <p:cNvPr id="5" name="Rectangle 4">
            <a:extLst>
              <a:ext uri="{FF2B5EF4-FFF2-40B4-BE49-F238E27FC236}">
                <a16:creationId xmlns:a16="http://schemas.microsoft.com/office/drawing/2014/main" id="{4F3D496A-A808-FB84-C079-AB01F82F4FDF}"/>
              </a:ext>
            </a:extLst>
          </p:cNvPr>
          <p:cNvSpPr/>
          <p:nvPr/>
        </p:nvSpPr>
        <p:spPr>
          <a:xfrm>
            <a:off x="-1167" y="-1167"/>
            <a:ext cx="12193165" cy="1694216"/>
          </a:xfrm>
          <a:prstGeom prst="rect">
            <a:avLst/>
          </a:prstGeom>
          <a:solidFill>
            <a:srgbClr val="474C5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01150"/>
            <a:ext cx="6729046" cy="1296626"/>
          </a:xfrm>
        </p:spPr>
        <p:txBody>
          <a:bodyPr>
            <a:normAutofit fontScale="90000"/>
          </a:bodyPr>
          <a:lstStyle/>
          <a:p>
            <a:r>
              <a:rPr lang="en-US">
                <a:solidFill>
                  <a:srgbClr val="FFFFFF"/>
                </a:solidFill>
              </a:rPr>
              <a:t>Areas of Decreasing Population</a:t>
            </a:r>
          </a:p>
        </p:txBody>
      </p:sp>
      <p:pic>
        <p:nvPicPr>
          <p:cNvPr id="4" name="Picture 3" descr="A logo with orange lines&#10;&#10;Description automatically generated">
            <a:extLst>
              <a:ext uri="{FF2B5EF4-FFF2-40B4-BE49-F238E27FC236}">
                <a16:creationId xmlns:a16="http://schemas.microsoft.com/office/drawing/2014/main" id="{930FA9A0-0D15-B8B4-B805-3B9D5EE5781D}"/>
              </a:ext>
            </a:extLst>
          </p:cNvPr>
          <p:cNvPicPr>
            <a:picLocks noChangeAspect="1"/>
          </p:cNvPicPr>
          <p:nvPr/>
        </p:nvPicPr>
        <p:blipFill>
          <a:blip r:embed="rId5"/>
          <a:stretch>
            <a:fillRect/>
          </a:stretch>
        </p:blipFill>
        <p:spPr>
          <a:xfrm>
            <a:off x="8482360" y="399930"/>
            <a:ext cx="2857500" cy="895350"/>
          </a:xfrm>
          <a:prstGeom prst="rect">
            <a:avLst/>
          </a:prstGeom>
        </p:spPr>
      </p:pic>
      <p:sp>
        <p:nvSpPr>
          <p:cNvPr id="10" name="TextBox 9">
            <a:extLst>
              <a:ext uri="{FF2B5EF4-FFF2-40B4-BE49-F238E27FC236}">
                <a16:creationId xmlns:a16="http://schemas.microsoft.com/office/drawing/2014/main" id="{32D4CCB1-F9D9-58D2-7F83-B0D9A899E16A}"/>
              </a:ext>
            </a:extLst>
          </p:cNvPr>
          <p:cNvSpPr txBox="1"/>
          <p:nvPr/>
        </p:nvSpPr>
        <p:spPr>
          <a:xfrm>
            <a:off x="8850923" y="2332892"/>
            <a:ext cx="301283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rgbClr val="474C55"/>
                </a:solidFill>
              </a:rPr>
              <a:t>Southern avg. population growth fell by ~20% in 2010-2020</a:t>
            </a:r>
            <a:endParaRPr lang="en-US"/>
          </a:p>
          <a:p>
            <a:pPr marL="285750" indent="-285750">
              <a:buFont typeface="Arial"/>
              <a:buChar char="•"/>
            </a:pPr>
            <a:endParaRPr lang="en-US">
              <a:solidFill>
                <a:srgbClr val="474C55"/>
              </a:solidFill>
            </a:endParaRPr>
          </a:p>
          <a:p>
            <a:pPr marL="285750" indent="-285750">
              <a:buFont typeface="Arial"/>
              <a:buChar char="•"/>
            </a:pPr>
            <a:endParaRPr lang="en-US">
              <a:solidFill>
                <a:srgbClr val="474C55"/>
              </a:solidFill>
            </a:endParaRPr>
          </a:p>
          <a:p>
            <a:pPr marL="285750" indent="-285750">
              <a:buFont typeface="Arial"/>
              <a:buChar char="•"/>
            </a:pPr>
            <a:endParaRPr lang="en-US">
              <a:solidFill>
                <a:srgbClr val="474C55"/>
              </a:solidFill>
            </a:endParaRPr>
          </a:p>
          <a:p>
            <a:pPr marL="285750" indent="-285750">
              <a:buFont typeface="Arial"/>
              <a:buChar char="•"/>
            </a:pPr>
            <a:r>
              <a:rPr lang="en-US">
                <a:solidFill>
                  <a:srgbClr val="474C55"/>
                </a:solidFill>
              </a:rPr>
              <a:t> Western avg. population growth fell by ~25% in 2010-2020</a:t>
            </a:r>
          </a:p>
          <a:p>
            <a:pPr marL="285750" indent="-285750">
              <a:buFont typeface="Arial"/>
              <a:buChar char="•"/>
            </a:pPr>
            <a:endParaRPr lang="en-US">
              <a:solidFill>
                <a:srgbClr val="474C55"/>
              </a:solidFill>
            </a:endParaRPr>
          </a:p>
          <a:p>
            <a:endParaRPr lang="en-US">
              <a:solidFill>
                <a:srgbClr val="474C55"/>
              </a:solidFill>
            </a:endParaRPr>
          </a:p>
          <a:p>
            <a:endParaRPr lang="en-US">
              <a:solidFill>
                <a:srgbClr val="474C55"/>
              </a:solidFill>
            </a:endParaRPr>
          </a:p>
        </p:txBody>
      </p:sp>
      <p:sp>
        <p:nvSpPr>
          <p:cNvPr id="6" name="Slide Number Placeholder 5">
            <a:extLst>
              <a:ext uri="{FF2B5EF4-FFF2-40B4-BE49-F238E27FC236}">
                <a16:creationId xmlns:a16="http://schemas.microsoft.com/office/drawing/2014/main" id="{8E22E1C9-FFFC-A439-000C-1EB93C823A10}"/>
              </a:ext>
            </a:extLst>
          </p:cNvPr>
          <p:cNvSpPr>
            <a:spLocks noGrp="1"/>
          </p:cNvSpPr>
          <p:nvPr>
            <p:ph type="sldNum" sz="quarter" idx="12"/>
          </p:nvPr>
        </p:nvSpPr>
        <p:spPr/>
        <p:txBody>
          <a:bodyPr/>
          <a:lstStyle/>
          <a:p>
            <a:fld id="{330EA680-D336-4FF7-8B7A-9848BB0A1C32}" type="slidenum">
              <a:rPr lang="en-US" smtClean="0"/>
              <a:t>32</a:t>
            </a:fld>
            <a:endParaRPr lang="en-US"/>
          </a:p>
        </p:txBody>
      </p:sp>
    </p:spTree>
    <p:extLst>
      <p:ext uri="{BB962C8B-B14F-4D97-AF65-F5344CB8AC3E}">
        <p14:creationId xmlns:p14="http://schemas.microsoft.com/office/powerpoint/2010/main" val="3919334814"/>
      </p:ext>
    </p:extLst>
  </p:cSld>
  <p:clrMapOvr>
    <a:masterClrMapping/>
  </p:clrMapOvr>
  <p:extLst>
    <p:ext uri="{6950BFC3-D8DA-4A85-94F7-54DA5524770B}">
      <p188:commentRel xmlns:p188="http://schemas.microsoft.com/office/powerpoint/2018/8/main" r:id="rId3"/>
    </p:ext>
  </p:extLs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3D496A-A808-FB84-C079-AB01F82F4FDF}"/>
              </a:ext>
            </a:extLst>
          </p:cNvPr>
          <p:cNvSpPr/>
          <p:nvPr/>
        </p:nvSpPr>
        <p:spPr>
          <a:xfrm>
            <a:off x="-1167" y="-1167"/>
            <a:ext cx="12193165" cy="1694216"/>
          </a:xfrm>
          <a:prstGeom prst="rect">
            <a:avLst/>
          </a:prstGeom>
          <a:solidFill>
            <a:srgbClr val="474C5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01150"/>
            <a:ext cx="6729046" cy="1296626"/>
          </a:xfrm>
        </p:spPr>
        <p:txBody>
          <a:bodyPr>
            <a:normAutofit fontScale="90000"/>
          </a:bodyPr>
          <a:lstStyle/>
          <a:p>
            <a:r>
              <a:rPr lang="en-US">
                <a:solidFill>
                  <a:srgbClr val="FFFFFF"/>
                </a:solidFill>
              </a:rPr>
              <a:t>Areas of Decreasing Population</a:t>
            </a:r>
          </a:p>
        </p:txBody>
      </p:sp>
      <p:pic>
        <p:nvPicPr>
          <p:cNvPr id="4" name="Picture 3" descr="A logo with orange lines&#10;&#10;Description automatically generated">
            <a:extLst>
              <a:ext uri="{FF2B5EF4-FFF2-40B4-BE49-F238E27FC236}">
                <a16:creationId xmlns:a16="http://schemas.microsoft.com/office/drawing/2014/main" id="{930FA9A0-0D15-B8B4-B805-3B9D5EE5781D}"/>
              </a:ext>
            </a:extLst>
          </p:cNvPr>
          <p:cNvPicPr>
            <a:picLocks noChangeAspect="1"/>
          </p:cNvPicPr>
          <p:nvPr/>
        </p:nvPicPr>
        <p:blipFill>
          <a:blip r:embed="rId4"/>
          <a:stretch>
            <a:fillRect/>
          </a:stretch>
        </p:blipFill>
        <p:spPr>
          <a:xfrm>
            <a:off x="8482360" y="399930"/>
            <a:ext cx="2857500" cy="895350"/>
          </a:xfrm>
          <a:prstGeom prst="rect">
            <a:avLst/>
          </a:prstGeom>
        </p:spPr>
      </p:pic>
      <p:sp>
        <p:nvSpPr>
          <p:cNvPr id="17" name="TextBox 16">
            <a:extLst>
              <a:ext uri="{FF2B5EF4-FFF2-40B4-BE49-F238E27FC236}">
                <a16:creationId xmlns:a16="http://schemas.microsoft.com/office/drawing/2014/main" id="{B8AB608A-1627-3079-EF23-105B179892D3}"/>
              </a:ext>
            </a:extLst>
          </p:cNvPr>
          <p:cNvSpPr txBox="1"/>
          <p:nvPr/>
        </p:nvSpPr>
        <p:spPr>
          <a:xfrm>
            <a:off x="8358111" y="1847933"/>
            <a:ext cx="382677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rgbClr val="474C55"/>
                </a:solidFill>
              </a:rPr>
              <a:t>In the Southern states there is dip in growth rates for all but Louisiana </a:t>
            </a:r>
            <a:endParaRPr lang="en-US">
              <a:solidFill>
                <a:srgbClr val="000000"/>
              </a:solidFill>
            </a:endParaRPr>
          </a:p>
          <a:p>
            <a:pPr marL="742950" lvl="1" indent="-285750">
              <a:buFont typeface="Courier New"/>
              <a:buChar char="o"/>
            </a:pPr>
            <a:r>
              <a:rPr lang="en-US">
                <a:solidFill>
                  <a:srgbClr val="474C55"/>
                </a:solidFill>
              </a:rPr>
              <a:t>14 of these have slowed by &gt;10%</a:t>
            </a:r>
          </a:p>
          <a:p>
            <a:pPr marL="742950" lvl="1" indent="-285750">
              <a:buFont typeface="Courier New"/>
              <a:buChar char="o"/>
            </a:pPr>
            <a:r>
              <a:rPr lang="en-US">
                <a:solidFill>
                  <a:srgbClr val="474C55"/>
                </a:solidFill>
              </a:rPr>
              <a:t>8 of these have slowed by &gt;20%</a:t>
            </a:r>
          </a:p>
          <a:p>
            <a:pPr marL="285750" indent="-285750">
              <a:buFont typeface="Arial"/>
              <a:buChar char="•"/>
            </a:pPr>
            <a:endParaRPr lang="en-US">
              <a:solidFill>
                <a:srgbClr val="474C55"/>
              </a:solidFill>
            </a:endParaRPr>
          </a:p>
          <a:p>
            <a:endParaRPr lang="en-US">
              <a:solidFill>
                <a:srgbClr val="474C55"/>
              </a:solidFill>
            </a:endParaRPr>
          </a:p>
          <a:p>
            <a:pPr marL="285750" indent="-285750">
              <a:buFont typeface="Arial"/>
              <a:buChar char="•"/>
            </a:pPr>
            <a:r>
              <a:rPr lang="en-US">
                <a:solidFill>
                  <a:srgbClr val="474C55"/>
                </a:solidFill>
              </a:rPr>
              <a:t>West Virginia and Mississippi are the two states with falling populations in the South</a:t>
            </a:r>
            <a:endParaRPr lang="en-US">
              <a:solidFill>
                <a:srgbClr val="000000"/>
              </a:solidFill>
            </a:endParaRPr>
          </a:p>
          <a:p>
            <a:pPr marL="285750" indent="-285750">
              <a:buFont typeface="Arial"/>
              <a:buChar char="•"/>
            </a:pPr>
            <a:endParaRPr lang="en-US">
              <a:solidFill>
                <a:srgbClr val="474C55"/>
              </a:solidFill>
            </a:endParaRPr>
          </a:p>
          <a:p>
            <a:pPr marL="285750" indent="-285750">
              <a:buFont typeface="Arial"/>
              <a:buChar char="•"/>
            </a:pPr>
            <a:endParaRPr lang="en-US">
              <a:solidFill>
                <a:srgbClr val="474C55"/>
              </a:solidFill>
            </a:endParaRPr>
          </a:p>
          <a:p>
            <a:pPr marL="285750" indent="-285750">
              <a:buFont typeface="Arial"/>
              <a:buChar char="•"/>
            </a:pPr>
            <a:r>
              <a:rPr lang="en-US">
                <a:solidFill>
                  <a:srgbClr val="474C55"/>
                </a:solidFill>
              </a:rPr>
              <a:t>Only Louisiana had an increasing growth rate</a:t>
            </a:r>
            <a:endParaRPr lang="en-US"/>
          </a:p>
        </p:txBody>
      </p:sp>
      <p:pic>
        <p:nvPicPr>
          <p:cNvPr id="20" name="Content Placeholder 19" descr="A graph of growth in the united states&#10;&#10;Description automatically generated">
            <a:extLst>
              <a:ext uri="{FF2B5EF4-FFF2-40B4-BE49-F238E27FC236}">
                <a16:creationId xmlns:a16="http://schemas.microsoft.com/office/drawing/2014/main" id="{62748B0C-C9A5-DC9A-A45E-0D82244FD056}"/>
              </a:ext>
            </a:extLst>
          </p:cNvPr>
          <p:cNvPicPr>
            <a:picLocks noGrp="1" noChangeAspect="1"/>
          </p:cNvPicPr>
          <p:nvPr>
            <p:ph sz="half" idx="1"/>
          </p:nvPr>
        </p:nvPicPr>
        <p:blipFill>
          <a:blip r:embed="rId5"/>
          <a:srcRect l="102" t="4190"/>
          <a:stretch/>
        </p:blipFill>
        <p:spPr>
          <a:xfrm>
            <a:off x="1219" y="1710833"/>
            <a:ext cx="8229805" cy="4926206"/>
          </a:xfrm>
        </p:spPr>
      </p:pic>
      <p:sp>
        <p:nvSpPr>
          <p:cNvPr id="3" name="Slide Number Placeholder 2">
            <a:extLst>
              <a:ext uri="{FF2B5EF4-FFF2-40B4-BE49-F238E27FC236}">
                <a16:creationId xmlns:a16="http://schemas.microsoft.com/office/drawing/2014/main" id="{3BF76B75-17DB-8D79-3A13-0ECA4406FD29}"/>
              </a:ext>
            </a:extLst>
          </p:cNvPr>
          <p:cNvSpPr>
            <a:spLocks noGrp="1"/>
          </p:cNvSpPr>
          <p:nvPr>
            <p:ph type="sldNum" sz="quarter" idx="12"/>
          </p:nvPr>
        </p:nvSpPr>
        <p:spPr/>
        <p:txBody>
          <a:bodyPr/>
          <a:lstStyle/>
          <a:p>
            <a:fld id="{330EA680-D336-4FF7-8B7A-9848BB0A1C32}" type="slidenum">
              <a:rPr lang="en-US" smtClean="0"/>
              <a:t>33</a:t>
            </a:fld>
            <a:endParaRPr lang="en-US"/>
          </a:p>
        </p:txBody>
      </p:sp>
    </p:spTree>
    <p:extLst>
      <p:ext uri="{BB962C8B-B14F-4D97-AF65-F5344CB8AC3E}">
        <p14:creationId xmlns:p14="http://schemas.microsoft.com/office/powerpoint/2010/main" val="1407063295"/>
      </p:ext>
    </p:extLst>
  </p:cSld>
  <p:clrMapOvr>
    <a:masterClrMapping/>
  </p:clrMapOvr>
  <p:extLst>
    <p:ext uri="{6950BFC3-D8DA-4A85-94F7-54DA5524770B}">
      <p188:commentRel xmlns:p188="http://schemas.microsoft.com/office/powerpoint/2018/8/main" r:id="rId3"/>
    </p:ext>
  </p:extLs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the average growth of the united states&#10;&#10;Description automatically generated">
            <a:extLst>
              <a:ext uri="{FF2B5EF4-FFF2-40B4-BE49-F238E27FC236}">
                <a16:creationId xmlns:a16="http://schemas.microsoft.com/office/drawing/2014/main" id="{6CF02015-1CF9-944A-1360-4C3F3C193D4D}"/>
              </a:ext>
            </a:extLst>
          </p:cNvPr>
          <p:cNvPicPr>
            <a:picLocks noChangeAspect="1"/>
          </p:cNvPicPr>
          <p:nvPr/>
        </p:nvPicPr>
        <p:blipFill>
          <a:blip r:embed="rId3"/>
          <a:srcRect l="57" t="4469" r="-175" b="-196"/>
          <a:stretch/>
        </p:blipFill>
        <p:spPr>
          <a:xfrm>
            <a:off x="175" y="1713999"/>
            <a:ext cx="8233529" cy="5163165"/>
          </a:xfrm>
          <a:prstGeom prst="rect">
            <a:avLst/>
          </a:prstGeom>
        </p:spPr>
      </p:pic>
      <p:sp>
        <p:nvSpPr>
          <p:cNvPr id="5" name="Rectangle 4">
            <a:extLst>
              <a:ext uri="{FF2B5EF4-FFF2-40B4-BE49-F238E27FC236}">
                <a16:creationId xmlns:a16="http://schemas.microsoft.com/office/drawing/2014/main" id="{4F3D496A-A808-FB84-C079-AB01F82F4FDF}"/>
              </a:ext>
            </a:extLst>
          </p:cNvPr>
          <p:cNvSpPr/>
          <p:nvPr/>
        </p:nvSpPr>
        <p:spPr>
          <a:xfrm>
            <a:off x="-1167" y="-1167"/>
            <a:ext cx="12193165" cy="1694216"/>
          </a:xfrm>
          <a:prstGeom prst="rect">
            <a:avLst/>
          </a:prstGeom>
          <a:solidFill>
            <a:srgbClr val="474C5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01150"/>
            <a:ext cx="6729046" cy="1296626"/>
          </a:xfrm>
        </p:spPr>
        <p:txBody>
          <a:bodyPr>
            <a:normAutofit fontScale="90000"/>
          </a:bodyPr>
          <a:lstStyle/>
          <a:p>
            <a:r>
              <a:rPr lang="en-US">
                <a:solidFill>
                  <a:srgbClr val="FFFFFF"/>
                </a:solidFill>
              </a:rPr>
              <a:t>Areas of Decreasing Population</a:t>
            </a:r>
          </a:p>
        </p:txBody>
      </p:sp>
      <p:pic>
        <p:nvPicPr>
          <p:cNvPr id="4" name="Picture 3" descr="A logo with orange lines&#10;&#10;Description automatically generated">
            <a:extLst>
              <a:ext uri="{FF2B5EF4-FFF2-40B4-BE49-F238E27FC236}">
                <a16:creationId xmlns:a16="http://schemas.microsoft.com/office/drawing/2014/main" id="{930FA9A0-0D15-B8B4-B805-3B9D5EE5781D}"/>
              </a:ext>
            </a:extLst>
          </p:cNvPr>
          <p:cNvPicPr>
            <a:picLocks noChangeAspect="1"/>
          </p:cNvPicPr>
          <p:nvPr/>
        </p:nvPicPr>
        <p:blipFill>
          <a:blip r:embed="rId4"/>
          <a:stretch>
            <a:fillRect/>
          </a:stretch>
        </p:blipFill>
        <p:spPr>
          <a:xfrm>
            <a:off x="8482360" y="399930"/>
            <a:ext cx="2857500" cy="895350"/>
          </a:xfrm>
          <a:prstGeom prst="rect">
            <a:avLst/>
          </a:prstGeom>
        </p:spPr>
      </p:pic>
      <p:sp>
        <p:nvSpPr>
          <p:cNvPr id="17" name="TextBox 16">
            <a:extLst>
              <a:ext uri="{FF2B5EF4-FFF2-40B4-BE49-F238E27FC236}">
                <a16:creationId xmlns:a16="http://schemas.microsoft.com/office/drawing/2014/main" id="{B8AB608A-1627-3079-EF23-105B179892D3}"/>
              </a:ext>
            </a:extLst>
          </p:cNvPr>
          <p:cNvSpPr txBox="1"/>
          <p:nvPr/>
        </p:nvSpPr>
        <p:spPr>
          <a:xfrm>
            <a:off x="8358111" y="1847933"/>
            <a:ext cx="382677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a:solidFill>
                  <a:srgbClr val="474C55"/>
                </a:solidFill>
              </a:rPr>
              <a:t>In Western states there are large dips in the more populated states and less overall decrease</a:t>
            </a:r>
            <a:endParaRPr lang="en-US">
              <a:solidFill>
                <a:srgbClr val="000000"/>
              </a:solidFill>
            </a:endParaRPr>
          </a:p>
          <a:p>
            <a:pPr marL="742950" lvl="1" indent="-285750">
              <a:buFont typeface="Courier New,monospace"/>
              <a:buChar char="o"/>
            </a:pPr>
            <a:r>
              <a:rPr lang="en-US">
                <a:solidFill>
                  <a:srgbClr val="474C55"/>
                </a:solidFill>
              </a:rPr>
              <a:t>California slowed by 32.5</a:t>
            </a:r>
            <a:r>
              <a:rPr lang="en-US" sz="1600">
                <a:solidFill>
                  <a:srgbClr val="474C55"/>
                </a:solidFill>
              </a:rPr>
              <a:t>%</a:t>
            </a:r>
            <a:endParaRPr lang="en-US" sz="1600">
              <a:solidFill>
                <a:srgbClr val="000000"/>
              </a:solidFill>
            </a:endParaRPr>
          </a:p>
          <a:p>
            <a:pPr marL="742950" lvl="1" indent="-285750">
              <a:buFont typeface="Courier New,monospace"/>
              <a:buChar char="o"/>
            </a:pPr>
            <a:r>
              <a:rPr lang="en-US">
                <a:solidFill>
                  <a:srgbClr val="474C55"/>
                </a:solidFill>
              </a:rPr>
              <a:t>Arizona slowed by 20</a:t>
            </a:r>
            <a:r>
              <a:rPr lang="en-US" sz="1600">
                <a:solidFill>
                  <a:srgbClr val="474C55"/>
                </a:solidFill>
              </a:rPr>
              <a:t>%</a:t>
            </a:r>
            <a:endParaRPr lang="en-US" sz="1600">
              <a:solidFill>
                <a:srgbClr val="000000"/>
              </a:solidFill>
            </a:endParaRPr>
          </a:p>
          <a:p>
            <a:pPr marL="742950" lvl="1" indent="-285750">
              <a:buFont typeface="Courier New,monospace"/>
              <a:buChar char="o"/>
            </a:pPr>
            <a:r>
              <a:rPr lang="en-US">
                <a:solidFill>
                  <a:srgbClr val="474C55"/>
                </a:solidFill>
              </a:rPr>
              <a:t>Nevada slowed by 42.5</a:t>
            </a:r>
            <a:r>
              <a:rPr lang="en-US" sz="1600">
                <a:solidFill>
                  <a:srgbClr val="474C55"/>
                </a:solidFill>
              </a:rPr>
              <a:t>%</a:t>
            </a:r>
            <a:endParaRPr lang="en-US" sz="1600">
              <a:solidFill>
                <a:srgbClr val="000000"/>
              </a:solidFill>
            </a:endParaRPr>
          </a:p>
          <a:p>
            <a:pPr marL="285750" indent="-285750">
              <a:buFont typeface="Arial,Sans-Serif"/>
              <a:buChar char="•"/>
            </a:pPr>
            <a:endParaRPr lang="en-US">
              <a:solidFill>
                <a:srgbClr val="000000"/>
              </a:solidFill>
            </a:endParaRPr>
          </a:p>
          <a:p>
            <a:pPr marL="285750" indent="-285750">
              <a:buFont typeface="Arial,Sans-Serif"/>
              <a:buChar char="•"/>
            </a:pPr>
            <a:endParaRPr lang="en-US">
              <a:solidFill>
                <a:srgbClr val="000000"/>
              </a:solidFill>
            </a:endParaRPr>
          </a:p>
          <a:p>
            <a:pPr marL="285750" indent="-285750">
              <a:buFont typeface="Arial,Sans-Serif"/>
              <a:buChar char="•"/>
            </a:pPr>
            <a:endParaRPr lang="en-US">
              <a:solidFill>
                <a:srgbClr val="000000"/>
              </a:solidFill>
            </a:endParaRPr>
          </a:p>
          <a:p>
            <a:pPr marL="285750" indent="-285750">
              <a:buFont typeface="Arial,Sans-Serif"/>
              <a:buChar char="•"/>
            </a:pPr>
            <a:r>
              <a:rPr lang="en-US">
                <a:solidFill>
                  <a:srgbClr val="474C55"/>
                </a:solidFill>
              </a:rPr>
              <a:t>Wyoming, Arkansas, and New Mexico also had falls of &gt;70</a:t>
            </a:r>
            <a:r>
              <a:rPr lang="en-US" sz="1600">
                <a:solidFill>
                  <a:srgbClr val="474C55"/>
                </a:solidFill>
              </a:rPr>
              <a:t>%, </a:t>
            </a:r>
            <a:r>
              <a:rPr lang="en-US">
                <a:solidFill>
                  <a:srgbClr val="474C55"/>
                </a:solidFill>
              </a:rPr>
              <a:t>but account for much less of the overall growth</a:t>
            </a:r>
            <a:endParaRPr lang="en-US">
              <a:solidFill>
                <a:srgbClr val="000000"/>
              </a:solidFill>
            </a:endParaRPr>
          </a:p>
          <a:p>
            <a:pPr marL="285750" lvl="1" indent="-285750">
              <a:buFont typeface="Arial"/>
              <a:buChar char="•"/>
            </a:pPr>
            <a:endParaRPr lang="en-US" sz="1600">
              <a:solidFill>
                <a:srgbClr val="000000"/>
              </a:solidFill>
            </a:endParaRPr>
          </a:p>
          <a:p>
            <a:pPr marL="285750" lvl="1" indent="-285750">
              <a:buFont typeface="Arial"/>
              <a:buChar char="•"/>
            </a:pPr>
            <a:endParaRPr lang="en-US" sz="1600">
              <a:solidFill>
                <a:srgbClr val="000000"/>
              </a:solidFill>
            </a:endParaRPr>
          </a:p>
          <a:p>
            <a:pPr marL="285750" indent="-285750">
              <a:buFont typeface="Arial"/>
              <a:buChar char="•"/>
            </a:pPr>
            <a:endParaRPr lang="en-US">
              <a:solidFill>
                <a:srgbClr val="474C55"/>
              </a:solidFill>
            </a:endParaRPr>
          </a:p>
        </p:txBody>
      </p:sp>
      <p:sp>
        <p:nvSpPr>
          <p:cNvPr id="6" name="Slide Number Placeholder 5">
            <a:extLst>
              <a:ext uri="{FF2B5EF4-FFF2-40B4-BE49-F238E27FC236}">
                <a16:creationId xmlns:a16="http://schemas.microsoft.com/office/drawing/2014/main" id="{2CC3CA82-CCDA-A15C-A18A-844E575E163E}"/>
              </a:ext>
            </a:extLst>
          </p:cNvPr>
          <p:cNvSpPr>
            <a:spLocks noGrp="1"/>
          </p:cNvSpPr>
          <p:nvPr>
            <p:ph type="sldNum" sz="quarter" idx="12"/>
          </p:nvPr>
        </p:nvSpPr>
        <p:spPr/>
        <p:txBody>
          <a:bodyPr/>
          <a:lstStyle/>
          <a:p>
            <a:fld id="{330EA680-D336-4FF7-8B7A-9848BB0A1C32}" type="slidenum">
              <a:rPr lang="en-US" smtClean="0"/>
              <a:t>34</a:t>
            </a:fld>
            <a:endParaRPr lang="en-US"/>
          </a:p>
        </p:txBody>
      </p:sp>
    </p:spTree>
    <p:extLst>
      <p:ext uri="{BB962C8B-B14F-4D97-AF65-F5344CB8AC3E}">
        <p14:creationId xmlns:p14="http://schemas.microsoft.com/office/powerpoint/2010/main" val="41268671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3D496A-A808-FB84-C079-AB01F82F4FDF}"/>
              </a:ext>
            </a:extLst>
          </p:cNvPr>
          <p:cNvSpPr/>
          <p:nvPr/>
        </p:nvSpPr>
        <p:spPr>
          <a:xfrm>
            <a:off x="-1167" y="-1167"/>
            <a:ext cx="12171998" cy="1510772"/>
          </a:xfrm>
          <a:prstGeom prst="rect">
            <a:avLst/>
          </a:prstGeom>
          <a:solidFill>
            <a:srgbClr val="474C5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95476" y="95938"/>
            <a:ext cx="9088919" cy="1304323"/>
          </a:xfrm>
        </p:spPr>
        <p:txBody>
          <a:bodyPr>
            <a:normAutofit/>
          </a:bodyPr>
          <a:lstStyle/>
          <a:p>
            <a:r>
              <a:rPr lang="en-US">
                <a:solidFill>
                  <a:srgbClr val="FFFFFF"/>
                </a:solidFill>
              </a:rPr>
              <a:t>Projected Population Growth </a:t>
            </a:r>
          </a:p>
        </p:txBody>
      </p:sp>
      <p:pic>
        <p:nvPicPr>
          <p:cNvPr id="4" name="Picture 3" descr="A logo with orange lines&#10;&#10;Description automatically generated">
            <a:extLst>
              <a:ext uri="{FF2B5EF4-FFF2-40B4-BE49-F238E27FC236}">
                <a16:creationId xmlns:a16="http://schemas.microsoft.com/office/drawing/2014/main" id="{930FA9A0-0D15-B8B4-B805-3B9D5EE5781D}"/>
              </a:ext>
            </a:extLst>
          </p:cNvPr>
          <p:cNvPicPr>
            <a:picLocks noChangeAspect="1"/>
          </p:cNvPicPr>
          <p:nvPr/>
        </p:nvPicPr>
        <p:blipFill>
          <a:blip r:embed="rId4"/>
          <a:stretch>
            <a:fillRect/>
          </a:stretch>
        </p:blipFill>
        <p:spPr>
          <a:xfrm>
            <a:off x="8936389" y="202374"/>
            <a:ext cx="2857500" cy="895350"/>
          </a:xfrm>
          <a:prstGeom prst="rect">
            <a:avLst/>
          </a:prstGeom>
        </p:spPr>
      </p:pic>
      <p:pic>
        <p:nvPicPr>
          <p:cNvPr id="3" name="Picture 2" descr="A graph showing the growth of a number of years&#10;&#10;Description automatically generated">
            <a:extLst>
              <a:ext uri="{FF2B5EF4-FFF2-40B4-BE49-F238E27FC236}">
                <a16:creationId xmlns:a16="http://schemas.microsoft.com/office/drawing/2014/main" id="{732A901C-39D2-F859-208D-00FF4D428274}"/>
              </a:ext>
            </a:extLst>
          </p:cNvPr>
          <p:cNvPicPr>
            <a:picLocks noChangeAspect="1"/>
          </p:cNvPicPr>
          <p:nvPr/>
        </p:nvPicPr>
        <p:blipFill>
          <a:blip r:embed="rId5"/>
          <a:stretch>
            <a:fillRect/>
          </a:stretch>
        </p:blipFill>
        <p:spPr>
          <a:xfrm>
            <a:off x="1197255" y="1539712"/>
            <a:ext cx="9412561" cy="5318288"/>
          </a:xfrm>
          <a:prstGeom prst="rect">
            <a:avLst/>
          </a:prstGeom>
        </p:spPr>
      </p:pic>
      <p:sp>
        <p:nvSpPr>
          <p:cNvPr id="13" name="Slide Number Placeholder 12">
            <a:extLst>
              <a:ext uri="{FF2B5EF4-FFF2-40B4-BE49-F238E27FC236}">
                <a16:creationId xmlns:a16="http://schemas.microsoft.com/office/drawing/2014/main" id="{E8388570-C3B1-3921-DDC1-3A08CAEC6DEF}"/>
              </a:ext>
            </a:extLst>
          </p:cNvPr>
          <p:cNvSpPr>
            <a:spLocks noGrp="1"/>
          </p:cNvSpPr>
          <p:nvPr>
            <p:ph type="sldNum" sz="quarter" idx="12"/>
          </p:nvPr>
        </p:nvSpPr>
        <p:spPr/>
        <p:txBody>
          <a:bodyPr/>
          <a:lstStyle/>
          <a:p>
            <a:fld id="{330EA680-D336-4FF7-8B7A-9848BB0A1C32}" type="slidenum">
              <a:rPr lang="en-US" smtClean="0"/>
              <a:t>35</a:t>
            </a:fld>
            <a:endParaRPr lang="en-US"/>
          </a:p>
        </p:txBody>
      </p:sp>
    </p:spTree>
    <p:extLst>
      <p:ext uri="{BB962C8B-B14F-4D97-AF65-F5344CB8AC3E}">
        <p14:creationId xmlns:p14="http://schemas.microsoft.com/office/powerpoint/2010/main" val="52746827"/>
      </p:ext>
    </p:extLst>
  </p:cSld>
  <p:clrMapOvr>
    <a:masterClrMapping/>
  </p:clrMapOvr>
  <p:extLst>
    <p:ext uri="{6950BFC3-D8DA-4A85-94F7-54DA5524770B}">
      <p188:commentRel xmlns:p188="http://schemas.microsoft.com/office/powerpoint/2018/8/main" r:id="rId3"/>
    </p:ext>
  </p:extLs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07A2C0F-00C3-876C-74D5-76972419BEC3}"/>
              </a:ext>
            </a:extLst>
          </p:cNvPr>
          <p:cNvSpPr/>
          <p:nvPr/>
        </p:nvSpPr>
        <p:spPr>
          <a:xfrm>
            <a:off x="-1167" y="-1167"/>
            <a:ext cx="12171998" cy="1510772"/>
          </a:xfrm>
          <a:prstGeom prst="rect">
            <a:avLst/>
          </a:prstGeom>
          <a:solidFill>
            <a:srgbClr val="474C5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560EEC29-4744-71F2-E499-2730D0B1DF09}"/>
              </a:ext>
            </a:extLst>
          </p:cNvPr>
          <p:cNvSpPr txBox="1">
            <a:spLocks/>
          </p:cNvSpPr>
          <p:nvPr/>
        </p:nvSpPr>
        <p:spPr>
          <a:xfrm>
            <a:off x="450218" y="203696"/>
            <a:ext cx="8480859" cy="12966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solidFill>
                  <a:srgbClr val="FFFFFF"/>
                </a:solidFill>
                <a:ea typeface="+mj-lt"/>
                <a:cs typeface="+mj-lt"/>
              </a:rPr>
              <a:t>Top States Contributing to U.S. Population Changes (2000–2020)</a:t>
            </a:r>
            <a:endParaRPr lang="en-US"/>
          </a:p>
        </p:txBody>
      </p:sp>
      <p:pic>
        <p:nvPicPr>
          <p:cNvPr id="11" name="Picture 10" descr="A logo with orange lines&#10;&#10;Description automatically generated">
            <a:extLst>
              <a:ext uri="{FF2B5EF4-FFF2-40B4-BE49-F238E27FC236}">
                <a16:creationId xmlns:a16="http://schemas.microsoft.com/office/drawing/2014/main" id="{DD2FD59B-E847-F700-6E40-E53FAACFFEB1}"/>
              </a:ext>
            </a:extLst>
          </p:cNvPr>
          <p:cNvPicPr>
            <a:picLocks noChangeAspect="1"/>
          </p:cNvPicPr>
          <p:nvPr/>
        </p:nvPicPr>
        <p:blipFill>
          <a:blip r:embed="rId2"/>
          <a:stretch>
            <a:fillRect/>
          </a:stretch>
        </p:blipFill>
        <p:spPr>
          <a:xfrm>
            <a:off x="8936389" y="202374"/>
            <a:ext cx="2857500" cy="895350"/>
          </a:xfrm>
          <a:prstGeom prst="rect">
            <a:avLst/>
          </a:prstGeom>
        </p:spPr>
      </p:pic>
      <p:pic>
        <p:nvPicPr>
          <p:cNvPr id="3" name="Picture 2">
            <a:extLst>
              <a:ext uri="{FF2B5EF4-FFF2-40B4-BE49-F238E27FC236}">
                <a16:creationId xmlns:a16="http://schemas.microsoft.com/office/drawing/2014/main" id="{F8A39E33-0143-90A4-985E-FC3EC6DB9AFF}"/>
              </a:ext>
            </a:extLst>
          </p:cNvPr>
          <p:cNvPicPr>
            <a:picLocks noChangeAspect="1"/>
          </p:cNvPicPr>
          <p:nvPr/>
        </p:nvPicPr>
        <p:blipFill>
          <a:blip r:embed="rId3"/>
          <a:stretch>
            <a:fillRect/>
          </a:stretch>
        </p:blipFill>
        <p:spPr>
          <a:xfrm>
            <a:off x="1350193" y="1524050"/>
            <a:ext cx="9413056" cy="5216066"/>
          </a:xfrm>
          <a:prstGeom prst="rect">
            <a:avLst/>
          </a:prstGeom>
        </p:spPr>
      </p:pic>
      <p:sp>
        <p:nvSpPr>
          <p:cNvPr id="6" name="Slide Number Placeholder 5">
            <a:extLst>
              <a:ext uri="{FF2B5EF4-FFF2-40B4-BE49-F238E27FC236}">
                <a16:creationId xmlns:a16="http://schemas.microsoft.com/office/drawing/2014/main" id="{231095E1-1BC1-E03E-CBFA-7931D057ECB8}"/>
              </a:ext>
            </a:extLst>
          </p:cNvPr>
          <p:cNvSpPr>
            <a:spLocks noGrp="1"/>
          </p:cNvSpPr>
          <p:nvPr>
            <p:ph type="sldNum" sz="quarter" idx="12"/>
          </p:nvPr>
        </p:nvSpPr>
        <p:spPr/>
        <p:txBody>
          <a:bodyPr/>
          <a:lstStyle/>
          <a:p>
            <a:fld id="{330EA680-D336-4FF7-8B7A-9848BB0A1C32}" type="slidenum">
              <a:rPr lang="en-US" smtClean="0"/>
              <a:t>36</a:t>
            </a:fld>
            <a:endParaRPr lang="en-US"/>
          </a:p>
        </p:txBody>
      </p:sp>
    </p:spTree>
    <p:extLst>
      <p:ext uri="{BB962C8B-B14F-4D97-AF65-F5344CB8AC3E}">
        <p14:creationId xmlns:p14="http://schemas.microsoft.com/office/powerpoint/2010/main" val="34958913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F78DC8-25D2-8869-BF58-523CCD0E43DD}"/>
              </a:ext>
            </a:extLst>
          </p:cNvPr>
          <p:cNvSpPr/>
          <p:nvPr/>
        </p:nvSpPr>
        <p:spPr>
          <a:xfrm>
            <a:off x="-1167" y="-1167"/>
            <a:ext cx="12171998" cy="1510772"/>
          </a:xfrm>
          <a:prstGeom prst="rect">
            <a:avLst/>
          </a:prstGeom>
          <a:solidFill>
            <a:srgbClr val="474C5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959CBFE1-F498-BCA6-D0ED-B5284F30956C}"/>
              </a:ext>
            </a:extLst>
          </p:cNvPr>
          <p:cNvSpPr txBox="1">
            <a:spLocks/>
          </p:cNvSpPr>
          <p:nvPr/>
        </p:nvSpPr>
        <p:spPr>
          <a:xfrm>
            <a:off x="450218" y="203696"/>
            <a:ext cx="8480859" cy="12966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solidFill>
                  <a:srgbClr val="FFFFFF"/>
                </a:solidFill>
                <a:ea typeface="+mj-lt"/>
                <a:cs typeface="+mj-lt"/>
              </a:rPr>
              <a:t>Population Growth by Race in the Leading 4 States (2000–2020)</a:t>
            </a:r>
            <a:endParaRPr lang="en-US">
              <a:ea typeface="+mj-lt"/>
              <a:cs typeface="+mj-lt"/>
            </a:endParaRPr>
          </a:p>
        </p:txBody>
      </p:sp>
      <p:pic>
        <p:nvPicPr>
          <p:cNvPr id="7" name="Picture 6" descr="A logo with orange lines&#10;&#10;Description automatically generated">
            <a:extLst>
              <a:ext uri="{FF2B5EF4-FFF2-40B4-BE49-F238E27FC236}">
                <a16:creationId xmlns:a16="http://schemas.microsoft.com/office/drawing/2014/main" id="{D729F4E4-21E4-639D-10A2-32C51C71D0CF}"/>
              </a:ext>
            </a:extLst>
          </p:cNvPr>
          <p:cNvPicPr>
            <a:picLocks noChangeAspect="1"/>
          </p:cNvPicPr>
          <p:nvPr/>
        </p:nvPicPr>
        <p:blipFill>
          <a:blip r:embed="rId2"/>
          <a:stretch>
            <a:fillRect/>
          </a:stretch>
        </p:blipFill>
        <p:spPr>
          <a:xfrm>
            <a:off x="8936389" y="202374"/>
            <a:ext cx="2857500" cy="895350"/>
          </a:xfrm>
          <a:prstGeom prst="rect">
            <a:avLst/>
          </a:prstGeom>
        </p:spPr>
      </p:pic>
      <p:pic>
        <p:nvPicPr>
          <p:cNvPr id="10" name="Picture 9">
            <a:extLst>
              <a:ext uri="{FF2B5EF4-FFF2-40B4-BE49-F238E27FC236}">
                <a16:creationId xmlns:a16="http://schemas.microsoft.com/office/drawing/2014/main" id="{2FF79594-C181-46B8-AAEC-379A401FA3B4}"/>
              </a:ext>
            </a:extLst>
          </p:cNvPr>
          <p:cNvPicPr>
            <a:picLocks noChangeAspect="1"/>
          </p:cNvPicPr>
          <p:nvPr/>
        </p:nvPicPr>
        <p:blipFill>
          <a:blip r:embed="rId3"/>
          <a:srcRect l="3906" t="5488" b="-182"/>
          <a:stretch/>
        </p:blipFill>
        <p:spPr>
          <a:xfrm>
            <a:off x="1909255" y="1983192"/>
            <a:ext cx="8698662" cy="4883959"/>
          </a:xfrm>
          <a:prstGeom prst="rect">
            <a:avLst/>
          </a:prstGeom>
        </p:spPr>
      </p:pic>
      <p:sp>
        <p:nvSpPr>
          <p:cNvPr id="8" name="Slide Number Placeholder 7">
            <a:extLst>
              <a:ext uri="{FF2B5EF4-FFF2-40B4-BE49-F238E27FC236}">
                <a16:creationId xmlns:a16="http://schemas.microsoft.com/office/drawing/2014/main" id="{476421FE-0002-4AAB-8408-9CF4BAE5A522}"/>
              </a:ext>
            </a:extLst>
          </p:cNvPr>
          <p:cNvSpPr>
            <a:spLocks noGrp="1"/>
          </p:cNvSpPr>
          <p:nvPr>
            <p:ph type="sldNum" sz="quarter" idx="12"/>
          </p:nvPr>
        </p:nvSpPr>
        <p:spPr/>
        <p:txBody>
          <a:bodyPr/>
          <a:lstStyle/>
          <a:p>
            <a:fld id="{330EA680-D336-4FF7-8B7A-9848BB0A1C32}" type="slidenum">
              <a:rPr lang="en-US" smtClean="0"/>
              <a:t>37</a:t>
            </a:fld>
            <a:endParaRPr lang="en-US"/>
          </a:p>
        </p:txBody>
      </p:sp>
    </p:spTree>
    <p:extLst>
      <p:ext uri="{BB962C8B-B14F-4D97-AF65-F5344CB8AC3E}">
        <p14:creationId xmlns:p14="http://schemas.microsoft.com/office/powerpoint/2010/main" val="3224884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474C55"/>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3D496A-A808-FB84-C079-AB01F82F4FDF}"/>
              </a:ext>
            </a:extLst>
          </p:cNvPr>
          <p:cNvSpPr/>
          <p:nvPr/>
        </p:nvSpPr>
        <p:spPr>
          <a:xfrm>
            <a:off x="-1167" y="-1167"/>
            <a:ext cx="12193165" cy="1694216"/>
          </a:xfrm>
          <a:prstGeom prst="rect">
            <a:avLst/>
          </a:prstGeom>
          <a:solidFill>
            <a:srgbClr val="474C5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798834" y="2332442"/>
            <a:ext cx="6600407" cy="2881578"/>
          </a:xfrm>
        </p:spPr>
        <p:txBody>
          <a:bodyPr>
            <a:noAutofit/>
          </a:bodyPr>
          <a:lstStyle/>
          <a:p>
            <a:r>
              <a:rPr lang="en-US" sz="9000">
                <a:solidFill>
                  <a:srgbClr val="FFFFFF"/>
                </a:solidFill>
                <a:latin typeface="Aptos Display"/>
              </a:rPr>
              <a:t>Retrospective</a:t>
            </a:r>
            <a:endParaRPr lang="en-US"/>
          </a:p>
        </p:txBody>
      </p:sp>
      <p:pic>
        <p:nvPicPr>
          <p:cNvPr id="4" name="Picture 3" descr="A logo with orange lines&#10;&#10;Description automatically generated">
            <a:extLst>
              <a:ext uri="{FF2B5EF4-FFF2-40B4-BE49-F238E27FC236}">
                <a16:creationId xmlns:a16="http://schemas.microsoft.com/office/drawing/2014/main" id="{930FA9A0-0D15-B8B4-B805-3B9D5EE5781D}"/>
              </a:ext>
            </a:extLst>
          </p:cNvPr>
          <p:cNvPicPr>
            <a:picLocks noChangeAspect="1"/>
          </p:cNvPicPr>
          <p:nvPr/>
        </p:nvPicPr>
        <p:blipFill>
          <a:blip r:embed="rId2"/>
          <a:stretch>
            <a:fillRect/>
          </a:stretch>
        </p:blipFill>
        <p:spPr>
          <a:xfrm>
            <a:off x="8482360" y="399930"/>
            <a:ext cx="2857500" cy="895350"/>
          </a:xfrm>
          <a:prstGeom prst="rect">
            <a:avLst/>
          </a:prstGeom>
        </p:spPr>
      </p:pic>
      <p:sp>
        <p:nvSpPr>
          <p:cNvPr id="6" name="Slide Number Placeholder 5">
            <a:extLst>
              <a:ext uri="{FF2B5EF4-FFF2-40B4-BE49-F238E27FC236}">
                <a16:creationId xmlns:a16="http://schemas.microsoft.com/office/drawing/2014/main" id="{61995937-0D6D-30DF-2C2E-2DA9D82B4C9B}"/>
              </a:ext>
            </a:extLst>
          </p:cNvPr>
          <p:cNvSpPr>
            <a:spLocks noGrp="1"/>
          </p:cNvSpPr>
          <p:nvPr>
            <p:ph type="sldNum" sz="quarter" idx="12"/>
          </p:nvPr>
        </p:nvSpPr>
        <p:spPr/>
        <p:txBody>
          <a:bodyPr/>
          <a:lstStyle/>
          <a:p>
            <a:fld id="{330EA680-D336-4FF7-8B7A-9848BB0A1C32}" type="slidenum">
              <a:rPr lang="en-US" smtClean="0"/>
              <a:t>38</a:t>
            </a:fld>
            <a:endParaRPr lang="en-US"/>
          </a:p>
        </p:txBody>
      </p:sp>
    </p:spTree>
    <p:extLst>
      <p:ext uri="{BB962C8B-B14F-4D97-AF65-F5344CB8AC3E}">
        <p14:creationId xmlns:p14="http://schemas.microsoft.com/office/powerpoint/2010/main" val="337524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3D496A-A808-FB84-C079-AB01F82F4FDF}"/>
              </a:ext>
            </a:extLst>
          </p:cNvPr>
          <p:cNvSpPr/>
          <p:nvPr/>
        </p:nvSpPr>
        <p:spPr>
          <a:xfrm>
            <a:off x="-1167" y="-1167"/>
            <a:ext cx="12193165" cy="1694216"/>
          </a:xfrm>
          <a:prstGeom prst="rect">
            <a:avLst/>
          </a:prstGeom>
          <a:solidFill>
            <a:srgbClr val="474C5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a:solidFill>
                  <a:srgbClr val="FFFFFF"/>
                </a:solidFill>
              </a:rPr>
              <a:t>Retrospective</a:t>
            </a:r>
            <a:endParaRPr lang="en-US"/>
          </a:p>
        </p:txBody>
      </p:sp>
      <p:sp>
        <p:nvSpPr>
          <p:cNvPr id="3" name="Subtitle 2"/>
          <p:cNvSpPr>
            <a:spLocks noGrp="1"/>
          </p:cNvSpPr>
          <p:nvPr>
            <p:ph idx="1"/>
          </p:nvPr>
        </p:nvSpPr>
        <p:spPr/>
        <p:txBody>
          <a:bodyPr vert="horz" lIns="91440" tIns="45720" rIns="91440" bIns="45720" rtlCol="0" anchor="t">
            <a:normAutofit/>
          </a:bodyPr>
          <a:lstStyle/>
          <a:p>
            <a:r>
              <a:rPr lang="en-US">
                <a:solidFill>
                  <a:srgbClr val="474C55"/>
                </a:solidFill>
              </a:rPr>
              <a:t>Major skills were tested</a:t>
            </a:r>
          </a:p>
          <a:p>
            <a:pPr lvl="1">
              <a:buFont typeface="Courier New" panose="020B0604020202020204" pitchFamily="34" charset="0"/>
              <a:buChar char="o"/>
            </a:pPr>
            <a:r>
              <a:rPr lang="en-US">
                <a:solidFill>
                  <a:srgbClr val="474C55"/>
                </a:solidFill>
              </a:rPr>
              <a:t>Python</a:t>
            </a:r>
          </a:p>
          <a:p>
            <a:pPr lvl="2">
              <a:buFont typeface="Wingdings" panose="020B0604020202020204" pitchFamily="34" charset="0"/>
              <a:buChar char="§"/>
            </a:pPr>
            <a:r>
              <a:rPr lang="en-US">
                <a:solidFill>
                  <a:srgbClr val="474C55"/>
                </a:solidFill>
              </a:rPr>
              <a:t>Data collection &amp; cleaning</a:t>
            </a:r>
          </a:p>
          <a:p>
            <a:pPr lvl="1">
              <a:buFont typeface="Courier New" panose="020B0604020202020204" pitchFamily="34" charset="0"/>
              <a:buChar char="o"/>
            </a:pPr>
            <a:r>
              <a:rPr lang="en-US">
                <a:solidFill>
                  <a:srgbClr val="474C55"/>
                </a:solidFill>
              </a:rPr>
              <a:t>Spark</a:t>
            </a:r>
          </a:p>
          <a:p>
            <a:pPr lvl="2">
              <a:buFont typeface="Wingdings" panose="020B0604020202020204" pitchFamily="34" charset="0"/>
              <a:buChar char="§"/>
            </a:pPr>
            <a:r>
              <a:rPr lang="en-US">
                <a:solidFill>
                  <a:srgbClr val="474C55"/>
                </a:solidFill>
              </a:rPr>
              <a:t>Reading, cleaning, and saving</a:t>
            </a:r>
          </a:p>
          <a:p>
            <a:pPr lvl="1">
              <a:buFont typeface="Courier New" panose="020B0604020202020204" pitchFamily="34" charset="0"/>
              <a:buChar char="o"/>
            </a:pPr>
            <a:r>
              <a:rPr lang="en-US">
                <a:solidFill>
                  <a:srgbClr val="474C55"/>
                </a:solidFill>
              </a:rPr>
              <a:t>AWS S3</a:t>
            </a:r>
          </a:p>
          <a:p>
            <a:pPr lvl="2">
              <a:buFont typeface="Wingdings" panose="020B0604020202020204" pitchFamily="34" charset="0"/>
              <a:buChar char="§"/>
            </a:pPr>
            <a:r>
              <a:rPr lang="en-US">
                <a:solidFill>
                  <a:srgbClr val="474C55"/>
                </a:solidFill>
              </a:rPr>
              <a:t>Storage &amp; retrieval</a:t>
            </a:r>
          </a:p>
          <a:p>
            <a:pPr lvl="1">
              <a:buFont typeface="Courier New" panose="020B0604020202020204" pitchFamily="34" charset="0"/>
              <a:buChar char="o"/>
            </a:pPr>
            <a:r>
              <a:rPr lang="en-US">
                <a:solidFill>
                  <a:srgbClr val="474C55"/>
                </a:solidFill>
              </a:rPr>
              <a:t>Big scale teamwork</a:t>
            </a:r>
          </a:p>
          <a:p>
            <a:pPr lvl="1">
              <a:buFont typeface="Courier New" panose="020B0604020202020204" pitchFamily="34" charset="0"/>
              <a:buChar char="o"/>
            </a:pPr>
            <a:r>
              <a:rPr lang="en-US">
                <a:solidFill>
                  <a:srgbClr val="474C55"/>
                </a:solidFill>
              </a:rPr>
              <a:t>Scrum</a:t>
            </a:r>
          </a:p>
        </p:txBody>
      </p:sp>
      <p:pic>
        <p:nvPicPr>
          <p:cNvPr id="4" name="Picture 3" descr="A logo with orange lines&#10;&#10;Description automatically generated">
            <a:extLst>
              <a:ext uri="{FF2B5EF4-FFF2-40B4-BE49-F238E27FC236}">
                <a16:creationId xmlns:a16="http://schemas.microsoft.com/office/drawing/2014/main" id="{930FA9A0-0D15-B8B4-B805-3B9D5EE5781D}"/>
              </a:ext>
            </a:extLst>
          </p:cNvPr>
          <p:cNvPicPr>
            <a:picLocks noChangeAspect="1"/>
          </p:cNvPicPr>
          <p:nvPr/>
        </p:nvPicPr>
        <p:blipFill>
          <a:blip r:embed="rId2"/>
          <a:stretch>
            <a:fillRect/>
          </a:stretch>
        </p:blipFill>
        <p:spPr>
          <a:xfrm>
            <a:off x="8482360" y="399930"/>
            <a:ext cx="2857500" cy="895350"/>
          </a:xfrm>
          <a:prstGeom prst="rect">
            <a:avLst/>
          </a:prstGeom>
        </p:spPr>
      </p:pic>
      <p:sp>
        <p:nvSpPr>
          <p:cNvPr id="6" name="Slide Number Placeholder 5">
            <a:extLst>
              <a:ext uri="{FF2B5EF4-FFF2-40B4-BE49-F238E27FC236}">
                <a16:creationId xmlns:a16="http://schemas.microsoft.com/office/drawing/2014/main" id="{B9E6A44C-9A46-A7CB-1654-9B2FDB48ECDC}"/>
              </a:ext>
            </a:extLst>
          </p:cNvPr>
          <p:cNvSpPr>
            <a:spLocks noGrp="1"/>
          </p:cNvSpPr>
          <p:nvPr>
            <p:ph type="sldNum" sz="quarter" idx="12"/>
          </p:nvPr>
        </p:nvSpPr>
        <p:spPr/>
        <p:txBody>
          <a:bodyPr/>
          <a:lstStyle/>
          <a:p>
            <a:fld id="{330EA680-D336-4FF7-8B7A-9848BB0A1C32}" type="slidenum">
              <a:rPr lang="en-US" smtClean="0"/>
              <a:t>39</a:t>
            </a:fld>
            <a:endParaRPr lang="en-US"/>
          </a:p>
        </p:txBody>
      </p:sp>
      <p:pic>
        <p:nvPicPr>
          <p:cNvPr id="7" name="Picture 6">
            <a:extLst>
              <a:ext uri="{FF2B5EF4-FFF2-40B4-BE49-F238E27FC236}">
                <a16:creationId xmlns:a16="http://schemas.microsoft.com/office/drawing/2014/main" id="{FECA2E6B-958B-DBD3-8E0D-52EB38979633}"/>
              </a:ext>
            </a:extLst>
          </p:cNvPr>
          <p:cNvPicPr>
            <a:picLocks noChangeAspect="1"/>
          </p:cNvPicPr>
          <p:nvPr/>
        </p:nvPicPr>
        <p:blipFill>
          <a:blip r:embed="rId3"/>
          <a:stretch>
            <a:fillRect/>
          </a:stretch>
        </p:blipFill>
        <p:spPr>
          <a:xfrm>
            <a:off x="8615169" y="3072160"/>
            <a:ext cx="2744223" cy="3287752"/>
          </a:xfrm>
          <a:prstGeom prst="rect">
            <a:avLst/>
          </a:prstGeom>
        </p:spPr>
      </p:pic>
    </p:spTree>
    <p:extLst>
      <p:ext uri="{BB962C8B-B14F-4D97-AF65-F5344CB8AC3E}">
        <p14:creationId xmlns:p14="http://schemas.microsoft.com/office/powerpoint/2010/main" val="3956283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74C55"/>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3D496A-A808-FB84-C079-AB01F82F4FDF}"/>
              </a:ext>
            </a:extLst>
          </p:cNvPr>
          <p:cNvSpPr/>
          <p:nvPr/>
        </p:nvSpPr>
        <p:spPr>
          <a:xfrm>
            <a:off x="-1167" y="-1167"/>
            <a:ext cx="12193165" cy="1694216"/>
          </a:xfrm>
          <a:prstGeom prst="rect">
            <a:avLst/>
          </a:prstGeom>
          <a:solidFill>
            <a:srgbClr val="474C5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47156" y="2263338"/>
            <a:ext cx="8087572" cy="2881578"/>
          </a:xfrm>
        </p:spPr>
        <p:txBody>
          <a:bodyPr>
            <a:noAutofit/>
          </a:bodyPr>
          <a:lstStyle/>
          <a:p>
            <a:r>
              <a:rPr lang="en-US" sz="9000">
                <a:solidFill>
                  <a:srgbClr val="FFFFFF"/>
                </a:solidFill>
              </a:rPr>
              <a:t>Project Overview</a:t>
            </a:r>
            <a:endParaRPr lang="en-US" sz="9000"/>
          </a:p>
        </p:txBody>
      </p:sp>
      <p:pic>
        <p:nvPicPr>
          <p:cNvPr id="4" name="Picture 3" descr="A logo with orange lines&#10;&#10;Description automatically generated">
            <a:extLst>
              <a:ext uri="{FF2B5EF4-FFF2-40B4-BE49-F238E27FC236}">
                <a16:creationId xmlns:a16="http://schemas.microsoft.com/office/drawing/2014/main" id="{930FA9A0-0D15-B8B4-B805-3B9D5EE5781D}"/>
              </a:ext>
            </a:extLst>
          </p:cNvPr>
          <p:cNvPicPr>
            <a:picLocks noChangeAspect="1"/>
          </p:cNvPicPr>
          <p:nvPr/>
        </p:nvPicPr>
        <p:blipFill>
          <a:blip r:embed="rId2"/>
          <a:stretch>
            <a:fillRect/>
          </a:stretch>
        </p:blipFill>
        <p:spPr>
          <a:xfrm>
            <a:off x="8482360" y="399930"/>
            <a:ext cx="2857500" cy="895350"/>
          </a:xfrm>
          <a:prstGeom prst="rect">
            <a:avLst/>
          </a:prstGeom>
        </p:spPr>
      </p:pic>
      <p:sp>
        <p:nvSpPr>
          <p:cNvPr id="6" name="Slide Number Placeholder 5">
            <a:extLst>
              <a:ext uri="{FF2B5EF4-FFF2-40B4-BE49-F238E27FC236}">
                <a16:creationId xmlns:a16="http://schemas.microsoft.com/office/drawing/2014/main" id="{61995937-0D6D-30DF-2C2E-2DA9D82B4C9B}"/>
              </a:ext>
            </a:extLst>
          </p:cNvPr>
          <p:cNvSpPr>
            <a:spLocks noGrp="1"/>
          </p:cNvSpPr>
          <p:nvPr>
            <p:ph type="sldNum" sz="quarter" idx="12"/>
          </p:nvPr>
        </p:nvSpPr>
        <p:spPr/>
        <p:txBody>
          <a:bodyPr/>
          <a:lstStyle/>
          <a:p>
            <a:fld id="{330EA680-D336-4FF7-8B7A-9848BB0A1C32}" type="slidenum">
              <a:rPr lang="en-US" smtClean="0"/>
              <a:t>4</a:t>
            </a:fld>
            <a:endParaRPr lang="en-US"/>
          </a:p>
        </p:txBody>
      </p:sp>
    </p:spTree>
    <p:extLst>
      <p:ext uri="{BB962C8B-B14F-4D97-AF65-F5344CB8AC3E}">
        <p14:creationId xmlns:p14="http://schemas.microsoft.com/office/powerpoint/2010/main" val="30227433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3D496A-A808-FB84-C079-AB01F82F4FDF}"/>
              </a:ext>
            </a:extLst>
          </p:cNvPr>
          <p:cNvSpPr/>
          <p:nvPr/>
        </p:nvSpPr>
        <p:spPr>
          <a:xfrm>
            <a:off x="-1167" y="-1167"/>
            <a:ext cx="12193165" cy="1694216"/>
          </a:xfrm>
          <a:prstGeom prst="rect">
            <a:avLst/>
          </a:prstGeom>
          <a:solidFill>
            <a:srgbClr val="474C5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p:txBody>
          <a:bodyPr>
            <a:normAutofit/>
          </a:bodyPr>
          <a:lstStyle/>
          <a:p>
            <a:r>
              <a:rPr lang="en-US">
                <a:solidFill>
                  <a:srgbClr val="FFFFFF"/>
                </a:solidFill>
              </a:rPr>
              <a:t>Questions?</a:t>
            </a:r>
          </a:p>
        </p:txBody>
      </p:sp>
      <p:sp>
        <p:nvSpPr>
          <p:cNvPr id="3" name="Subtitle 2"/>
          <p:cNvSpPr>
            <a:spLocks noGrp="1"/>
          </p:cNvSpPr>
          <p:nvPr>
            <p:ph type="subTitle" idx="1"/>
          </p:nvPr>
        </p:nvSpPr>
        <p:spPr/>
        <p:txBody>
          <a:bodyPr vert="horz" lIns="91440" tIns="45720" rIns="91440" bIns="45720" rtlCol="0" anchor="t">
            <a:normAutofit/>
          </a:bodyPr>
          <a:lstStyle/>
          <a:p>
            <a:r>
              <a:rPr lang="en-US" sz="3600">
                <a:solidFill>
                  <a:srgbClr val="474C55"/>
                </a:solidFill>
              </a:rPr>
              <a:t>Questions?</a:t>
            </a:r>
          </a:p>
        </p:txBody>
      </p:sp>
      <p:pic>
        <p:nvPicPr>
          <p:cNvPr id="4" name="Picture 3" descr="A logo with orange lines&#10;&#10;Description automatically generated">
            <a:extLst>
              <a:ext uri="{FF2B5EF4-FFF2-40B4-BE49-F238E27FC236}">
                <a16:creationId xmlns:a16="http://schemas.microsoft.com/office/drawing/2014/main" id="{930FA9A0-0D15-B8B4-B805-3B9D5EE5781D}"/>
              </a:ext>
            </a:extLst>
          </p:cNvPr>
          <p:cNvPicPr>
            <a:picLocks noChangeAspect="1"/>
          </p:cNvPicPr>
          <p:nvPr/>
        </p:nvPicPr>
        <p:blipFill>
          <a:blip r:embed="rId3"/>
          <a:stretch>
            <a:fillRect/>
          </a:stretch>
        </p:blipFill>
        <p:spPr>
          <a:xfrm>
            <a:off x="8482360" y="399930"/>
            <a:ext cx="2857500" cy="895350"/>
          </a:xfrm>
          <a:prstGeom prst="rect">
            <a:avLst/>
          </a:prstGeom>
        </p:spPr>
      </p:pic>
    </p:spTree>
    <p:extLst>
      <p:ext uri="{BB962C8B-B14F-4D97-AF65-F5344CB8AC3E}">
        <p14:creationId xmlns:p14="http://schemas.microsoft.com/office/powerpoint/2010/main" val="3991354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CTION PLAN — Liz Forstmann">
            <a:extLst>
              <a:ext uri="{FF2B5EF4-FFF2-40B4-BE49-F238E27FC236}">
                <a16:creationId xmlns:a16="http://schemas.microsoft.com/office/drawing/2014/main" id="{1A8AA115-B17B-7C5A-F835-8AD8DAFE39B1}"/>
              </a:ext>
            </a:extLst>
          </p:cNvPr>
          <p:cNvPicPr>
            <a:picLocks noChangeAspect="1"/>
          </p:cNvPicPr>
          <p:nvPr/>
        </p:nvPicPr>
        <p:blipFill>
          <a:blip r:embed="rId3"/>
          <a:stretch>
            <a:fillRect/>
          </a:stretch>
        </p:blipFill>
        <p:spPr>
          <a:xfrm>
            <a:off x="7201161" y="1893257"/>
            <a:ext cx="4762500" cy="4762500"/>
          </a:xfrm>
          <a:prstGeom prst="rect">
            <a:avLst/>
          </a:prstGeom>
        </p:spPr>
      </p:pic>
      <p:sp>
        <p:nvSpPr>
          <p:cNvPr id="5" name="Rectangle 4">
            <a:extLst>
              <a:ext uri="{FF2B5EF4-FFF2-40B4-BE49-F238E27FC236}">
                <a16:creationId xmlns:a16="http://schemas.microsoft.com/office/drawing/2014/main" id="{4F3D496A-A808-FB84-C079-AB01F82F4FDF}"/>
              </a:ext>
            </a:extLst>
          </p:cNvPr>
          <p:cNvSpPr/>
          <p:nvPr/>
        </p:nvSpPr>
        <p:spPr>
          <a:xfrm>
            <a:off x="-1167" y="-1167"/>
            <a:ext cx="12193165" cy="1694216"/>
          </a:xfrm>
          <a:prstGeom prst="rect">
            <a:avLst/>
          </a:prstGeom>
          <a:solidFill>
            <a:srgbClr val="474C5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01150"/>
            <a:ext cx="5181601" cy="1296626"/>
          </a:xfrm>
        </p:spPr>
        <p:txBody>
          <a:bodyPr>
            <a:normAutofit/>
          </a:bodyPr>
          <a:lstStyle/>
          <a:p>
            <a:r>
              <a:rPr lang="en-US">
                <a:solidFill>
                  <a:srgbClr val="FFFFFF"/>
                </a:solidFill>
              </a:rPr>
              <a:t>Project Requirements</a:t>
            </a:r>
            <a:endParaRPr lang="en-US"/>
          </a:p>
        </p:txBody>
      </p:sp>
      <p:sp>
        <p:nvSpPr>
          <p:cNvPr id="3" name="Subtitle 2"/>
          <p:cNvSpPr>
            <a:spLocks noGrp="1"/>
          </p:cNvSpPr>
          <p:nvPr>
            <p:ph sz="half" idx="1"/>
          </p:nvPr>
        </p:nvSpPr>
        <p:spPr>
          <a:xfrm>
            <a:off x="237716" y="1896295"/>
            <a:ext cx="6963138" cy="4766542"/>
          </a:xfrm>
        </p:spPr>
        <p:txBody>
          <a:bodyPr vert="horz" lIns="91440" tIns="45720" rIns="91440" bIns="45720" rtlCol="0" anchor="t">
            <a:noAutofit/>
          </a:bodyPr>
          <a:lstStyle/>
          <a:p>
            <a:r>
              <a:rPr lang="en-US">
                <a:solidFill>
                  <a:srgbClr val="474C55"/>
                </a:solidFill>
              </a:rPr>
              <a:t>Load dataset into a python application</a:t>
            </a:r>
          </a:p>
          <a:p>
            <a:r>
              <a:rPr lang="en-US">
                <a:solidFill>
                  <a:srgbClr val="474C55"/>
                </a:solidFill>
              </a:rPr>
              <a:t>Remove irrelevant fields from the data</a:t>
            </a:r>
          </a:p>
          <a:p>
            <a:r>
              <a:rPr lang="en-US">
                <a:solidFill>
                  <a:srgbClr val="474C55"/>
                </a:solidFill>
              </a:rPr>
              <a:t>Create a database and data tables</a:t>
            </a:r>
          </a:p>
          <a:p>
            <a:r>
              <a:rPr lang="en-US">
                <a:solidFill>
                  <a:srgbClr val="474C55"/>
                </a:solidFill>
              </a:rPr>
              <a:t>Store the dataset on the cloud</a:t>
            </a:r>
          </a:p>
          <a:p>
            <a:r>
              <a:rPr lang="en-US">
                <a:solidFill>
                  <a:srgbClr val="474C55"/>
                </a:solidFill>
              </a:rPr>
              <a:t>Execute SQL queries to retrieve an initial summary of data</a:t>
            </a:r>
          </a:p>
          <a:p>
            <a:r>
              <a:rPr lang="en-US">
                <a:solidFill>
                  <a:srgbClr val="474C55"/>
                </a:solidFill>
              </a:rPr>
              <a:t>Create a visualization that contain summarizations so viewers can make quick assessments</a:t>
            </a:r>
          </a:p>
          <a:p>
            <a:endParaRPr lang="en-US">
              <a:solidFill>
                <a:srgbClr val="474C55"/>
              </a:solidFill>
            </a:endParaRPr>
          </a:p>
          <a:p>
            <a:endParaRPr lang="en-US">
              <a:solidFill>
                <a:srgbClr val="474C55"/>
              </a:solidFill>
            </a:endParaRPr>
          </a:p>
        </p:txBody>
      </p:sp>
      <p:pic>
        <p:nvPicPr>
          <p:cNvPr id="4" name="Picture 3" descr="A logo with orange lines&#10;&#10;Description automatically generated">
            <a:extLst>
              <a:ext uri="{FF2B5EF4-FFF2-40B4-BE49-F238E27FC236}">
                <a16:creationId xmlns:a16="http://schemas.microsoft.com/office/drawing/2014/main" id="{930FA9A0-0D15-B8B4-B805-3B9D5EE5781D}"/>
              </a:ext>
            </a:extLst>
          </p:cNvPr>
          <p:cNvPicPr>
            <a:picLocks noChangeAspect="1"/>
          </p:cNvPicPr>
          <p:nvPr/>
        </p:nvPicPr>
        <p:blipFill>
          <a:blip r:embed="rId4"/>
          <a:stretch>
            <a:fillRect/>
          </a:stretch>
        </p:blipFill>
        <p:spPr>
          <a:xfrm>
            <a:off x="8482360" y="399930"/>
            <a:ext cx="2857500" cy="895350"/>
          </a:xfrm>
          <a:prstGeom prst="rect">
            <a:avLst/>
          </a:prstGeom>
        </p:spPr>
      </p:pic>
      <p:sp>
        <p:nvSpPr>
          <p:cNvPr id="6" name="Slide Number Placeholder 5">
            <a:extLst>
              <a:ext uri="{FF2B5EF4-FFF2-40B4-BE49-F238E27FC236}">
                <a16:creationId xmlns:a16="http://schemas.microsoft.com/office/drawing/2014/main" id="{6551BDCC-C599-6A8F-B8C0-4309F1B0EF60}"/>
              </a:ext>
            </a:extLst>
          </p:cNvPr>
          <p:cNvSpPr>
            <a:spLocks noGrp="1"/>
          </p:cNvSpPr>
          <p:nvPr>
            <p:ph type="sldNum" sz="quarter" idx="12"/>
          </p:nvPr>
        </p:nvSpPr>
        <p:spPr/>
        <p:txBody>
          <a:bodyPr/>
          <a:lstStyle/>
          <a:p>
            <a:fld id="{330EA680-D336-4FF7-8B7A-9848BB0A1C32}" type="slidenum">
              <a:rPr lang="en-US" smtClean="0"/>
              <a:t>5</a:t>
            </a:fld>
            <a:endParaRPr lang="en-US"/>
          </a:p>
        </p:txBody>
      </p:sp>
    </p:spTree>
    <p:extLst>
      <p:ext uri="{BB962C8B-B14F-4D97-AF65-F5344CB8AC3E}">
        <p14:creationId xmlns:p14="http://schemas.microsoft.com/office/powerpoint/2010/main" val="119680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3D496A-A808-FB84-C079-AB01F82F4FDF}"/>
              </a:ext>
            </a:extLst>
          </p:cNvPr>
          <p:cNvSpPr/>
          <p:nvPr/>
        </p:nvSpPr>
        <p:spPr>
          <a:xfrm>
            <a:off x="-1167" y="-1167"/>
            <a:ext cx="12193165" cy="1694216"/>
          </a:xfrm>
          <a:prstGeom prst="rect">
            <a:avLst/>
          </a:prstGeom>
          <a:solidFill>
            <a:srgbClr val="474C5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01150"/>
            <a:ext cx="5181601" cy="1296626"/>
          </a:xfrm>
        </p:spPr>
        <p:txBody>
          <a:bodyPr>
            <a:normAutofit fontScale="90000"/>
          </a:bodyPr>
          <a:lstStyle/>
          <a:p>
            <a:r>
              <a:rPr lang="en-US">
                <a:solidFill>
                  <a:srgbClr val="FFFFFF"/>
                </a:solidFill>
              </a:rPr>
              <a:t>Project Requirements: Queries to Answer</a:t>
            </a:r>
          </a:p>
        </p:txBody>
      </p:sp>
      <p:pic>
        <p:nvPicPr>
          <p:cNvPr id="4" name="Picture 3" descr="A logo with orange lines&#10;&#10;Description automatically generated">
            <a:extLst>
              <a:ext uri="{FF2B5EF4-FFF2-40B4-BE49-F238E27FC236}">
                <a16:creationId xmlns:a16="http://schemas.microsoft.com/office/drawing/2014/main" id="{930FA9A0-0D15-B8B4-B805-3B9D5EE5781D}"/>
              </a:ext>
            </a:extLst>
          </p:cNvPr>
          <p:cNvPicPr>
            <a:picLocks noChangeAspect="1"/>
          </p:cNvPicPr>
          <p:nvPr/>
        </p:nvPicPr>
        <p:blipFill>
          <a:blip r:embed="rId3"/>
          <a:stretch>
            <a:fillRect/>
          </a:stretch>
        </p:blipFill>
        <p:spPr>
          <a:xfrm>
            <a:off x="8482360" y="399930"/>
            <a:ext cx="2857500" cy="895350"/>
          </a:xfrm>
          <a:prstGeom prst="rect">
            <a:avLst/>
          </a:prstGeom>
        </p:spPr>
      </p:pic>
      <p:sp>
        <p:nvSpPr>
          <p:cNvPr id="6" name="Content Placeholder 6">
            <a:extLst>
              <a:ext uri="{FF2B5EF4-FFF2-40B4-BE49-F238E27FC236}">
                <a16:creationId xmlns:a16="http://schemas.microsoft.com/office/drawing/2014/main" id="{D81A67DB-030B-6B9D-765A-8F332908D70D}"/>
              </a:ext>
            </a:extLst>
          </p:cNvPr>
          <p:cNvSpPr>
            <a:spLocks noGrp="1"/>
          </p:cNvSpPr>
          <p:nvPr/>
        </p:nvSpPr>
        <p:spPr>
          <a:xfrm>
            <a:off x="571174" y="1940986"/>
            <a:ext cx="11037676" cy="478168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solidFill>
                  <a:srgbClr val="474C55"/>
                </a:solidFill>
                <a:ea typeface="+mn-lt"/>
                <a:cs typeface="+mn-lt"/>
              </a:rPr>
              <a:t>What is the total population of all U.S. states and territories?</a:t>
            </a:r>
            <a:endParaRPr lang="en-US"/>
          </a:p>
          <a:p>
            <a:r>
              <a:rPr lang="en-US" sz="2400">
                <a:solidFill>
                  <a:srgbClr val="474C55"/>
                </a:solidFill>
                <a:ea typeface="+mn-lt"/>
                <a:cs typeface="+mn-lt"/>
              </a:rPr>
              <a:t>Which region has the highest population annually?</a:t>
            </a:r>
          </a:p>
          <a:p>
            <a:r>
              <a:rPr lang="en-US" sz="2400">
                <a:solidFill>
                  <a:srgbClr val="474C55"/>
                </a:solidFill>
                <a:ea typeface="+mn-lt"/>
                <a:cs typeface="+mn-lt"/>
              </a:rPr>
              <a:t>What is the population of different categories?</a:t>
            </a:r>
            <a:endParaRPr lang="en-US" sz="2400">
              <a:solidFill>
                <a:srgbClr val="474C55"/>
              </a:solidFill>
            </a:endParaRPr>
          </a:p>
          <a:p>
            <a:r>
              <a:rPr lang="en-US" sz="2400">
                <a:solidFill>
                  <a:srgbClr val="474C55"/>
                </a:solidFill>
                <a:ea typeface="+mn-lt"/>
                <a:cs typeface="+mn-lt"/>
              </a:rPr>
              <a:t>Compare population differences between the years.</a:t>
            </a:r>
            <a:endParaRPr lang="en-US" sz="2400">
              <a:solidFill>
                <a:srgbClr val="474C55"/>
              </a:solidFill>
            </a:endParaRPr>
          </a:p>
          <a:p>
            <a:r>
              <a:rPr lang="en-US" sz="2400">
                <a:solidFill>
                  <a:srgbClr val="474C55"/>
                </a:solidFill>
                <a:ea typeface="+mn-lt"/>
                <a:cs typeface="+mn-lt"/>
              </a:rPr>
              <a:t>Predict a trend line for state populations in the next decade, based on past data.</a:t>
            </a:r>
            <a:endParaRPr lang="en-US" sz="2400">
              <a:solidFill>
                <a:srgbClr val="474C55"/>
              </a:solidFill>
            </a:endParaRPr>
          </a:p>
          <a:p>
            <a:r>
              <a:rPr lang="en-US" sz="2400">
                <a:solidFill>
                  <a:srgbClr val="474C55"/>
                </a:solidFill>
                <a:ea typeface="+mn-lt"/>
                <a:cs typeface="+mn-lt"/>
              </a:rPr>
              <a:t>Which regions are growing the fastest?</a:t>
            </a:r>
          </a:p>
          <a:p>
            <a:r>
              <a:rPr lang="en-US" sz="2400">
                <a:solidFill>
                  <a:srgbClr val="474C55"/>
                </a:solidFill>
                <a:ea typeface="+mn-lt"/>
                <a:cs typeface="+mn-lt"/>
              </a:rPr>
              <a:t>Which are the fastest-growing states?</a:t>
            </a:r>
            <a:endParaRPr lang="en-US" sz="2400">
              <a:solidFill>
                <a:srgbClr val="000000"/>
              </a:solidFill>
              <a:ea typeface="+mn-lt"/>
              <a:cs typeface="+mn-lt"/>
            </a:endParaRPr>
          </a:p>
          <a:p>
            <a:r>
              <a:rPr lang="en-US" sz="2400">
                <a:solidFill>
                  <a:srgbClr val="474C55"/>
                </a:solidFill>
                <a:ea typeface="+mn-lt"/>
                <a:cs typeface="+mn-lt"/>
              </a:rPr>
              <a:t>Which areas are experiencing population decline?</a:t>
            </a:r>
          </a:p>
          <a:p>
            <a:r>
              <a:rPr lang="en-US" sz="2400">
                <a:solidFill>
                  <a:srgbClr val="474C55"/>
                </a:solidFill>
                <a:ea typeface="+mn-lt"/>
                <a:cs typeface="+mn-lt"/>
              </a:rPr>
              <a:t>Any other trends that you may find with the population data that could predict the future.</a:t>
            </a:r>
            <a:endParaRPr lang="en-US" sz="2400">
              <a:solidFill>
                <a:srgbClr val="474C55"/>
              </a:solidFill>
            </a:endParaRPr>
          </a:p>
          <a:p>
            <a:pPr lvl="1">
              <a:buFont typeface="Courier New" panose="020B0604020202020204" pitchFamily="34" charset="0"/>
              <a:buChar char="o"/>
            </a:pPr>
            <a:endParaRPr lang="en-US" sz="2800">
              <a:solidFill>
                <a:srgbClr val="474C55"/>
              </a:solidFill>
            </a:endParaRPr>
          </a:p>
          <a:p>
            <a:pPr lvl="1">
              <a:buFont typeface="Courier New" panose="020B0604020202020204" pitchFamily="34" charset="0"/>
              <a:buChar char="o"/>
            </a:pPr>
            <a:endParaRPr lang="en-US">
              <a:solidFill>
                <a:srgbClr val="474C55"/>
              </a:solidFill>
            </a:endParaRPr>
          </a:p>
          <a:p>
            <a:endParaRPr lang="en-US">
              <a:solidFill>
                <a:srgbClr val="474C55"/>
              </a:solidFill>
            </a:endParaRPr>
          </a:p>
        </p:txBody>
      </p:sp>
      <p:pic>
        <p:nvPicPr>
          <p:cNvPr id="3" name="Picture 2" descr="9 Best Tax Saving Investments in 2018">
            <a:extLst>
              <a:ext uri="{FF2B5EF4-FFF2-40B4-BE49-F238E27FC236}">
                <a16:creationId xmlns:a16="http://schemas.microsoft.com/office/drawing/2014/main" id="{BC8B4774-3FCC-C802-AC44-5B69FC09059D}"/>
              </a:ext>
            </a:extLst>
          </p:cNvPr>
          <p:cNvPicPr>
            <a:picLocks noChangeAspect="1"/>
          </p:cNvPicPr>
          <p:nvPr/>
        </p:nvPicPr>
        <p:blipFill>
          <a:blip r:embed="rId4"/>
          <a:srcRect t="98" r="208" b="3271"/>
          <a:stretch/>
        </p:blipFill>
        <p:spPr>
          <a:xfrm>
            <a:off x="8744914" y="1715744"/>
            <a:ext cx="3443516" cy="2078273"/>
          </a:xfrm>
          <a:prstGeom prst="rect">
            <a:avLst/>
          </a:prstGeom>
        </p:spPr>
      </p:pic>
      <p:sp>
        <p:nvSpPr>
          <p:cNvPr id="7" name="Slide Number Placeholder 6">
            <a:extLst>
              <a:ext uri="{FF2B5EF4-FFF2-40B4-BE49-F238E27FC236}">
                <a16:creationId xmlns:a16="http://schemas.microsoft.com/office/drawing/2014/main" id="{71410744-B1D0-4FD7-1220-30461144E9B2}"/>
              </a:ext>
            </a:extLst>
          </p:cNvPr>
          <p:cNvSpPr>
            <a:spLocks noGrp="1"/>
          </p:cNvSpPr>
          <p:nvPr>
            <p:ph type="sldNum" sz="quarter" idx="12"/>
          </p:nvPr>
        </p:nvSpPr>
        <p:spPr/>
        <p:txBody>
          <a:bodyPr/>
          <a:lstStyle/>
          <a:p>
            <a:fld id="{330EA680-D336-4FF7-8B7A-9848BB0A1C32}" type="slidenum">
              <a:rPr lang="en-US" smtClean="0"/>
              <a:t>6</a:t>
            </a:fld>
            <a:endParaRPr lang="en-US"/>
          </a:p>
        </p:txBody>
      </p:sp>
    </p:spTree>
    <p:extLst>
      <p:ext uri="{BB962C8B-B14F-4D97-AF65-F5344CB8AC3E}">
        <p14:creationId xmlns:p14="http://schemas.microsoft.com/office/powerpoint/2010/main" val="1729312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3D496A-A808-FB84-C079-AB01F82F4FDF}"/>
              </a:ext>
            </a:extLst>
          </p:cNvPr>
          <p:cNvSpPr/>
          <p:nvPr/>
        </p:nvSpPr>
        <p:spPr>
          <a:xfrm>
            <a:off x="-1167" y="-1167"/>
            <a:ext cx="12193165" cy="1694216"/>
          </a:xfrm>
          <a:prstGeom prst="rect">
            <a:avLst/>
          </a:prstGeom>
          <a:solidFill>
            <a:srgbClr val="474C5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01150"/>
            <a:ext cx="5181601" cy="1296626"/>
          </a:xfrm>
        </p:spPr>
        <p:txBody>
          <a:bodyPr>
            <a:normAutofit/>
          </a:bodyPr>
          <a:lstStyle/>
          <a:p>
            <a:r>
              <a:rPr lang="en-US">
                <a:solidFill>
                  <a:srgbClr val="FFFFFF"/>
                </a:solidFill>
              </a:rPr>
              <a:t>SCRUM/Agile Dev. </a:t>
            </a:r>
            <a:endParaRPr lang="en-US"/>
          </a:p>
        </p:txBody>
      </p:sp>
      <p:sp>
        <p:nvSpPr>
          <p:cNvPr id="3" name="Subtitle 2"/>
          <p:cNvSpPr>
            <a:spLocks noGrp="1"/>
          </p:cNvSpPr>
          <p:nvPr>
            <p:ph sz="half" idx="1"/>
          </p:nvPr>
        </p:nvSpPr>
        <p:spPr>
          <a:xfrm>
            <a:off x="389351" y="2462363"/>
            <a:ext cx="6590309" cy="3432764"/>
          </a:xfrm>
        </p:spPr>
        <p:txBody>
          <a:bodyPr vert="horz" lIns="91440" tIns="45720" rIns="91440" bIns="45720" rtlCol="0" anchor="t">
            <a:normAutofit/>
          </a:bodyPr>
          <a:lstStyle/>
          <a:p>
            <a:r>
              <a:rPr lang="en-US">
                <a:solidFill>
                  <a:srgbClr val="474C55"/>
                </a:solidFill>
                <a:ea typeface="+mn-lt"/>
                <a:cs typeface="+mn-lt"/>
              </a:rPr>
              <a:t>Agile methodologies facilitated consistent advancement in processing U.S. Census data with Spark</a:t>
            </a:r>
            <a:endParaRPr lang="en-US">
              <a:solidFill>
                <a:srgbClr val="000000"/>
              </a:solidFill>
              <a:ea typeface="+mn-lt"/>
              <a:cs typeface="+mn-lt"/>
            </a:endParaRPr>
          </a:p>
          <a:p>
            <a:endParaRPr lang="en-US">
              <a:solidFill>
                <a:srgbClr val="474C55"/>
              </a:solidFill>
              <a:ea typeface="+mn-lt"/>
              <a:cs typeface="+mn-lt"/>
            </a:endParaRPr>
          </a:p>
          <a:p>
            <a:r>
              <a:rPr lang="en-US">
                <a:solidFill>
                  <a:srgbClr val="474C55"/>
                </a:solidFill>
                <a:ea typeface="+mn-lt"/>
                <a:cs typeface="+mn-lt"/>
              </a:rPr>
              <a:t>Daily meetings and weekly sprints helped the team navigate challenges, manage tasks, and sustain progress</a:t>
            </a:r>
            <a:endParaRPr lang="en-US">
              <a:solidFill>
                <a:srgbClr val="000000"/>
              </a:solidFill>
              <a:ea typeface="+mn-lt"/>
              <a:cs typeface="+mn-lt"/>
            </a:endParaRPr>
          </a:p>
          <a:p>
            <a:pPr marL="0" indent="0">
              <a:buNone/>
            </a:pPr>
            <a:endParaRPr lang="en-US">
              <a:solidFill>
                <a:srgbClr val="474C55"/>
              </a:solidFill>
              <a:ea typeface="+mn-lt"/>
              <a:cs typeface="+mn-lt"/>
            </a:endParaRPr>
          </a:p>
          <a:p>
            <a:endParaRPr lang="en-US">
              <a:solidFill>
                <a:srgbClr val="474C55"/>
              </a:solidFill>
            </a:endParaRPr>
          </a:p>
        </p:txBody>
      </p:sp>
      <p:pic>
        <p:nvPicPr>
          <p:cNvPr id="4" name="Picture 3" descr="A logo with orange lines&#10;&#10;Description automatically generated">
            <a:extLst>
              <a:ext uri="{FF2B5EF4-FFF2-40B4-BE49-F238E27FC236}">
                <a16:creationId xmlns:a16="http://schemas.microsoft.com/office/drawing/2014/main" id="{930FA9A0-0D15-B8B4-B805-3B9D5EE5781D}"/>
              </a:ext>
            </a:extLst>
          </p:cNvPr>
          <p:cNvPicPr>
            <a:picLocks noChangeAspect="1"/>
          </p:cNvPicPr>
          <p:nvPr/>
        </p:nvPicPr>
        <p:blipFill>
          <a:blip r:embed="rId3"/>
          <a:stretch>
            <a:fillRect/>
          </a:stretch>
        </p:blipFill>
        <p:spPr>
          <a:xfrm>
            <a:off x="8482360" y="399930"/>
            <a:ext cx="2857500" cy="895350"/>
          </a:xfrm>
          <a:prstGeom prst="rect">
            <a:avLst/>
          </a:prstGeom>
        </p:spPr>
      </p:pic>
      <p:pic>
        <p:nvPicPr>
          <p:cNvPr id="8" name="Picture 7" descr="Working Agile with Scrum - TnP Visual Workplace">
            <a:extLst>
              <a:ext uri="{FF2B5EF4-FFF2-40B4-BE49-F238E27FC236}">
                <a16:creationId xmlns:a16="http://schemas.microsoft.com/office/drawing/2014/main" id="{B77196B2-CE94-2E11-99DA-64D21D0052DB}"/>
              </a:ext>
            </a:extLst>
          </p:cNvPr>
          <p:cNvPicPr>
            <a:picLocks noChangeAspect="1"/>
          </p:cNvPicPr>
          <p:nvPr/>
        </p:nvPicPr>
        <p:blipFill>
          <a:blip r:embed="rId4"/>
          <a:stretch>
            <a:fillRect/>
          </a:stretch>
        </p:blipFill>
        <p:spPr>
          <a:xfrm>
            <a:off x="7281797" y="2379423"/>
            <a:ext cx="4569912" cy="3435263"/>
          </a:xfrm>
          <a:prstGeom prst="rect">
            <a:avLst/>
          </a:prstGeom>
        </p:spPr>
      </p:pic>
      <p:sp>
        <p:nvSpPr>
          <p:cNvPr id="6" name="Slide Number Placeholder 5">
            <a:extLst>
              <a:ext uri="{FF2B5EF4-FFF2-40B4-BE49-F238E27FC236}">
                <a16:creationId xmlns:a16="http://schemas.microsoft.com/office/drawing/2014/main" id="{FEE76E5E-DF55-F65B-428C-8EB37AEDE6BD}"/>
              </a:ext>
            </a:extLst>
          </p:cNvPr>
          <p:cNvSpPr>
            <a:spLocks noGrp="1"/>
          </p:cNvSpPr>
          <p:nvPr>
            <p:ph type="sldNum" sz="quarter" idx="12"/>
          </p:nvPr>
        </p:nvSpPr>
        <p:spPr/>
        <p:txBody>
          <a:bodyPr/>
          <a:lstStyle/>
          <a:p>
            <a:fld id="{330EA680-D336-4FF7-8B7A-9848BB0A1C32}" type="slidenum">
              <a:rPr lang="en-US" smtClean="0"/>
              <a:t>7</a:t>
            </a:fld>
            <a:endParaRPr lang="en-US"/>
          </a:p>
        </p:txBody>
      </p:sp>
    </p:spTree>
    <p:extLst>
      <p:ext uri="{BB962C8B-B14F-4D97-AF65-F5344CB8AC3E}">
        <p14:creationId xmlns:p14="http://schemas.microsoft.com/office/powerpoint/2010/main" val="64729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74C55"/>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3D496A-A808-FB84-C079-AB01F82F4FDF}"/>
              </a:ext>
            </a:extLst>
          </p:cNvPr>
          <p:cNvSpPr/>
          <p:nvPr/>
        </p:nvSpPr>
        <p:spPr>
          <a:xfrm>
            <a:off x="-1167" y="-1167"/>
            <a:ext cx="12193165" cy="1694216"/>
          </a:xfrm>
          <a:prstGeom prst="rect">
            <a:avLst/>
          </a:prstGeom>
          <a:solidFill>
            <a:srgbClr val="474C5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606599" y="2342087"/>
            <a:ext cx="6969478" cy="2881578"/>
          </a:xfrm>
        </p:spPr>
        <p:txBody>
          <a:bodyPr>
            <a:noAutofit/>
          </a:bodyPr>
          <a:lstStyle/>
          <a:p>
            <a:r>
              <a:rPr lang="en-US" sz="9000">
                <a:solidFill>
                  <a:srgbClr val="FFFFFF"/>
                </a:solidFill>
              </a:rPr>
              <a:t>Tech Overview</a:t>
            </a:r>
            <a:endParaRPr lang="en-US" sz="9000"/>
          </a:p>
        </p:txBody>
      </p:sp>
      <p:pic>
        <p:nvPicPr>
          <p:cNvPr id="4" name="Picture 3" descr="A logo with orange lines&#10;&#10;Description automatically generated">
            <a:extLst>
              <a:ext uri="{FF2B5EF4-FFF2-40B4-BE49-F238E27FC236}">
                <a16:creationId xmlns:a16="http://schemas.microsoft.com/office/drawing/2014/main" id="{930FA9A0-0D15-B8B4-B805-3B9D5EE5781D}"/>
              </a:ext>
            </a:extLst>
          </p:cNvPr>
          <p:cNvPicPr>
            <a:picLocks noChangeAspect="1"/>
          </p:cNvPicPr>
          <p:nvPr/>
        </p:nvPicPr>
        <p:blipFill>
          <a:blip r:embed="rId2"/>
          <a:stretch>
            <a:fillRect/>
          </a:stretch>
        </p:blipFill>
        <p:spPr>
          <a:xfrm>
            <a:off x="8482360" y="399930"/>
            <a:ext cx="2857500" cy="895350"/>
          </a:xfrm>
          <a:prstGeom prst="rect">
            <a:avLst/>
          </a:prstGeom>
        </p:spPr>
      </p:pic>
      <p:sp>
        <p:nvSpPr>
          <p:cNvPr id="6" name="Slide Number Placeholder 5">
            <a:extLst>
              <a:ext uri="{FF2B5EF4-FFF2-40B4-BE49-F238E27FC236}">
                <a16:creationId xmlns:a16="http://schemas.microsoft.com/office/drawing/2014/main" id="{61995937-0D6D-30DF-2C2E-2DA9D82B4C9B}"/>
              </a:ext>
            </a:extLst>
          </p:cNvPr>
          <p:cNvSpPr>
            <a:spLocks noGrp="1"/>
          </p:cNvSpPr>
          <p:nvPr>
            <p:ph type="sldNum" sz="quarter" idx="12"/>
          </p:nvPr>
        </p:nvSpPr>
        <p:spPr/>
        <p:txBody>
          <a:bodyPr/>
          <a:lstStyle/>
          <a:p>
            <a:fld id="{330EA680-D336-4FF7-8B7A-9848BB0A1C32}" type="slidenum">
              <a:rPr lang="en-US" smtClean="0"/>
              <a:t>8</a:t>
            </a:fld>
            <a:endParaRPr lang="en-US"/>
          </a:p>
        </p:txBody>
      </p:sp>
    </p:spTree>
    <p:extLst>
      <p:ext uri="{BB962C8B-B14F-4D97-AF65-F5344CB8AC3E}">
        <p14:creationId xmlns:p14="http://schemas.microsoft.com/office/powerpoint/2010/main" val="3378630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3D496A-A808-FB84-C079-AB01F82F4FDF}"/>
              </a:ext>
            </a:extLst>
          </p:cNvPr>
          <p:cNvSpPr/>
          <p:nvPr/>
        </p:nvSpPr>
        <p:spPr>
          <a:xfrm>
            <a:off x="-1167" y="-1167"/>
            <a:ext cx="12193165" cy="1694216"/>
          </a:xfrm>
          <a:prstGeom prst="rect">
            <a:avLst/>
          </a:prstGeom>
          <a:solidFill>
            <a:srgbClr val="474C5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a:solidFill>
                  <a:srgbClr val="FFFFFF"/>
                </a:solidFill>
              </a:rPr>
              <a:t>Tech Stack</a:t>
            </a:r>
            <a:endParaRPr lang="en-US"/>
          </a:p>
        </p:txBody>
      </p:sp>
      <p:pic>
        <p:nvPicPr>
          <p:cNvPr id="4" name="Picture 3" descr="A logo with orange lines&#10;&#10;Description automatically generated">
            <a:extLst>
              <a:ext uri="{FF2B5EF4-FFF2-40B4-BE49-F238E27FC236}">
                <a16:creationId xmlns:a16="http://schemas.microsoft.com/office/drawing/2014/main" id="{930FA9A0-0D15-B8B4-B805-3B9D5EE5781D}"/>
              </a:ext>
            </a:extLst>
          </p:cNvPr>
          <p:cNvPicPr>
            <a:picLocks noChangeAspect="1"/>
          </p:cNvPicPr>
          <p:nvPr/>
        </p:nvPicPr>
        <p:blipFill>
          <a:blip r:embed="rId2"/>
          <a:stretch>
            <a:fillRect/>
          </a:stretch>
        </p:blipFill>
        <p:spPr>
          <a:xfrm>
            <a:off x="8482360" y="399930"/>
            <a:ext cx="2857500" cy="895350"/>
          </a:xfrm>
          <a:prstGeom prst="rect">
            <a:avLst/>
          </a:prstGeom>
        </p:spPr>
      </p:pic>
      <p:pic>
        <p:nvPicPr>
          <p:cNvPr id="8" name="Picture 7" descr="A logo of a company&#10;&#10;Description automatically generated">
            <a:extLst>
              <a:ext uri="{FF2B5EF4-FFF2-40B4-BE49-F238E27FC236}">
                <a16:creationId xmlns:a16="http://schemas.microsoft.com/office/drawing/2014/main" id="{5F3DD1D6-1E54-6540-A0C0-9669FDAB6760}"/>
              </a:ext>
            </a:extLst>
          </p:cNvPr>
          <p:cNvPicPr>
            <a:picLocks noChangeAspect="1"/>
          </p:cNvPicPr>
          <p:nvPr/>
        </p:nvPicPr>
        <p:blipFill>
          <a:blip r:embed="rId3"/>
          <a:stretch>
            <a:fillRect/>
          </a:stretch>
        </p:blipFill>
        <p:spPr>
          <a:xfrm>
            <a:off x="2846859" y="3003884"/>
            <a:ext cx="2822785" cy="2889627"/>
          </a:xfrm>
          <a:prstGeom prst="rect">
            <a:avLst/>
          </a:prstGeom>
          <a:ln>
            <a:noFill/>
          </a:ln>
        </p:spPr>
      </p:pic>
      <p:pic>
        <p:nvPicPr>
          <p:cNvPr id="13" name="Picture 12" descr="A logo for a company&#10;&#10;Description automatically generated">
            <a:extLst>
              <a:ext uri="{FF2B5EF4-FFF2-40B4-BE49-F238E27FC236}">
                <a16:creationId xmlns:a16="http://schemas.microsoft.com/office/drawing/2014/main" id="{5C83A9B0-9945-8EFD-FE03-E64164866B82}"/>
              </a:ext>
            </a:extLst>
          </p:cNvPr>
          <p:cNvPicPr>
            <a:picLocks noChangeAspect="1"/>
          </p:cNvPicPr>
          <p:nvPr/>
        </p:nvPicPr>
        <p:blipFill>
          <a:blip r:embed="rId4"/>
          <a:stretch>
            <a:fillRect/>
          </a:stretch>
        </p:blipFill>
        <p:spPr>
          <a:xfrm>
            <a:off x="5665363" y="2998905"/>
            <a:ext cx="3697260" cy="2483722"/>
          </a:xfrm>
          <a:prstGeom prst="rect">
            <a:avLst/>
          </a:prstGeom>
          <a:ln>
            <a:noFill/>
          </a:ln>
        </p:spPr>
      </p:pic>
      <p:pic>
        <p:nvPicPr>
          <p:cNvPr id="14" name="Picture 13" descr="A blue and yellow snake logo&#10;&#10;Description automatically generated">
            <a:extLst>
              <a:ext uri="{FF2B5EF4-FFF2-40B4-BE49-F238E27FC236}">
                <a16:creationId xmlns:a16="http://schemas.microsoft.com/office/drawing/2014/main" id="{FF448C50-C2D4-3939-1812-7E5047DE6E0E}"/>
              </a:ext>
            </a:extLst>
          </p:cNvPr>
          <p:cNvPicPr>
            <a:picLocks noChangeAspect="1"/>
          </p:cNvPicPr>
          <p:nvPr/>
        </p:nvPicPr>
        <p:blipFill>
          <a:blip r:embed="rId5"/>
          <a:stretch>
            <a:fillRect/>
          </a:stretch>
        </p:blipFill>
        <p:spPr>
          <a:xfrm>
            <a:off x="268331" y="3128120"/>
            <a:ext cx="2390372" cy="2473479"/>
          </a:xfrm>
          <a:prstGeom prst="rect">
            <a:avLst/>
          </a:prstGeom>
          <a:ln>
            <a:noFill/>
          </a:ln>
        </p:spPr>
      </p:pic>
      <p:sp>
        <p:nvSpPr>
          <p:cNvPr id="3" name="Slide Number Placeholder 2">
            <a:extLst>
              <a:ext uri="{FF2B5EF4-FFF2-40B4-BE49-F238E27FC236}">
                <a16:creationId xmlns:a16="http://schemas.microsoft.com/office/drawing/2014/main" id="{D09D022A-F956-1785-1DA3-A4A0FAAC8831}"/>
              </a:ext>
            </a:extLst>
          </p:cNvPr>
          <p:cNvSpPr>
            <a:spLocks noGrp="1"/>
          </p:cNvSpPr>
          <p:nvPr>
            <p:ph type="sldNum" sz="quarter" idx="12"/>
          </p:nvPr>
        </p:nvSpPr>
        <p:spPr/>
        <p:txBody>
          <a:bodyPr/>
          <a:lstStyle/>
          <a:p>
            <a:fld id="{330EA680-D336-4FF7-8B7A-9848BB0A1C32}" type="slidenum">
              <a:rPr lang="en-US" smtClean="0"/>
              <a:t>9</a:t>
            </a:fld>
            <a:endParaRPr lang="en-US"/>
          </a:p>
        </p:txBody>
      </p:sp>
      <p:pic>
        <p:nvPicPr>
          <p:cNvPr id="6" name="Picture 5" descr="What is Power BI? - Beginner's Guide to ...">
            <a:extLst>
              <a:ext uri="{FF2B5EF4-FFF2-40B4-BE49-F238E27FC236}">
                <a16:creationId xmlns:a16="http://schemas.microsoft.com/office/drawing/2014/main" id="{FAF64A50-DA7B-57F3-67A2-6671EB0FC82B}"/>
              </a:ext>
            </a:extLst>
          </p:cNvPr>
          <p:cNvPicPr>
            <a:picLocks noChangeAspect="1"/>
          </p:cNvPicPr>
          <p:nvPr/>
        </p:nvPicPr>
        <p:blipFill>
          <a:blip r:embed="rId6"/>
          <a:stretch>
            <a:fillRect/>
          </a:stretch>
        </p:blipFill>
        <p:spPr>
          <a:xfrm>
            <a:off x="9391149" y="2874963"/>
            <a:ext cx="2807701" cy="2725653"/>
          </a:xfrm>
          <a:prstGeom prst="rect">
            <a:avLst/>
          </a:prstGeom>
        </p:spPr>
      </p:pic>
    </p:spTree>
    <p:extLst>
      <p:ext uri="{BB962C8B-B14F-4D97-AF65-F5344CB8AC3E}">
        <p14:creationId xmlns:p14="http://schemas.microsoft.com/office/powerpoint/2010/main" val="3064022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40</Slides>
  <Notes>18</Notes>
  <HiddenSlides>0</HiddenSlide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P3- US Census Data</vt:lpstr>
      <vt:lpstr>Presentation Outline</vt:lpstr>
      <vt:lpstr>Team Introduction</vt:lpstr>
      <vt:lpstr>Project Overview</vt:lpstr>
      <vt:lpstr>Project Requirements</vt:lpstr>
      <vt:lpstr>Project Requirements: Queries to Answer</vt:lpstr>
      <vt:lpstr>SCRUM/Agile Dev. </vt:lpstr>
      <vt:lpstr>Tech Overview</vt:lpstr>
      <vt:lpstr>Tech Stack</vt:lpstr>
      <vt:lpstr>Git</vt:lpstr>
      <vt:lpstr>Data Overview</vt:lpstr>
      <vt:lpstr>Redistricting Data Program</vt:lpstr>
      <vt:lpstr>The Dataset</vt:lpstr>
      <vt:lpstr>Architecture</vt:lpstr>
      <vt:lpstr>Data Collection</vt:lpstr>
      <vt:lpstr>Entity Relationship Diagram</vt:lpstr>
      <vt:lpstr>Spark Querying</vt:lpstr>
      <vt:lpstr>Challenges and Defects</vt:lpstr>
      <vt:lpstr>Challenges Faced</vt:lpstr>
      <vt:lpstr>Outstanding Defects/Issues</vt:lpstr>
      <vt:lpstr>Data Analysis</vt:lpstr>
      <vt:lpstr>Total Population</vt:lpstr>
      <vt:lpstr>Highest Populated Region</vt:lpstr>
      <vt:lpstr>Categorical Populations</vt:lpstr>
      <vt:lpstr>Categorical Populations</vt:lpstr>
      <vt:lpstr>Population Comparison</vt:lpstr>
      <vt:lpstr>Trend Line Prediction</vt:lpstr>
      <vt:lpstr>Trend Line Prediction</vt:lpstr>
      <vt:lpstr>Trend Line Prediction</vt:lpstr>
      <vt:lpstr>Fastest Growing Regions</vt:lpstr>
      <vt:lpstr>Fastest Growing States</vt:lpstr>
      <vt:lpstr>Areas of Decreasing Population</vt:lpstr>
      <vt:lpstr>Areas of Decreasing Population</vt:lpstr>
      <vt:lpstr>Areas of Decreasing Population</vt:lpstr>
      <vt:lpstr>Projected Population Growth </vt:lpstr>
      <vt:lpstr>PowerPoint Presentation</vt:lpstr>
      <vt:lpstr>PowerPoint Presentation</vt:lpstr>
      <vt:lpstr>Retrospective</vt:lpstr>
      <vt:lpstr>Retrospective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2024-08-27T14:37:12Z</dcterms:created>
  <dcterms:modified xsi:type="dcterms:W3CDTF">2024-10-01T17:59:14Z</dcterms:modified>
</cp:coreProperties>
</file>