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6" r:id="rId4"/>
    <p:sldMasterId id="2147483687" r:id="rId5"/>
    <p:sldMasterId id="214748368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f1ab2ae8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f1ab2ae8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f1ab2ae8b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f1ab2ae8b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Product Name: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ACCESSHER Gold Plated Traditional Vilandi Kundan Embellished Delicate Floral Design Clip On/Non-Piercing Nose Pin/Nath for… {</a:t>
            </a:r>
            <a:r>
              <a:rPr lang="en"/>
              <a:t>accessories</a:t>
            </a:r>
            <a:r>
              <a:rPr lang="en"/>
              <a:t>}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AGARO FS2117 Facial Steamer With Nano Ionic Hot Steaming Technology, Hot Mist Moisturizing, Opening Skin Pores, Home Sauna… {beauty and health}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AONES Pack of 2 Silicone &amp; Metal Chain Belt Watch Strap Compatible for Samsung Galaxy Watch Active 2 44mm Watch Band Black  {kid’s fashion}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Jeans For Mens For Smartness.(pack of 2) {men’s clothing}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Herbalife Afresh Energy Drink (Lemon, Ginger, Elaichi, Cinnamon and Peach Flavour) Pack of 5 (50 g Each) {grocery and gourmet foods}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f222a04c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f222a04c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Full Product Name: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ACCESSHER Gold Plated Traditional Vilandi Kundan Embellished Delicate Floral Design Clip On/Non-Piercing Nose Pin/Nath for… {accessories}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AGARO FS2117 Facial Steamer With Nano Ionic Hot Steaming Technology, Hot Mist Moisturizing, Opening Skin Pores, Home Sauna… {beauty and health}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AONES Pack of 2 Silicone &amp; Metal Chain Belt Watch Strap Compatible for Samsung Galaxy Watch Active 2 44mm Watch Band Black  {kid’s fashion}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Jeans For Mens For Smartness.(pack of 2) {men’s clothing}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Herbalife Afresh Energy Drink (Lemon, Ginger, Elaichi, Cinnamon and Peach Flavour) Pack of 5 (50 g Each) {grocery and gourmet foods}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f16370f70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f16370f70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f16370f702_9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2f16370f702_9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f16370f702_9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f16370f702_9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f16370f702_9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f16370f702_9_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16370f702_9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f16370f702_9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f16370f7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f16370f702_1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f16370f7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f16370f7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6370f702_15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f16370f702_15_1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f16370f702_9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f16370f702_9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f16370f702_9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f16370f702_9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f16370f702_9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2f16370f702_9_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23e39718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23e39718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f1a2bcd9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f1a2bcd9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1a2bcd9d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1a2bcd9d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23e3971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f23e3971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f23e3971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f23e3971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f16370f70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f16370f7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f16370f70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f16370f70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1a2bcd9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1a2bcd9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16370f70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f16370f70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16370f70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16370f70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16370f702_1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16370f702_1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f16370f70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f16370f7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f16370f702_1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f16370f702_1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16370f7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16370f7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3817478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46" name="Google Shape;146;p2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7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151" name="Google Shape;151;p2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27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2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54" name="Google Shape;154;p27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5" name="Google Shape;155;p27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57" name="Google Shape;157;p27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58" name="Google Shape;158;p27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59" name="Google Shape;159;p27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7"/>
          <p:cNvSpPr txBox="1"/>
          <p:nvPr>
            <p:ph type="ctrTitle"/>
          </p:nvPr>
        </p:nvSpPr>
        <p:spPr>
          <a:xfrm>
            <a:off x="1130300" y="1803401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3" name="Google Shape;163;p2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4" name="Google Shape;164;p2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2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84" name="Google Shape;184;p3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99" name="Google Shape;199;p33"/>
          <p:cNvSpPr txBox="1"/>
          <p:nvPr>
            <p:ph idx="2" type="body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200" name="Google Shape;200;p3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4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508000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207" name="Google Shape;207;p3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3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3" name="Google Shape;213;p3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4" name="Google Shape;214;p3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5" name="Google Shape;215;p3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19" name="Google Shape;219;p36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0" name="Google Shape;220;p3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24" name="Google Shape;224;p36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8" name="Google Shape;228;p3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3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5" name="Google Shape;235;p3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239" name="Google Shape;239;p38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514349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2" name="Google Shape;242;p39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43" name="Google Shape;243;p39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rtl="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4" name="Google Shape;244;p3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5" name="Google Shape;245;p3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6" name="Google Shape;246;p3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1" name="Google Shape;251;p4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2" name="Google Shape;252;p4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56" name="Google Shape;256;p4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7" name="Google Shape;257;p4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6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25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127" name="Google Shape;127;p2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" name="Google Shape;128;p2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9" name="Google Shape;129;p2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</p:sp>
        <p:sp>
          <p:nvSpPr>
            <p:cNvPr id="130" name="Google Shape;130;p25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31" name="Google Shape;131;p2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0"/>
              </a:srgbClr>
            </a:solidFill>
            <a:ln>
              <a:noFill/>
            </a:ln>
          </p:spPr>
        </p:sp>
        <p:sp>
          <p:nvSpPr>
            <p:cNvPr id="133" name="Google Shape;133;p25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0"/>
              </a:srgbClr>
            </a:solidFill>
            <a:ln>
              <a:noFill/>
            </a:ln>
          </p:spPr>
        </p:sp>
        <p:sp>
          <p:nvSpPr>
            <p:cNvPr id="134" name="Google Shape;134;p25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</p:sp>
        <p:sp>
          <p:nvSpPr>
            <p:cNvPr id="135" name="Google Shape;135;p2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1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5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9" name="Google Shape;139;p2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0" name="Google Shape;140;p2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ctrTitle"/>
          </p:nvPr>
        </p:nvSpPr>
        <p:spPr>
          <a:xfrm>
            <a:off x="2020175" y="203575"/>
            <a:ext cx="5255700" cy="871800"/>
          </a:xfrm>
          <a:prstGeom prst="rect">
            <a:avLst/>
          </a:prstGeom>
          <a:noFill/>
          <a:ln>
            <a:noFill/>
          </a:ln>
          <a:effectLst>
            <a:outerShdw rotWithShape="0" algn="bl" dist="19050">
              <a:srgbClr val="000000">
                <a:alpha val="50000"/>
              </a:srgbClr>
            </a:outerShdw>
          </a:effectLst>
        </p:spPr>
        <p:txBody>
          <a:bodyPr anchorCtr="0" anchor="b" bIns="0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Project 2  </a:t>
            </a:r>
            <a:r>
              <a:rPr lang="en">
                <a:highlight>
                  <a:schemeClr val="lt1"/>
                </a:highlight>
              </a:rPr>
              <a:t>Group 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2084975" y="1717350"/>
            <a:ext cx="5126100" cy="1708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</a:rPr>
              <a:t>Oluwatobi Olukunle </a:t>
            </a:r>
            <a:endParaRPr b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</a:rPr>
              <a:t>Matthew Bernhardt </a:t>
            </a:r>
            <a:endParaRPr b="1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lt1"/>
                </a:highlight>
              </a:rPr>
              <a:t>Miguel Pena</a:t>
            </a:r>
            <a:endParaRPr b="1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65" name="Google Shape;265;p42"/>
          <p:cNvSpPr txBox="1"/>
          <p:nvPr>
            <p:ph idx="1" type="subTitle"/>
          </p:nvPr>
        </p:nvSpPr>
        <p:spPr>
          <a:xfrm>
            <a:off x="387725" y="3450575"/>
            <a:ext cx="8520600" cy="871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Github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: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https://github.com/mattbernhardt23/Revature_Project_2/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8010200" y="1649150"/>
            <a:ext cx="1163400" cy="461700"/>
          </a:xfrm>
          <a:prstGeom prst="rect">
            <a:avLst/>
          </a:prstGeom>
          <a:noFill/>
          <a:ln>
            <a:noFill/>
          </a:ln>
          <a:effectLst>
            <a:outerShdw rotWithShape="0" algn="bl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/>
          <p:nvPr>
            <p:ph type="title"/>
          </p:nvPr>
        </p:nvSpPr>
        <p:spPr>
          <a:xfrm>
            <a:off x="2035275" y="1581150"/>
            <a:ext cx="4275300" cy="99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Question</a:t>
            </a:r>
            <a:endParaRPr sz="4600"/>
          </a:p>
        </p:txBody>
      </p:sp>
      <p:sp>
        <p:nvSpPr>
          <p:cNvPr id="315" name="Google Shape;315;p51"/>
          <p:cNvSpPr txBox="1"/>
          <p:nvPr>
            <p:ph idx="1" type="body"/>
          </p:nvPr>
        </p:nvSpPr>
        <p:spPr>
          <a:xfrm>
            <a:off x="354525" y="2571750"/>
            <a:ext cx="7636800" cy="5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/>
              <a:t>How does the popularity of products change throughout the year? Per country?</a:t>
            </a:r>
            <a:endParaRPr b="1" sz="23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00" y="124550"/>
            <a:ext cx="8710799" cy="489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50" y="51300"/>
            <a:ext cx="8982899" cy="50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2035275" y="1581150"/>
            <a:ext cx="4275300" cy="99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Question</a:t>
            </a:r>
            <a:endParaRPr sz="4600"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354525" y="2571750"/>
            <a:ext cx="7636800" cy="5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/>
              <a:t>What locations see the highest traffic in sales?</a:t>
            </a:r>
            <a:endParaRPr b="1" sz="23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By_Website" id="336" name="Google Shape;33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246" y="432197"/>
            <a:ext cx="7479506" cy="427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By_Country" id="341" name="Google Shape;34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325" y="432197"/>
            <a:ext cx="8515350" cy="4279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_By_Country_Bar" id="346" name="Google Shape;3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106" y="492919"/>
            <a:ext cx="7443788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_by_Country_Map" id="351" name="Google Shape;35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53" y="492919"/>
            <a:ext cx="8522494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356" name="Google Shape;3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753" y="492919"/>
            <a:ext cx="8522494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0"/>
          <p:cNvSpPr txBox="1"/>
          <p:nvPr>
            <p:ph type="title"/>
          </p:nvPr>
        </p:nvSpPr>
        <p:spPr>
          <a:xfrm>
            <a:off x="2035275" y="1581150"/>
            <a:ext cx="4275300" cy="99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Question</a:t>
            </a:r>
            <a:endParaRPr sz="4600"/>
          </a:p>
        </p:txBody>
      </p:sp>
      <p:sp>
        <p:nvSpPr>
          <p:cNvPr id="362" name="Google Shape;362;p60"/>
          <p:cNvSpPr txBox="1"/>
          <p:nvPr>
            <p:ph idx="1" type="body"/>
          </p:nvPr>
        </p:nvSpPr>
        <p:spPr>
          <a:xfrm>
            <a:off x="354525" y="2571750"/>
            <a:ext cx="7636800" cy="5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/>
              <a:t>What time sees the highest traffic in sales?</a:t>
            </a:r>
            <a:endParaRPr b="1" sz="23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856060" y="457200"/>
            <a:ext cx="7167800" cy="7870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72" name="Google Shape;272;p43"/>
          <p:cNvSpPr txBox="1"/>
          <p:nvPr>
            <p:ph idx="1" type="body"/>
          </p:nvPr>
        </p:nvSpPr>
        <p:spPr>
          <a:xfrm>
            <a:off x="856060" y="1244237"/>
            <a:ext cx="3660423" cy="35171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spcBef>
                <a:spcPts val="0"/>
              </a:spcBef>
              <a:spcAft>
                <a:spcPts val="0"/>
              </a:spcAft>
              <a:buSzPts val="1300"/>
              <a:buChar char="►"/>
            </a:pPr>
            <a:r>
              <a:rPr lang="en" sz="1700"/>
              <a:t>Import CSV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300"/>
              <a:buChar char="►"/>
            </a:pPr>
            <a:r>
              <a:rPr lang="en" sz="1700"/>
              <a:t> Filter out all of the rows in which the transaction failed, then drop related columns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300"/>
              <a:buChar char="►"/>
            </a:pPr>
            <a:r>
              <a:rPr lang="en" sz="1700"/>
              <a:t>Filter out all rows containing the value of ‘CORRUPTED’.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300"/>
              <a:buChar char="►"/>
            </a:pPr>
            <a:r>
              <a:rPr lang="en" sz="1700"/>
              <a:t>Filter out all of the rows in which country is equal to ‘country’</a:t>
            </a:r>
            <a:endParaRPr/>
          </a:p>
          <a:p>
            <a:pPr indent="-247650" lvl="0" marL="254000" rtl="0" algn="l">
              <a:spcBef>
                <a:spcPts val="800"/>
              </a:spcBef>
              <a:spcAft>
                <a:spcPts val="0"/>
              </a:spcAft>
              <a:buSzPts val="1300"/>
              <a:buChar char="►"/>
            </a:pPr>
            <a:r>
              <a:rPr lang="en" sz="1700"/>
              <a:t>Export cleaned CSV for analysis</a:t>
            </a:r>
            <a:endParaRPr/>
          </a:p>
        </p:txBody>
      </p:sp>
      <p:pic>
        <p:nvPicPr>
          <p:cNvPr id="273" name="Google Shape;273;p4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586" y="1244237"/>
            <a:ext cx="3770713" cy="35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ry_By_Quarter" id="367" name="Google Shape;36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34" y="492919"/>
            <a:ext cx="7450931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by-Q Line Graph" id="372" name="Google Shape;37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34" y="492919"/>
            <a:ext cx="7450931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-Q Website" id="377" name="Google Shape;37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534" y="492919"/>
            <a:ext cx="7450931" cy="4157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3148200" y="2076450"/>
            <a:ext cx="28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Questions?</a:t>
            </a:r>
            <a:endParaRPr sz="4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>
            <p:ph type="title"/>
          </p:nvPr>
        </p:nvSpPr>
        <p:spPr>
          <a:xfrm>
            <a:off x="2434350" y="2076450"/>
            <a:ext cx="4275300" cy="99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Resources</a:t>
            </a:r>
            <a:endParaRPr sz="6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type="title"/>
          </p:nvPr>
        </p:nvSpPr>
        <p:spPr>
          <a:xfrm>
            <a:off x="0" y="0"/>
            <a:ext cx="3891600" cy="49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Oluwatobi Code</a:t>
            </a:r>
            <a:endParaRPr sz="3400"/>
          </a:p>
        </p:txBody>
      </p:sp>
      <p:pic>
        <p:nvPicPr>
          <p:cNvPr id="393" name="Google Shape;3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25" y="499800"/>
            <a:ext cx="4892165" cy="223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500" y="337301"/>
            <a:ext cx="3847650" cy="23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625" y="2810000"/>
            <a:ext cx="3786975" cy="235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94225" y="2810000"/>
            <a:ext cx="4893644" cy="22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Code -&gt; Popularity Over Time</a:t>
            </a:r>
            <a:endParaRPr/>
          </a:p>
        </p:txBody>
      </p:sp>
      <p:pic>
        <p:nvPicPr>
          <p:cNvPr id="402" name="Google Shape;40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700" y="1123900"/>
            <a:ext cx="7052599" cy="339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Code -&gt; Popularity Over Country</a:t>
            </a:r>
            <a:endParaRPr/>
          </a:p>
        </p:txBody>
      </p:sp>
      <p:pic>
        <p:nvPicPr>
          <p:cNvPr id="408" name="Google Shape;4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88" y="1101975"/>
            <a:ext cx="5324224" cy="387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9"/>
          <p:cNvSpPr txBox="1"/>
          <p:nvPr>
            <p:ph type="title"/>
          </p:nvPr>
        </p:nvSpPr>
        <p:spPr>
          <a:xfrm>
            <a:off x="0" y="0"/>
            <a:ext cx="5389200" cy="49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Matt: Website-By-Quarter</a:t>
            </a:r>
            <a:endParaRPr sz="3400"/>
          </a:p>
        </p:txBody>
      </p:sp>
      <p:pic>
        <p:nvPicPr>
          <p:cNvPr id="414" name="Google Shape;4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2200"/>
            <a:ext cx="8839199" cy="4079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0"/>
          <p:cNvSpPr txBox="1"/>
          <p:nvPr>
            <p:ph type="title"/>
          </p:nvPr>
        </p:nvSpPr>
        <p:spPr>
          <a:xfrm>
            <a:off x="0" y="0"/>
            <a:ext cx="5389200" cy="49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Matt: Country-By-Quarter</a:t>
            </a:r>
            <a:endParaRPr sz="3400"/>
          </a:p>
        </p:txBody>
      </p:sp>
      <p:pic>
        <p:nvPicPr>
          <p:cNvPr id="420" name="Google Shape;42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52200"/>
            <a:ext cx="8839201" cy="4214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4"/>
          <p:cNvSpPr txBox="1"/>
          <p:nvPr>
            <p:ph type="title"/>
          </p:nvPr>
        </p:nvSpPr>
        <p:spPr>
          <a:xfrm>
            <a:off x="2035275" y="1581150"/>
            <a:ext cx="4275300" cy="990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Question</a:t>
            </a:r>
            <a:endParaRPr sz="4600"/>
          </a:p>
        </p:txBody>
      </p:sp>
      <p:sp>
        <p:nvSpPr>
          <p:cNvPr id="279" name="Google Shape;279;p44"/>
          <p:cNvSpPr txBox="1"/>
          <p:nvPr>
            <p:ph idx="1" type="body"/>
          </p:nvPr>
        </p:nvSpPr>
        <p:spPr>
          <a:xfrm>
            <a:off x="354525" y="2571750"/>
            <a:ext cx="7636800" cy="57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2300"/>
              <a:t>What is the top selling category of items? Per country?</a:t>
            </a:r>
            <a:endParaRPr b="1"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5"/>
          <p:cNvPicPr preferRelativeResize="0"/>
          <p:nvPr/>
        </p:nvPicPr>
        <p:blipFill rotWithShape="1">
          <a:blip r:embed="rId3">
            <a:alphaModFix/>
          </a:blip>
          <a:srcRect b="0" l="0" r="0" t="2133"/>
          <a:stretch/>
        </p:blipFill>
        <p:spPr>
          <a:xfrm>
            <a:off x="223750" y="255725"/>
            <a:ext cx="8696500" cy="47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6"/>
          <p:cNvPicPr preferRelativeResize="0"/>
          <p:nvPr/>
        </p:nvPicPr>
        <p:blipFill rotWithShape="1">
          <a:blip r:embed="rId3">
            <a:alphaModFix/>
          </a:blip>
          <a:srcRect b="874" l="4205" r="873" t="884"/>
          <a:stretch/>
        </p:blipFill>
        <p:spPr>
          <a:xfrm>
            <a:off x="381887" y="128175"/>
            <a:ext cx="8380224" cy="4887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7"/>
          <p:cNvPicPr preferRelativeResize="0"/>
          <p:nvPr/>
        </p:nvPicPr>
        <p:blipFill rotWithShape="1">
          <a:blip r:embed="rId3">
            <a:alphaModFix/>
          </a:blip>
          <a:srcRect b="0" l="0" r="0" t="-2364"/>
          <a:stretch/>
        </p:blipFill>
        <p:spPr>
          <a:xfrm>
            <a:off x="219625" y="-104950"/>
            <a:ext cx="8105449" cy="5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233"/>
            <a:ext cx="8710399" cy="4924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850" y="76200"/>
            <a:ext cx="765829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613" y="152400"/>
            <a:ext cx="860876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