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7" r:id="rId4"/>
    <p:sldId id="258" r:id="rId5"/>
    <p:sldId id="259" r:id="rId6"/>
    <p:sldId id="260" r:id="rId7"/>
    <p:sldId id="261" r:id="rId8"/>
    <p:sldId id="266" r:id="rId9"/>
    <p:sldId id="265" r:id="rId10"/>
    <p:sldId id="268"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2453" autoAdjust="0"/>
  </p:normalViewPr>
  <p:slideViewPr>
    <p:cSldViewPr snapToGrid="0">
      <p:cViewPr>
        <p:scale>
          <a:sx n="100" d="100"/>
          <a:sy n="100" d="100"/>
        </p:scale>
        <p:origin x="72" y="-24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84F01-6A92-4735-A33C-E153AA34A467}" type="datetimeFigureOut">
              <a:rPr lang="en-US" smtClean="0"/>
              <a:t>7/14/2018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6C16D-9586-4FE9-BA55-DB00EC16CCFA}" type="slidenum">
              <a:rPr lang="en-US" smtClean="0"/>
              <a:t>‹#›</a:t>
            </a:fld>
            <a:endParaRPr lang="en-US"/>
          </a:p>
        </p:txBody>
      </p:sp>
    </p:spTree>
    <p:extLst>
      <p:ext uri="{BB962C8B-B14F-4D97-AF65-F5344CB8AC3E}">
        <p14:creationId xmlns:p14="http://schemas.microsoft.com/office/powerpoint/2010/main" val="225134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6C16D-9586-4FE9-BA55-DB00EC16CCFA}" type="slidenum">
              <a:rPr lang="en-US" smtClean="0"/>
              <a:t>1</a:t>
            </a:fld>
            <a:endParaRPr lang="en-US"/>
          </a:p>
        </p:txBody>
      </p:sp>
    </p:spTree>
    <p:extLst>
      <p:ext uri="{BB962C8B-B14F-4D97-AF65-F5344CB8AC3E}">
        <p14:creationId xmlns:p14="http://schemas.microsoft.com/office/powerpoint/2010/main" val="360448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B7FAE-0FE7-415E-822F-A56D38FDBDF5}"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115926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B7FAE-0FE7-415E-822F-A56D38FDBDF5}"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56388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B7FAE-0FE7-415E-822F-A56D38FDBDF5}"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30580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B7FAE-0FE7-415E-822F-A56D38FDBDF5}"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346467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B7FAE-0FE7-415E-822F-A56D38FDBDF5}"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265708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B7FAE-0FE7-415E-822F-A56D38FDBDF5}" type="datetimeFigureOut">
              <a:rPr lang="en-US" smtClean="0"/>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213546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B7FAE-0FE7-415E-822F-A56D38FDBDF5}" type="datetimeFigureOut">
              <a:rPr lang="en-US" smtClean="0"/>
              <a:t>7/14/2018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327425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B7FAE-0FE7-415E-822F-A56D38FDBDF5}" type="datetimeFigureOut">
              <a:rPr lang="en-US" smtClean="0"/>
              <a:t>7/14/2018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239240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B7FAE-0FE7-415E-822F-A56D38FDBDF5}" type="datetimeFigureOut">
              <a:rPr lang="en-US" smtClean="0"/>
              <a:t>7/14/2018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403983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B7FAE-0FE7-415E-822F-A56D38FDBDF5}" type="datetimeFigureOut">
              <a:rPr lang="en-US" smtClean="0"/>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290715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B7FAE-0FE7-415E-822F-A56D38FDBDF5}" type="datetimeFigureOut">
              <a:rPr lang="en-US" smtClean="0"/>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4107-812F-437D-A483-AA80BF2692E7}" type="slidenum">
              <a:rPr lang="en-US" smtClean="0"/>
              <a:t>‹#›</a:t>
            </a:fld>
            <a:endParaRPr lang="en-US"/>
          </a:p>
        </p:txBody>
      </p:sp>
    </p:spTree>
    <p:extLst>
      <p:ext uri="{BB962C8B-B14F-4D97-AF65-F5344CB8AC3E}">
        <p14:creationId xmlns:p14="http://schemas.microsoft.com/office/powerpoint/2010/main" val="192970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B7FAE-0FE7-415E-822F-A56D38FDBDF5}" type="datetimeFigureOut">
              <a:rPr lang="en-US" smtClean="0"/>
              <a:t>7/14/2018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94107-812F-437D-A483-AA80BF2692E7}" type="slidenum">
              <a:rPr lang="en-US" smtClean="0"/>
              <a:t>‹#›</a:t>
            </a:fld>
            <a:endParaRPr lang="en-US"/>
          </a:p>
        </p:txBody>
      </p:sp>
    </p:spTree>
    <p:extLst>
      <p:ext uri="{BB962C8B-B14F-4D97-AF65-F5344CB8AC3E}">
        <p14:creationId xmlns:p14="http://schemas.microsoft.com/office/powerpoint/2010/main" val="124258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jeetmot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www.lfd.uci.edu/~gohlke/pythonlib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lfd.uci.edu/~gohlke/pythonlibs/"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pypi.python.org/pypi/"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Installation Tutorial</a:t>
            </a:r>
            <a:endParaRPr lang="en-US" dirty="0"/>
          </a:p>
        </p:txBody>
      </p:sp>
      <p:sp>
        <p:nvSpPr>
          <p:cNvPr id="3" name="Subtitle 2"/>
          <p:cNvSpPr>
            <a:spLocks noGrp="1"/>
          </p:cNvSpPr>
          <p:nvPr>
            <p:ph type="subTitle" idx="1"/>
          </p:nvPr>
        </p:nvSpPr>
        <p:spPr>
          <a:xfrm>
            <a:off x="1524000" y="3602038"/>
            <a:ext cx="9144000" cy="2614124"/>
          </a:xfrm>
        </p:spPr>
        <p:txBody>
          <a:bodyPr>
            <a:normAutofit/>
          </a:bodyPr>
          <a:lstStyle/>
          <a:p>
            <a:endParaRPr lang="en-US" dirty="0"/>
          </a:p>
          <a:p>
            <a:r>
              <a:rPr lang="en-US" b="1" dirty="0" smtClean="0"/>
              <a:t>For Python help, contact:</a:t>
            </a:r>
          </a:p>
          <a:p>
            <a:r>
              <a:rPr lang="en-US" dirty="0" smtClean="0"/>
              <a:t>Abhijeet Mote</a:t>
            </a:r>
          </a:p>
          <a:p>
            <a:r>
              <a:rPr lang="en-MY" dirty="0" smtClean="0">
                <a:hlinkClick r:id="rId3"/>
              </a:rPr>
              <a:t>abhijeetmote@gmail.com</a:t>
            </a:r>
            <a:r>
              <a:rPr lang="en-MY" dirty="0" smtClean="0"/>
              <a: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920" y="551107"/>
            <a:ext cx="4198159" cy="1488709"/>
          </a:xfrm>
          <a:prstGeom prst="rect">
            <a:avLst/>
          </a:prstGeom>
        </p:spPr>
      </p:pic>
    </p:spTree>
    <p:extLst>
      <p:ext uri="{BB962C8B-B14F-4D97-AF65-F5344CB8AC3E}">
        <p14:creationId xmlns:p14="http://schemas.microsoft.com/office/powerpoint/2010/main" val="200677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Installing Python 3 Packages</a:t>
            </a:r>
            <a:endParaRPr lang="en-US" dirty="0"/>
          </a:p>
        </p:txBody>
      </p:sp>
      <p:sp>
        <p:nvSpPr>
          <p:cNvPr id="6" name="Text Placeholder 5"/>
          <p:cNvSpPr>
            <a:spLocks noGrp="1"/>
          </p:cNvSpPr>
          <p:nvPr>
            <p:ph type="body" idx="1"/>
          </p:nvPr>
        </p:nvSpPr>
        <p:spPr/>
        <p:txBody>
          <a:bodyPr/>
          <a:lstStyle/>
          <a:p>
            <a:r>
              <a:rPr lang="en-US" dirty="0" smtClean="0"/>
              <a:t>Windows Binary Files (.</a:t>
            </a:r>
            <a:r>
              <a:rPr lang="en-US" dirty="0" err="1" smtClean="0"/>
              <a:t>whl</a:t>
            </a:r>
            <a:r>
              <a:rPr lang="en-US" dirty="0" smtClean="0"/>
              <a:t>): Pip command</a:t>
            </a:r>
          </a:p>
          <a:p>
            <a:r>
              <a:rPr lang="en-US" dirty="0" smtClean="0">
                <a:hlinkClick r:id="rId2"/>
              </a:rPr>
              <a:t>http://www.lfd.uci.edu/~gohlke/pythonlibs/</a:t>
            </a:r>
            <a:endParaRPr lang="en-US" dirty="0" smtClean="0"/>
          </a:p>
          <a:p>
            <a:endParaRPr lang="en-US" dirty="0" smtClean="0"/>
          </a:p>
        </p:txBody>
      </p:sp>
    </p:spTree>
    <p:extLst>
      <p:ext uri="{BB962C8B-B14F-4D97-AF65-F5344CB8AC3E}">
        <p14:creationId xmlns:p14="http://schemas.microsoft.com/office/powerpoint/2010/main" val="167826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3091"/>
            <a:ext cx="11605846" cy="1325563"/>
          </a:xfrm>
        </p:spPr>
        <p:txBody>
          <a:bodyPr/>
          <a:lstStyle/>
          <a:p>
            <a:r>
              <a:rPr lang="en-US" dirty="0" smtClean="0"/>
              <a:t>Go to </a:t>
            </a:r>
            <a:r>
              <a:rPr lang="en-US" dirty="0" smtClean="0">
                <a:hlinkClick r:id="rId2"/>
              </a:rPr>
              <a:t>http://www.lfd.uci.edu/~gohlke/pythonlibs/</a:t>
            </a:r>
            <a:endParaRPr lang="en-US" dirty="0"/>
          </a:p>
        </p:txBody>
      </p:sp>
      <p:sp>
        <p:nvSpPr>
          <p:cNvPr id="4" name="TextBox 3"/>
          <p:cNvSpPr txBox="1"/>
          <p:nvPr/>
        </p:nvSpPr>
        <p:spPr>
          <a:xfrm>
            <a:off x="1795828" y="1301266"/>
            <a:ext cx="8981343" cy="369332"/>
          </a:xfrm>
          <a:prstGeom prst="rect">
            <a:avLst/>
          </a:prstGeom>
          <a:noFill/>
        </p:spPr>
        <p:txBody>
          <a:bodyPr wrap="square" rtlCol="0">
            <a:spAutoFit/>
          </a:bodyPr>
          <a:lstStyle/>
          <a:p>
            <a:r>
              <a:rPr lang="en-US" dirty="0" smtClean="0"/>
              <a:t>Many python packages are not available for installation through the simple “pip” command.</a:t>
            </a:r>
            <a:endParaRPr lang="en-US" dirty="0"/>
          </a:p>
        </p:txBody>
      </p:sp>
      <p:sp>
        <p:nvSpPr>
          <p:cNvPr id="5" name="TextBox 4"/>
          <p:cNvSpPr txBox="1"/>
          <p:nvPr/>
        </p:nvSpPr>
        <p:spPr>
          <a:xfrm>
            <a:off x="2384913" y="5618229"/>
            <a:ext cx="8981343" cy="369332"/>
          </a:xfrm>
          <a:prstGeom prst="rect">
            <a:avLst/>
          </a:prstGeom>
          <a:noFill/>
        </p:spPr>
        <p:txBody>
          <a:bodyPr wrap="square" rtlCol="0">
            <a:spAutoFit/>
          </a:bodyPr>
          <a:lstStyle/>
          <a:p>
            <a:r>
              <a:rPr lang="en-US" dirty="0" smtClean="0"/>
              <a:t>For example. Try to install “netCDF4” the same way as </a:t>
            </a:r>
            <a:r>
              <a:rPr lang="en-US" dirty="0" err="1" smtClean="0"/>
              <a:t>NeuroPy</a:t>
            </a:r>
            <a:r>
              <a:rPr lang="en-US" dirty="0" smtClean="0"/>
              <a:t> in the previous slide.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1936" y="2005885"/>
            <a:ext cx="6411220" cy="32770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1936" y="2034464"/>
            <a:ext cx="6411220" cy="32484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936" y="2005885"/>
            <a:ext cx="6439799" cy="3258005"/>
          </a:xfrm>
          <a:prstGeom prst="rect">
            <a:avLst/>
          </a:prstGeom>
        </p:spPr>
      </p:pic>
      <p:sp>
        <p:nvSpPr>
          <p:cNvPr id="10" name="TextBox 9"/>
          <p:cNvSpPr txBox="1"/>
          <p:nvPr/>
        </p:nvSpPr>
        <p:spPr>
          <a:xfrm>
            <a:off x="1795828" y="5972568"/>
            <a:ext cx="9385056" cy="369332"/>
          </a:xfrm>
          <a:prstGeom prst="rect">
            <a:avLst/>
          </a:prstGeom>
          <a:noFill/>
        </p:spPr>
        <p:txBody>
          <a:bodyPr wrap="square" rtlCol="0">
            <a:spAutoFit/>
          </a:bodyPr>
          <a:lstStyle/>
          <a:p>
            <a:r>
              <a:rPr lang="en-US" dirty="0" smtClean="0"/>
              <a:t>If you get an error like this while installing a python package. Go to the link at the top of this page. </a:t>
            </a:r>
            <a:endParaRPr lang="en-US" dirty="0"/>
          </a:p>
        </p:txBody>
      </p:sp>
    </p:spTree>
    <p:extLst>
      <p:ext uri="{BB962C8B-B14F-4D97-AF65-F5344CB8AC3E}">
        <p14:creationId xmlns:p14="http://schemas.microsoft.com/office/powerpoint/2010/main" val="11771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5"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31561"/>
            <a:ext cx="10515600" cy="1325563"/>
          </a:xfrm>
        </p:spPr>
        <p:txBody>
          <a:bodyPr/>
          <a:lstStyle/>
          <a:p>
            <a:r>
              <a:rPr lang="en-US" dirty="0" smtClean="0"/>
              <a:t>Downloading a “.</a:t>
            </a:r>
            <a:r>
              <a:rPr lang="en-US" dirty="0" err="1" smtClean="0"/>
              <a:t>whl</a:t>
            </a:r>
            <a:r>
              <a:rPr lang="en-US" dirty="0" smtClean="0"/>
              <a:t>” 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7" y="994002"/>
            <a:ext cx="11446319" cy="5845436"/>
          </a:xfrm>
          <a:prstGeom prst="rect">
            <a:avLst/>
          </a:prstGeom>
        </p:spPr>
      </p:pic>
      <p:sp>
        <p:nvSpPr>
          <p:cNvPr id="5" name="TextBox 4"/>
          <p:cNvSpPr txBox="1"/>
          <p:nvPr/>
        </p:nvSpPr>
        <p:spPr>
          <a:xfrm>
            <a:off x="6075485" y="218601"/>
            <a:ext cx="5987562" cy="369332"/>
          </a:xfrm>
          <a:prstGeom prst="rect">
            <a:avLst/>
          </a:prstGeom>
          <a:noFill/>
          <a:ln>
            <a:noFill/>
          </a:ln>
        </p:spPr>
        <p:txBody>
          <a:bodyPr wrap="square" rtlCol="0">
            <a:spAutoFit/>
          </a:bodyPr>
          <a:lstStyle/>
          <a:p>
            <a:r>
              <a:rPr lang="en-US" dirty="0" smtClean="0">
                <a:solidFill>
                  <a:srgbClr val="00B050"/>
                </a:solidFill>
              </a:rPr>
              <a:t>Scroll down until you find the package you’re looking for </a:t>
            </a:r>
            <a:endParaRPr lang="en-US" dirty="0">
              <a:solidFill>
                <a:srgbClr val="00B05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89" y="823945"/>
            <a:ext cx="11133992" cy="6034055"/>
          </a:xfrm>
          <a:prstGeom prst="rect">
            <a:avLst/>
          </a:prstGeom>
          <a:ln>
            <a:solidFill>
              <a:srgbClr val="FF0000"/>
            </a:solidFill>
          </a:ln>
        </p:spPr>
      </p:pic>
      <p:sp>
        <p:nvSpPr>
          <p:cNvPr id="8" name="TextBox 7"/>
          <p:cNvSpPr txBox="1"/>
          <p:nvPr/>
        </p:nvSpPr>
        <p:spPr>
          <a:xfrm>
            <a:off x="2655277" y="2767034"/>
            <a:ext cx="4914900" cy="369332"/>
          </a:xfrm>
          <a:prstGeom prst="rect">
            <a:avLst/>
          </a:prstGeom>
          <a:noFill/>
          <a:ln>
            <a:noFill/>
          </a:ln>
        </p:spPr>
        <p:txBody>
          <a:bodyPr wrap="square" rtlCol="0">
            <a:spAutoFit/>
          </a:bodyPr>
          <a:lstStyle/>
          <a:p>
            <a:r>
              <a:rPr lang="en-US" dirty="0" smtClean="0">
                <a:solidFill>
                  <a:srgbClr val="FF0000"/>
                </a:solidFill>
              </a:rPr>
              <a:t>Once you find your desired package…</a:t>
            </a:r>
            <a:endParaRPr lang="en-US" dirty="0">
              <a:solidFill>
                <a:srgbClr val="FF0000"/>
              </a:solidFill>
            </a:endParaRPr>
          </a:p>
        </p:txBody>
      </p:sp>
      <p:sp>
        <p:nvSpPr>
          <p:cNvPr id="9" name="Rectangle 8"/>
          <p:cNvSpPr/>
          <p:nvPr/>
        </p:nvSpPr>
        <p:spPr>
          <a:xfrm>
            <a:off x="561243" y="2861261"/>
            <a:ext cx="432288" cy="1808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55277" y="4402126"/>
            <a:ext cx="8537331" cy="923330"/>
          </a:xfrm>
          <a:prstGeom prst="rect">
            <a:avLst/>
          </a:prstGeom>
          <a:noFill/>
          <a:ln>
            <a:noFill/>
          </a:ln>
        </p:spPr>
        <p:txBody>
          <a:bodyPr wrap="square" rtlCol="0">
            <a:spAutoFit/>
          </a:bodyPr>
          <a:lstStyle/>
          <a:p>
            <a:r>
              <a:rPr lang="en-US" dirty="0" smtClean="0">
                <a:solidFill>
                  <a:srgbClr val="00B050"/>
                </a:solidFill>
              </a:rPr>
              <a:t>Click on the link corresponding to your version of python and your type of computer. For example,  this link is correct for someone with Python 3.4 installed (cp34), and if your computer is 32-bit (win32)</a:t>
            </a:r>
            <a:endParaRPr lang="en-US" dirty="0">
              <a:solidFill>
                <a:srgbClr val="00B050"/>
              </a:solidFill>
            </a:endParaRPr>
          </a:p>
        </p:txBody>
      </p:sp>
      <p:sp>
        <p:nvSpPr>
          <p:cNvPr id="11" name="Rectangle 10"/>
          <p:cNvSpPr/>
          <p:nvPr/>
        </p:nvSpPr>
        <p:spPr>
          <a:xfrm>
            <a:off x="712176" y="4800600"/>
            <a:ext cx="1468316" cy="12638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27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9" grpId="0" animBg="1"/>
      <p:bldP spid="9" grpId="1" animBg="1"/>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298"/>
            <a:ext cx="10515600" cy="1325563"/>
          </a:xfrm>
        </p:spPr>
        <p:txBody>
          <a:bodyPr/>
          <a:lstStyle/>
          <a:p>
            <a:r>
              <a:rPr lang="en-US" dirty="0" smtClean="0"/>
              <a:t>Installing the “.</a:t>
            </a:r>
            <a:r>
              <a:rPr lang="en-US" dirty="0" err="1" smtClean="0"/>
              <a:t>whl</a:t>
            </a:r>
            <a:r>
              <a:rPr lang="en-US" dirty="0" smtClean="0"/>
              <a:t>” 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390" y="1790471"/>
            <a:ext cx="6411220" cy="3277057"/>
          </a:xfrm>
          <a:prstGeom prst="rect">
            <a:avLst/>
          </a:prstGeom>
        </p:spPr>
      </p:pic>
      <p:sp>
        <p:nvSpPr>
          <p:cNvPr id="5" name="TextBox 4"/>
          <p:cNvSpPr txBox="1"/>
          <p:nvPr/>
        </p:nvSpPr>
        <p:spPr>
          <a:xfrm>
            <a:off x="4756638" y="3244333"/>
            <a:ext cx="2486002" cy="369332"/>
          </a:xfrm>
          <a:prstGeom prst="rect">
            <a:avLst/>
          </a:prstGeom>
          <a:noFill/>
          <a:ln>
            <a:noFill/>
          </a:ln>
        </p:spPr>
        <p:txBody>
          <a:bodyPr wrap="square" rtlCol="0">
            <a:spAutoFit/>
          </a:bodyPr>
          <a:lstStyle/>
          <a:p>
            <a:r>
              <a:rPr lang="en-US" dirty="0" smtClean="0">
                <a:solidFill>
                  <a:srgbClr val="FFFF00"/>
                </a:solidFill>
              </a:rPr>
              <a:t>Open Command Prompt</a:t>
            </a:r>
            <a:endParaRPr lang="en-US" dirty="0">
              <a:solidFill>
                <a:srgbClr val="FFFF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100" y="1804761"/>
            <a:ext cx="6439799" cy="3248478"/>
          </a:xfrm>
          <a:prstGeom prst="rect">
            <a:avLst/>
          </a:prstGeom>
        </p:spPr>
      </p:pic>
      <p:sp>
        <p:nvSpPr>
          <p:cNvPr id="8" name="TextBox 7"/>
          <p:cNvSpPr txBox="1"/>
          <p:nvPr/>
        </p:nvSpPr>
        <p:spPr>
          <a:xfrm>
            <a:off x="4129270" y="3244333"/>
            <a:ext cx="3933457" cy="369332"/>
          </a:xfrm>
          <a:prstGeom prst="rect">
            <a:avLst/>
          </a:prstGeom>
          <a:noFill/>
          <a:ln>
            <a:noFill/>
          </a:ln>
        </p:spPr>
        <p:txBody>
          <a:bodyPr wrap="square" rtlCol="0">
            <a:spAutoFit/>
          </a:bodyPr>
          <a:lstStyle/>
          <a:p>
            <a:r>
              <a:rPr lang="en-US" dirty="0" smtClean="0">
                <a:solidFill>
                  <a:srgbClr val="FFFF00"/>
                </a:solidFill>
              </a:rPr>
              <a:t>Navigate to your “Downloads” folder</a:t>
            </a:r>
            <a:endParaRPr lang="en-US" dirty="0">
              <a:solidFill>
                <a:srgbClr val="FFFF00"/>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100" y="1795234"/>
            <a:ext cx="6439799" cy="3267531"/>
          </a:xfrm>
          <a:prstGeom prst="rect">
            <a:avLst/>
          </a:prstGeom>
        </p:spPr>
      </p:pic>
      <p:sp>
        <p:nvSpPr>
          <p:cNvPr id="11" name="TextBox 10"/>
          <p:cNvSpPr txBox="1"/>
          <p:nvPr/>
        </p:nvSpPr>
        <p:spPr>
          <a:xfrm>
            <a:off x="3388145" y="3613665"/>
            <a:ext cx="5222988" cy="369332"/>
          </a:xfrm>
          <a:prstGeom prst="rect">
            <a:avLst/>
          </a:prstGeom>
          <a:noFill/>
          <a:ln>
            <a:noFill/>
          </a:ln>
        </p:spPr>
        <p:txBody>
          <a:bodyPr wrap="square" rtlCol="0">
            <a:spAutoFit/>
          </a:bodyPr>
          <a:lstStyle/>
          <a:p>
            <a:r>
              <a:rPr lang="en-US" dirty="0" smtClean="0">
                <a:solidFill>
                  <a:srgbClr val="FFFF00"/>
                </a:solidFill>
              </a:rPr>
              <a:t>Install the “.</a:t>
            </a:r>
            <a:r>
              <a:rPr lang="en-US" dirty="0" err="1" smtClean="0">
                <a:solidFill>
                  <a:srgbClr val="FFFF00"/>
                </a:solidFill>
              </a:rPr>
              <a:t>whl</a:t>
            </a:r>
            <a:r>
              <a:rPr lang="en-US" dirty="0" smtClean="0">
                <a:solidFill>
                  <a:srgbClr val="FFFF00"/>
                </a:solidFill>
              </a:rPr>
              <a:t>” netCDF4 package with this command</a:t>
            </a:r>
            <a:endParaRPr lang="en-US" dirty="0">
              <a:solidFill>
                <a:srgbClr val="FFFF00"/>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0864" y="1799997"/>
            <a:ext cx="6430272" cy="3258005"/>
          </a:xfrm>
          <a:prstGeom prst="rect">
            <a:avLst/>
          </a:prstGeom>
        </p:spPr>
      </p:pic>
      <p:sp>
        <p:nvSpPr>
          <p:cNvPr id="14" name="TextBox 13"/>
          <p:cNvSpPr txBox="1"/>
          <p:nvPr/>
        </p:nvSpPr>
        <p:spPr>
          <a:xfrm>
            <a:off x="3124375" y="3752164"/>
            <a:ext cx="5750527" cy="1200329"/>
          </a:xfrm>
          <a:prstGeom prst="rect">
            <a:avLst/>
          </a:prstGeom>
          <a:noFill/>
          <a:ln>
            <a:noFill/>
          </a:ln>
        </p:spPr>
        <p:txBody>
          <a:bodyPr wrap="square" rtlCol="0">
            <a:spAutoFit/>
          </a:bodyPr>
          <a:lstStyle/>
          <a:p>
            <a:r>
              <a:rPr lang="en-US" dirty="0" smtClean="0">
                <a:solidFill>
                  <a:srgbClr val="FFFF00"/>
                </a:solidFill>
              </a:rPr>
              <a:t>This should install the package successfully. If you get an error, it’s possible that you downloaded a file with the incorrect version of python, or the incorrect choice of 32 vs 64 bit computer</a:t>
            </a:r>
            <a:endParaRPr lang="en-US" dirty="0">
              <a:solidFill>
                <a:srgbClr val="FFFF0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1337" y="1795234"/>
            <a:ext cx="6449325" cy="3267531"/>
          </a:xfrm>
          <a:prstGeom prst="rect">
            <a:avLst/>
          </a:prstGeom>
        </p:spPr>
      </p:pic>
      <p:sp>
        <p:nvSpPr>
          <p:cNvPr id="18" name="TextBox 17"/>
          <p:cNvSpPr txBox="1"/>
          <p:nvPr/>
        </p:nvSpPr>
        <p:spPr>
          <a:xfrm>
            <a:off x="3823513" y="3613665"/>
            <a:ext cx="4352250" cy="646331"/>
          </a:xfrm>
          <a:prstGeom prst="rect">
            <a:avLst/>
          </a:prstGeom>
          <a:noFill/>
          <a:ln>
            <a:noFill/>
          </a:ln>
        </p:spPr>
        <p:txBody>
          <a:bodyPr wrap="square" rtlCol="0">
            <a:spAutoFit/>
          </a:bodyPr>
          <a:lstStyle/>
          <a:p>
            <a:r>
              <a:rPr lang="en-US" dirty="0" smtClean="0">
                <a:solidFill>
                  <a:srgbClr val="FFFF00"/>
                </a:solidFill>
              </a:rPr>
              <a:t>To view all of your currently installed python modules, type “python” and hit enter</a:t>
            </a:r>
            <a:endParaRPr lang="en-US" dirty="0">
              <a:solidFill>
                <a:srgbClr val="FFFF00"/>
              </a:solidFill>
            </a:endParaRP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0390" y="1795234"/>
            <a:ext cx="6411220" cy="3267531"/>
          </a:xfrm>
          <a:prstGeom prst="rect">
            <a:avLst/>
          </a:prstGeom>
        </p:spPr>
      </p:pic>
      <p:sp>
        <p:nvSpPr>
          <p:cNvPr id="21" name="TextBox 20"/>
          <p:cNvSpPr txBox="1"/>
          <p:nvPr/>
        </p:nvSpPr>
        <p:spPr>
          <a:xfrm>
            <a:off x="3929922" y="3642707"/>
            <a:ext cx="4509611" cy="369332"/>
          </a:xfrm>
          <a:prstGeom prst="rect">
            <a:avLst/>
          </a:prstGeom>
          <a:noFill/>
          <a:ln>
            <a:noFill/>
          </a:ln>
        </p:spPr>
        <p:txBody>
          <a:bodyPr wrap="square" rtlCol="0">
            <a:spAutoFit/>
          </a:bodyPr>
          <a:lstStyle/>
          <a:p>
            <a:r>
              <a:rPr lang="en-US" dirty="0" smtClean="0">
                <a:solidFill>
                  <a:srgbClr val="FFFF00"/>
                </a:solidFill>
              </a:rPr>
              <a:t>Then type “help(‘modules’)” and hit enter</a:t>
            </a:r>
            <a:endParaRPr lang="en-US" dirty="0">
              <a:solidFill>
                <a:srgbClr val="FFFF00"/>
              </a:solidFill>
            </a:endParaRPr>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6574" y="1799997"/>
            <a:ext cx="6458851" cy="3258005"/>
          </a:xfrm>
          <a:prstGeom prst="rect">
            <a:avLst/>
          </a:prstGeom>
        </p:spPr>
      </p:pic>
      <p:sp>
        <p:nvSpPr>
          <p:cNvPr id="24" name="TextBox 23"/>
          <p:cNvSpPr txBox="1"/>
          <p:nvPr/>
        </p:nvSpPr>
        <p:spPr>
          <a:xfrm>
            <a:off x="3193782" y="5376402"/>
            <a:ext cx="8097716" cy="369332"/>
          </a:xfrm>
          <a:prstGeom prst="rect">
            <a:avLst/>
          </a:prstGeom>
          <a:noFill/>
        </p:spPr>
        <p:txBody>
          <a:bodyPr wrap="square" rtlCol="0">
            <a:spAutoFit/>
          </a:bodyPr>
          <a:lstStyle/>
          <a:p>
            <a:r>
              <a:rPr lang="en-US" dirty="0" smtClean="0"/>
              <a:t>A list of all of your currently installed modules will appear!</a:t>
            </a:r>
            <a:endParaRPr lang="en-US" dirty="0"/>
          </a:p>
        </p:txBody>
      </p:sp>
    </p:spTree>
    <p:extLst>
      <p:ext uri="{BB962C8B-B14F-4D97-AF65-F5344CB8AC3E}">
        <p14:creationId xmlns:p14="http://schemas.microsoft.com/office/powerpoint/2010/main" val="42598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0"/>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1"/>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4"/>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1"/>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11" grpId="0"/>
      <p:bldP spid="11" grpId="1"/>
      <p:bldP spid="14" grpId="0"/>
      <p:bldP spid="14" grpId="1"/>
      <p:bldP spid="18" grpId="0"/>
      <p:bldP spid="18" grpId="1"/>
      <p:bldP spid="21" grpId="0"/>
      <p:bldP spid="21" grpId="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i="1" dirty="0" smtClean="0"/>
              <a:t>Linux Environment</a:t>
            </a:r>
            <a:endParaRPr lang="en-US" i="1" dirty="0"/>
          </a:p>
        </p:txBody>
      </p:sp>
      <p:sp>
        <p:nvSpPr>
          <p:cNvPr id="3" name="Content Placeholder 2"/>
          <p:cNvSpPr>
            <a:spLocks noGrp="1"/>
          </p:cNvSpPr>
          <p:nvPr>
            <p:ph idx="1"/>
          </p:nvPr>
        </p:nvSpPr>
        <p:spPr/>
        <p:txBody>
          <a:bodyPr/>
          <a:lstStyle/>
          <a:p>
            <a:r>
              <a:rPr lang="en-MY" dirty="0" smtClean="0"/>
              <a:t>Python is already installed, no need to install. If its not </a:t>
            </a:r>
            <a:r>
              <a:rPr lang="en-MY" dirty="0" err="1" smtClean="0"/>
              <a:t>avaialable</a:t>
            </a:r>
            <a:r>
              <a:rPr lang="en-MY" dirty="0" smtClean="0"/>
              <a:t> in customize </a:t>
            </a:r>
            <a:r>
              <a:rPr lang="en-MY" dirty="0" err="1" smtClean="0"/>
              <a:t>os</a:t>
            </a:r>
            <a:endParaRPr lang="en-MY" dirty="0" smtClean="0"/>
          </a:p>
          <a:p>
            <a:pPr lvl="1"/>
            <a:r>
              <a:rPr lang="en-MY" b="1" dirty="0" err="1"/>
              <a:t>s</a:t>
            </a:r>
            <a:r>
              <a:rPr lang="en-MY" b="1" dirty="0" err="1" smtClean="0"/>
              <a:t>udo</a:t>
            </a:r>
            <a:r>
              <a:rPr lang="en-MY" b="1" dirty="0" smtClean="0"/>
              <a:t> apt-get install python</a:t>
            </a:r>
          </a:p>
          <a:p>
            <a:r>
              <a:rPr lang="en-MY" dirty="0" smtClean="0"/>
              <a:t>Install third party libraries using pip</a:t>
            </a:r>
          </a:p>
          <a:p>
            <a:pPr lvl="1"/>
            <a:r>
              <a:rPr lang="en-MY" b="1" dirty="0" err="1"/>
              <a:t>s</a:t>
            </a:r>
            <a:r>
              <a:rPr lang="en-MY" b="1" dirty="0" err="1" smtClean="0"/>
              <a:t>udo</a:t>
            </a:r>
            <a:r>
              <a:rPr lang="en-MY" b="1" dirty="0" smtClean="0"/>
              <a:t> pip install &lt;package name&gt;</a:t>
            </a:r>
            <a:endParaRPr lang="en-US" b="1" dirty="0"/>
          </a:p>
        </p:txBody>
      </p:sp>
    </p:spTree>
    <p:extLst>
      <p:ext uri="{BB962C8B-B14F-4D97-AF65-F5344CB8AC3E}">
        <p14:creationId xmlns:p14="http://schemas.microsoft.com/office/powerpoint/2010/main" val="5362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Installing Python 3.4.3</a:t>
            </a:r>
            <a:endParaRPr lang="en-US" dirty="0"/>
          </a:p>
        </p:txBody>
      </p:sp>
      <p:sp>
        <p:nvSpPr>
          <p:cNvPr id="6" name="Text Placeholder 5"/>
          <p:cNvSpPr>
            <a:spLocks noGrp="1"/>
          </p:cNvSpPr>
          <p:nvPr>
            <p:ph type="body" idx="1"/>
          </p:nvPr>
        </p:nvSpPr>
        <p:spPr/>
        <p:txBody>
          <a:bodyPr/>
          <a:lstStyle/>
          <a:p>
            <a:r>
              <a:rPr lang="en-US" dirty="0" smtClean="0">
                <a:hlinkClick r:id="rId2"/>
              </a:rPr>
              <a:t>https://www.python.org/downloads/</a:t>
            </a:r>
            <a:endParaRPr lang="en-US" dirty="0"/>
          </a:p>
        </p:txBody>
      </p:sp>
    </p:spTree>
    <p:extLst>
      <p:ext uri="{BB962C8B-B14F-4D97-AF65-F5344CB8AC3E}">
        <p14:creationId xmlns:p14="http://schemas.microsoft.com/office/powerpoint/2010/main" val="4092721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 y="-296562"/>
            <a:ext cx="10515600" cy="1325563"/>
          </a:xfrm>
        </p:spPr>
        <p:txBody>
          <a:bodyPr/>
          <a:lstStyle/>
          <a:p>
            <a:r>
              <a:rPr lang="en-US" dirty="0" smtClean="0"/>
              <a:t>Go to: </a:t>
            </a:r>
            <a:r>
              <a:rPr lang="en-US" dirty="0" smtClean="0">
                <a:hlinkClick r:id="rId2"/>
              </a:rPr>
              <a:t>https://www.python.org/downloads/</a:t>
            </a: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4" y="783781"/>
            <a:ext cx="10870841" cy="5897105"/>
          </a:xfrm>
          <a:prstGeom prst="rect">
            <a:avLst/>
          </a:prstGeom>
        </p:spPr>
      </p:pic>
      <p:sp>
        <p:nvSpPr>
          <p:cNvPr id="5" name="TextBox 4"/>
          <p:cNvSpPr txBox="1"/>
          <p:nvPr/>
        </p:nvSpPr>
        <p:spPr>
          <a:xfrm>
            <a:off x="1029728" y="2652584"/>
            <a:ext cx="2183027" cy="646331"/>
          </a:xfrm>
          <a:prstGeom prst="rect">
            <a:avLst/>
          </a:prstGeom>
          <a:noFill/>
          <a:ln>
            <a:noFill/>
          </a:ln>
        </p:spPr>
        <p:txBody>
          <a:bodyPr wrap="square" rtlCol="0">
            <a:spAutoFit/>
          </a:bodyPr>
          <a:lstStyle/>
          <a:p>
            <a:pPr algn="ctr"/>
            <a:r>
              <a:rPr lang="en-US" dirty="0" smtClean="0">
                <a:solidFill>
                  <a:srgbClr val="FFFF00"/>
                </a:solidFill>
              </a:rPr>
              <a:t>Click the “Download Python 3.4.3 Button”</a:t>
            </a:r>
            <a:endParaRPr lang="en-US" dirty="0">
              <a:solidFill>
                <a:srgbClr val="FFFF00"/>
              </a:solidFill>
            </a:endParaRPr>
          </a:p>
        </p:txBody>
      </p:sp>
      <p:sp>
        <p:nvSpPr>
          <p:cNvPr id="7" name="Rectangle 6"/>
          <p:cNvSpPr/>
          <p:nvPr/>
        </p:nvSpPr>
        <p:spPr>
          <a:xfrm>
            <a:off x="3367453" y="2795954"/>
            <a:ext cx="1055077" cy="3165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92" y="-276713"/>
            <a:ext cx="10515600" cy="1325563"/>
          </a:xfrm>
        </p:spPr>
        <p:txBody>
          <a:bodyPr/>
          <a:lstStyle/>
          <a:p>
            <a:r>
              <a:rPr lang="en-US" dirty="0" smtClean="0"/>
              <a:t>Open the “.</a:t>
            </a:r>
            <a:r>
              <a:rPr lang="en-US" dirty="0" err="1" smtClean="0"/>
              <a:t>msi</a:t>
            </a:r>
            <a:r>
              <a:rPr lang="en-US" dirty="0" smtClean="0"/>
              <a:t>” downloaded 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83" y="1048850"/>
            <a:ext cx="5340606" cy="3778127"/>
          </a:xfrm>
          <a:prstGeom prst="rect">
            <a:avLst/>
          </a:prstGeom>
        </p:spPr>
      </p:pic>
      <p:sp>
        <p:nvSpPr>
          <p:cNvPr id="5" name="TextBox 4"/>
          <p:cNvSpPr txBox="1"/>
          <p:nvPr/>
        </p:nvSpPr>
        <p:spPr>
          <a:xfrm>
            <a:off x="3879629" y="3226748"/>
            <a:ext cx="2302557" cy="369332"/>
          </a:xfrm>
          <a:prstGeom prst="rect">
            <a:avLst/>
          </a:prstGeom>
          <a:noFill/>
          <a:ln>
            <a:noFill/>
          </a:ln>
        </p:spPr>
        <p:txBody>
          <a:bodyPr wrap="square" rtlCol="0">
            <a:spAutoFit/>
          </a:bodyPr>
          <a:lstStyle/>
          <a:p>
            <a:r>
              <a:rPr lang="en-US" dirty="0" smtClean="0">
                <a:solidFill>
                  <a:srgbClr val="FF0000"/>
                </a:solidFill>
              </a:rPr>
              <a:t>Click the “Run” Button</a:t>
            </a:r>
            <a:endParaRPr lang="en-US" dirty="0">
              <a:solidFill>
                <a:srgbClr val="FF0000"/>
              </a:solidFill>
            </a:endParaRPr>
          </a:p>
        </p:txBody>
      </p:sp>
      <p:sp>
        <p:nvSpPr>
          <p:cNvPr id="6" name="Rectangle 5"/>
          <p:cNvSpPr/>
          <p:nvPr/>
        </p:nvSpPr>
        <p:spPr>
          <a:xfrm>
            <a:off x="6365630" y="3253153"/>
            <a:ext cx="1055077" cy="316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583222" y="5532437"/>
            <a:ext cx="113215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Then follow the directions to install Python 3.4.3</a:t>
            </a:r>
            <a:endParaRPr lang="en-US" dirty="0"/>
          </a:p>
        </p:txBody>
      </p:sp>
    </p:spTree>
    <p:extLst>
      <p:ext uri="{BB962C8B-B14F-4D97-AF65-F5344CB8AC3E}">
        <p14:creationId xmlns:p14="http://schemas.microsoft.com/office/powerpoint/2010/main" val="17800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61" y="693412"/>
            <a:ext cx="10760462" cy="60538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6" y="1494037"/>
            <a:ext cx="3663619" cy="5253257"/>
          </a:xfrm>
          <a:prstGeom prst="rect">
            <a:avLst/>
          </a:prstGeom>
        </p:spPr>
      </p:pic>
      <p:sp>
        <p:nvSpPr>
          <p:cNvPr id="12" name="TextBox 11"/>
          <p:cNvSpPr txBox="1"/>
          <p:nvPr/>
        </p:nvSpPr>
        <p:spPr>
          <a:xfrm>
            <a:off x="800761" y="2654169"/>
            <a:ext cx="2530409" cy="646331"/>
          </a:xfrm>
          <a:prstGeom prst="rect">
            <a:avLst/>
          </a:prstGeom>
          <a:noFill/>
          <a:ln>
            <a:noFill/>
          </a:ln>
        </p:spPr>
        <p:txBody>
          <a:bodyPr wrap="square" rtlCol="0">
            <a:spAutoFit/>
          </a:bodyPr>
          <a:lstStyle/>
          <a:p>
            <a:pPr algn="ctr"/>
            <a:r>
              <a:rPr lang="en-US" dirty="0" smtClean="0">
                <a:solidFill>
                  <a:srgbClr val="00B050"/>
                </a:solidFill>
              </a:rPr>
              <a:t>Click the “Advanced System Settings” Button</a:t>
            </a:r>
            <a:endParaRPr lang="en-US" dirty="0">
              <a:solidFill>
                <a:srgbClr val="00B050"/>
              </a:solidFill>
            </a:endParaRPr>
          </a:p>
        </p:txBody>
      </p:sp>
      <p:sp>
        <p:nvSpPr>
          <p:cNvPr id="2" name="Title 1"/>
          <p:cNvSpPr>
            <a:spLocks noGrp="1"/>
          </p:cNvSpPr>
          <p:nvPr>
            <p:ph type="title"/>
          </p:nvPr>
        </p:nvSpPr>
        <p:spPr>
          <a:xfrm>
            <a:off x="0" y="-338259"/>
            <a:ext cx="10515600" cy="1325563"/>
          </a:xfrm>
        </p:spPr>
        <p:txBody>
          <a:bodyPr/>
          <a:lstStyle/>
          <a:p>
            <a:r>
              <a:rPr lang="en-US" dirty="0" smtClean="0"/>
              <a:t>Once Python 3.4.3 is installed…</a:t>
            </a:r>
            <a:endParaRPr lang="en-US" dirty="0"/>
          </a:p>
        </p:txBody>
      </p:sp>
      <p:sp>
        <p:nvSpPr>
          <p:cNvPr id="5" name="TextBox 4"/>
          <p:cNvSpPr txBox="1"/>
          <p:nvPr/>
        </p:nvSpPr>
        <p:spPr>
          <a:xfrm>
            <a:off x="0" y="987304"/>
            <a:ext cx="3156438" cy="461665"/>
          </a:xfrm>
          <a:prstGeom prst="rect">
            <a:avLst/>
          </a:prstGeom>
          <a:noFill/>
          <a:ln>
            <a:noFill/>
          </a:ln>
        </p:spPr>
        <p:txBody>
          <a:bodyPr wrap="square" rtlCol="0">
            <a:spAutoFit/>
          </a:bodyPr>
          <a:lstStyle/>
          <a:p>
            <a:r>
              <a:rPr lang="en-US" sz="2400" dirty="0" smtClean="0">
                <a:solidFill>
                  <a:srgbClr val="FF0000"/>
                </a:solidFill>
              </a:rPr>
              <a:t>Open the start menu:</a:t>
            </a:r>
            <a:endParaRPr lang="en-US" sz="2400" dirty="0">
              <a:solidFill>
                <a:srgbClr val="FF00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464" y="1032372"/>
            <a:ext cx="523948" cy="371527"/>
          </a:xfrm>
          <a:prstGeom prst="rect">
            <a:avLst/>
          </a:prstGeom>
        </p:spPr>
      </p:pic>
      <p:sp>
        <p:nvSpPr>
          <p:cNvPr id="9" name="TextBox 8"/>
          <p:cNvSpPr txBox="1"/>
          <p:nvPr/>
        </p:nvSpPr>
        <p:spPr>
          <a:xfrm>
            <a:off x="3633444" y="2534333"/>
            <a:ext cx="2547548" cy="646331"/>
          </a:xfrm>
          <a:prstGeom prst="rect">
            <a:avLst/>
          </a:prstGeom>
          <a:noFill/>
          <a:ln>
            <a:noFill/>
          </a:ln>
        </p:spPr>
        <p:txBody>
          <a:bodyPr wrap="square" rtlCol="0">
            <a:spAutoFit/>
          </a:bodyPr>
          <a:lstStyle/>
          <a:p>
            <a:pPr algn="ctr"/>
            <a:r>
              <a:rPr lang="en-US" dirty="0" smtClean="0">
                <a:solidFill>
                  <a:srgbClr val="00B050"/>
                </a:solidFill>
              </a:rPr>
              <a:t>**RIGHT** click on the “Computer” Button</a:t>
            </a:r>
            <a:endParaRPr lang="en-US" dirty="0">
              <a:solidFill>
                <a:srgbClr val="00B050"/>
              </a:solidFill>
            </a:endParaRPr>
          </a:p>
        </p:txBody>
      </p:sp>
      <p:sp>
        <p:nvSpPr>
          <p:cNvPr id="13" name="Rectangle 12"/>
          <p:cNvSpPr/>
          <p:nvPr/>
        </p:nvSpPr>
        <p:spPr>
          <a:xfrm>
            <a:off x="886975" y="2355230"/>
            <a:ext cx="1539702" cy="2142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387" y="2699238"/>
            <a:ext cx="965359" cy="3165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66" y="1604743"/>
            <a:ext cx="4363690" cy="5253257"/>
          </a:xfrm>
          <a:prstGeom prst="rect">
            <a:avLst/>
          </a:prstGeom>
        </p:spPr>
      </p:pic>
      <p:sp>
        <p:nvSpPr>
          <p:cNvPr id="15" name="TextBox 14"/>
          <p:cNvSpPr txBox="1"/>
          <p:nvPr/>
        </p:nvSpPr>
        <p:spPr>
          <a:xfrm>
            <a:off x="185769" y="5271452"/>
            <a:ext cx="2302557" cy="369332"/>
          </a:xfrm>
          <a:prstGeom prst="rect">
            <a:avLst/>
          </a:prstGeom>
          <a:noFill/>
          <a:ln>
            <a:noFill/>
          </a:ln>
        </p:spPr>
        <p:txBody>
          <a:bodyPr wrap="square" rtlCol="0">
            <a:spAutoFit/>
          </a:bodyPr>
          <a:lstStyle/>
          <a:p>
            <a:r>
              <a:rPr lang="en-US" dirty="0" smtClean="0">
                <a:solidFill>
                  <a:srgbClr val="FFFF00"/>
                </a:solidFill>
              </a:rPr>
              <a:t>Click “Properties”</a:t>
            </a:r>
            <a:endParaRPr lang="en-US" dirty="0">
              <a:solidFill>
                <a:srgbClr val="FFFF00"/>
              </a:solidFill>
            </a:endParaRPr>
          </a:p>
        </p:txBody>
      </p:sp>
      <p:sp>
        <p:nvSpPr>
          <p:cNvPr id="16" name="Rectangle 15"/>
          <p:cNvSpPr/>
          <p:nvPr/>
        </p:nvSpPr>
        <p:spPr>
          <a:xfrm>
            <a:off x="1749669" y="4900802"/>
            <a:ext cx="1055077" cy="3165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6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5" grpId="1"/>
      <p:bldP spid="9" grpId="0"/>
      <p:bldP spid="9" grpId="1"/>
      <p:bldP spid="13" grpId="0" animBg="1"/>
      <p:bldP spid="10" grpId="0" animBg="1"/>
      <p:bldP spid="10" grpId="1" animBg="1"/>
      <p:bldP spid="15" grpId="0"/>
      <p:bldP spid="15" grpId="1"/>
      <p:bldP spid="16" grpId="0" animBg="1"/>
      <p:bldP spid="1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467"/>
            <a:ext cx="10515600" cy="1325563"/>
          </a:xfrm>
        </p:spPr>
        <p:txBody>
          <a:bodyPr/>
          <a:lstStyle/>
          <a:p>
            <a:r>
              <a:rPr lang="en-US" dirty="0" smtClean="0"/>
              <a:t>Setting your environment path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212" y="996096"/>
            <a:ext cx="4971264" cy="5558885"/>
          </a:xfrm>
          <a:prstGeom prst="rect">
            <a:avLst/>
          </a:prstGeom>
        </p:spPr>
      </p:pic>
      <p:sp>
        <p:nvSpPr>
          <p:cNvPr id="5" name="TextBox 4"/>
          <p:cNvSpPr txBox="1"/>
          <p:nvPr/>
        </p:nvSpPr>
        <p:spPr>
          <a:xfrm>
            <a:off x="8492544" y="5246207"/>
            <a:ext cx="2530409" cy="646331"/>
          </a:xfrm>
          <a:prstGeom prst="rect">
            <a:avLst/>
          </a:prstGeom>
          <a:noFill/>
          <a:ln>
            <a:noFill/>
          </a:ln>
        </p:spPr>
        <p:txBody>
          <a:bodyPr wrap="square" rtlCol="0">
            <a:spAutoFit/>
          </a:bodyPr>
          <a:lstStyle/>
          <a:p>
            <a:pPr algn="ctr"/>
            <a:r>
              <a:rPr lang="en-US" dirty="0" smtClean="0">
                <a:solidFill>
                  <a:srgbClr val="00B050"/>
                </a:solidFill>
              </a:rPr>
              <a:t>Click the “Environment Variables” Button</a:t>
            </a:r>
            <a:endParaRPr lang="en-US" dirty="0">
              <a:solidFill>
                <a:srgbClr val="00B050"/>
              </a:solidFill>
            </a:endParaRPr>
          </a:p>
        </p:txBody>
      </p:sp>
      <p:sp>
        <p:nvSpPr>
          <p:cNvPr id="6" name="Rectangle 5"/>
          <p:cNvSpPr/>
          <p:nvPr/>
        </p:nvSpPr>
        <p:spPr>
          <a:xfrm>
            <a:off x="6399751" y="5379784"/>
            <a:ext cx="1583663" cy="3791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212" y="785080"/>
            <a:ext cx="4971264" cy="5854783"/>
          </a:xfrm>
          <a:prstGeom prst="rect">
            <a:avLst/>
          </a:prstGeom>
        </p:spPr>
      </p:pic>
      <p:sp>
        <p:nvSpPr>
          <p:cNvPr id="8" name="TextBox 7"/>
          <p:cNvSpPr txBox="1"/>
          <p:nvPr/>
        </p:nvSpPr>
        <p:spPr>
          <a:xfrm>
            <a:off x="335139" y="4506280"/>
            <a:ext cx="3034897" cy="923330"/>
          </a:xfrm>
          <a:prstGeom prst="rect">
            <a:avLst/>
          </a:prstGeom>
          <a:noFill/>
          <a:ln>
            <a:noFill/>
          </a:ln>
        </p:spPr>
        <p:txBody>
          <a:bodyPr wrap="square" rtlCol="0">
            <a:spAutoFit/>
          </a:bodyPr>
          <a:lstStyle/>
          <a:p>
            <a:pPr algn="ctr"/>
            <a:r>
              <a:rPr lang="en-US" dirty="0" smtClean="0">
                <a:solidFill>
                  <a:srgbClr val="FF0000"/>
                </a:solidFill>
              </a:rPr>
              <a:t>Go to the “System Variables” window, and scroll down until you find the “Path” variable</a:t>
            </a:r>
            <a:endParaRPr lang="en-US" dirty="0">
              <a:solidFill>
                <a:srgbClr val="FF0000"/>
              </a:solidFill>
            </a:endParaRPr>
          </a:p>
        </p:txBody>
      </p:sp>
      <p:sp>
        <p:nvSpPr>
          <p:cNvPr id="9" name="Rectangle 8"/>
          <p:cNvSpPr/>
          <p:nvPr/>
        </p:nvSpPr>
        <p:spPr>
          <a:xfrm>
            <a:off x="3718098" y="4043353"/>
            <a:ext cx="4168602" cy="1849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7491" y="2577739"/>
            <a:ext cx="4874519" cy="2238160"/>
          </a:xfrm>
          <a:prstGeom prst="rect">
            <a:avLst/>
          </a:prstGeom>
        </p:spPr>
      </p:pic>
      <p:sp>
        <p:nvSpPr>
          <p:cNvPr id="11" name="TextBox 10"/>
          <p:cNvSpPr txBox="1"/>
          <p:nvPr/>
        </p:nvSpPr>
        <p:spPr>
          <a:xfrm>
            <a:off x="8331476" y="4220251"/>
            <a:ext cx="3679886" cy="646331"/>
          </a:xfrm>
          <a:prstGeom prst="rect">
            <a:avLst/>
          </a:prstGeom>
          <a:noFill/>
          <a:ln>
            <a:noFill/>
          </a:ln>
        </p:spPr>
        <p:txBody>
          <a:bodyPr wrap="square" rtlCol="0">
            <a:spAutoFit/>
          </a:bodyPr>
          <a:lstStyle/>
          <a:p>
            <a:pPr algn="ctr"/>
            <a:r>
              <a:rPr lang="en-US" dirty="0" smtClean="0">
                <a:solidFill>
                  <a:srgbClr val="00B050"/>
                </a:solidFill>
              </a:rPr>
              <a:t>Click on the variable “Path” so that it is highlighted, and then click “Edit..”</a:t>
            </a:r>
            <a:endParaRPr lang="en-US" dirty="0">
              <a:solidFill>
                <a:srgbClr val="00B050"/>
              </a:solidFill>
            </a:endParaRPr>
          </a:p>
        </p:txBody>
      </p:sp>
      <p:sp>
        <p:nvSpPr>
          <p:cNvPr id="12" name="Rectangle 11"/>
          <p:cNvSpPr/>
          <p:nvPr/>
        </p:nvSpPr>
        <p:spPr>
          <a:xfrm>
            <a:off x="6070280" y="4378286"/>
            <a:ext cx="1121828" cy="3478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5006" y="785080"/>
            <a:ext cx="4986470" cy="5852665"/>
          </a:xfrm>
          <a:prstGeom prst="rect">
            <a:avLst/>
          </a:prstGeom>
        </p:spPr>
      </p:pic>
      <p:sp>
        <p:nvSpPr>
          <p:cNvPr id="14" name="TextBox 13"/>
          <p:cNvSpPr txBox="1"/>
          <p:nvPr/>
        </p:nvSpPr>
        <p:spPr>
          <a:xfrm>
            <a:off x="914146" y="2856249"/>
            <a:ext cx="2530409" cy="646331"/>
          </a:xfrm>
          <a:prstGeom prst="rect">
            <a:avLst/>
          </a:prstGeom>
          <a:noFill/>
          <a:ln>
            <a:noFill/>
          </a:ln>
        </p:spPr>
        <p:txBody>
          <a:bodyPr wrap="square" rtlCol="0">
            <a:spAutoFit/>
          </a:bodyPr>
          <a:lstStyle/>
          <a:p>
            <a:pPr algn="ctr"/>
            <a:r>
              <a:rPr lang="en-US" dirty="0" smtClean="0">
                <a:solidFill>
                  <a:srgbClr val="FF0000"/>
                </a:solidFill>
              </a:rPr>
              <a:t>Scroll to the very end of this line of text…</a:t>
            </a:r>
            <a:endParaRPr lang="en-US" dirty="0">
              <a:solidFill>
                <a:srgbClr val="FF0000"/>
              </a:solidFill>
            </a:endParaRPr>
          </a:p>
        </p:txBody>
      </p:sp>
      <p:sp>
        <p:nvSpPr>
          <p:cNvPr id="15" name="Rectangle 14"/>
          <p:cNvSpPr/>
          <p:nvPr/>
        </p:nvSpPr>
        <p:spPr>
          <a:xfrm>
            <a:off x="5204899" y="3049539"/>
            <a:ext cx="2593878" cy="259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05650" y="2856248"/>
            <a:ext cx="3137473" cy="646331"/>
          </a:xfrm>
          <a:prstGeom prst="rect">
            <a:avLst/>
          </a:prstGeom>
          <a:noFill/>
          <a:ln>
            <a:noFill/>
          </a:ln>
        </p:spPr>
        <p:txBody>
          <a:bodyPr wrap="square" rtlCol="0">
            <a:spAutoFit/>
          </a:bodyPr>
          <a:lstStyle/>
          <a:p>
            <a:pPr algn="ctr"/>
            <a:r>
              <a:rPr lang="en-US" dirty="0" smtClean="0">
                <a:solidFill>
                  <a:srgbClr val="FF0000"/>
                </a:solidFill>
              </a:rPr>
              <a:t>…and add the text: “;C:\Python34” to the end</a:t>
            </a:r>
            <a:endParaRPr lang="en-US" dirty="0">
              <a:solidFill>
                <a:srgbClr val="FF0000"/>
              </a:solidFill>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788" y="2110643"/>
            <a:ext cx="4154626" cy="1836038"/>
          </a:xfrm>
          <a:prstGeom prst="rect">
            <a:avLst/>
          </a:prstGeom>
        </p:spPr>
      </p:pic>
      <p:sp>
        <p:nvSpPr>
          <p:cNvPr id="19" name="TextBox 18"/>
          <p:cNvSpPr txBox="1"/>
          <p:nvPr/>
        </p:nvSpPr>
        <p:spPr>
          <a:xfrm>
            <a:off x="4564787" y="2806042"/>
            <a:ext cx="3137473" cy="646331"/>
          </a:xfrm>
          <a:prstGeom prst="rect">
            <a:avLst/>
          </a:prstGeom>
          <a:noFill/>
          <a:ln>
            <a:noFill/>
          </a:ln>
        </p:spPr>
        <p:txBody>
          <a:bodyPr wrap="square" rtlCol="0">
            <a:spAutoFit/>
          </a:bodyPr>
          <a:lstStyle/>
          <a:p>
            <a:pPr algn="ctr"/>
            <a:r>
              <a:rPr lang="en-US" dirty="0" smtClean="0">
                <a:solidFill>
                  <a:srgbClr val="FF0000"/>
                </a:solidFill>
              </a:rPr>
              <a:t>Click “Ok” to all open properties windows</a:t>
            </a:r>
            <a:endParaRPr lang="en-US" dirty="0">
              <a:solidFill>
                <a:srgbClr val="FF0000"/>
              </a:solidFill>
            </a:endParaRPr>
          </a:p>
        </p:txBody>
      </p:sp>
    </p:spTree>
    <p:extLst>
      <p:ext uri="{BB962C8B-B14F-4D97-AF65-F5344CB8AC3E}">
        <p14:creationId xmlns:p14="http://schemas.microsoft.com/office/powerpoint/2010/main" val="245387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6"/>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8" grpId="0"/>
      <p:bldP spid="8" grpId="1"/>
      <p:bldP spid="9" grpId="0" animBg="1"/>
      <p:bldP spid="9" grpId="1" animBg="1"/>
      <p:bldP spid="11" grpId="0"/>
      <p:bldP spid="11" grpId="1"/>
      <p:bldP spid="12" grpId="0" animBg="1"/>
      <p:bldP spid="12" grpId="1" animBg="1"/>
      <p:bldP spid="14" grpId="0"/>
      <p:bldP spid="14" grpId="1"/>
      <p:bldP spid="15" grpId="0" animBg="1"/>
      <p:bldP spid="15" grpId="1" animBg="1"/>
      <p:bldP spid="16" grpId="0"/>
      <p:bldP spid="16" grpId="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390" y="1790471"/>
            <a:ext cx="6411220" cy="32770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5031"/>
            <a:ext cx="4590689" cy="4968330"/>
          </a:xfrm>
          <a:prstGeom prst="rect">
            <a:avLst/>
          </a:prstGeom>
        </p:spPr>
      </p:pic>
      <p:sp>
        <p:nvSpPr>
          <p:cNvPr id="2" name="Title 1"/>
          <p:cNvSpPr>
            <a:spLocks noGrp="1"/>
          </p:cNvSpPr>
          <p:nvPr>
            <p:ph type="title"/>
          </p:nvPr>
        </p:nvSpPr>
        <p:spPr>
          <a:xfrm>
            <a:off x="99646" y="-329468"/>
            <a:ext cx="10515600" cy="1325563"/>
          </a:xfrm>
        </p:spPr>
        <p:txBody>
          <a:bodyPr/>
          <a:lstStyle/>
          <a:p>
            <a:r>
              <a:rPr lang="en-US" dirty="0" smtClean="0"/>
              <a:t>Test Python 3.4.3 installation</a:t>
            </a:r>
            <a:endParaRPr lang="en-US" dirty="0"/>
          </a:p>
        </p:txBody>
      </p:sp>
      <p:sp>
        <p:nvSpPr>
          <p:cNvPr id="5" name="TextBox 4"/>
          <p:cNvSpPr txBox="1"/>
          <p:nvPr/>
        </p:nvSpPr>
        <p:spPr>
          <a:xfrm>
            <a:off x="2734960" y="5231284"/>
            <a:ext cx="1776046" cy="923330"/>
          </a:xfrm>
          <a:prstGeom prst="rect">
            <a:avLst/>
          </a:prstGeom>
          <a:noFill/>
          <a:ln>
            <a:noFill/>
          </a:ln>
        </p:spPr>
        <p:txBody>
          <a:bodyPr wrap="square" rtlCol="0">
            <a:spAutoFit/>
          </a:bodyPr>
          <a:lstStyle/>
          <a:p>
            <a:pPr algn="ctr"/>
            <a:r>
              <a:rPr lang="en-US" dirty="0" smtClean="0">
                <a:solidFill>
                  <a:srgbClr val="FFFF00"/>
                </a:solidFill>
              </a:rPr>
              <a:t>Search here for “Command prompt”</a:t>
            </a:r>
            <a:endParaRPr lang="en-US" dirty="0">
              <a:solidFill>
                <a:srgbClr val="FFFF00"/>
              </a:solidFill>
            </a:endParaRPr>
          </a:p>
        </p:txBody>
      </p:sp>
      <p:sp>
        <p:nvSpPr>
          <p:cNvPr id="6" name="Rectangle 5"/>
          <p:cNvSpPr/>
          <p:nvPr/>
        </p:nvSpPr>
        <p:spPr>
          <a:xfrm>
            <a:off x="0" y="6128238"/>
            <a:ext cx="2655277" cy="31652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646" y="723513"/>
            <a:ext cx="3156438" cy="461665"/>
          </a:xfrm>
          <a:prstGeom prst="rect">
            <a:avLst/>
          </a:prstGeom>
          <a:noFill/>
          <a:ln>
            <a:noFill/>
          </a:ln>
        </p:spPr>
        <p:txBody>
          <a:bodyPr wrap="square" rtlCol="0">
            <a:spAutoFit/>
          </a:bodyPr>
          <a:lstStyle/>
          <a:p>
            <a:r>
              <a:rPr lang="en-US" sz="2400" dirty="0" smtClean="0">
                <a:solidFill>
                  <a:srgbClr val="FF0000"/>
                </a:solidFill>
              </a:rPr>
              <a:t>Open the start menu:</a:t>
            </a:r>
            <a:endParaRPr lang="en-US" sz="2400" dirty="0">
              <a:solidFill>
                <a:srgbClr val="FF0000"/>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110" y="773397"/>
            <a:ext cx="523948" cy="37152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05031"/>
            <a:ext cx="4634021" cy="4968330"/>
          </a:xfrm>
          <a:prstGeom prst="rect">
            <a:avLst/>
          </a:prstGeom>
        </p:spPr>
      </p:pic>
      <p:sp>
        <p:nvSpPr>
          <p:cNvPr id="12" name="TextBox 11"/>
          <p:cNvSpPr txBox="1"/>
          <p:nvPr/>
        </p:nvSpPr>
        <p:spPr>
          <a:xfrm>
            <a:off x="1696915" y="1827594"/>
            <a:ext cx="2486002" cy="369332"/>
          </a:xfrm>
          <a:prstGeom prst="rect">
            <a:avLst/>
          </a:prstGeom>
          <a:noFill/>
          <a:ln>
            <a:noFill/>
          </a:ln>
        </p:spPr>
        <p:txBody>
          <a:bodyPr wrap="square" rtlCol="0">
            <a:spAutoFit/>
          </a:bodyPr>
          <a:lstStyle/>
          <a:p>
            <a:r>
              <a:rPr lang="en-US" dirty="0" smtClean="0">
                <a:solidFill>
                  <a:srgbClr val="00B050"/>
                </a:solidFill>
              </a:rPr>
              <a:t>Open Command Prompt</a:t>
            </a:r>
            <a:endParaRPr lang="en-US" dirty="0">
              <a:solidFill>
                <a:srgbClr val="00B050"/>
              </a:solidFill>
            </a:endParaRPr>
          </a:p>
        </p:txBody>
      </p:sp>
      <p:sp>
        <p:nvSpPr>
          <p:cNvPr id="13" name="Rectangle 12"/>
          <p:cNvSpPr/>
          <p:nvPr/>
        </p:nvSpPr>
        <p:spPr>
          <a:xfrm>
            <a:off x="175845" y="2140291"/>
            <a:ext cx="1521070" cy="3165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9916" y="2680314"/>
            <a:ext cx="3048709" cy="369332"/>
          </a:xfrm>
          <a:prstGeom prst="rect">
            <a:avLst/>
          </a:prstGeom>
          <a:noFill/>
          <a:ln>
            <a:noFill/>
          </a:ln>
        </p:spPr>
        <p:txBody>
          <a:bodyPr wrap="square" rtlCol="0">
            <a:spAutoFit/>
          </a:bodyPr>
          <a:lstStyle/>
          <a:p>
            <a:r>
              <a:rPr lang="en-US" dirty="0" smtClean="0">
                <a:solidFill>
                  <a:srgbClr val="FFFF00"/>
                </a:solidFill>
              </a:rPr>
              <a:t>Type “python”…</a:t>
            </a:r>
            <a:endParaRPr lang="en-US" dirty="0">
              <a:solidFill>
                <a:srgbClr val="FFFF0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1338" y="1790471"/>
            <a:ext cx="6430272" cy="3267531"/>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7235" y="1796146"/>
            <a:ext cx="6430272" cy="3258005"/>
          </a:xfrm>
          <a:prstGeom prst="rect">
            <a:avLst/>
          </a:prstGeom>
        </p:spPr>
      </p:pic>
      <p:sp>
        <p:nvSpPr>
          <p:cNvPr id="18" name="TextBox 17"/>
          <p:cNvSpPr txBox="1"/>
          <p:nvPr/>
        </p:nvSpPr>
        <p:spPr>
          <a:xfrm>
            <a:off x="4513796" y="2680314"/>
            <a:ext cx="3048709" cy="369332"/>
          </a:xfrm>
          <a:prstGeom prst="rect">
            <a:avLst/>
          </a:prstGeom>
          <a:noFill/>
          <a:ln>
            <a:noFill/>
          </a:ln>
        </p:spPr>
        <p:txBody>
          <a:bodyPr wrap="square" rtlCol="0">
            <a:spAutoFit/>
          </a:bodyPr>
          <a:lstStyle/>
          <a:p>
            <a:r>
              <a:rPr lang="en-US" dirty="0" smtClean="0">
                <a:solidFill>
                  <a:srgbClr val="FFFF00"/>
                </a:solidFill>
              </a:rPr>
              <a:t>…and hit Enter</a:t>
            </a:r>
            <a:endParaRPr lang="en-US" dirty="0">
              <a:solidFill>
                <a:srgbClr val="FFFF00"/>
              </a:solidFill>
            </a:endParaRPr>
          </a:p>
        </p:txBody>
      </p:sp>
      <p:sp>
        <p:nvSpPr>
          <p:cNvPr id="20" name="TextBox 19"/>
          <p:cNvSpPr txBox="1"/>
          <p:nvPr/>
        </p:nvSpPr>
        <p:spPr>
          <a:xfrm>
            <a:off x="3135107" y="3107123"/>
            <a:ext cx="6439798" cy="923330"/>
          </a:xfrm>
          <a:prstGeom prst="rect">
            <a:avLst/>
          </a:prstGeom>
          <a:noFill/>
          <a:ln>
            <a:noFill/>
          </a:ln>
        </p:spPr>
        <p:txBody>
          <a:bodyPr wrap="square" rtlCol="0">
            <a:spAutoFit/>
          </a:bodyPr>
          <a:lstStyle/>
          <a:p>
            <a:r>
              <a:rPr lang="en-US" dirty="0" smtClean="0">
                <a:solidFill>
                  <a:srgbClr val="FFFF00"/>
                </a:solidFill>
              </a:rPr>
              <a:t>If your command prompt now says: “Python 3.4.3”, you’ve completed the tutorial correctly! If not, you may have missed something…</a:t>
            </a:r>
            <a:endParaRPr lang="en-US" dirty="0">
              <a:solidFill>
                <a:srgbClr val="FFFF00"/>
              </a:solidFill>
            </a:endParaRPr>
          </a:p>
        </p:txBody>
      </p:sp>
    </p:spTree>
    <p:extLst>
      <p:ext uri="{BB962C8B-B14F-4D97-AF65-F5344CB8AC3E}">
        <p14:creationId xmlns:p14="http://schemas.microsoft.com/office/powerpoint/2010/main" val="12850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4"/>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7"/>
                                        </p:tgtEl>
                                        <p:attrNameLst>
                                          <p:attrName>style.visibility</p:attrName>
                                        </p:attrNameLst>
                                      </p:cBhvr>
                                      <p:to>
                                        <p:strVal val="hidden"/>
                                      </p:to>
                                    </p:set>
                                  </p:childTnLst>
                                </p:cTn>
                              </p:par>
                              <p:par>
                                <p:cTn id="81" presetID="10"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p:bldP spid="7" grpId="1"/>
      <p:bldP spid="12" grpId="0"/>
      <p:bldP spid="12" grpId="1"/>
      <p:bldP spid="13" grpId="0" animBg="1"/>
      <p:bldP spid="13" grpId="1" animBg="1"/>
      <p:bldP spid="15" grpId="0"/>
      <p:bldP spid="15" grpId="1"/>
      <p:bldP spid="18" grpId="0"/>
      <p:bldP spid="18" grpId="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Installing Python 3 Packages</a:t>
            </a:r>
            <a:endParaRPr lang="en-US" dirty="0"/>
          </a:p>
        </p:txBody>
      </p:sp>
      <p:sp>
        <p:nvSpPr>
          <p:cNvPr id="6" name="Text Placeholder 5"/>
          <p:cNvSpPr>
            <a:spLocks noGrp="1"/>
          </p:cNvSpPr>
          <p:nvPr>
            <p:ph type="body" idx="1"/>
          </p:nvPr>
        </p:nvSpPr>
        <p:spPr/>
        <p:txBody>
          <a:bodyPr/>
          <a:lstStyle/>
          <a:p>
            <a:r>
              <a:rPr lang="en-US" dirty="0" smtClean="0"/>
              <a:t>Python Package Index: Pip command</a:t>
            </a:r>
          </a:p>
          <a:p>
            <a:r>
              <a:rPr lang="en-US" dirty="0" smtClean="0">
                <a:hlinkClick r:id="rId2"/>
              </a:rPr>
              <a:t>https://pypi.python.org/pypi/</a:t>
            </a:r>
            <a:endParaRPr lang="en-US" dirty="0" smtClean="0"/>
          </a:p>
          <a:p>
            <a:endParaRPr lang="en-US" dirty="0" smtClean="0"/>
          </a:p>
        </p:txBody>
      </p:sp>
    </p:spTree>
    <p:extLst>
      <p:ext uri="{BB962C8B-B14F-4D97-AF65-F5344CB8AC3E}">
        <p14:creationId xmlns:p14="http://schemas.microsoft.com/office/powerpoint/2010/main" val="3184861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6714"/>
            <a:ext cx="10515600" cy="1325563"/>
          </a:xfrm>
        </p:spPr>
        <p:txBody>
          <a:bodyPr/>
          <a:lstStyle/>
          <a:p>
            <a:r>
              <a:rPr lang="en-US" dirty="0" smtClean="0"/>
              <a:t>Open the Command Prompt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811" y="1802379"/>
            <a:ext cx="6411220" cy="3277057"/>
          </a:xfrm>
          <a:prstGeom prst="rect">
            <a:avLst/>
          </a:prstGeom>
        </p:spPr>
      </p:pic>
      <p:sp>
        <p:nvSpPr>
          <p:cNvPr id="7" name="TextBox 6"/>
          <p:cNvSpPr txBox="1"/>
          <p:nvPr/>
        </p:nvSpPr>
        <p:spPr>
          <a:xfrm>
            <a:off x="1969477" y="1072665"/>
            <a:ext cx="8379069" cy="369332"/>
          </a:xfrm>
          <a:prstGeom prst="rect">
            <a:avLst/>
          </a:prstGeom>
          <a:noFill/>
        </p:spPr>
        <p:txBody>
          <a:bodyPr wrap="square" rtlCol="0">
            <a:spAutoFit/>
          </a:bodyPr>
          <a:lstStyle/>
          <a:p>
            <a:r>
              <a:rPr lang="en-US" dirty="0" smtClean="0"/>
              <a:t>Many python packages are available for installation through the simple “pip” command.</a:t>
            </a:r>
            <a:endParaRPr lang="en-US" dirty="0"/>
          </a:p>
        </p:txBody>
      </p:sp>
      <p:sp>
        <p:nvSpPr>
          <p:cNvPr id="8" name="TextBox 7"/>
          <p:cNvSpPr txBox="1"/>
          <p:nvPr/>
        </p:nvSpPr>
        <p:spPr>
          <a:xfrm>
            <a:off x="2250830" y="5439818"/>
            <a:ext cx="8097716" cy="1200329"/>
          </a:xfrm>
          <a:prstGeom prst="rect">
            <a:avLst/>
          </a:prstGeom>
          <a:noFill/>
        </p:spPr>
        <p:txBody>
          <a:bodyPr wrap="square" rtlCol="0">
            <a:spAutoFit/>
          </a:bodyPr>
          <a:lstStyle/>
          <a:p>
            <a:r>
              <a:rPr lang="en-US" dirty="0" smtClean="0"/>
              <a:t>Try the following command:</a:t>
            </a:r>
          </a:p>
          <a:p>
            <a:r>
              <a:rPr lang="en-US" dirty="0"/>
              <a:t>"C:\Program Files\Python37\Scripts\pip" </a:t>
            </a:r>
            <a:r>
              <a:rPr lang="en-US" dirty="0" smtClean="0"/>
              <a:t>install &lt;name of the package&gt;</a:t>
            </a:r>
            <a:endParaRPr lang="en-US" dirty="0"/>
          </a:p>
          <a:p>
            <a:r>
              <a:rPr lang="en-US" dirty="0" smtClean="0"/>
              <a:t>"</a:t>
            </a:r>
            <a:r>
              <a:rPr lang="en-US" dirty="0"/>
              <a:t>C:\Program Files\Python37\Scripts\pip" install </a:t>
            </a:r>
            <a:r>
              <a:rPr lang="en-US" dirty="0" err="1"/>
              <a:t>NeuroPy</a:t>
            </a:r>
            <a:endParaRPr lang="en-US" dirty="0" smtClean="0"/>
          </a:p>
          <a:p>
            <a:r>
              <a:rPr lang="en-US" dirty="0" smtClean="0"/>
              <a:t>And hit Enter.</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811" y="1804761"/>
            <a:ext cx="6468378" cy="324847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100" y="1802379"/>
            <a:ext cx="6439799" cy="3258005"/>
          </a:xfrm>
          <a:prstGeom prst="rect">
            <a:avLst/>
          </a:prstGeom>
        </p:spPr>
      </p:pic>
    </p:spTree>
    <p:extLst>
      <p:ext uri="{BB962C8B-B14F-4D97-AF65-F5344CB8AC3E}">
        <p14:creationId xmlns:p14="http://schemas.microsoft.com/office/powerpoint/2010/main" val="30840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500"/>
                            </p:stCondLst>
                            <p:childTnLst>
                              <p:par>
                                <p:cTn id="20" presetID="1" presetClass="exit" presetSubtype="0" fill="hold" nodeType="after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5985</TotalTime>
  <Words>576</Words>
  <Application>Microsoft Office PowerPoint</Application>
  <PresentationFormat>Widescreen</PresentationFormat>
  <Paragraphs>65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Windows Installation Tutorial</vt:lpstr>
      <vt:lpstr>Installing Python 3.4.3</vt:lpstr>
      <vt:lpstr>Go to: https://www.python.org/downloads/  </vt:lpstr>
      <vt:lpstr>Open the “.msi” downloaded file</vt:lpstr>
      <vt:lpstr>Once Python 3.4.3 is installed…</vt:lpstr>
      <vt:lpstr>Setting your environment path</vt:lpstr>
      <vt:lpstr>Test Python 3.4.3 installation</vt:lpstr>
      <vt:lpstr>Installing Python 3 Packages</vt:lpstr>
      <vt:lpstr>Open the Command Prompt</vt:lpstr>
      <vt:lpstr>Installing Python 3 Packages</vt:lpstr>
      <vt:lpstr>Go to http://www.lfd.uci.edu/~gohlke/pythonlibs/</vt:lpstr>
      <vt:lpstr>Downloading a “.whl” file</vt:lpstr>
      <vt:lpstr>Installing the “.whl” file</vt:lpstr>
      <vt:lpstr>Linux Environment</vt:lpstr>
    </vt:vector>
  </TitlesOfParts>
  <Company>HPES ACES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Roberts-Pierel, Justin D. (GSFC-6104)[UNIVERSITY OF MARYLAND BALTIMORE COUNTY]</dc:creator>
  <cp:keywords>CTPClassification=CTP_NT</cp:keywords>
  <cp:lastModifiedBy>Mote, Abhijeet DadaX</cp:lastModifiedBy>
  <cp:revision>35</cp:revision>
  <dcterms:created xsi:type="dcterms:W3CDTF">2015-07-02T12:13:14Z</dcterms:created>
  <dcterms:modified xsi:type="dcterms:W3CDTF">2018-07-14T00:57:32Z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d89a1e54-0e4a-4640-9647-995f262ec376</vt:lpwstr>
  </property>
  <property fmtid="{D5CDD505-2E9C-101B-9397-08002B2CF9AE}" pid="3" name="CTP_TimeStamp">
    <vt:lpwstr>2018-07-14 00:57:31Z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