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6/4/18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8393E2-71B4-4DBE-8810-2B4BB8BAA5DE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4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6/4/18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A50B22-4EA6-4394-B07C-74B72C10419B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899000" y="1011240"/>
            <a:ext cx="8315280" cy="31647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8000">
                <a:solidFill>
                  <a:srgbClr val="262626"/>
                </a:solidFill>
                <a:latin typeface="Calibri Light"/>
              </a:rPr>
              <a:t>Hi ! I’m Abhijeet </a:t>
            </a:r>
            <a:r>
              <a:rPr b="1" lang="en-US" sz="8000">
                <a:solidFill>
                  <a:srgbClr val="262626"/>
                </a:solidFill>
                <a:latin typeface="Calibri Light"/>
              </a:rPr>
              <a:t>
</a:t>
            </a:r>
            <a:r>
              <a:rPr b="1" lang="en-US" sz="8000">
                <a:solidFill>
                  <a:srgbClr val="262626"/>
                </a:solidFill>
                <a:latin typeface="Calibri Light"/>
              </a:rPr>
              <a:t>
</a:t>
            </a:r>
            <a:r>
              <a:rPr b="1" lang="en-US" sz="8000">
                <a:solidFill>
                  <a:srgbClr val="262626"/>
                </a:solidFill>
                <a:latin typeface="Calibri Light"/>
              </a:rPr>
              <a:t>- </a:t>
            </a:r>
            <a:r>
              <a:rPr b="1" lang="en-US" sz="4400">
                <a:solidFill>
                  <a:srgbClr val="262626"/>
                </a:solidFill>
                <a:latin typeface="Calibri Light"/>
              </a:rPr>
              <a:t>I work at UST Global(Intel)</a:t>
            </a:r>
            <a:r>
              <a:rPr b="1" lang="en-US" sz="4400">
                <a:solidFill>
                  <a:srgbClr val="262626"/>
                </a:solidFill>
                <a:latin typeface="Calibri Light"/>
              </a:rPr>
              <a:t>
</a:t>
            </a:r>
            <a:r>
              <a:rPr b="1" lang="en-US" sz="4400">
                <a:solidFill>
                  <a:srgbClr val="262626"/>
                </a:solidFill>
                <a:latin typeface="Calibri Light"/>
              </a:rPr>
              <a:t>- Python Dev, Data Engineer,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Dask.dataframe </a:t>
            </a:r>
            <a:endParaRPr/>
          </a:p>
        </p:txBody>
      </p:sp>
      <p:pic>
        <p:nvPicPr>
          <p:cNvPr id="10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1782360"/>
            <a:ext cx="3253320" cy="40222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4534560" y="1989720"/>
            <a:ext cx="379188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Parallel and out-of-core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dataframe library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Mirrors the Pandas interface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Coordinates many Pandas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DataFrames into single logical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Dask DataFrame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Index is (optionally) sorted,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allowing for optimizations</a:t>
            </a:r>
            <a:endParaRPr/>
          </a:p>
        </p:txBody>
      </p:sp>
      <p:pic>
        <p:nvPicPr>
          <p:cNvPr id="107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50520" y="1989720"/>
            <a:ext cx="4222440" cy="20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5520" y="726840"/>
            <a:ext cx="8886600" cy="47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Complex graphs 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Tool for creating arbitrary task graphs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Dead simple interface (one function)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results = {}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for a in A:</a:t>
            </a:r>
            <a:endParaRPr/>
          </a:p>
          <a:p>
            <a:r>
              <a:rPr lang="en-US">
                <a:solidFill>
                  <a:srgbClr val="404040"/>
                </a:solidFill>
                <a:latin typeface="Calibri"/>
              </a:rPr>
              <a:t> </a:t>
            </a:r>
            <a:r>
              <a:rPr lang="en-US">
                <a:solidFill>
                  <a:srgbClr val="404040"/>
                </a:solidFill>
                <a:latin typeface="Calibri"/>
              </a:rPr>
              <a:t>for b in B:</a:t>
            </a:r>
            <a:endParaRPr/>
          </a:p>
          <a:p>
            <a:r>
              <a:rPr lang="en-US">
                <a:solidFill>
                  <a:srgbClr val="404040"/>
                </a:solidFill>
                <a:latin typeface="Calibri"/>
              </a:rPr>
              <a:t> </a:t>
            </a:r>
            <a:r>
              <a:rPr lang="en-US">
                <a:solidFill>
                  <a:srgbClr val="404040"/>
                </a:solidFill>
                <a:latin typeface="Calibri"/>
              </a:rPr>
              <a:t>results[a, b] = fit(a, b)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best = score(results)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Dask Delayed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Single Machine Scheduler 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Optimized for larger-than-memory use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Parallel CPU: Uses multiple threads or processes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Minimizes RAM: Choose tasks to remove intermediates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Low overhead: ~100us per task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Concise: ~600 LOC, stable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Distributed Scheduler</a:t>
            </a:r>
            <a:endParaRPr/>
          </a:p>
        </p:txBody>
      </p:sp>
      <p:pic>
        <p:nvPicPr>
          <p:cNvPr id="11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43480" y="2127600"/>
            <a:ext cx="5948280" cy="402228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252000" y="2226600"/>
            <a:ext cx="5620680" cy="374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Distributed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: One scheduler coordinates many workers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Data local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: Tries to moves computation to "best" worker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Asynchronous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: Continuous non-blocking conversation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Multi-user: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Several users can share the same system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HDFS Aware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: Works well with HDFS, S3, YARN, etc..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Less Concise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: ~3000 LOC Tornado TCP application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To summarise: Dask is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Dynamic task scheduler for arbitrary computations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404040"/>
                </a:solidFill>
                <a:latin typeface="Calibri"/>
              </a:rPr>
              <a:t>Familiar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: Implements NumPy/Pandas interfaces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404040"/>
                </a:solidFill>
                <a:latin typeface="Calibri"/>
              </a:rPr>
              <a:t>Flexible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: Handles arbitrary task graphs efficiently (custom workloads,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integration with other projects)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404040"/>
                </a:solidFill>
                <a:latin typeface="Calibri"/>
              </a:rPr>
              <a:t>Fast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: Optimized for demanding applications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404040"/>
                </a:solidFill>
                <a:latin typeface="Calibri"/>
              </a:rPr>
              <a:t>Scales up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: Runs resiliently on clusters with 1000s of cores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404040"/>
                </a:solidFill>
                <a:latin typeface="Calibri"/>
              </a:rPr>
              <a:t>Scales down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: Pragmatic on a laptop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404040"/>
                </a:solidFill>
                <a:latin typeface="Calibri"/>
              </a:rPr>
              <a:t>Responsive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: for interactive computing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Dask </a:t>
            </a:r>
            <a:r>
              <a:rPr b="1" lang="en-US" sz="2400">
                <a:solidFill>
                  <a:srgbClr val="404040"/>
                </a:solidFill>
                <a:latin typeface="Calibri"/>
              </a:rPr>
              <a:t>builds on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 the existing </a:t>
            </a:r>
            <a:r>
              <a:rPr b="1" lang="en-US" sz="2400">
                <a:solidFill>
                  <a:srgbClr val="404040"/>
                </a:solidFill>
                <a:latin typeface="Calibri"/>
              </a:rPr>
              <a:t>Python</a:t>
            </a:r>
            <a:r>
              <a:rPr lang="en-US" sz="2400">
                <a:solidFill>
                  <a:srgbClr val="404040"/>
                </a:solidFill>
                <a:latin typeface="Calibri"/>
              </a:rPr>
              <a:t> ecosystem 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Demo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https://github.com/abhijeetmote/Dask_Introduction</a:t>
            </a:r>
            <a:r>
              <a:rPr lang="en-US" sz="2000"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Reference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 u="sng">
                <a:solidFill>
                  <a:srgbClr val="5eb2ea"/>
                </a:solidFill>
                <a:latin typeface="Calibri"/>
              </a:rPr>
              <a:t>https://github.com/dask/dask-tutorial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 u="sng">
                <a:solidFill>
                  <a:srgbClr val="5eb2ea"/>
                </a:solidFill>
                <a:latin typeface="Calibri"/>
              </a:rPr>
              <a:t>https://dask.pydata.org/en/latest/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 u="sng">
                <a:solidFill>
                  <a:srgbClr val="5eb2ea"/>
                </a:solidFill>
                <a:latin typeface="Calibri"/>
              </a:rPr>
              <a:t>https://github.com/jcrist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 u="sng">
                <a:solidFill>
                  <a:srgbClr val="5eb2ea"/>
                </a:solidFill>
                <a:latin typeface="Calibri"/>
              </a:rPr>
              <a:t>http://conference.scipy.org/proceedings/scipy2015/pdfs/matthew_rocklin.pdf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Handling Data 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Times New Roman"/>
              </a:rPr>
              <a:t>Understand the problem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Times New Roman"/>
              </a:rPr>
              <a:t>Reading from data sources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Times New Roman"/>
              </a:rPr>
              <a:t>Exploratory Analysis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Times New Roman"/>
              </a:rPr>
              <a:t>Data Cleansing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Questions???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Contact 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404040"/>
                </a:solidFill>
                <a:latin typeface="Calibri"/>
              </a:rPr>
              <a:t>Abhijeet Mote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000" u="sng">
                <a:solidFill>
                  <a:srgbClr val="5eb2ea"/>
                </a:solidFill>
                <a:latin typeface="Calibri"/>
              </a:rPr>
              <a:t>abhijeetmote@gmail.com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404040"/>
                </a:solidFill>
                <a:latin typeface="Calibri"/>
              </a:rPr>
              <a:t>+60 111 4376251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97280" y="286560"/>
            <a:ext cx="9284760" cy="655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Python Ecosystem</a:t>
            </a:r>
            <a:endParaRPr/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86280" y="1114560"/>
            <a:ext cx="6723000" cy="475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3480" y="638280"/>
            <a:ext cx="1044864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Cant Just load this all into Numpy… What Now?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231920" y="29624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Solution : Blocked Algorithams!</a:t>
            </a:r>
            <a:endParaRPr/>
          </a:p>
        </p:txBody>
      </p:sp>
      <p:pic>
        <p:nvPicPr>
          <p:cNvPr id="9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886320"/>
            <a:ext cx="12191760" cy="508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4700">
                <a:solidFill>
                  <a:srgbClr val="404040"/>
                </a:solidFill>
                <a:latin typeface="Calibri"/>
              </a:rPr>
              <a:t>Dask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Parallelizing the Python Ecosystem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i="1" lang="en-US" sz="4800">
                <a:solidFill>
                  <a:srgbClr val="404040"/>
                </a:solidFill>
                <a:latin typeface="Calibri Light"/>
              </a:rPr>
              <a:t>What is DASK???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8239680" cy="342936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A parallel computing framework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Lets you work on larger-than-memory datasets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Written in pure Python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That leverages the excellent Python ecosystem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Using blocked algorithms and task scheduling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i="1" lang="en-US" sz="4800">
                <a:solidFill>
                  <a:srgbClr val="404040"/>
                </a:solidFill>
                <a:latin typeface="Calibri Light"/>
              </a:rPr>
              <a:t>What is DASK???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3000">
                <a:solidFill>
                  <a:srgbClr val="404040"/>
                </a:solidFill>
                <a:latin typeface="Calibri"/>
              </a:rPr>
              <a:t>High Level : Parallel Pandas, Numpy, Scikit-Learn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3000">
                <a:solidFill>
                  <a:srgbClr val="404040"/>
                </a:solidFill>
                <a:latin typeface="Calibri"/>
              </a:rPr>
              <a:t>Low Level : High Performance Task Scheduling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Dask.array</a:t>
            </a:r>
            <a:endParaRPr/>
          </a:p>
        </p:txBody>
      </p:sp>
      <p:pic>
        <p:nvPicPr>
          <p:cNvPr id="10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18880" y="1834200"/>
            <a:ext cx="7694280" cy="402228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343080" y="2690280"/>
            <a:ext cx="3991320" cy="22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Parallel and out-of-core array library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Mirrors NumPy interface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Coordinate many NumPy arrays into single logical Dask array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