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289" r:id="rId4"/>
    <p:sldId id="286" r:id="rId5"/>
    <p:sldId id="287" r:id="rId6"/>
    <p:sldId id="288" r:id="rId7"/>
    <p:sldId id="285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5918"/>
    <a:srgbClr val="0D8295"/>
    <a:srgbClr val="5C1B00"/>
    <a:srgbClr val="4C1800"/>
    <a:srgbClr val="5C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6" autoAdjust="0"/>
    <p:restoredTop sz="96395" autoAdjust="0"/>
  </p:normalViewPr>
  <p:slideViewPr>
    <p:cSldViewPr snapToGrid="0" showGuides="1">
      <p:cViewPr varScale="1">
        <p:scale>
          <a:sx n="72" d="100"/>
          <a:sy n="72" d="100"/>
        </p:scale>
        <p:origin x="810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13/06/2020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13/06/2020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13/06/2020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199" y="773659"/>
            <a:ext cx="4305701" cy="1163395"/>
          </a:xfrm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s-ES" sz="2800" dirty="0">
                <a:solidFill>
                  <a:schemeClr val="bg1"/>
                </a:solidFill>
                <a:latin typeface="Helvetica" pitchFamily="2" charset="0"/>
              </a:rPr>
              <a:t>Avance de aplicación.</a:t>
            </a:r>
            <a:br>
              <a:rPr lang="es-ES" sz="2800" dirty="0">
                <a:solidFill>
                  <a:schemeClr val="bg1"/>
                </a:solidFill>
                <a:latin typeface="Helvetica" pitchFamily="2" charset="0"/>
              </a:rPr>
            </a:br>
            <a:br>
              <a:rPr lang="es-ES" sz="28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s-ES" sz="2800" dirty="0">
                <a:solidFill>
                  <a:schemeClr val="bg1"/>
                </a:solidFill>
                <a:latin typeface="Helvetica" pitchFamily="2" charset="0"/>
              </a:rPr>
              <a:t>Control Agreste.</a:t>
            </a:r>
            <a:endParaRPr lang="es-ES" sz="3600" dirty="0">
              <a:solidFill>
                <a:schemeClr val="accent4"/>
              </a:solidFill>
              <a:latin typeface="Helvetica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EF24932-2145-CD40-BA9F-535534FE2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787" y="5625296"/>
            <a:ext cx="783114" cy="9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o 5">
            <a:extLst>
              <a:ext uri="{FF2B5EF4-FFF2-40B4-BE49-F238E27FC236}">
                <a16:creationId xmlns:a16="http://schemas.microsoft.com/office/drawing/2014/main" id="{2221DFA9-DF7C-0048-85E4-8D12A21BD6B1}"/>
              </a:ext>
            </a:extLst>
          </p:cNvPr>
          <p:cNvSpPr/>
          <p:nvPr/>
        </p:nvSpPr>
        <p:spPr>
          <a:xfrm rot="15588207">
            <a:off x="6034244" y="2057904"/>
            <a:ext cx="7046674" cy="6375621"/>
          </a:xfrm>
          <a:prstGeom prst="arc">
            <a:avLst/>
          </a:prstGeom>
          <a:ln>
            <a:solidFill>
              <a:srgbClr val="CB59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2462" y="2918677"/>
            <a:ext cx="2405634" cy="48830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s-ES" sz="1400" dirty="0">
                <a:latin typeface="Helvetica" pitchFamily="2" charset="0"/>
              </a:rPr>
              <a:t>ESTSTUS DE LA APLICACION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8268" y="1450733"/>
            <a:ext cx="2860601" cy="43729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s-ES" sz="1400" dirty="0">
                <a:latin typeface="Helvetica" pitchFamily="2" charset="0"/>
              </a:rPr>
              <a:t>DESCRIPCIÓN DEL AVANCE</a:t>
            </a:r>
          </a:p>
        </p:txBody>
      </p: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8338869" y="1612286"/>
            <a:ext cx="318691" cy="318691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5" name="Forma libre 4665" descr="Icono de gráfico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6372823" y="282646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43" name="Grupo 42" descr="Iconos de gráfico de barras y gráfico de líne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6198983" y="2918677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4" name="Forma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5" name="Forma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pic>
        <p:nvPicPr>
          <p:cNvPr id="51" name="Imagen 50">
            <a:extLst>
              <a:ext uri="{FF2B5EF4-FFF2-40B4-BE49-F238E27FC236}">
                <a16:creationId xmlns:a16="http://schemas.microsoft.com/office/drawing/2014/main" id="{5D18EE27-4583-544B-AB19-692FB83A5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05" y="5886450"/>
            <a:ext cx="578596" cy="7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54DE687-7428-4DB7-A2E2-2946FF158944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CB5918"/>
                </a:solidFill>
              </a:rPr>
              <a:t>Login de agricultor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2BD6C-DA45-4449-8F31-20598D87D635}"/>
              </a:ext>
            </a:extLst>
          </p:cNvPr>
          <p:cNvSpPr/>
          <p:nvPr/>
        </p:nvSpPr>
        <p:spPr>
          <a:xfrm>
            <a:off x="4765091" y="2959581"/>
            <a:ext cx="172435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CB5918"/>
                </a:solidFill>
              </a:rPr>
              <a:t>Búsqueda de productos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B94E525-35BC-4721-BF93-14B9AE11820E}"/>
              </a:ext>
            </a:extLst>
          </p:cNvPr>
          <p:cNvSpPr/>
          <p:nvPr/>
        </p:nvSpPr>
        <p:spPr>
          <a:xfrm>
            <a:off x="4765091" y="3464343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Se realiza una búsqueda de productos,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6D50DD-0C3D-4CD4-A215-EFC38F2B0D3C}"/>
              </a:ext>
            </a:extLst>
          </p:cNvPr>
          <p:cNvSpPr/>
          <p:nvPr/>
        </p:nvSpPr>
        <p:spPr>
          <a:xfrm>
            <a:off x="8935516" y="2795292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CB5918"/>
                </a:solidFill>
              </a:rPr>
              <a:t>Geolocalización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F15C511-9C24-400F-8B3A-F74FE611A0FE}"/>
              </a:ext>
            </a:extLst>
          </p:cNvPr>
          <p:cNvSpPr/>
          <p:nvPr/>
        </p:nvSpPr>
        <p:spPr>
          <a:xfrm>
            <a:off x="8745295" y="3300054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Se muestra la geolocalización del usuario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38B9F7-697E-4C8A-AACC-7E6E032D4CA7}"/>
              </a:ext>
            </a:extLst>
          </p:cNvPr>
          <p:cNvSpPr/>
          <p:nvPr/>
        </p:nvSpPr>
        <p:spPr>
          <a:xfrm>
            <a:off x="721489" y="3464343"/>
            <a:ext cx="2496273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MX" sz="1400" dirty="0">
                <a:solidFill>
                  <a:schemeClr val="bg1"/>
                </a:solidFill>
                <a:cs typeface="Segoe UI" panose="020B0502040204020203" pitchFamily="34" charset="0"/>
              </a:rPr>
              <a:t>Se pudo realizar un login del </a:t>
            </a:r>
            <a:r>
              <a:rPr lang="es-MX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acgricultor</a:t>
            </a:r>
            <a:r>
              <a:rPr lang="es-MX" sz="1400" dirty="0">
                <a:solidFill>
                  <a:schemeClr val="bg1"/>
                </a:solidFill>
                <a:cs typeface="Segoe UI" panose="020B0502040204020203" pitchFamily="34" charset="0"/>
              </a:rPr>
              <a:t>, con conexión a la base de datos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1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5">
            <a:extLst>
              <a:ext uri="{FF2B5EF4-FFF2-40B4-BE49-F238E27FC236}">
                <a16:creationId xmlns:a16="http://schemas.microsoft.com/office/drawing/2014/main" id="{D0949E1E-69EE-4A69-B801-7180BC370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25863" y="303068"/>
            <a:ext cx="2782254" cy="69639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s-ES" sz="1400" dirty="0">
                <a:latin typeface="Helvetica" pitchFamily="2" charset="0"/>
              </a:rPr>
              <a:t>ESTSTUS DE LA APLICACION</a:t>
            </a:r>
          </a:p>
        </p:txBody>
      </p:sp>
      <p:grpSp>
        <p:nvGrpSpPr>
          <p:cNvPr id="3" name="Grupo 2" descr="Iconos de gráfico de barras y gráfico de líneas.">
            <a:extLst>
              <a:ext uri="{FF2B5EF4-FFF2-40B4-BE49-F238E27FC236}">
                <a16:creationId xmlns:a16="http://schemas.microsoft.com/office/drawing/2014/main" id="{79AC512F-B6CB-4A5F-BA50-25C1167B95A5}"/>
              </a:ext>
            </a:extLst>
          </p:cNvPr>
          <p:cNvGrpSpPr/>
          <p:nvPr/>
        </p:nvGrpSpPr>
        <p:grpSpPr>
          <a:xfrm>
            <a:off x="1956391" y="47742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" name="Forma libre 372">
              <a:extLst>
                <a:ext uri="{FF2B5EF4-FFF2-40B4-BE49-F238E27FC236}">
                  <a16:creationId xmlns:a16="http://schemas.microsoft.com/office/drawing/2014/main" id="{D7BD6F6F-B081-44AC-8483-3AC34A2E6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" name="Forma libre 373">
              <a:extLst>
                <a:ext uri="{FF2B5EF4-FFF2-40B4-BE49-F238E27FC236}">
                  <a16:creationId xmlns:a16="http://schemas.microsoft.com/office/drawing/2014/main" id="{636E29AE-0108-4A5C-A1E3-F8088B9C4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6F60B8C-0428-43F5-A87F-26E7EBCA0D8A}"/>
              </a:ext>
            </a:extLst>
          </p:cNvPr>
          <p:cNvSpPr txBox="1"/>
          <p:nvPr/>
        </p:nvSpPr>
        <p:spPr>
          <a:xfrm>
            <a:off x="1519746" y="1428147"/>
            <a:ext cx="746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La aplicación se encuentra aun 30% de su desarrollo.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Con las actividades ya realizadas.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812474-CDD1-4F98-98AA-7ECAFF79B108}"/>
              </a:ext>
            </a:extLst>
          </p:cNvPr>
          <p:cNvSpPr txBox="1"/>
          <p:nvPr/>
        </p:nvSpPr>
        <p:spPr>
          <a:xfrm>
            <a:off x="1519746" y="2492856"/>
            <a:ext cx="898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Para el miércoles  17, se pretende llegar al 45 % del mismo con las siguientes actividades</a:t>
            </a: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E23345EB-99A7-4088-95CE-325BA91AC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29462"/>
              </p:ext>
            </p:extLst>
          </p:nvPr>
        </p:nvGraphicFramePr>
        <p:xfrm>
          <a:off x="1793461" y="3280565"/>
          <a:ext cx="8556486" cy="3047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2162">
                  <a:extLst>
                    <a:ext uri="{9D8B030D-6E8A-4147-A177-3AD203B41FA5}">
                      <a16:colId xmlns:a16="http://schemas.microsoft.com/office/drawing/2014/main" val="2197974099"/>
                    </a:ext>
                  </a:extLst>
                </a:gridCol>
                <a:gridCol w="2852162">
                  <a:extLst>
                    <a:ext uri="{9D8B030D-6E8A-4147-A177-3AD203B41FA5}">
                      <a16:colId xmlns:a16="http://schemas.microsoft.com/office/drawing/2014/main" val="2522361028"/>
                    </a:ext>
                  </a:extLst>
                </a:gridCol>
                <a:gridCol w="2852162">
                  <a:extLst>
                    <a:ext uri="{9D8B030D-6E8A-4147-A177-3AD203B41FA5}">
                      <a16:colId xmlns:a16="http://schemas.microsoft.com/office/drawing/2014/main" val="4082887162"/>
                    </a:ext>
                  </a:extLst>
                </a:gridCol>
              </a:tblGrid>
              <a:tr h="681835">
                <a:tc>
                  <a:txBody>
                    <a:bodyPr/>
                    <a:lstStyle/>
                    <a:p>
                      <a:r>
                        <a:rPr lang="es-MX" dirty="0"/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de entrega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7609"/>
                  </a:ext>
                </a:extLst>
              </a:tr>
              <a:tr h="537322">
                <a:tc>
                  <a:txBody>
                    <a:bodyPr/>
                    <a:lstStyle/>
                    <a:p>
                      <a:r>
                        <a:rPr lang="es-MX" dirty="0"/>
                        <a:t>Felipe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Cotización de los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 de junio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2987"/>
                  </a:ext>
                </a:extLst>
              </a:tr>
              <a:tr h="537322">
                <a:tc>
                  <a:txBody>
                    <a:bodyPr/>
                    <a:lstStyle/>
                    <a:p>
                      <a:r>
                        <a:rPr lang="es-MX" dirty="0"/>
                        <a:t>Braulio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Comparar la geolocalización del agricultor con la del asesor.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 de junio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62209"/>
                  </a:ext>
                </a:extLst>
              </a:tr>
              <a:tr h="537322">
                <a:tc>
                  <a:txBody>
                    <a:bodyPr/>
                    <a:lstStyle/>
                    <a:p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Agendar la cita con el asesor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 de junio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20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9D32040-471C-4AF7-B3A3-B2D9516E25FB}"/>
              </a:ext>
            </a:extLst>
          </p:cNvPr>
          <p:cNvSpPr txBox="1"/>
          <p:nvPr/>
        </p:nvSpPr>
        <p:spPr>
          <a:xfrm>
            <a:off x="1930564" y="2782669"/>
            <a:ext cx="746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Para el sábado 22 se pretende llegar a un 60% con las siguientes actividades.</a:t>
            </a:r>
          </a:p>
        </p:txBody>
      </p:sp>
      <p:sp>
        <p:nvSpPr>
          <p:cNvPr id="3" name="Rectángulo: Esquinas redondeadas 15">
            <a:extLst>
              <a:ext uri="{FF2B5EF4-FFF2-40B4-BE49-F238E27FC236}">
                <a16:creationId xmlns:a16="http://schemas.microsoft.com/office/drawing/2014/main" id="{E2EB43B2-040B-4715-8A62-5DA317F87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93341" y="369329"/>
            <a:ext cx="2782254" cy="69639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s-ES" sz="1400" dirty="0">
                <a:latin typeface="Helvetica" pitchFamily="2" charset="0"/>
              </a:rPr>
              <a:t>ESTSTUS DE LA APLICACION</a:t>
            </a:r>
          </a:p>
        </p:txBody>
      </p:sp>
      <p:grpSp>
        <p:nvGrpSpPr>
          <p:cNvPr id="4" name="Grupo 3" descr="Iconos de gráfico de barras y gráfico de líneas.">
            <a:extLst>
              <a:ext uri="{FF2B5EF4-FFF2-40B4-BE49-F238E27FC236}">
                <a16:creationId xmlns:a16="http://schemas.microsoft.com/office/drawing/2014/main" id="{1CC7F4F4-566A-4B20-A485-E524938467A5}"/>
              </a:ext>
            </a:extLst>
          </p:cNvPr>
          <p:cNvGrpSpPr/>
          <p:nvPr/>
        </p:nvGrpSpPr>
        <p:grpSpPr>
          <a:xfrm>
            <a:off x="2088913" y="54368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5" name="Forma libre 372">
              <a:extLst>
                <a:ext uri="{FF2B5EF4-FFF2-40B4-BE49-F238E27FC236}">
                  <a16:creationId xmlns:a16="http://schemas.microsoft.com/office/drawing/2014/main" id="{DA99CFF6-B5FD-4764-88FA-5F5951C9A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" name="Forma libre 373">
              <a:extLst>
                <a:ext uri="{FF2B5EF4-FFF2-40B4-BE49-F238E27FC236}">
                  <a16:creationId xmlns:a16="http://schemas.microsoft.com/office/drawing/2014/main" id="{FC35DF72-57FD-44F7-9081-45B42A40A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06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1">
            <a:extLst>
              <a:ext uri="{FF2B5EF4-FFF2-40B4-BE49-F238E27FC236}">
                <a16:creationId xmlns:a16="http://schemas.microsoft.com/office/drawing/2014/main" id="{BCFBF774-1C6E-4478-B9AA-DA7C956F6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7025"/>
              </p:ext>
            </p:extLst>
          </p:nvPr>
        </p:nvGraphicFramePr>
        <p:xfrm>
          <a:off x="1718529" y="831343"/>
          <a:ext cx="8556486" cy="51953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2162">
                  <a:extLst>
                    <a:ext uri="{9D8B030D-6E8A-4147-A177-3AD203B41FA5}">
                      <a16:colId xmlns:a16="http://schemas.microsoft.com/office/drawing/2014/main" val="2197974099"/>
                    </a:ext>
                  </a:extLst>
                </a:gridCol>
                <a:gridCol w="2852162">
                  <a:extLst>
                    <a:ext uri="{9D8B030D-6E8A-4147-A177-3AD203B41FA5}">
                      <a16:colId xmlns:a16="http://schemas.microsoft.com/office/drawing/2014/main" val="2522361028"/>
                    </a:ext>
                  </a:extLst>
                </a:gridCol>
                <a:gridCol w="2852162">
                  <a:extLst>
                    <a:ext uri="{9D8B030D-6E8A-4147-A177-3AD203B41FA5}">
                      <a16:colId xmlns:a16="http://schemas.microsoft.com/office/drawing/2014/main" val="4082887162"/>
                    </a:ext>
                  </a:extLst>
                </a:gridCol>
              </a:tblGrid>
              <a:tr h="806193">
                <a:tc>
                  <a:txBody>
                    <a:bodyPr/>
                    <a:lstStyle/>
                    <a:p>
                      <a:r>
                        <a:rPr lang="es-MX" dirty="0"/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de </a:t>
                      </a:r>
                      <a:r>
                        <a:rPr lang="es-MX" dirty="0" err="1"/>
                        <a:t>entrerga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7609"/>
                  </a:ext>
                </a:extLst>
              </a:tr>
              <a:tr h="635323">
                <a:tc>
                  <a:txBody>
                    <a:bodyPr/>
                    <a:lstStyle/>
                    <a:p>
                      <a:r>
                        <a:rPr lang="es-MX" dirty="0"/>
                        <a:t>Felipe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Maquetar y funciones básica del carrito de compras</a:t>
                      </a:r>
                      <a:br>
                        <a:rPr lang="es-MX" dirty="0"/>
                      </a:br>
                      <a:r>
                        <a:rPr lang="es-MX" dirty="0"/>
                        <a:t>Buscar api 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 de junio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2987"/>
                  </a:ext>
                </a:extLst>
              </a:tr>
              <a:tr h="1405528">
                <a:tc>
                  <a:txBody>
                    <a:bodyPr/>
                    <a:lstStyle/>
                    <a:p>
                      <a:r>
                        <a:rPr lang="es-MX" dirty="0"/>
                        <a:t>Braulio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Mostrar las solicitudes de asesorías, pendientes, y función de aceptar, rechazar.</a:t>
                      </a:r>
                      <a:br>
                        <a:rPr lang="es-MX" dirty="0"/>
                      </a:br>
                      <a:br>
                        <a:rPr lang="es-MX" dirty="0"/>
                      </a:br>
                      <a:r>
                        <a:rPr lang="es-MX" dirty="0" err="1"/>
                        <a:t>Notficaciones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push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 de junio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62209"/>
                  </a:ext>
                </a:extLst>
              </a:tr>
              <a:tr h="756823">
                <a:tc>
                  <a:txBody>
                    <a:bodyPr/>
                    <a:lstStyle/>
                    <a:p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Escrbir</a:t>
                      </a:r>
                      <a:r>
                        <a:rPr lang="es-MX" dirty="0"/>
                        <a:t> y guardar archivos en el servidor</a:t>
                      </a:r>
                      <a:br>
                        <a:rPr lang="es-MX" dirty="0"/>
                      </a:br>
                      <a:br>
                        <a:rPr lang="es-MX" dirty="0"/>
                      </a:br>
                      <a:r>
                        <a:rPr lang="es-MX" dirty="0"/>
                        <a:t>Actividades de la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 de junio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38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5763BF0-61AB-2847-B26E-EB6A5E984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924" y="2800675"/>
            <a:ext cx="783114" cy="99997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32C8950-0E56-C64F-B87B-E517738704C3}"/>
              </a:ext>
            </a:extLst>
          </p:cNvPr>
          <p:cNvSpPr txBox="1">
            <a:spLocks/>
          </p:cNvSpPr>
          <p:nvPr/>
        </p:nvSpPr>
        <p:spPr>
          <a:xfrm>
            <a:off x="5058075" y="2967591"/>
            <a:ext cx="2075849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  <a:latin typeface="Helvetica" pitchFamily="2" charset="0"/>
              </a:rPr>
              <a:t>Avance.</a:t>
            </a:r>
            <a:br>
              <a:rPr lang="es-ES" sz="18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s-ES" sz="1600" b="1" dirty="0">
                <a:solidFill>
                  <a:schemeClr val="bg1"/>
                </a:solidFill>
                <a:latin typeface="Helvetica" pitchFamily="2" charset="0"/>
              </a:rPr>
              <a:t>Control Agreste.</a:t>
            </a:r>
            <a:br>
              <a:rPr lang="es-ES" sz="18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s-ES" sz="1800" dirty="0">
                <a:solidFill>
                  <a:schemeClr val="bg1"/>
                </a:solidFill>
                <a:latin typeface="Helvetica" pitchFamily="2" charset="0"/>
              </a:rPr>
              <a:t>Aplicación.</a:t>
            </a:r>
            <a:endParaRPr lang="es-ES" sz="2400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228</Words>
  <Application>Microsoft Office PowerPoint</Application>
  <PresentationFormat>Panorámica</PresentationFormat>
  <Paragraphs>43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Helvetica</vt:lpstr>
      <vt:lpstr>Segoe UI Light</vt:lpstr>
      <vt:lpstr>Tema de Office</vt:lpstr>
      <vt:lpstr>Avance de aplicación.  Control Agreste.</vt:lpstr>
      <vt:lpstr>Diapositiva de análisis de proyecto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2020-05-07T19:30:55Z</dcterms:created>
  <dcterms:modified xsi:type="dcterms:W3CDTF">2020-06-13T17:44:19Z</dcterms:modified>
</cp:coreProperties>
</file>