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2"/>
  </p:notesMasterIdLst>
  <p:handoutMasterIdLst>
    <p:handoutMasterId r:id="rId43"/>
  </p:handoutMasterIdLst>
  <p:sldIdLst>
    <p:sldId id="320" r:id="rId2"/>
    <p:sldId id="335" r:id="rId3"/>
    <p:sldId id="336" r:id="rId4"/>
    <p:sldId id="337" r:id="rId5"/>
    <p:sldId id="338" r:id="rId6"/>
    <p:sldId id="339" r:id="rId7"/>
    <p:sldId id="340" r:id="rId8"/>
    <p:sldId id="341" r:id="rId9"/>
    <p:sldId id="342" r:id="rId10"/>
    <p:sldId id="343" r:id="rId11"/>
    <p:sldId id="344" r:id="rId12"/>
    <p:sldId id="345" r:id="rId13"/>
    <p:sldId id="346" r:id="rId14"/>
    <p:sldId id="347" r:id="rId15"/>
    <p:sldId id="348" r:id="rId16"/>
    <p:sldId id="349" r:id="rId17"/>
    <p:sldId id="350" r:id="rId18"/>
    <p:sldId id="351" r:id="rId19"/>
    <p:sldId id="352" r:id="rId20"/>
    <p:sldId id="353" r:id="rId21"/>
    <p:sldId id="354" r:id="rId22"/>
    <p:sldId id="355" r:id="rId23"/>
    <p:sldId id="356" r:id="rId24"/>
    <p:sldId id="357" r:id="rId25"/>
    <p:sldId id="358" r:id="rId26"/>
    <p:sldId id="359" r:id="rId27"/>
    <p:sldId id="360" r:id="rId28"/>
    <p:sldId id="361" r:id="rId29"/>
    <p:sldId id="362" r:id="rId30"/>
    <p:sldId id="363" r:id="rId31"/>
    <p:sldId id="364" r:id="rId32"/>
    <p:sldId id="365" r:id="rId33"/>
    <p:sldId id="366" r:id="rId34"/>
    <p:sldId id="367" r:id="rId35"/>
    <p:sldId id="368" r:id="rId36"/>
    <p:sldId id="369" r:id="rId37"/>
    <p:sldId id="370" r:id="rId38"/>
    <p:sldId id="371" r:id="rId39"/>
    <p:sldId id="372" r:id="rId40"/>
    <p:sldId id="333" r:id="rId41"/>
  </p:sldIdLst>
  <p:sldSz cx="9144000" cy="6858000" type="screen4x3"/>
  <p:notesSz cx="6881813" cy="9296400"/>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BCC00"/>
    <a:srgbClr val="9ED000"/>
    <a:srgbClr val="F4FCD8"/>
    <a:srgbClr val="FFFFFF"/>
    <a:srgbClr val="E8FFC8"/>
    <a:srgbClr val="FAF7C8"/>
    <a:srgbClr val="FAF8C8"/>
    <a:srgbClr val="F5FFC2"/>
    <a:srgbClr val="EBFFD2"/>
    <a:srgbClr val="EBFF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53" autoAdjust="0"/>
    <p:restoredTop sz="94468" autoAdjust="0"/>
  </p:normalViewPr>
  <p:slideViewPr>
    <p:cSldViewPr>
      <p:cViewPr varScale="1">
        <p:scale>
          <a:sx n="107" d="100"/>
          <a:sy n="107" d="100"/>
        </p:scale>
        <p:origin x="780"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78" y="-96"/>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08-Jan-14</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extLst>
      <p:ext uri="{BB962C8B-B14F-4D97-AF65-F5344CB8AC3E}">
        <p14:creationId xmlns:p14="http://schemas.microsoft.com/office/powerpoint/2010/main" val="12132406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08-Jan-14</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extLst>
      <p:ext uri="{BB962C8B-B14F-4D97-AF65-F5344CB8AC3E}">
        <p14:creationId xmlns:p14="http://schemas.microsoft.com/office/powerpoint/2010/main" val="39852019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1</a:t>
            </a:fld>
            <a:endParaRPr lang="en-US" dirty="0"/>
          </a:p>
        </p:txBody>
      </p:sp>
    </p:spTree>
    <p:extLst>
      <p:ext uri="{BB962C8B-B14F-4D97-AF65-F5344CB8AC3E}">
        <p14:creationId xmlns:p14="http://schemas.microsoft.com/office/powerpoint/2010/main" val="25377765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D0C424DA-7BA2-45FF-BE9A-1DFDEE8CAB8C}" type="slidenum">
              <a:rPr lang="en-US"/>
              <a:pPr/>
              <a:t>13</a:t>
            </a:fld>
            <a:r>
              <a:rPr lang="en-US" dirty="0"/>
              <a:t>##</a:t>
            </a:r>
          </a:p>
        </p:txBody>
      </p:sp>
      <p:sp>
        <p:nvSpPr>
          <p:cNvPr id="632834" name="Rectangle 2"/>
          <p:cNvSpPr>
            <a:spLocks noGrp="1" noRot="1" noChangeAspect="1" noChangeArrowheads="1" noTextEdit="1"/>
          </p:cNvSpPr>
          <p:nvPr>
            <p:ph type="sldImg"/>
          </p:nvPr>
        </p:nvSpPr>
        <p:spPr>
          <a:ln/>
        </p:spPr>
      </p:sp>
      <p:sp>
        <p:nvSpPr>
          <p:cNvPr id="63283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9035590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C9F398A5-76F1-4F89-B195-D20EAF081762}" type="slidenum">
              <a:rPr lang="en-US"/>
              <a:pPr/>
              <a:t>14</a:t>
            </a:fld>
            <a:r>
              <a:rPr lang="en-US" dirty="0"/>
              <a:t>##</a:t>
            </a:r>
          </a:p>
        </p:txBody>
      </p:sp>
      <p:sp>
        <p:nvSpPr>
          <p:cNvPr id="634882" name="Rectangle 2"/>
          <p:cNvSpPr>
            <a:spLocks noGrp="1" noRot="1" noChangeAspect="1" noChangeArrowheads="1" noTextEdit="1"/>
          </p:cNvSpPr>
          <p:nvPr>
            <p:ph type="sldImg"/>
          </p:nvPr>
        </p:nvSpPr>
        <p:spPr>
          <a:ln/>
        </p:spPr>
      </p:sp>
      <p:sp>
        <p:nvSpPr>
          <p:cNvPr id="63488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2855414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22E1D4CE-86AF-45DA-8A9D-2B904CCC43F3}" type="slidenum">
              <a:rPr lang="en-US"/>
              <a:pPr/>
              <a:t>15</a:t>
            </a:fld>
            <a:r>
              <a:rPr lang="en-US" dirty="0"/>
              <a:t>##</a:t>
            </a:r>
          </a:p>
        </p:txBody>
      </p:sp>
      <p:sp>
        <p:nvSpPr>
          <p:cNvPr id="550914" name="Rectangle 2"/>
          <p:cNvSpPr>
            <a:spLocks noGrp="1" noRot="1" noChangeAspect="1" noChangeArrowheads="1" noTextEdit="1"/>
          </p:cNvSpPr>
          <p:nvPr>
            <p:ph type="sldImg"/>
          </p:nvPr>
        </p:nvSpPr>
        <p:spPr>
          <a:ln/>
        </p:spPr>
      </p:sp>
      <p:sp>
        <p:nvSpPr>
          <p:cNvPr id="55091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1754348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DA4A69B2-E48D-40A4-A868-56192CA06198}" type="slidenum">
              <a:rPr lang="en-US"/>
              <a:pPr/>
              <a:t>16</a:t>
            </a:fld>
            <a:r>
              <a:rPr lang="en-US" dirty="0"/>
              <a:t>##</a:t>
            </a:r>
          </a:p>
        </p:txBody>
      </p:sp>
      <p:sp>
        <p:nvSpPr>
          <p:cNvPr id="552962" name="Rectangle 2"/>
          <p:cNvSpPr>
            <a:spLocks noGrp="1" noRot="1" noChangeAspect="1" noChangeArrowheads="1" noTextEdit="1"/>
          </p:cNvSpPr>
          <p:nvPr>
            <p:ph type="sldImg"/>
          </p:nvPr>
        </p:nvSpPr>
        <p:spPr>
          <a:ln/>
        </p:spPr>
      </p:sp>
      <p:sp>
        <p:nvSpPr>
          <p:cNvPr id="55296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42370279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A769F979-6036-4AC6-9658-94B8622CB9C6}" type="slidenum">
              <a:rPr lang="en-US"/>
              <a:pPr/>
              <a:t>17</a:t>
            </a:fld>
            <a:r>
              <a:rPr lang="en-US" dirty="0"/>
              <a:t>##</a:t>
            </a:r>
          </a:p>
        </p:txBody>
      </p:sp>
      <p:sp>
        <p:nvSpPr>
          <p:cNvPr id="555010" name="Rectangle 2"/>
          <p:cNvSpPr>
            <a:spLocks noGrp="1" noRot="1" noChangeAspect="1" noChangeArrowheads="1" noTextEdit="1"/>
          </p:cNvSpPr>
          <p:nvPr>
            <p:ph type="sldImg"/>
          </p:nvPr>
        </p:nvSpPr>
        <p:spPr>
          <a:ln/>
        </p:spPr>
      </p:sp>
      <p:sp>
        <p:nvSpPr>
          <p:cNvPr id="55501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5854885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8CDDABA3-5382-48D1-94EC-1651B196C235}" type="slidenum">
              <a:rPr lang="en-US"/>
              <a:pPr/>
              <a:t>18</a:t>
            </a:fld>
            <a:r>
              <a:rPr lang="en-US" dirty="0"/>
              <a:t>##</a:t>
            </a:r>
          </a:p>
        </p:txBody>
      </p:sp>
      <p:sp>
        <p:nvSpPr>
          <p:cNvPr id="557058" name="Rectangle 2"/>
          <p:cNvSpPr>
            <a:spLocks noGrp="1" noRot="1" noChangeAspect="1" noChangeArrowheads="1" noTextEdit="1"/>
          </p:cNvSpPr>
          <p:nvPr>
            <p:ph type="sldImg"/>
          </p:nvPr>
        </p:nvSpPr>
        <p:spPr>
          <a:ln/>
        </p:spPr>
      </p:sp>
      <p:sp>
        <p:nvSpPr>
          <p:cNvPr id="557059"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9556803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4F5C244D-260F-4411-A724-694B843B705A}" type="slidenum">
              <a:rPr lang="en-US"/>
              <a:pPr/>
              <a:t>19</a:t>
            </a:fld>
            <a:r>
              <a:rPr lang="en-US" dirty="0"/>
              <a:t>##</a:t>
            </a:r>
          </a:p>
        </p:txBody>
      </p:sp>
      <p:sp>
        <p:nvSpPr>
          <p:cNvPr id="561154" name="Rectangle 2"/>
          <p:cNvSpPr>
            <a:spLocks noGrp="1" noRot="1" noChangeAspect="1" noChangeArrowheads="1" noTextEdit="1"/>
          </p:cNvSpPr>
          <p:nvPr>
            <p:ph type="sldImg"/>
          </p:nvPr>
        </p:nvSpPr>
        <p:spPr>
          <a:ln/>
        </p:spPr>
      </p:sp>
      <p:sp>
        <p:nvSpPr>
          <p:cNvPr id="56115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766147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BB51C6FA-E3FE-4DBF-8AD6-5D8D8690AE35}" type="slidenum">
              <a:rPr lang="en-US"/>
              <a:pPr/>
              <a:t>20</a:t>
            </a:fld>
            <a:r>
              <a:rPr lang="en-US" dirty="0"/>
              <a:t>##</a:t>
            </a:r>
          </a:p>
        </p:txBody>
      </p:sp>
      <p:sp>
        <p:nvSpPr>
          <p:cNvPr id="569346" name="Rectangle 2"/>
          <p:cNvSpPr>
            <a:spLocks noGrp="1" noRot="1" noChangeAspect="1" noChangeArrowheads="1" noTextEdit="1"/>
          </p:cNvSpPr>
          <p:nvPr>
            <p:ph type="sldImg"/>
          </p:nvPr>
        </p:nvSpPr>
        <p:spPr>
          <a:ln/>
        </p:spPr>
      </p:sp>
      <p:sp>
        <p:nvSpPr>
          <p:cNvPr id="56934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40144516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4DE8AFCF-28C4-49D0-B044-E430F0C2F2EB}" type="slidenum">
              <a:rPr lang="en-US"/>
              <a:pPr/>
              <a:t>21</a:t>
            </a:fld>
            <a:r>
              <a:rPr lang="en-US" dirty="0"/>
              <a:t>##</a:t>
            </a:r>
          </a:p>
        </p:txBody>
      </p:sp>
      <p:sp>
        <p:nvSpPr>
          <p:cNvPr id="563202" name="Rectangle 2"/>
          <p:cNvSpPr>
            <a:spLocks noGrp="1" noRot="1" noChangeAspect="1" noChangeArrowheads="1" noTextEdit="1"/>
          </p:cNvSpPr>
          <p:nvPr>
            <p:ph type="sldImg"/>
          </p:nvPr>
        </p:nvSpPr>
        <p:spPr>
          <a:ln/>
        </p:spPr>
      </p:sp>
      <p:sp>
        <p:nvSpPr>
          <p:cNvPr id="56320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3923795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BBA4314D-9142-443D-9050-C21ABEC42780}" type="slidenum">
              <a:rPr lang="en-US"/>
              <a:pPr/>
              <a:t>23</a:t>
            </a:fld>
            <a:r>
              <a:rPr lang="en-US" dirty="0"/>
              <a:t>##</a:t>
            </a:r>
          </a:p>
        </p:txBody>
      </p:sp>
      <p:sp>
        <p:nvSpPr>
          <p:cNvPr id="565250" name="Rectangle 2"/>
          <p:cNvSpPr>
            <a:spLocks noGrp="1" noRot="1" noChangeAspect="1" noChangeArrowheads="1" noTextEdit="1"/>
          </p:cNvSpPr>
          <p:nvPr>
            <p:ph type="sldImg"/>
          </p:nvPr>
        </p:nvSpPr>
        <p:spPr>
          <a:ln/>
        </p:spPr>
      </p:sp>
      <p:sp>
        <p:nvSpPr>
          <p:cNvPr id="56525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3222700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37C95E61-8B48-4534-9139-FB9A581BED15}" type="slidenum">
              <a:rPr lang="en-US"/>
              <a:pPr/>
              <a:t>2</a:t>
            </a:fld>
            <a:r>
              <a:rPr lang="en-US" dirty="0"/>
              <a:t>##</a:t>
            </a:r>
          </a:p>
        </p:txBody>
      </p:sp>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4814807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3A524B3F-307C-46D2-B2A1-9A0C3BF3E426}" type="slidenum">
              <a:rPr lang="en-US"/>
              <a:pPr/>
              <a:t>24</a:t>
            </a:fld>
            <a:r>
              <a:rPr lang="en-US" dirty="0"/>
              <a:t>##</a:t>
            </a:r>
          </a:p>
        </p:txBody>
      </p:sp>
      <p:sp>
        <p:nvSpPr>
          <p:cNvPr id="638978" name="Rectangle 2"/>
          <p:cNvSpPr>
            <a:spLocks noGrp="1" noRot="1" noChangeAspect="1" noChangeArrowheads="1" noTextEdit="1"/>
          </p:cNvSpPr>
          <p:nvPr>
            <p:ph type="sldImg"/>
          </p:nvPr>
        </p:nvSpPr>
        <p:spPr>
          <a:ln/>
        </p:spPr>
      </p:sp>
      <p:sp>
        <p:nvSpPr>
          <p:cNvPr id="638979"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0262558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9C149E57-0798-442F-9EDF-19F617E03DDC}" type="slidenum">
              <a:rPr lang="en-US"/>
              <a:pPr/>
              <a:t>25</a:t>
            </a:fld>
            <a:r>
              <a:rPr lang="en-US" dirty="0"/>
              <a:t>##</a:t>
            </a:r>
          </a:p>
        </p:txBody>
      </p:sp>
      <p:sp>
        <p:nvSpPr>
          <p:cNvPr id="567298" name="Rectangle 2"/>
          <p:cNvSpPr>
            <a:spLocks noGrp="1" noRot="1" noChangeAspect="1" noChangeArrowheads="1" noTextEdit="1"/>
          </p:cNvSpPr>
          <p:nvPr>
            <p:ph type="sldImg"/>
          </p:nvPr>
        </p:nvSpPr>
        <p:spPr>
          <a:ln/>
        </p:spPr>
      </p:sp>
      <p:sp>
        <p:nvSpPr>
          <p:cNvPr id="567299"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0699008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BB51C6FA-E3FE-4DBF-8AD6-5D8D8690AE35}" type="slidenum">
              <a:rPr lang="en-US"/>
              <a:pPr/>
              <a:t>26</a:t>
            </a:fld>
            <a:r>
              <a:rPr lang="en-US" dirty="0"/>
              <a:t>##</a:t>
            </a:r>
          </a:p>
        </p:txBody>
      </p:sp>
      <p:sp>
        <p:nvSpPr>
          <p:cNvPr id="569346" name="Rectangle 2"/>
          <p:cNvSpPr>
            <a:spLocks noGrp="1" noRot="1" noChangeAspect="1" noChangeArrowheads="1" noTextEdit="1"/>
          </p:cNvSpPr>
          <p:nvPr>
            <p:ph type="sldImg"/>
          </p:nvPr>
        </p:nvSpPr>
        <p:spPr>
          <a:ln/>
        </p:spPr>
      </p:sp>
      <p:sp>
        <p:nvSpPr>
          <p:cNvPr id="56934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4302431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85DB17E8-3CA4-4ECA-A466-92E529222AEA}" type="slidenum">
              <a:rPr lang="en-US"/>
              <a:pPr/>
              <a:t>28</a:t>
            </a:fld>
            <a:r>
              <a:rPr lang="en-US" dirty="0"/>
              <a:t>##</a:t>
            </a:r>
          </a:p>
        </p:txBody>
      </p:sp>
      <p:sp>
        <p:nvSpPr>
          <p:cNvPr id="643074" name="Rectangle 2"/>
          <p:cNvSpPr>
            <a:spLocks noGrp="1" noRot="1" noChangeAspect="1" noChangeArrowheads="1" noTextEdit="1"/>
          </p:cNvSpPr>
          <p:nvPr>
            <p:ph type="sldImg"/>
          </p:nvPr>
        </p:nvSpPr>
        <p:spPr>
          <a:ln/>
        </p:spPr>
      </p:sp>
      <p:sp>
        <p:nvSpPr>
          <p:cNvPr id="64307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4644514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03BDEC5F-A820-4C1A-AE57-56124B9DFBD3}" type="slidenum">
              <a:rPr lang="en-US"/>
              <a:pPr/>
              <a:t>29</a:t>
            </a:fld>
            <a:r>
              <a:rPr lang="en-US" dirty="0"/>
              <a:t>##</a:t>
            </a:r>
          </a:p>
        </p:txBody>
      </p:sp>
      <p:sp>
        <p:nvSpPr>
          <p:cNvPr id="645122" name="Rectangle 2"/>
          <p:cNvSpPr>
            <a:spLocks noGrp="1" noRot="1" noChangeAspect="1" noChangeArrowheads="1" noTextEdit="1"/>
          </p:cNvSpPr>
          <p:nvPr>
            <p:ph type="sldImg"/>
          </p:nvPr>
        </p:nvSpPr>
        <p:spPr>
          <a:ln/>
        </p:spPr>
      </p:sp>
      <p:sp>
        <p:nvSpPr>
          <p:cNvPr id="64512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6264845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9B6CEA00-236F-49E8-9320-6F1A3663A681}" type="slidenum">
              <a:rPr lang="en-US"/>
              <a:pPr/>
              <a:t>30</a:t>
            </a:fld>
            <a:r>
              <a:rPr lang="en-US" dirty="0"/>
              <a:t>##</a:t>
            </a:r>
          </a:p>
        </p:txBody>
      </p:sp>
      <p:sp>
        <p:nvSpPr>
          <p:cNvPr id="647170" name="Rectangle 2"/>
          <p:cNvSpPr>
            <a:spLocks noGrp="1" noRot="1" noChangeAspect="1" noChangeArrowheads="1" noTextEdit="1"/>
          </p:cNvSpPr>
          <p:nvPr>
            <p:ph type="sldImg"/>
          </p:nvPr>
        </p:nvSpPr>
        <p:spPr>
          <a:ln/>
        </p:spPr>
      </p:sp>
      <p:sp>
        <p:nvSpPr>
          <p:cNvPr id="64717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813514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BB51C6FA-E3FE-4DBF-8AD6-5D8D8690AE35}" type="slidenum">
              <a:rPr lang="en-US"/>
              <a:pPr/>
              <a:t>31</a:t>
            </a:fld>
            <a:r>
              <a:rPr lang="en-US" dirty="0"/>
              <a:t>##</a:t>
            </a:r>
          </a:p>
        </p:txBody>
      </p:sp>
      <p:sp>
        <p:nvSpPr>
          <p:cNvPr id="569346" name="Rectangle 2"/>
          <p:cNvSpPr>
            <a:spLocks noGrp="1" noRot="1" noChangeAspect="1" noChangeArrowheads="1" noTextEdit="1"/>
          </p:cNvSpPr>
          <p:nvPr>
            <p:ph type="sldImg"/>
          </p:nvPr>
        </p:nvSpPr>
        <p:spPr>
          <a:ln/>
        </p:spPr>
      </p:sp>
      <p:sp>
        <p:nvSpPr>
          <p:cNvPr id="56934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3856482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713A83B8-2519-41A8-83DC-21AD8F4CC80D}" type="slidenum">
              <a:rPr lang="en-US"/>
              <a:pPr/>
              <a:t>32</a:t>
            </a:fld>
            <a:r>
              <a:rPr lang="en-US" dirty="0"/>
              <a:t>##</a:t>
            </a:r>
          </a:p>
        </p:txBody>
      </p:sp>
      <p:sp>
        <p:nvSpPr>
          <p:cNvPr id="598018" name="Rectangle 2"/>
          <p:cNvSpPr>
            <a:spLocks noGrp="1" noRot="1" noChangeAspect="1" noChangeArrowheads="1" noTextEdit="1"/>
          </p:cNvSpPr>
          <p:nvPr>
            <p:ph type="sldImg"/>
          </p:nvPr>
        </p:nvSpPr>
        <p:spPr>
          <a:ln/>
        </p:spPr>
      </p:sp>
      <p:sp>
        <p:nvSpPr>
          <p:cNvPr id="598019"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1927030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5BDD92AE-254A-448F-B235-F9EFA2042F54}" type="slidenum">
              <a:rPr lang="en-US"/>
              <a:pPr/>
              <a:t>33</a:t>
            </a:fld>
            <a:r>
              <a:rPr lang="en-US" dirty="0"/>
              <a:t>##</a:t>
            </a:r>
          </a:p>
        </p:txBody>
      </p:sp>
      <p:sp>
        <p:nvSpPr>
          <p:cNvPr id="591874" name="Rectangle 2"/>
          <p:cNvSpPr>
            <a:spLocks noGrp="1" noRot="1" noChangeAspect="1" noChangeArrowheads="1" noTextEdit="1"/>
          </p:cNvSpPr>
          <p:nvPr>
            <p:ph type="sldImg"/>
          </p:nvPr>
        </p:nvSpPr>
        <p:spPr>
          <a:ln/>
        </p:spPr>
      </p:sp>
      <p:sp>
        <p:nvSpPr>
          <p:cNvPr id="59187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8107968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A2F0BA62-3ACE-41F1-A92A-05FBE87679B7}" type="slidenum">
              <a:rPr lang="en-US"/>
              <a:pPr/>
              <a:t>35</a:t>
            </a:fld>
            <a:r>
              <a:rPr lang="en-US" dirty="0"/>
              <a:t>##</a:t>
            </a:r>
          </a:p>
        </p:txBody>
      </p:sp>
      <p:sp>
        <p:nvSpPr>
          <p:cNvPr id="595970" name="Rectangle 2"/>
          <p:cNvSpPr>
            <a:spLocks noGrp="1" noRot="1" noChangeAspect="1" noChangeArrowheads="1" noTextEdit="1"/>
          </p:cNvSpPr>
          <p:nvPr>
            <p:ph type="sldImg"/>
          </p:nvPr>
        </p:nvSpPr>
        <p:spPr>
          <a:ln/>
        </p:spPr>
      </p:sp>
      <p:sp>
        <p:nvSpPr>
          <p:cNvPr id="59597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3307398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66E20DFF-BB92-4114-9F67-FA76F92D8BE7}" type="slidenum">
              <a:rPr lang="en-US"/>
              <a:pPr/>
              <a:t>3</a:t>
            </a:fld>
            <a:r>
              <a:rPr lang="en-US" dirty="0"/>
              <a:t>##</a:t>
            </a:r>
          </a:p>
        </p:txBody>
      </p:sp>
      <p:sp>
        <p:nvSpPr>
          <p:cNvPr id="431106" name="Rectangle 2"/>
          <p:cNvSpPr>
            <a:spLocks noGrp="1" noRot="1" noChangeAspect="1" noChangeArrowheads="1" noTextEdit="1"/>
          </p:cNvSpPr>
          <p:nvPr>
            <p:ph type="sldImg"/>
          </p:nvPr>
        </p:nvSpPr>
        <p:spPr>
          <a:ln/>
        </p:spPr>
      </p:sp>
      <p:sp>
        <p:nvSpPr>
          <p:cNvPr id="43110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1102015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62623A7E-D099-4FE5-A8B3-2671EA60D14F}" type="slidenum">
              <a:rPr lang="en-US"/>
              <a:pPr/>
              <a:t>38</a:t>
            </a:fld>
            <a:r>
              <a:rPr lang="en-US" dirty="0"/>
              <a:t>##</a:t>
            </a:r>
          </a:p>
        </p:txBody>
      </p:sp>
      <p:sp>
        <p:nvSpPr>
          <p:cNvPr id="609282" name="Rectangle 2"/>
          <p:cNvSpPr>
            <a:spLocks noGrp="1" noRot="1" noChangeAspect="1" noChangeArrowheads="1" noTextEdit="1"/>
          </p:cNvSpPr>
          <p:nvPr>
            <p:ph type="sldImg"/>
          </p:nvPr>
        </p:nvSpPr>
        <p:spPr>
          <a:ln/>
        </p:spPr>
      </p:sp>
      <p:sp>
        <p:nvSpPr>
          <p:cNvPr id="60928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345500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39</a:t>
            </a:fld>
            <a:endParaRPr lang="en-US" dirty="0"/>
          </a:p>
        </p:txBody>
      </p:sp>
    </p:spTree>
    <p:extLst>
      <p:ext uri="{BB962C8B-B14F-4D97-AF65-F5344CB8AC3E}">
        <p14:creationId xmlns:p14="http://schemas.microsoft.com/office/powerpoint/2010/main" val="7037949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47EE1E64-20FC-4D06-B2D9-D0477C9C9B6E}" type="slidenum">
              <a:rPr lang="en-US"/>
              <a:pPr/>
              <a:t>4</a:t>
            </a:fld>
            <a:r>
              <a:rPr lang="en-US" dirty="0"/>
              <a:t>##</a:t>
            </a:r>
          </a:p>
        </p:txBody>
      </p:sp>
      <p:sp>
        <p:nvSpPr>
          <p:cNvPr id="466946" name="Rectangle 2"/>
          <p:cNvSpPr>
            <a:spLocks noGrp="1" noRot="1" noChangeAspect="1" noChangeArrowheads="1" noTextEdit="1"/>
          </p:cNvSpPr>
          <p:nvPr>
            <p:ph type="sldImg"/>
          </p:nvPr>
        </p:nvSpPr>
        <p:spPr>
          <a:ln/>
        </p:spPr>
      </p:sp>
      <p:sp>
        <p:nvSpPr>
          <p:cNvPr id="46694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7861921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851D6CF6-A71C-4D1E-8FAD-621F3D856F7D}" type="slidenum">
              <a:rPr lang="en-US"/>
              <a:pPr/>
              <a:t>5</a:t>
            </a:fld>
            <a:r>
              <a:rPr lang="en-US" dirty="0"/>
              <a:t>##</a:t>
            </a:r>
          </a:p>
        </p:txBody>
      </p:sp>
      <p:sp>
        <p:nvSpPr>
          <p:cNvPr id="530434" name="Rectangle 2"/>
          <p:cNvSpPr>
            <a:spLocks noGrp="1" noRot="1" noChangeAspect="1" noChangeArrowheads="1" noTextEdit="1"/>
          </p:cNvSpPr>
          <p:nvPr>
            <p:ph type="sldImg"/>
          </p:nvPr>
        </p:nvSpPr>
        <p:spPr>
          <a:ln/>
        </p:spPr>
      </p:sp>
      <p:sp>
        <p:nvSpPr>
          <p:cNvPr id="53043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0429452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DE5882A2-37B3-4CA8-9793-FBC405D86674}" type="slidenum">
              <a:rPr lang="en-US"/>
              <a:pPr/>
              <a:t>6</a:t>
            </a:fld>
            <a:r>
              <a:rPr lang="en-US" dirty="0"/>
              <a:t>##</a:t>
            </a:r>
          </a:p>
        </p:txBody>
      </p:sp>
      <p:sp>
        <p:nvSpPr>
          <p:cNvPr id="532482" name="Rectangle 2"/>
          <p:cNvSpPr>
            <a:spLocks noGrp="1" noRot="1" noChangeAspect="1" noChangeArrowheads="1" noTextEdit="1"/>
          </p:cNvSpPr>
          <p:nvPr>
            <p:ph type="sldImg"/>
          </p:nvPr>
        </p:nvSpPr>
        <p:spPr>
          <a:ln/>
        </p:spPr>
      </p:sp>
      <p:sp>
        <p:nvSpPr>
          <p:cNvPr id="53248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620498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A563BD6D-9D7D-45EA-A389-0928B22EF8A7}" type="slidenum">
              <a:rPr lang="en-US"/>
              <a:pPr/>
              <a:t>8</a:t>
            </a:fld>
            <a:r>
              <a:rPr lang="en-US" dirty="0"/>
              <a:t>##</a:t>
            </a:r>
          </a:p>
        </p:txBody>
      </p:sp>
      <p:sp>
        <p:nvSpPr>
          <p:cNvPr id="619522" name="Rectangle 2"/>
          <p:cNvSpPr>
            <a:spLocks noGrp="1" noRot="1" noChangeAspect="1" noChangeArrowheads="1" noTextEdit="1"/>
          </p:cNvSpPr>
          <p:nvPr>
            <p:ph type="sldImg"/>
          </p:nvPr>
        </p:nvSpPr>
        <p:spPr>
          <a:ln/>
        </p:spPr>
      </p:sp>
      <p:sp>
        <p:nvSpPr>
          <p:cNvPr id="61952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5364374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12229CA6-5BB0-4430-A3FD-9E6B29777C56}" type="slidenum">
              <a:rPr lang="en-US"/>
              <a:pPr/>
              <a:t>11</a:t>
            </a:fld>
            <a:r>
              <a:rPr lang="en-US" dirty="0"/>
              <a:t>##</a:t>
            </a:r>
          </a:p>
        </p:txBody>
      </p:sp>
      <p:sp>
        <p:nvSpPr>
          <p:cNvPr id="546818" name="Rectangle 2"/>
          <p:cNvSpPr>
            <a:spLocks noGrp="1" noRot="1" noChangeAspect="1" noChangeArrowheads="1" noTextEdit="1"/>
          </p:cNvSpPr>
          <p:nvPr>
            <p:ph type="sldImg"/>
          </p:nvPr>
        </p:nvSpPr>
        <p:spPr>
          <a:ln/>
        </p:spPr>
      </p:sp>
      <p:sp>
        <p:nvSpPr>
          <p:cNvPr id="546819"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325459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32A5838B-DEB8-4267-8F41-57F86C547C9E}" type="slidenum">
              <a:rPr lang="en-US"/>
              <a:pPr/>
              <a:t>12</a:t>
            </a:fld>
            <a:r>
              <a:rPr lang="en-US" dirty="0"/>
              <a:t>##</a:t>
            </a:r>
          </a:p>
        </p:txBody>
      </p:sp>
      <p:sp>
        <p:nvSpPr>
          <p:cNvPr id="548866" name="Rectangle 2"/>
          <p:cNvSpPr>
            <a:spLocks noGrp="1" noRot="1" noChangeAspect="1" noChangeArrowheads="1" noTextEdit="1"/>
          </p:cNvSpPr>
          <p:nvPr>
            <p:ph type="sldImg"/>
          </p:nvPr>
        </p:nvSpPr>
        <p:spPr>
          <a:ln/>
        </p:spPr>
      </p:sp>
      <p:sp>
        <p:nvSpPr>
          <p:cNvPr id="54886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971709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mvccourse.telerik.com/" TargetMode="External"/><Relationship Id="rId13" Type="http://schemas.openxmlformats.org/officeDocument/2006/relationships/hyperlink" Target="http://algoacademy.telerik.com/" TargetMode="External"/><Relationship Id="rId18" Type="http://schemas.openxmlformats.org/officeDocument/2006/relationships/hyperlink" Target="http://www.minkov.it/" TargetMode="External"/><Relationship Id="rId3" Type="http://schemas.openxmlformats.org/officeDocument/2006/relationships/hyperlink" Target="http://kursove-uroci-knigi-obuchenie-programirane-web-design-csharp.info/" TargetMode="External"/><Relationship Id="rId7" Type="http://schemas.openxmlformats.org/officeDocument/2006/relationships/hyperlink" Target="http://schoolacademy.telerik.com/" TargetMode="External"/><Relationship Id="rId12" Type="http://schemas.openxmlformats.org/officeDocument/2006/relationships/hyperlink" Target="http://codecourse.telerik.com/" TargetMode="External"/><Relationship Id="rId17" Type="http://schemas.openxmlformats.org/officeDocument/2006/relationships/hyperlink" Target="http://www.introprogramming.info/" TargetMode="External"/><Relationship Id="rId2" Type="http://schemas.openxmlformats.org/officeDocument/2006/relationships/hyperlink" Target="http://forums.academy.telerik.com/" TargetMode="External"/><Relationship Id="rId16" Type="http://schemas.openxmlformats.org/officeDocument/2006/relationships/hyperlink" Target="http://mobiledevcourse.telerik.com/" TargetMode="External"/><Relationship Id="rId20" Type="http://schemas.openxmlformats.org/officeDocument/2006/relationships/hyperlink" Target="http://csharpfundamentals.telerik.com/" TargetMode="External"/><Relationship Id="rId1" Type="http://schemas.openxmlformats.org/officeDocument/2006/relationships/slideMaster" Target="../slideMasters/slideMaster1.xml"/><Relationship Id="rId6" Type="http://schemas.openxmlformats.org/officeDocument/2006/relationships/hyperlink" Target="http://html5course.telerik.com/" TargetMode="External"/><Relationship Id="rId11" Type="http://schemas.openxmlformats.org/officeDocument/2006/relationships/hyperlink" Target="http://www.nakov.com/" TargetMode="External"/><Relationship Id="rId5" Type="http://schemas.openxmlformats.org/officeDocument/2006/relationships/hyperlink" Target="http://seocourse.telerik.com/" TargetMode="External"/><Relationship Id="rId15" Type="http://schemas.openxmlformats.org/officeDocument/2006/relationships/hyperlink" Target="http://academy.telerik.com/" TargetMode="External"/><Relationship Id="rId10" Type="http://schemas.openxmlformats.org/officeDocument/2006/relationships/hyperlink" Target="http://www.bgcoder.com/" TargetMode="External"/><Relationship Id="rId19" Type="http://schemas.openxmlformats.org/officeDocument/2006/relationships/hyperlink" Target="http://www.nikolay.it/"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14" Type="http://schemas.openxmlformats.org/officeDocument/2006/relationships/hyperlink" Target="http://aspnetcourse.telerik.com/"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44500" y="4572000"/>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833646"/>
            <a:ext cx="3352800" cy="369332"/>
          </a:xfrm>
          <a:prstGeom prst="rect">
            <a:avLst/>
          </a:prstGeom>
          <a:noFill/>
        </p:spPr>
        <p:txBody>
          <a:bodyPr wrap="squar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smtClean="0">
                <a:solidFill>
                  <a:srgbClr val="0EFE58"/>
                </a:solidFill>
                <a:effectLst>
                  <a:outerShdw blurRad="38100" dist="38100" dir="2700000" algn="tl">
                    <a:srgbClr val="000000">
                      <a:alpha val="43137"/>
                    </a:srgbClr>
                  </a:outerShdw>
                </a:effectLst>
              </a:rPr>
              <a:t>Company Name</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138446"/>
            <a:ext cx="3352800"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rPr>
              <a:t>Company Web Site</a:t>
            </a:r>
            <a:endParaRPr lang="en-US" sz="1600" b="1" dirty="0">
              <a:solidFill>
                <a:schemeClr val="tx1">
                  <a:lumMod val="50000"/>
                </a:schemeClr>
              </a:solidFill>
              <a:effectLst>
                <a:outerShdw blurRad="38100" dist="38100" dir="2700000" algn="tl">
                  <a:srgbClr val="000000">
                    <a:alpha val="43137"/>
                  </a:srgbClr>
                </a:outerShdw>
              </a:effectLst>
            </a:endParaRPr>
          </a:p>
        </p:txBody>
      </p:sp>
      <p:sp>
        <p:nvSpPr>
          <p:cNvPr id="8" name="Text Placeholder 13"/>
          <p:cNvSpPr>
            <a:spLocks noGrp="1"/>
          </p:cNvSpPr>
          <p:nvPr>
            <p:ph type="body" sz="quarter" idx="13" hasCustomPrompt="1"/>
          </p:nvPr>
        </p:nvSpPr>
        <p:spPr>
          <a:xfrm>
            <a:off x="457200" y="5029200"/>
            <a:ext cx="3352800" cy="46166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Position</a:t>
            </a:r>
            <a:endParaRPr lang="en-US" dirty="0"/>
          </a:p>
        </p:txBody>
      </p:sp>
      <p:sp>
        <p:nvSpPr>
          <p:cNvPr id="9" name="Text Placeholder 13"/>
          <p:cNvSpPr>
            <a:spLocks noGrp="1"/>
          </p:cNvSpPr>
          <p:nvPr>
            <p:ph type="body" sz="quarter" idx="14" hasCustomPrompt="1"/>
          </p:nvPr>
        </p:nvSpPr>
        <p:spPr>
          <a:xfrm>
            <a:off x="457200" y="5405735"/>
            <a:ext cx="3352800" cy="400110"/>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smtClean="0"/>
              <a:t>Web Site</a:t>
            </a:r>
            <a:endParaRPr lang="en-US" dirty="0"/>
          </a:p>
        </p:txBody>
      </p:sp>
      <p:sp>
        <p:nvSpPr>
          <p:cNvPr id="5" name="Picture Placeholder 4"/>
          <p:cNvSpPr>
            <a:spLocks noGrp="1"/>
          </p:cNvSpPr>
          <p:nvPr>
            <p:ph type="pic" sz="quarter" idx="16" hasCustomPrompt="1"/>
          </p:nvPr>
        </p:nvSpPr>
        <p:spPr>
          <a:xfrm>
            <a:off x="4267200" y="4572000"/>
            <a:ext cx="4419600" cy="1905000"/>
          </a:xfrm>
          <a:prstGeom prst="rect">
            <a:avLst/>
          </a:prstGeom>
        </p:spPr>
        <p:txBody>
          <a:bodyPr/>
          <a:lstStyle>
            <a:lvl1pPr marL="0" indent="0">
              <a:buNone/>
              <a:defRPr/>
            </a:lvl1pPr>
          </a:lstStyle>
          <a:p>
            <a:r>
              <a:rPr lang="en-US" dirty="0" smtClean="0"/>
              <a:t>Insert a Picture Here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914400"/>
            <a:ext cx="8686800" cy="5791200"/>
          </a:xfrm>
          <a:prstGeom prst="rect">
            <a:avLst/>
          </a:prstGeom>
        </p:spPr>
        <p:txBody>
          <a:bodyPr/>
          <a:lstStyle>
            <a:lvl1pPr marL="282575" indent="-282575">
              <a:lnSpc>
                <a:spcPct val="1050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ct val="105000"/>
              </a:lnSpc>
              <a:spcBef>
                <a:spcPts val="600"/>
              </a:spcBef>
              <a:spcAft>
                <a:spcPts val="600"/>
              </a:spcAft>
              <a:buClr>
                <a:srgbClr val="8FD600"/>
              </a:buClr>
              <a:defRPr sz="3000">
                <a:solidFill>
                  <a:schemeClr val="tx1">
                    <a:lumMod val="40000"/>
                    <a:lumOff val="60000"/>
                  </a:schemeClr>
                </a:solidFill>
              </a:defRPr>
            </a:lvl2pPr>
            <a:lvl3pPr>
              <a:lnSpc>
                <a:spcPct val="105000"/>
              </a:lnSpc>
              <a:spcBef>
                <a:spcPts val="600"/>
              </a:spcBef>
              <a:spcAft>
                <a:spcPts val="600"/>
              </a:spcAft>
              <a:buClr>
                <a:srgbClr val="FFAD9F"/>
              </a:buClr>
              <a:defRPr sz="2800">
                <a:solidFill>
                  <a:srgbClr val="F5FFC2"/>
                </a:solidFill>
              </a:defRPr>
            </a:lvl3pPr>
            <a:lvl4pPr>
              <a:lnSpc>
                <a:spcPct val="105000"/>
              </a:lnSpc>
              <a:spcBef>
                <a:spcPts val="600"/>
              </a:spcBef>
              <a:spcAft>
                <a:spcPts val="600"/>
              </a:spcAft>
              <a:buClr>
                <a:srgbClr val="FACF82"/>
              </a:buClr>
              <a:defRPr sz="2600">
                <a:solidFill>
                  <a:schemeClr val="tx1">
                    <a:lumMod val="40000"/>
                    <a:lumOff val="60000"/>
                  </a:schemeClr>
                </a:solidFill>
              </a:defRPr>
            </a:lvl4pPr>
            <a:lvl5pPr>
              <a:lnSpc>
                <a:spcPct val="1050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5" name="Content Placeholder 2"/>
          <p:cNvSpPr>
            <a:spLocks noGrp="1"/>
          </p:cNvSpPr>
          <p:nvPr>
            <p:ph idx="1" hasCustomPrompt="1"/>
          </p:nvPr>
        </p:nvSpPr>
        <p:spPr>
          <a:xfrm>
            <a:off x="228600" y="9906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1" hasCustomPrompt="1"/>
          </p:nvPr>
        </p:nvSpPr>
        <p:spPr>
          <a:xfrm>
            <a:off x="533400" y="1752600"/>
            <a:ext cx="80772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Enter source code here</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7"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extLst>
      <p:ext uri="{BB962C8B-B14F-4D97-AF65-F5344CB8AC3E}">
        <p14:creationId xmlns:p14="http://schemas.microsoft.com/office/powerpoint/2010/main" val="3141685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6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s Slide">
    <p:spTree>
      <p:nvGrpSpPr>
        <p:cNvPr id="1" name=""/>
        <p:cNvGrpSpPr/>
        <p:nvPr/>
      </p:nvGrpSpPr>
      <p:grpSpPr>
        <a:xfrm>
          <a:off x="0" y="0"/>
          <a:ext cx="0" cy="0"/>
          <a:chOff x="0" y="0"/>
          <a:chExt cx="0" cy="0"/>
        </a:xfrm>
      </p:grpSpPr>
      <p:grpSp>
        <p:nvGrpSpPr>
          <p:cNvPr id="30" name="Group 29"/>
          <p:cNvGrpSpPr/>
          <p:nvPr userDrawn="1"/>
        </p:nvGrpSpPr>
        <p:grpSpPr>
          <a:xfrm>
            <a:off x="130434" y="6373882"/>
            <a:ext cx="1816798" cy="331718"/>
            <a:chOff x="1236228" y="1523999"/>
            <a:chExt cx="4351212" cy="3261410"/>
          </a:xfrm>
          <a:noFill/>
        </p:grpSpPr>
        <p:sp>
          <p:nvSpPr>
            <p:cNvPr id="31" name="TextBox 30">
              <a:hlinkClick r:id="rId2" tooltip="Форум за програмиране и уеб дизайн - дискусии, съвети, въпроси и отговори @ Софтуерна академия на Телерик"/>
            </p:cNvPr>
            <p:cNvSpPr txBox="1"/>
            <p:nvPr userDrawn="1"/>
          </p:nvSpPr>
          <p:spPr>
            <a:xfrm flipH="1">
              <a:off x="3394420" y="1733044"/>
              <a:ext cx="1528760"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форум програмиране, форум уеб дизайн</a:t>
              </a:r>
              <a:endParaRPr lang="bg-BG" sz="200" noProof="1">
                <a:ln w="0">
                  <a:noFill/>
                </a:ln>
                <a:solidFill>
                  <a:schemeClr val="bg1"/>
                </a:solidFill>
                <a:effectLst/>
              </a:endParaRPr>
            </a:p>
          </p:txBody>
        </p:sp>
        <p:sp>
          <p:nvSpPr>
            <p:cNvPr id="32" name="TextBox 31">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flipH="1">
              <a:off x="1350512" y="1528531"/>
              <a:ext cx="2008656" cy="1149887"/>
            </a:xfrm>
            <a:prstGeom prst="rect">
              <a:avLst/>
            </a:prstGeom>
            <a:grpFill/>
          </p:spPr>
          <p:txBody>
            <a:bodyPr wrap="none" rtlCol="0">
              <a:spAutoFit/>
            </a:bodyPr>
            <a:lstStyle/>
            <a:p>
              <a:pPr>
                <a:lnSpc>
                  <a:spcPct val="80000"/>
                </a:lnSpc>
              </a:pPr>
              <a:r>
                <a:rPr lang="bg-BG" sz="200" kern="1200" noProof="1" smtClean="0">
                  <a:ln w="0">
                    <a:noFill/>
                  </a:ln>
                  <a:solidFill>
                    <a:schemeClr val="bg1"/>
                  </a:solidFill>
                  <a:effectLst/>
                  <a:latin typeface="Corbel" pitchFamily="34" charset="0"/>
                  <a:ea typeface="+mn-ea"/>
                  <a:cs typeface="+mn-cs"/>
                </a:rPr>
                <a:t>курсове и уроци по програмиране, уеб дизайн – безплатно</a:t>
              </a:r>
              <a:endParaRPr lang="bg-BG" sz="200" kern="1200" noProof="1">
                <a:ln w="0">
                  <a:noFill/>
                </a:ln>
                <a:solidFill>
                  <a:schemeClr val="bg1"/>
                </a:solidFill>
                <a:effectLst/>
                <a:latin typeface="Corbel" pitchFamily="34" charset="0"/>
                <a:ea typeface="+mn-ea"/>
                <a:cs typeface="+mn-cs"/>
              </a:endParaRPr>
            </a:p>
          </p:txBody>
        </p:sp>
        <p:sp>
          <p:nvSpPr>
            <p:cNvPr id="33" name="TextBox 32">
              <a:hlinkClick r:id="rId4" tooltip="Програмиране за деца - безплатно в Телерик кидс академия"/>
            </p:cNvPr>
            <p:cNvSpPr txBox="1"/>
            <p:nvPr userDrawn="1"/>
          </p:nvSpPr>
          <p:spPr>
            <a:xfrm flipH="1">
              <a:off x="1538277" y="2175145"/>
              <a:ext cx="1816697"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програмиране за деца – безплатни курсове и уроци</a:t>
              </a:r>
              <a:endParaRPr lang="bg-BG" sz="200" kern="1200" noProof="1">
                <a:ln w="0">
                  <a:noFill/>
                </a:ln>
                <a:solidFill>
                  <a:schemeClr val="bg1"/>
                </a:solidFill>
                <a:effectLst/>
                <a:latin typeface="Corbel" pitchFamily="34" charset="0"/>
                <a:ea typeface="+mn-ea"/>
                <a:cs typeface="+mn-cs"/>
              </a:endParaRPr>
            </a:p>
          </p:txBody>
        </p:sp>
        <p:sp>
          <p:nvSpPr>
            <p:cNvPr id="34" name="TextBox 33">
              <a:hlinkClick r:id="rId5" tooltip="Безплатен SEO курс - оптимизация за търсачки, уроци по SEO"/>
            </p:cNvPr>
            <p:cNvSpPr txBox="1"/>
            <p:nvPr userDrawn="1"/>
          </p:nvSpPr>
          <p:spPr>
            <a:xfrm flipH="1">
              <a:off x="1660733" y="2421354"/>
              <a:ext cx="1697683" cy="1210412"/>
            </a:xfrm>
            <a:prstGeom prst="rect">
              <a:avLst/>
            </a:prstGeom>
            <a:grpFill/>
          </p:spPr>
          <p:txBody>
            <a:bodyPr wrap="none" rtlCol="0">
              <a:spAutoFit/>
            </a:bodyPr>
            <a:lstStyle>
              <a:defPPr>
                <a:defRPr lang="en-US"/>
              </a:defPPr>
              <a:lvl1pPr lvl="0">
                <a:defRPr sz="1200"/>
              </a:lvl1pPr>
            </a:lstStyle>
            <a:p>
              <a:pPr lvl="0" algn="l"/>
              <a:r>
                <a:rPr lang="bg-BG" sz="200" noProof="1" smtClean="0">
                  <a:ln w="0">
                    <a:noFill/>
                  </a:ln>
                  <a:solidFill>
                    <a:schemeClr val="bg1"/>
                  </a:solidFill>
                  <a:effectLst/>
                </a:rPr>
                <a:t>безплатен SEO курс - оптимизация за търсачки</a:t>
              </a:r>
              <a:endParaRPr lang="bg-BG" sz="200" noProof="1">
                <a:ln w="0">
                  <a:noFill/>
                </a:ln>
                <a:solidFill>
                  <a:schemeClr val="bg1"/>
                </a:solidFill>
                <a:effectLst/>
              </a:endParaRPr>
            </a:p>
          </p:txBody>
        </p:sp>
        <p:sp>
          <p:nvSpPr>
            <p:cNvPr id="35" name="TextBox 34">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flipH="1">
              <a:off x="1448482" y="2878556"/>
              <a:ext cx="190883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уроци по уеб дизайн, HTML, CSS, JavaScript, Photoshop</a:t>
              </a:r>
              <a:endParaRPr lang="bg-BG" sz="200" noProof="1">
                <a:ln w="0">
                  <a:noFill/>
                </a:ln>
                <a:solidFill>
                  <a:schemeClr val="bg1"/>
                </a:solidFill>
                <a:effectLst/>
              </a:endParaRPr>
            </a:p>
          </p:txBody>
        </p:sp>
        <p:sp>
          <p:nvSpPr>
            <p:cNvPr id="36" name="TextBox 35">
              <a:hlinkClick r:id="rId7" tooltip="Училищна софтуерна академия - безплатни уроци по програмиране и уеб дизайн"/>
            </p:cNvPr>
            <p:cNvSpPr txBox="1"/>
            <p:nvPr userDrawn="1"/>
          </p:nvSpPr>
          <p:spPr>
            <a:xfrm flipH="1">
              <a:off x="1636239" y="1946534"/>
              <a:ext cx="1747592"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уроци по програмиране и уеб дизайн за ученици</a:t>
              </a:r>
              <a:endParaRPr lang="bg-BG" sz="200" kern="1200" noProof="1">
                <a:ln w="0">
                  <a:noFill/>
                </a:ln>
                <a:solidFill>
                  <a:schemeClr val="bg1"/>
                </a:solidFill>
                <a:effectLst/>
                <a:latin typeface="Corbel" pitchFamily="34" charset="0"/>
                <a:ea typeface="+mn-ea"/>
                <a:cs typeface="+mn-cs"/>
              </a:endParaRPr>
            </a:p>
          </p:txBody>
        </p:sp>
        <p:sp>
          <p:nvSpPr>
            <p:cNvPr id="37" name="TextBox 36">
              <a:hlinkClick r:id="rId8" tooltip="Безплатен курс &quot;Програмиране с ASP.NET MVC&quot; - уеб технологии, бази данни, C#, .NET, ASP.NET MVC"/>
            </p:cNvPr>
            <p:cNvSpPr txBox="1"/>
            <p:nvPr userDrawn="1"/>
          </p:nvSpPr>
          <p:spPr>
            <a:xfrm flipH="1">
              <a:off x="3402824" y="2230065"/>
              <a:ext cx="193955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MVC курс – HTML, SQL, C#, .NET, ASP.NET MVC</a:t>
              </a:r>
              <a:endParaRPr lang="bg-BG" sz="200" noProof="1">
                <a:ln w="0">
                  <a:noFill/>
                </a:ln>
                <a:solidFill>
                  <a:schemeClr val="bg1"/>
                </a:solidFill>
                <a:effectLst/>
              </a:endParaRPr>
            </a:p>
          </p:txBody>
        </p:sp>
        <p:sp>
          <p:nvSpPr>
            <p:cNvPr id="38" name="TextBox 37">
              <a:hlinkClick r:id="rId9" tooltip="Безплатен курс &quot;Разработка на софтуер в Cloud среда&quot; - AppEngine, AWS, Azure"/>
            </p:cNvPr>
            <p:cNvSpPr txBox="1"/>
            <p:nvPr userDrawn="1"/>
          </p:nvSpPr>
          <p:spPr>
            <a:xfrm flipH="1">
              <a:off x="1440310" y="3574997"/>
              <a:ext cx="188196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"Разработка на софтуер в cloud среда"</a:t>
              </a:r>
              <a:endParaRPr lang="bg-BG" sz="200" kern="1200" noProof="1">
                <a:ln w="0">
                  <a:noFill/>
                </a:ln>
                <a:solidFill>
                  <a:schemeClr val="bg1"/>
                </a:solidFill>
                <a:effectLst/>
                <a:latin typeface="Corbel" pitchFamily="34" charset="0"/>
                <a:ea typeface="+mn-ea"/>
                <a:cs typeface="+mn-cs"/>
              </a:endParaRPr>
            </a:p>
          </p:txBody>
        </p:sp>
        <p:sp>
          <p:nvSpPr>
            <p:cNvPr id="39" name="TextBox 38">
              <a:hlinkClick r:id="rId10" tooltip="BG Coder - онлайн състезателна система - тренировки за състезания по програмиране - online judge"/>
            </p:cNvPr>
            <p:cNvSpPr txBox="1"/>
            <p:nvPr userDrawn="1"/>
          </p:nvSpPr>
          <p:spPr>
            <a:xfrm flipH="1">
              <a:off x="3389110" y="1523999"/>
              <a:ext cx="187428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BG Coder - онлайн състезателна система - online judge</a:t>
              </a:r>
              <a:endParaRPr lang="bg-BG" sz="200" noProof="1">
                <a:ln w="0">
                  <a:noFill/>
                </a:ln>
                <a:solidFill>
                  <a:schemeClr val="bg1"/>
                </a:solidFill>
                <a:effectLst/>
              </a:endParaRPr>
            </a:p>
          </p:txBody>
        </p:sp>
        <p:sp>
          <p:nvSpPr>
            <p:cNvPr id="40" name="TextBox 39">
              <a:hlinkClick r:id="rId11" tooltip="Светлин Наков - курсове и уроци по програмиране, уеб дизайн, книги, обучения - безплатно"/>
            </p:cNvPr>
            <p:cNvSpPr txBox="1"/>
            <p:nvPr userDrawn="1"/>
          </p:nvSpPr>
          <p:spPr>
            <a:xfrm flipH="1">
              <a:off x="1236228" y="2649965"/>
              <a:ext cx="212383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курсове и уроци по програмиране, книги – безплатно от Наков</a:t>
              </a:r>
              <a:endParaRPr lang="bg-BG" sz="200" noProof="1">
                <a:ln w="0">
                  <a:noFill/>
                </a:ln>
                <a:solidFill>
                  <a:schemeClr val="bg1"/>
                </a:solidFill>
                <a:effectLst/>
              </a:endParaRPr>
            </a:p>
          </p:txBody>
        </p:sp>
        <p:sp>
          <p:nvSpPr>
            <p:cNvPr id="41" name="TextBox 40">
              <a:hlinkClick r:id="rId12" tooltip="Безплатен курс &quot;Качествен програмен код&quot;"/>
            </p:cNvPr>
            <p:cNvSpPr txBox="1"/>
            <p:nvPr userDrawn="1"/>
          </p:nvSpPr>
          <p:spPr>
            <a:xfrm flipH="1">
              <a:off x="1766855" y="3335748"/>
              <a:ext cx="159402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"Качествен програмен код"</a:t>
              </a:r>
              <a:endParaRPr lang="bg-BG" sz="200" kern="1200" noProof="1">
                <a:ln w="0">
                  <a:noFill/>
                </a:ln>
                <a:solidFill>
                  <a:schemeClr val="bg1"/>
                </a:solidFill>
                <a:effectLst/>
                <a:latin typeface="Corbel" pitchFamily="34" charset="0"/>
                <a:ea typeface="+mn-ea"/>
                <a:cs typeface="+mn-cs"/>
              </a:endParaRPr>
            </a:p>
          </p:txBody>
        </p:sp>
        <p:sp>
          <p:nvSpPr>
            <p:cNvPr id="42" name="TextBox 41">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flipH="1">
              <a:off x="3407676" y="2461282"/>
              <a:ext cx="1977943"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алго академия – състезателно програмиране, състезания</a:t>
              </a:r>
              <a:endParaRPr lang="bg-BG" sz="200" noProof="1">
                <a:ln w="0">
                  <a:noFill/>
                </a:ln>
                <a:solidFill>
                  <a:schemeClr val="bg1"/>
                </a:solidFill>
                <a:effectLst/>
              </a:endParaRPr>
            </a:p>
          </p:txBody>
        </p:sp>
        <p:sp>
          <p:nvSpPr>
            <p:cNvPr id="43" name="TextBox 42">
              <a:hlinkClick r:id="rId14" tooltip="Безплатен ASP.NET курс - уеб програмиране, бази данни, C#, .NET, ASP.NET"/>
            </p:cNvPr>
            <p:cNvSpPr txBox="1"/>
            <p:nvPr userDrawn="1"/>
          </p:nvSpPr>
          <p:spPr>
            <a:xfrm flipH="1">
              <a:off x="3406019" y="1985429"/>
              <a:ext cx="218142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курс - уеб програмиране, бази данни, C#, .NET, ASP.NET</a:t>
              </a:r>
              <a:endParaRPr lang="bg-BG" sz="200" noProof="1">
                <a:ln w="0">
                  <a:noFill/>
                </a:ln>
                <a:solidFill>
                  <a:schemeClr val="bg1"/>
                </a:solidFill>
                <a:effectLst/>
              </a:endParaRPr>
            </a:p>
          </p:txBody>
        </p:sp>
        <p:sp>
          <p:nvSpPr>
            <p:cNvPr id="44" name="TextBox 43">
              <a:hlinkClick r:id="rId15" tooltip="Софтуерна академия на Телерик - безплатни курсове и уроци по програмиране"/>
            </p:cNvPr>
            <p:cNvSpPr txBox="1"/>
            <p:nvPr userDrawn="1"/>
          </p:nvSpPr>
          <p:spPr>
            <a:xfrm flipH="1">
              <a:off x="1504800" y="1717933"/>
              <a:ext cx="1901159" cy="1210412"/>
            </a:xfrm>
            <a:prstGeom prst="rect">
              <a:avLst/>
            </a:prstGeom>
            <a:grpFill/>
          </p:spPr>
          <p:txBody>
            <a:bodyPr wrap="none" rtlCol="0">
              <a:spAutoFit/>
            </a:bodyPr>
            <a:lstStyle>
              <a:defPPr>
                <a:defRPr lang="en-US"/>
              </a:defPPr>
              <a:lvl1pPr>
                <a:defRPr sz="1200"/>
              </a:lvl1pPr>
            </a:lstStyle>
            <a:p>
              <a:pPr lvl="0" algn="l"/>
              <a:r>
                <a:rPr lang="bg-BG" sz="200" noProof="1" smtClean="0">
                  <a:ln w="0">
                    <a:noFill/>
                  </a:ln>
                  <a:solidFill>
                    <a:schemeClr val="bg1"/>
                  </a:solidFill>
                  <a:effectLst/>
                </a:rPr>
                <a:t>курсове и уроци по </a:t>
              </a:r>
              <a:r>
                <a:rPr lang="bg-BG" sz="200" kern="1200" noProof="1" smtClean="0">
                  <a:ln w="0">
                    <a:noFill/>
                  </a:ln>
                  <a:solidFill>
                    <a:schemeClr val="bg1"/>
                  </a:solidFill>
                  <a:effectLst/>
                  <a:latin typeface="Corbel" pitchFamily="34" charset="0"/>
                  <a:ea typeface="+mn-ea"/>
                  <a:cs typeface="+mn-cs"/>
                </a:rPr>
                <a:t>програмиране – Телерик академия</a:t>
              </a:r>
              <a:endParaRPr lang="bg-BG" sz="200" kern="1200" noProof="1">
                <a:ln w="0">
                  <a:noFill/>
                </a:ln>
                <a:solidFill>
                  <a:schemeClr val="bg1"/>
                </a:solidFill>
                <a:effectLst/>
                <a:latin typeface="Corbel" pitchFamily="34" charset="0"/>
                <a:ea typeface="+mn-ea"/>
                <a:cs typeface="+mn-cs"/>
              </a:endParaRPr>
            </a:p>
          </p:txBody>
        </p:sp>
        <p:sp>
          <p:nvSpPr>
            <p:cNvPr id="45" name="TextBox 44">
              <a:hlinkClick r:id="rId16" tooltip="Безплатен курс &quot;Разработка на мобилни приложения&quot; - iPhone, Android, Windows Phone, PhoneGap, HTML5, jQuery, AJAX"/>
            </p:cNvPr>
            <p:cNvSpPr txBox="1"/>
            <p:nvPr userDrawn="1"/>
          </p:nvSpPr>
          <p:spPr>
            <a:xfrm flipH="1">
              <a:off x="3404043" y="2718405"/>
              <a:ext cx="205856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 мобилни приложения с iPhone, Android, WP7, PhoneGap</a:t>
              </a:r>
              <a:endParaRPr lang="bg-BG" sz="200" noProof="1">
                <a:ln w="0">
                  <a:noFill/>
                </a:ln>
                <a:solidFill>
                  <a:schemeClr val="bg1"/>
                </a:solidFill>
                <a:effectLst/>
              </a:endParaRPr>
            </a:p>
          </p:txBody>
        </p:sp>
        <p:sp>
          <p:nvSpPr>
            <p:cNvPr id="46" name="TextBox 45">
              <a:hlinkClick r:id="rId17" tooltip="Free C# Programming Book by Svetlin Nakov - безплатна C# книга от Светлин Наков, книга C#, книга Java, безплатна книга"/>
            </p:cNvPr>
            <p:cNvSpPr txBox="1"/>
            <p:nvPr userDrawn="1"/>
          </p:nvSpPr>
          <p:spPr>
            <a:xfrm flipH="1">
              <a:off x="1440317" y="3117785"/>
              <a:ext cx="1901159"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free C# book, безплатна книга C#, книга Java, книга C#</a:t>
              </a:r>
              <a:endParaRPr lang="bg-BG" sz="200" kern="1200" noProof="1">
                <a:ln w="0">
                  <a:noFill/>
                </a:ln>
                <a:solidFill>
                  <a:schemeClr val="bg1"/>
                </a:solidFill>
                <a:effectLst/>
                <a:latin typeface="Corbel" pitchFamily="34" charset="0"/>
                <a:ea typeface="+mn-ea"/>
                <a:cs typeface="+mn-cs"/>
              </a:endParaRPr>
            </a:p>
          </p:txBody>
        </p:sp>
        <p:sp>
          <p:nvSpPr>
            <p:cNvPr id="47" name="TextBox 46">
              <a:hlinkClick r:id="rId18" tooltip="Дончо Минков - сайт за програмиране"/>
            </p:cNvPr>
            <p:cNvSpPr txBox="1"/>
            <p:nvPr userDrawn="1"/>
          </p:nvSpPr>
          <p:spPr>
            <a:xfrm flipH="1">
              <a:off x="3401370" y="2963513"/>
              <a:ext cx="1475012"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Дончо Минков - сайт за програмиране</a:t>
              </a:r>
              <a:endParaRPr lang="bg-BG" sz="200" noProof="1">
                <a:ln w="0">
                  <a:noFill/>
                </a:ln>
                <a:solidFill>
                  <a:schemeClr val="bg1"/>
                </a:solidFill>
              </a:endParaRPr>
            </a:p>
          </p:txBody>
        </p:sp>
        <p:sp>
          <p:nvSpPr>
            <p:cNvPr id="48" name="TextBox 47">
              <a:hlinkClick r:id="rId19" tooltip="Николай Костов - блог за програмиране"/>
            </p:cNvPr>
            <p:cNvSpPr txBox="1"/>
            <p:nvPr userDrawn="1"/>
          </p:nvSpPr>
          <p:spPr>
            <a:xfrm flipH="1">
              <a:off x="3401423" y="3217864"/>
              <a:ext cx="151340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Николай Костов - блог за програмиране</a:t>
              </a:r>
              <a:endParaRPr lang="bg-BG" sz="200" kern="1200" noProof="1">
                <a:ln w="0">
                  <a:noFill/>
                </a:ln>
                <a:solidFill>
                  <a:schemeClr val="bg1"/>
                </a:solidFill>
                <a:effectLst/>
                <a:latin typeface="Corbel" pitchFamily="34" charset="0"/>
                <a:ea typeface="+mn-ea"/>
                <a:cs typeface="+mn-cs"/>
              </a:endParaRPr>
            </a:p>
          </p:txBody>
        </p:sp>
        <p:sp>
          <p:nvSpPr>
            <p:cNvPr id="49" name="TextBox 48">
              <a:hlinkClick r:id="rId20" tooltip="безплатен C# курс в софтуерната академия на Наков"/>
            </p:cNvPr>
            <p:cNvSpPr txBox="1"/>
            <p:nvPr userDrawn="1"/>
          </p:nvSpPr>
          <p:spPr>
            <a:xfrm flipH="1">
              <a:off x="3398079" y="3548402"/>
              <a:ext cx="1359837"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C# курс, програмиране, безплатно</a:t>
              </a:r>
              <a:endParaRPr lang="bg-BG" sz="200" noProof="1">
                <a:ln w="0">
                  <a:noFill/>
                </a:ln>
                <a:solidFill>
                  <a:schemeClr val="bg1"/>
                </a:solidFill>
              </a:endParaRPr>
            </a:p>
          </p:txBody>
        </p:sp>
      </p:grpSp>
      <p:sp>
        <p:nvSpPr>
          <p:cNvPr id="7" name="Title 1"/>
          <p:cNvSpPr>
            <a:spLocks noGrp="1"/>
          </p:cNvSpPr>
          <p:nvPr>
            <p:ph type="title" hasCustomPrompt="1"/>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9" name="TextBox 8">
            <a:hlinkClick r:id="rId2" tooltip="Форум за програмиране и уеб дизайн - дискусии, съвети, въпроси и отговори @ Софтуерна академия на Телерик"/>
          </p:cNvPr>
          <p:cNvSpPr txBox="1"/>
          <p:nvPr userDrawn="1"/>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b="1" dirty="0" smtClean="0">
                <a:solidFill>
                  <a:schemeClr val="tx1">
                    <a:lumMod val="75000"/>
                  </a:schemeClr>
                </a:solidFill>
                <a:effectLst>
                  <a:reflection blurRad="6350" stA="55000" endA="300" endPos="45500" dir="5400000" sy="-100000" algn="bl" rotWithShape="0"/>
                </a:effectLst>
              </a:rPr>
              <a:t>?</a:t>
            </a:r>
            <a:endParaRPr lang="en-US" sz="9600" b="1" dirty="0">
              <a:solidFill>
                <a:schemeClr val="tx1">
                  <a:lumMod val="75000"/>
                </a:schemeClr>
              </a:solidFill>
              <a:effectLst>
                <a:reflection blurRad="6350" stA="55000" endA="300" endPos="45500" dir="5400000" sy="-100000" algn="bl" rotWithShape="0"/>
              </a:effectLst>
            </a:endParaRPr>
          </a:p>
        </p:txBody>
      </p:sp>
      <p:sp>
        <p:nvSpPr>
          <p:cNvPr id="11" name="TextBox 10">
            <a:hlinkClick r:id="rId4" tooltip="Програмиране за деца - безплатно в Телерик кидс академия"/>
          </p:cNvPr>
          <p:cNvSpPr txBox="1"/>
          <p:nvPr userDrawn="1"/>
        </p:nvSpPr>
        <p:spPr>
          <a:xfrm rot="9535351" flipH="1">
            <a:off x="923386"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12" name="TextBox 11">
            <a:hlinkClick r:id="rId5" tooltip="Безплатен SEO курс - оптимизация за търсачки, уроци по SEO"/>
          </p:cNvPr>
          <p:cNvSpPr txBox="1"/>
          <p:nvPr userDrawn="1"/>
        </p:nvSpPr>
        <p:spPr>
          <a:xfrm rot="16938170" flipH="1">
            <a:off x="4905823" y="966542"/>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3" name="TextBox 12">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rot="19836951" flipH="1">
            <a:off x="7379010" y="1495154"/>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4" name="TextBox 13">
            <a:hlinkClick r:id="rId7" tooltip="Училищна софтуерна академия - безплатни уроци по програмиране и уеб дизайн"/>
          </p:cNvPr>
          <p:cNvSpPr txBox="1"/>
          <p:nvPr userDrawn="1"/>
        </p:nvSpPr>
        <p:spPr>
          <a:xfrm rot="2233443" flipH="1">
            <a:off x="2139218" y="940065"/>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5" name="TextBox 14">
            <a:hlinkClick r:id="rId8" tooltip="Безплатен курс &quot;Програмиране с ASP.NET MVC&quot; - уеб технологии, бази данни, C#, .NET, ASP.NET MVC"/>
          </p:cNvPr>
          <p:cNvSpPr txBox="1"/>
          <p:nvPr userDrawn="1"/>
        </p:nvSpPr>
        <p:spPr>
          <a:xfrm rot="8530737" flipH="1">
            <a:off x="4757100"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6" name="TextBox 15">
            <a:hlinkClick r:id="rId9" tooltip="Безплатен курс &quot;Разработка на софтуер в Cloud среда&quot; - AppEngine, AWS, Azure"/>
          </p:cNvPr>
          <p:cNvSpPr txBox="1"/>
          <p:nvPr userDrawn="1"/>
        </p:nvSpPr>
        <p:spPr>
          <a:xfrm rot="12627025" flipH="1">
            <a:off x="2910497" y="4405707"/>
            <a:ext cx="386488"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7" name="TextBox 16">
            <a:hlinkClick r:id="rId10" tooltip="BG Coder - онлайн състезателна система - тренировки за състезания по програмиране - online judge"/>
          </p:cNvPr>
          <p:cNvSpPr txBox="1"/>
          <p:nvPr userDrawn="1"/>
        </p:nvSpPr>
        <p:spPr>
          <a:xfrm rot="1186146" flipH="1">
            <a:off x="6185957"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8" name="TextBox 17">
            <a:hlinkClick r:id="rId11" tooltip="Светлин Наков - курсове и уроци по програмиране, уеб дизайн, книги, обучения - безплатно"/>
          </p:cNvPr>
          <p:cNvSpPr txBox="1"/>
          <p:nvPr userDrawn="1"/>
        </p:nvSpPr>
        <p:spPr>
          <a:xfrm rot="19460650" flipH="1">
            <a:off x="3150206" y="1979501"/>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9" name="TextBox 18">
            <a:hlinkClick r:id="rId12" tooltip="Безплатен курс &quot;Качествен програмен код&quot;"/>
          </p:cNvPr>
          <p:cNvSpPr txBox="1"/>
          <p:nvPr userDrawn="1"/>
        </p:nvSpPr>
        <p:spPr>
          <a:xfrm rot="18277140" flipH="1">
            <a:off x="405234" y="3272336"/>
            <a:ext cx="413607"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20" name="TextBox 1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rot="18695734" flipH="1">
            <a:off x="3127407" y="5396299"/>
            <a:ext cx="548101" cy="1015663"/>
          </a:xfrm>
          <a:prstGeom prst="rect">
            <a:avLst/>
          </a:prstGeom>
          <a:noFill/>
        </p:spPr>
        <p:txBody>
          <a:bodyPr wrap="square" rtlCol="0">
            <a:spAutoFit/>
          </a:bodyPr>
          <a:lstStyle/>
          <a:p>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1" name="TextBox 20">
            <a:hlinkClick r:id="rId14" tooltip="Безплатен ASP.NET курс - уеб програмиране, бази данни, C#, .NET, ASP.NET"/>
          </p:cNvPr>
          <p:cNvSpPr txBox="1"/>
          <p:nvPr userDrawn="1"/>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r>
              <a:rPr lang="en-US" sz="4000" dirty="0" smtClean="0">
                <a:solidFill>
                  <a:schemeClr val="accent4">
                    <a:lumMod val="60000"/>
                    <a:lumOff val="40000"/>
                  </a:schemeClr>
                </a:solidFill>
                <a:effectLst>
                  <a:reflection blurRad="6350" stA="55000" endA="300" endPos="45500" dir="5400000" sy="-100000" algn="bl" rotWithShape="0"/>
                </a:effectLst>
              </a:rPr>
              <a:t>?</a:t>
            </a:r>
            <a:endParaRPr lang="en-US" sz="4000" dirty="0">
              <a:solidFill>
                <a:schemeClr val="accent4">
                  <a:lumMod val="60000"/>
                  <a:lumOff val="40000"/>
                </a:schemeClr>
              </a:solidFill>
              <a:effectLst>
                <a:reflection blurRad="6350" stA="55000" endA="300" endPos="45500" dir="5400000" sy="-100000" algn="bl" rotWithShape="0"/>
              </a:effectLst>
            </a:endParaRPr>
          </a:p>
        </p:txBody>
      </p:sp>
      <p:sp>
        <p:nvSpPr>
          <p:cNvPr id="22" name="TextBox 21">
            <a:hlinkClick r:id="rId15" tooltip="Софтуерна академия на Телерик - безплатни курсове и уроци по програмиране"/>
          </p:cNvPr>
          <p:cNvSpPr txBox="1"/>
          <p:nvPr userDrawn="1"/>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000" b="1" spc="150" dirty="0" smtClean="0">
                <a:ln w="11430"/>
                <a:solidFill>
                  <a:schemeClr val="accent4">
                    <a:lumMod val="60000"/>
                    <a:lumOff val="40000"/>
                  </a:schemeClr>
                </a:solidFill>
                <a:effectLst>
                  <a:outerShdw blurRad="25400" algn="tl" rotWithShape="0">
                    <a:srgbClr val="000000">
                      <a:alpha val="43000"/>
                    </a:srgbClr>
                  </a:outerShdw>
                </a:effectLst>
              </a:rPr>
              <a:t>?</a:t>
            </a:r>
            <a:endParaRPr lang="en-US" sz="4000" b="1" spc="150" dirty="0">
              <a:ln w="11430"/>
              <a:solidFill>
                <a:schemeClr val="accent4">
                  <a:lumMod val="60000"/>
                  <a:lumOff val="40000"/>
                </a:schemeClr>
              </a:solidFill>
              <a:effectLst>
                <a:outerShdw blurRad="25400" algn="tl" rotWithShape="0">
                  <a:srgbClr val="000000">
                    <a:alpha val="43000"/>
                  </a:srgbClr>
                </a:outerShdw>
              </a:effectLst>
            </a:endParaRPr>
          </a:p>
        </p:txBody>
      </p:sp>
      <p:sp>
        <p:nvSpPr>
          <p:cNvPr id="23" name="TextBox 22">
            <a:hlinkClick r:id="rId16" tooltip="Безплатен курс &quot;Разработка на мобилни приложения&quot; - iPhone, Android, Windows Phone, PhoneGap, HTML5, jQuery, AJAX"/>
          </p:cNvPr>
          <p:cNvSpPr txBox="1"/>
          <p:nvPr userDrawn="1"/>
        </p:nvSpPr>
        <p:spPr>
          <a:xfrm rot="20840689" flipH="1">
            <a:off x="8186733" y="5517701"/>
            <a:ext cx="357408" cy="646331"/>
          </a:xfrm>
          <a:prstGeom prst="rect">
            <a:avLst/>
          </a:prstGeom>
          <a:noFill/>
        </p:spPr>
        <p:txBody>
          <a:bodyPr wrap="square" rtlCol="0">
            <a:spAutoFit/>
          </a:bodyPr>
          <a:lstStyle/>
          <a:p>
            <a:r>
              <a:rPr lang="en-US" sz="3600" b="1" dirty="0" smtClean="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24" name="TextBox 23">
            <a:hlinkClick r:id="rId17" tooltip="Free C# Programming Book by Svetlin Nakov - безплатна C# книга от Светлин Наков, книга C#, книга Java, безплатна книга"/>
          </p:cNvPr>
          <p:cNvSpPr txBox="1"/>
          <p:nvPr userDrawn="1"/>
        </p:nvSpPr>
        <p:spPr>
          <a:xfrm rot="15426793" flipH="1">
            <a:off x="1145826" y="4072253"/>
            <a:ext cx="369652" cy="769441"/>
          </a:xfrm>
          <a:prstGeom prst="rect">
            <a:avLst/>
          </a:prstGeom>
          <a:noFill/>
        </p:spPr>
        <p:txBody>
          <a:bodyPr wrap="square" rtlCol="0">
            <a:spAutoFit/>
            <a:scene3d>
              <a:camera prst="orthographicFront"/>
              <a:lightRig rig="threePt" dir="t"/>
            </a:scene3d>
            <a:sp3d extrusionH="57150">
              <a:bevelT w="38100" h="38100"/>
            </a:sp3d>
          </a:bodyPr>
          <a:lstStyle/>
          <a:p>
            <a:r>
              <a:rPr lang="en-US" sz="4400" dirty="0" smtClean="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endPar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ndParaRPr>
          </a:p>
        </p:txBody>
      </p:sp>
      <p:sp>
        <p:nvSpPr>
          <p:cNvPr id="25" name="TextBox 24">
            <a:hlinkClick r:id="rId18" tooltip="Дончо Минков - сайт за програмиране"/>
          </p:cNvPr>
          <p:cNvSpPr txBox="1"/>
          <p:nvPr userDrawn="1"/>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dirty="0" smtClean="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endPar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6" name="TextBox 25">
            <a:hlinkClick r:id="rId19" tooltip="Николай Костов - блог за програмиране"/>
          </p:cNvPr>
          <p:cNvSpPr txBox="1"/>
          <p:nvPr userDrawn="1"/>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b="1" dirty="0" smtClean="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27" name="TextBox 26">
            <a:hlinkClick r:id="rId20" tooltip="C# курс - програмиране, уроци, видео, лекции от Наков"/>
          </p:cNvPr>
          <p:cNvSpPr txBox="1"/>
          <p:nvPr userDrawn="1"/>
        </p:nvSpPr>
        <p:spPr>
          <a:xfrm rot="2086872" flipH="1">
            <a:off x="8330354" y="1359227"/>
            <a:ext cx="444390" cy="584775"/>
          </a:xfrm>
          <a:prstGeom prst="rect">
            <a:avLst/>
          </a:prstGeom>
          <a:noFill/>
        </p:spPr>
        <p:txBody>
          <a:bodyPr wrap="square" rtlCol="0">
            <a:spAutoFit/>
            <a:scene3d>
              <a:camera prst="orthographicFront"/>
              <a:lightRig rig="threePt" dir="t"/>
            </a:scene3d>
            <a:sp3d extrusionH="57150">
              <a:bevelT w="38100" h="38100"/>
            </a:sp3d>
          </a:bodyPr>
          <a:lstStyle/>
          <a:p>
            <a:r>
              <a:rPr lang="en-US" sz="3200" dirty="0" smtClean="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endPar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8" name="Rectangle 27"/>
          <p:cNvSpPr/>
          <p:nvPr userDrawn="1"/>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7600" b="1" spc="150" noProof="0" dirty="0" smtClean="0">
                <a:ln w="11430"/>
                <a:solidFill>
                  <a:schemeClr val="tx1">
                    <a:lumMod val="40000"/>
                    <a:lumOff val="60000"/>
                  </a:schemeClr>
                </a:solidFill>
                <a:effectLst>
                  <a:outerShdw blurRad="25400" algn="tl" rotWithShape="0">
                    <a:srgbClr val="000000">
                      <a:alpha val="43000"/>
                    </a:srgbClr>
                  </a:outerShdw>
                </a:effectLst>
                <a:latin typeface="+mn-lt"/>
              </a:rPr>
              <a:t>Questions?</a:t>
            </a:r>
            <a:endParaRPr lang="en-US" sz="7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6807131" y="6400800"/>
            <a:ext cx="2218556" cy="369332"/>
          </a:xfrm>
          <a:prstGeom prst="rect">
            <a:avLst/>
          </a:prstGeom>
        </p:spPr>
        <p:txBody>
          <a:bodyPr wrap="none">
            <a:spAutoFit/>
          </a:bodyPr>
          <a:lstStyle>
            <a:lvl1pPr marL="0" indent="0" algn="r">
              <a:buNone/>
              <a:defRPr sz="1800"/>
            </a:lvl1pPr>
          </a:lstStyle>
          <a:p>
            <a:pPr lvl="0"/>
            <a:r>
              <a:rPr lang="en-US" dirty="0" smtClean="0"/>
              <a:t>Course web site URL</a:t>
            </a:r>
            <a:endParaRPr lang="en-US" dirty="0"/>
          </a:p>
        </p:txBody>
      </p:sp>
      <p:sp>
        <p:nvSpPr>
          <p:cNvPr id="10" name="TextBox 9">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a:lnSpc>
                <a:spcPct val="80000"/>
              </a:lnSpc>
            </a:pPr>
            <a:r>
              <a:rPr lang="en-US" sz="12000" b="1" dirty="0" smtClean="0">
                <a:solidFill>
                  <a:srgbClr val="FFBF8B"/>
                </a:solidFill>
                <a:effectLst>
                  <a:reflection blurRad="6350" stA="55000" endA="300" endPos="45500" dir="5400000" sy="-100000" algn="bl" rotWithShape="0"/>
                </a:effectLst>
                <a:latin typeface="Cambria" pitchFamily="18" charset="0"/>
              </a:rPr>
              <a:t>?</a:t>
            </a:r>
            <a:endParaRPr lang="en-US" sz="12000" b="1" dirty="0">
              <a:solidFill>
                <a:srgbClr val="FFBF8B"/>
              </a:solidFill>
              <a:effectLst>
                <a:reflection blurRad="6350" stA="55000" endA="300" endPos="45500" dir="5400000" sy="-100000" algn="bl" rotWithShape="0"/>
              </a:effectLst>
              <a:latin typeface="Cambria" pitchFamily="18" charset="0"/>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microsoft.com/office/2007/relationships/hdphoto" Target="../media/hdphoto1.wdp"/><Relationship Id="rId5" Type="http://schemas.openxmlformats.org/officeDocument/2006/relationships/slideLayout" Target="../slideLayouts/slideLayout5.xml"/><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0" y="0"/>
            <a:ext cx="914399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p:cNvPicPr>
            <a:picLocks noChangeAspect="1" noChangeArrowheads="1"/>
          </p:cNvPicPr>
          <p:nvPr userDrawn="1"/>
        </p:nvPicPr>
        <p:blipFill>
          <a:blip r:embed="rId8" cstate="email">
            <a:extLst>
              <a:ext uri="{28A0092B-C50C-407E-A947-70E740481C1C}">
                <a14:useLocalDpi xmlns:a14="http://schemas.microsoft.com/office/drawing/2010/main" val="0"/>
              </a:ext>
            </a:extLst>
          </a:blip>
          <a:srcRect/>
          <a:stretch>
            <a:fillRect/>
          </a:stretch>
        </p:blipFill>
        <p:spPr bwMode="auto">
          <a:xfrm>
            <a:off x="0" y="63500"/>
            <a:ext cx="9144000" cy="590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
          <p:cNvPicPr>
            <a:picLocks noChangeAspect="1" noChangeArrowheads="1"/>
          </p:cNvPicPr>
          <p:nvPr userDrawn="1"/>
        </p:nvPicPr>
        <p:blipFill>
          <a:blip r:embed="rId9" cstate="email">
            <a:extLst>
              <a:ext uri="{28A0092B-C50C-407E-A947-70E740481C1C}">
                <a14:useLocalDpi xmlns:a14="http://schemas.microsoft.com/office/drawing/2010/main" val="0"/>
              </a:ext>
            </a:extLst>
          </a:blip>
          <a:srcRect/>
          <a:stretch>
            <a:fillRect/>
          </a:stretch>
        </p:blipFill>
        <p:spPr bwMode="auto">
          <a:xfrm>
            <a:off x="0" y="247650"/>
            <a:ext cx="9144000" cy="483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userDrawn="1"/>
        </p:nvPicPr>
        <p:blipFill>
          <a:blip r:embed="rId10">
            <a:extLst>
              <a:ext uri="{BEBA8EAE-BF5A-486C-A8C5-ECC9F3942E4B}">
                <a14:imgProps xmlns:a14="http://schemas.microsoft.com/office/drawing/2010/main">
                  <a14:imgLayer r:embed="rId11">
                    <a14:imgEffect>
                      <a14:brightnessContrast bright="20000"/>
                    </a14:imgEffect>
                  </a14:imgLayer>
                </a14:imgProps>
              </a:ext>
              <a:ext uri="{28A0092B-C50C-407E-A947-70E740481C1C}">
                <a14:useLocalDpi xmlns:a14="http://schemas.microsoft.com/office/drawing/2010/main" val="0"/>
              </a:ext>
            </a:extLst>
          </a:blip>
          <a:stretch>
            <a:fillRect/>
          </a:stretch>
        </p:blipFill>
        <p:spPr bwMode="auto">
          <a:xfrm>
            <a:off x="152400" y="228600"/>
            <a:ext cx="1714500" cy="428625"/>
          </a:xfrm>
          <a:prstGeom prst="rect">
            <a:avLst/>
          </a:prstGeom>
          <a:noFill/>
          <a:effectLst>
            <a:outerShdw blurRad="127000" sx="101000" sy="101000" algn="ctr" rotWithShape="0">
              <a:schemeClr val="tx1">
                <a:lumMod val="20000"/>
                <a:lumOff val="80000"/>
                <a:alpha val="75000"/>
              </a:schemeClr>
            </a:outerShdw>
          </a:effectLst>
          <a:extLst>
            <a:ext uri="{909E8E84-426E-40DD-AFC4-6F175D3DCCD1}">
              <a14:hiddenFill xmlns:a14="http://schemas.microsoft.com/office/drawing/2010/main">
                <a:solidFill>
                  <a:srgbClr val="FFFFFF"/>
                </a:solidFill>
              </a14:hiddenFill>
            </a:ext>
          </a:extLst>
        </p:spPr>
      </p:pic>
    </p:spTree>
  </p:cSld>
  <p:clrMap bg1="dk1" tx1="lt1" bg2="dk2" tx2="lt2" accent1="accent1" accent2="accent2" accent3="accent3" accent4="accent4" accent5="accent5" accent6="accent6" hlink="hlink" folHlink="folHlink"/>
  <p:sldLayoutIdLst>
    <p:sldLayoutId id="2147483701" r:id="rId1"/>
    <p:sldLayoutId id="2147483688" r:id="rId2"/>
    <p:sldLayoutId id="2147483704" r:id="rId3"/>
    <p:sldLayoutId id="2147483689" r:id="rId4"/>
    <p:sldLayoutId id="2147483703" r:id="rId5"/>
  </p:sldLayoutIdLst>
  <p:timing>
    <p:tnLst>
      <p:par>
        <p:cTn id="1" dur="indefinite" restart="never" nodeType="tmRoot"/>
      </p:par>
    </p:tnLst>
  </p:timing>
  <p:hf hdr="0" ftr="0" dt="0"/>
  <p:txStyles>
    <p:titleStyle>
      <a:lvl1pPr algn="r" rtl="0" eaLnBrk="0" fontAlgn="base" hangingPunct="0">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p:titleStyle>
    <p:body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hyperlink" Target="http://academy.telerik.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hyperlink" Target="http://csharpfundamentals.telerik.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2.xml"/><Relationship Id="rId1" Type="http://schemas.openxmlformats.org/officeDocument/2006/relationships/slideLayout" Target="../slideLayouts/slideLayout4.xml"/><Relationship Id="rId5" Type="http://schemas.openxmlformats.org/officeDocument/2006/relationships/image" Target="../media/image25.jpeg"/><Relationship Id="rId4" Type="http://schemas.openxmlformats.org/officeDocument/2006/relationships/image" Target="../media/image24.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6.xml"/><Relationship Id="rId1" Type="http://schemas.openxmlformats.org/officeDocument/2006/relationships/slideLayout" Target="../slideLayouts/slideLayout4.xml"/><Relationship Id="rId5" Type="http://schemas.openxmlformats.org/officeDocument/2006/relationships/image" Target="../media/image29.png"/><Relationship Id="rId4" Type="http://schemas.openxmlformats.org/officeDocument/2006/relationships/image" Target="../media/image28.png"/></Relationships>
</file>

<file path=ppt/slides/_rels/slide32.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csharpfundamentals.telerik.com/" TargetMode="Externa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www.devbg.org/img/Logo-BASD.jpg"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hyperlink" Target="http://facebook.com/TelerikAcademy" TargetMode="External"/><Relationship Id="rId3" Type="http://schemas.openxmlformats.org/officeDocument/2006/relationships/hyperlink" Target="http://academy.telerik.com/" TargetMode="External"/><Relationship Id="rId7" Type="http://schemas.openxmlformats.org/officeDocument/2006/relationships/image" Target="../media/image34.png"/><Relationship Id="rId2" Type="http://schemas.openxmlformats.org/officeDocument/2006/relationships/hyperlink" Target="http://csharpfundamentals.telerik.com/" TargetMode="Externa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hyperlink" Target="http://forums.academy.telerik.com/" TargetMode="External"/><Relationship Id="rId10" Type="http://schemas.openxmlformats.org/officeDocument/2006/relationships/image" Target="../media/image6.png"/><Relationship Id="rId4" Type="http://schemas.openxmlformats.org/officeDocument/2006/relationships/hyperlink" Target="http://www.facebook.com/telerikacademy" TargetMode="External"/><Relationship Id="rId9" Type="http://schemas.openxmlformats.org/officeDocument/2006/relationships/image" Target="../media/image35.png"/></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4" descr="http://loneranger2008.files.wordpress.com/2008/05/lightning-gallery-18.jpg"/>
          <p:cNvPicPr>
            <a:picLocks noChangeAspect="1" noChangeArrowheads="1"/>
          </p:cNvPicPr>
          <p:nvPr/>
        </p:nvPicPr>
        <p:blipFill>
          <a:blip r:embed="rId3" cstate="screen">
            <a:clrChange>
              <a:clrFrom>
                <a:srgbClr val="020A2F"/>
              </a:clrFrom>
              <a:clrTo>
                <a:srgbClr val="020A2F">
                  <a:alpha val="0"/>
                </a:srgbClr>
              </a:clrTo>
            </a:clrChange>
            <a:extLst>
              <a:ext uri="{28A0092B-C50C-407E-A947-70E740481C1C}">
                <a14:useLocalDpi xmlns:a14="http://schemas.microsoft.com/office/drawing/2010/main" val="0"/>
              </a:ext>
            </a:extLst>
          </a:blip>
          <a:srcRect/>
          <a:stretch>
            <a:fillRect/>
          </a:stretch>
        </p:blipFill>
        <p:spPr bwMode="auto">
          <a:xfrm flipH="1">
            <a:off x="1447800" y="457200"/>
            <a:ext cx="7239000" cy="2057400"/>
          </a:xfrm>
          <a:prstGeom prst="rect">
            <a:avLst/>
          </a:prstGeom>
          <a:noFill/>
          <a:effectLst>
            <a:softEdge rad="127000"/>
          </a:effectLst>
        </p:spPr>
      </p:pic>
      <p:sp>
        <p:nvSpPr>
          <p:cNvPr id="2" name="Title 1"/>
          <p:cNvSpPr>
            <a:spLocks noGrp="1"/>
          </p:cNvSpPr>
          <p:nvPr>
            <p:ph type="ctrTitle"/>
          </p:nvPr>
        </p:nvSpPr>
        <p:spPr>
          <a:xfrm>
            <a:off x="457200" y="1752600"/>
            <a:ext cx="8229600" cy="1524000"/>
          </a:xfrm>
        </p:spPr>
        <p:txBody>
          <a:bodyPr/>
          <a:lstStyle/>
          <a:p>
            <a:r>
              <a:rPr lang="en-US" dirty="0"/>
              <a:t>Exception Handling</a:t>
            </a:r>
          </a:p>
        </p:txBody>
      </p:sp>
      <p:sp>
        <p:nvSpPr>
          <p:cNvPr id="3" name="Subtitle 2"/>
          <p:cNvSpPr>
            <a:spLocks noGrp="1"/>
          </p:cNvSpPr>
          <p:nvPr>
            <p:ph type="subTitle" idx="1"/>
          </p:nvPr>
        </p:nvSpPr>
        <p:spPr>
          <a:xfrm>
            <a:off x="457200" y="3349736"/>
            <a:ext cx="8229600" cy="569120"/>
          </a:xfrm>
        </p:spPr>
        <p:txBody>
          <a:bodyPr/>
          <a:lstStyle/>
          <a:p>
            <a:r>
              <a:rPr lang="en-US" dirty="0"/>
              <a:t>Handling Errors during the Program Execution</a:t>
            </a:r>
          </a:p>
        </p:txBody>
      </p:sp>
      <p:sp>
        <p:nvSpPr>
          <p:cNvPr id="12" name="TextBox 10"/>
          <p:cNvSpPr txBox="1"/>
          <p:nvPr/>
        </p:nvSpPr>
        <p:spPr>
          <a:xfrm rot="21108038">
            <a:off x="1645315" y="459998"/>
            <a:ext cx="5415265" cy="461665"/>
          </a:xfrm>
          <a:prstGeom prst="rect">
            <a:avLst/>
          </a:prstGeom>
          <a:noFill/>
        </p:spPr>
        <p:txBody>
          <a:bodyPr wrap="none" rtlCol="0">
            <a:spAutoFit/>
          </a:bodyP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r>
              <a:rPr lang="en-US" sz="2400" b="1" dirty="0" smtClean="0">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hlinkClick r:id="rId4"/>
              </a:rPr>
              <a:t>http://csharpfundamentals.telerik.com</a:t>
            </a:r>
            <a:endParaRPr lang="en-US" sz="2400" b="1" dirty="0">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endParaRPr>
          </a:p>
        </p:txBody>
      </p:sp>
      <p:pic>
        <p:nvPicPr>
          <p:cNvPr id="19" name="Picture 18">
            <a:hlinkClick r:id="rId4"/>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77921" y="4626204"/>
            <a:ext cx="1690210" cy="1611475"/>
          </a:xfrm>
          <a:prstGeom prst="rect">
            <a:avLst/>
          </a:prstGeom>
        </p:spPr>
      </p:pic>
      <p:pic>
        <p:nvPicPr>
          <p:cNvPr id="21" name="Picture 2" descr="http://ralphlosey.files.wordpress.com/2008/08/quantum_computing.jpg?w=297&amp;h=210"/>
          <p:cNvPicPr>
            <a:picLocks noChangeAspect="1" noChangeArrowheads="1"/>
          </p:cNvPicPr>
          <p:nvPr/>
        </p:nvPicPr>
        <p:blipFill>
          <a:blip r:embed="rId6" cstate="screen">
            <a:extLst>
              <a:ext uri="{28A0092B-C50C-407E-A947-70E740481C1C}">
                <a14:useLocalDpi xmlns:a14="http://schemas.microsoft.com/office/drawing/2010/main" val="0"/>
              </a:ext>
            </a:extLst>
          </a:blip>
          <a:srcRect/>
          <a:stretch>
            <a:fillRect/>
          </a:stretch>
        </p:blipFill>
        <p:spPr bwMode="auto">
          <a:xfrm>
            <a:off x="6019800" y="4556062"/>
            <a:ext cx="2560133" cy="1768538"/>
          </a:xfrm>
          <a:prstGeom prst="roundRect">
            <a:avLst>
              <a:gd name="adj" fmla="val 9598"/>
            </a:avLst>
          </a:prstGeom>
          <a:noFill/>
          <a:effectLst>
            <a:softEdge rad="12700"/>
          </a:effectLst>
        </p:spPr>
      </p:pic>
      <p:sp>
        <p:nvSpPr>
          <p:cNvPr id="18" name="Text Placeholder 6"/>
          <p:cNvSpPr>
            <a:spLocks noGrp="1"/>
          </p:cNvSpPr>
          <p:nvPr/>
        </p:nvSpPr>
        <p:spPr>
          <a:xfrm>
            <a:off x="228600" y="5575753"/>
            <a:ext cx="3597652" cy="400110"/>
          </a:xfrm>
          <a:prstGeom prst="rect">
            <a:avLst/>
          </a:prstGeom>
          <a:noFill/>
        </p:spPr>
        <p:txBody>
          <a:bodyPr wrap="square" rtlCol="0">
            <a:spAutoFit/>
          </a:bodyPr>
          <a:lstStyle>
            <a:lvl1pPr marL="319088" indent="-319088" algn="l" rtl="0" eaLnBrk="1" fontAlgn="base" hangingPunct="1">
              <a:spcBef>
                <a:spcPct val="0"/>
              </a:spcBef>
              <a:spcAft>
                <a:spcPct val="0"/>
              </a:spcAft>
              <a:buClr>
                <a:schemeClr val="accent5">
                  <a:lumMod val="40000"/>
                  <a:lumOff val="60000"/>
                </a:schemeClr>
              </a:buClr>
              <a:buSzPct val="70000"/>
              <a:buFont typeface="Wingdings 2" pitchFamily="18" charset="2"/>
              <a:buNone/>
              <a:defRPr lang="en-US" sz="18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marL="0" indent="0"/>
            <a:r>
              <a:rPr lang="en-US" sz="2000" dirty="0">
                <a:solidFill>
                  <a:schemeClr val="tx2">
                    <a:lumMod val="20000"/>
                    <a:lumOff val="80000"/>
                  </a:schemeClr>
                </a:solidFill>
              </a:rPr>
              <a:t>Learning &amp; Development Team</a:t>
            </a:r>
          </a:p>
        </p:txBody>
      </p:sp>
      <p:sp>
        <p:nvSpPr>
          <p:cNvPr id="22" name="Text Placeholder 7"/>
          <p:cNvSpPr>
            <a:spLocks noGrp="1"/>
          </p:cNvSpPr>
          <p:nvPr/>
        </p:nvSpPr>
        <p:spPr>
          <a:xfrm>
            <a:off x="228600" y="5880553"/>
            <a:ext cx="3990513" cy="369332"/>
          </a:xfrm>
          <a:prstGeom prst="rect">
            <a:avLst/>
          </a:prstGeom>
          <a:noFill/>
        </p:spPr>
        <p:txBody>
          <a:bodyPr wrap="square" rtlCol="0">
            <a:spAutoFit/>
          </a:bodyPr>
          <a:lstStyle>
            <a:lvl1pPr marL="319088" indent="-319088" algn="l" rtl="0" eaLnBrk="1" fontAlgn="base" hangingPunct="1">
              <a:spcBef>
                <a:spcPct val="0"/>
              </a:spcBef>
              <a:spcAft>
                <a:spcPct val="0"/>
              </a:spcAft>
              <a:buClr>
                <a:schemeClr val="accent5">
                  <a:lumMod val="40000"/>
                  <a:lumOff val="60000"/>
                </a:schemeClr>
              </a:buClr>
              <a:buSzPct val="70000"/>
              <a:buFont typeface="Wingdings 2" pitchFamily="18" charset="2"/>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1800" dirty="0">
                <a:hlinkClick r:id="rId7"/>
              </a:rPr>
              <a:t>http://academy.telerik.com</a:t>
            </a:r>
            <a:r>
              <a:rPr lang="en-US" sz="1800" dirty="0"/>
              <a:t> </a:t>
            </a:r>
          </a:p>
        </p:txBody>
      </p:sp>
      <p:sp>
        <p:nvSpPr>
          <p:cNvPr id="23" name="Text Placeholder 13"/>
          <p:cNvSpPr>
            <a:spLocks noGrp="1"/>
          </p:cNvSpPr>
          <p:nvPr/>
        </p:nvSpPr>
        <p:spPr>
          <a:xfrm>
            <a:off x="228600" y="5201110"/>
            <a:ext cx="3990513" cy="461665"/>
          </a:xfrm>
          <a:prstGeom prst="rect">
            <a:avLst/>
          </a:prstGeom>
          <a:noFill/>
        </p:spPr>
        <p:txBody>
          <a:bodyPr wrap="square" rtlCol="0">
            <a:spAutoFit/>
          </a:bodyPr>
          <a:lstStyle>
            <a:lvl1pPr marL="319088" indent="-319088" algn="l" rtl="0" eaLnBrk="1" fontAlgn="base" hangingPunct="1">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spcBef>
                <a:spcPct val="0"/>
              </a:spcBef>
              <a:buNone/>
            </a:pPr>
            <a:r>
              <a:rPr lang="en-US" sz="2400" dirty="0">
                <a:solidFill>
                  <a:schemeClr val="tx2">
                    <a:lumMod val="50000"/>
                  </a:schemeClr>
                </a:solidFill>
                <a:latin typeface="Corbel" pitchFamily="34" charset="0"/>
              </a:rPr>
              <a:t>Telerik Software Academy</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ChangeArrowheads="1"/>
          </p:cNvSpPr>
          <p:nvPr>
            <p:ph type="title"/>
          </p:nvPr>
        </p:nvSpPr>
        <p:spPr/>
        <p:txBody>
          <a:bodyPr/>
          <a:lstStyle/>
          <a:p>
            <a:r>
              <a:rPr lang="en-US" sz="3800" dirty="0" smtClean="0"/>
              <a:t>Exception Properties – Example</a:t>
            </a:r>
            <a:endParaRPr lang="bg-BG" sz="3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10</a:t>
            </a:fld>
            <a:endParaRPr lang="en-US" dirty="0"/>
          </a:p>
        </p:txBody>
      </p:sp>
      <p:sp>
        <p:nvSpPr>
          <p:cNvPr id="543748" name="Rectangle 4"/>
          <p:cNvSpPr>
            <a:spLocks noChangeArrowheads="1"/>
          </p:cNvSpPr>
          <p:nvPr/>
        </p:nvSpPr>
        <p:spPr bwMode="auto">
          <a:xfrm>
            <a:off x="539750" y="998577"/>
            <a:ext cx="8064500" cy="54784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class Exceptions</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Example</a:t>
            </a:r>
            <a:endPar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75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static void CauseFormatException()</a:t>
            </a:r>
          </a:p>
          <a:p>
            <a:pPr eaLnBrk="0" hangingPunct="0">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75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string s = "an invalid number";</a:t>
            </a:r>
          </a:p>
          <a:p>
            <a:pPr eaLnBrk="0" hangingPunct="0">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Int32.Parse(s);</a:t>
            </a:r>
          </a:p>
          <a:p>
            <a:pPr eaLnBrk="0" hangingPunct="0">
              <a:lnSpc>
                <a:spcPct val="75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static void Main()</a:t>
            </a:r>
          </a:p>
          <a:p>
            <a:pPr eaLnBrk="0" hangingPunct="0">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75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try</a:t>
            </a:r>
          </a:p>
          <a:p>
            <a:pPr eaLnBrk="0" hangingPunct="0">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75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CauseFormatException();</a:t>
            </a:r>
          </a:p>
          <a:p>
            <a:pPr eaLnBrk="0" hangingPunct="0">
              <a:lnSpc>
                <a:spcPct val="75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catch (FormatException fe)</a:t>
            </a:r>
          </a:p>
          <a:p>
            <a:pPr eaLnBrk="0" hangingPunct="0">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75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Console.Error.WriteLine("Exception: {0}\n{1}",</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fe.Message, fe.StackTrace);</a:t>
            </a:r>
          </a:p>
          <a:p>
            <a:pPr eaLnBrk="0" hangingPunct="0">
              <a:lnSpc>
                <a:spcPct val="75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75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75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3867185616"/>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Rectangle 2"/>
          <p:cNvSpPr>
            <a:spLocks noGrp="1" noChangeArrowheads="1"/>
          </p:cNvSpPr>
          <p:nvPr>
            <p:ph type="title"/>
          </p:nvPr>
        </p:nvSpPr>
        <p:spPr/>
        <p:txBody>
          <a:bodyPr anchor="ctr" anchorCtr="0">
            <a:noAutofit/>
          </a:bodyPr>
          <a:lstStyle/>
          <a:p>
            <a:r>
              <a:rPr lang="en-US" dirty="0"/>
              <a:t>Exception Properties</a:t>
            </a:r>
            <a:endParaRPr lang="bg-BG" dirty="0"/>
          </a:p>
        </p:txBody>
      </p:sp>
      <p:sp>
        <p:nvSpPr>
          <p:cNvPr id="545795" name="Rectangle 3"/>
          <p:cNvSpPr>
            <a:spLocks noGrp="1" noChangeArrowheads="1"/>
          </p:cNvSpPr>
          <p:nvPr>
            <p:ph idx="1"/>
          </p:nvPr>
        </p:nvSpPr>
        <p:spPr>
          <a:noFill/>
          <a:ln/>
          <a:effectLst>
            <a:outerShdw dist="17961" dir="2700000" algn="ctr" rotWithShape="0">
              <a:schemeClr val="bg2"/>
            </a:outerShdw>
          </a:effectLst>
        </p:spPr>
        <p:txBody>
          <a:bodyPr/>
          <a:lstStyle/>
          <a:p>
            <a:pPr>
              <a:lnSpc>
                <a:spcPct val="100000"/>
              </a:lnSpc>
              <a:spcBef>
                <a:spcPct val="25000"/>
              </a:spcBef>
            </a:pPr>
            <a:r>
              <a:rPr lang="en-US" sz="2800" dirty="0"/>
              <a:t>The</a:t>
            </a:r>
            <a:r>
              <a:rPr lang="bg-BG" sz="2800" dirty="0"/>
              <a:t> </a:t>
            </a:r>
            <a:r>
              <a:rPr lang="en-US" sz="2800" dirty="0">
                <a:solidFill>
                  <a:schemeClr val="accent5">
                    <a:lumMod val="20000"/>
                    <a:lumOff val="80000"/>
                  </a:schemeClr>
                </a:solidFill>
                <a:latin typeface="Consolas" pitchFamily="49" charset="0"/>
                <a:cs typeface="Consolas" pitchFamily="49" charset="0"/>
              </a:rPr>
              <a:t>Message</a:t>
            </a:r>
            <a:r>
              <a:rPr lang="en-US" sz="2800" dirty="0"/>
              <a:t> property gives brief description of the problem</a:t>
            </a:r>
            <a:endParaRPr lang="bg-BG" sz="2800" dirty="0"/>
          </a:p>
          <a:p>
            <a:pPr>
              <a:lnSpc>
                <a:spcPct val="100000"/>
              </a:lnSpc>
              <a:spcBef>
                <a:spcPct val="25000"/>
              </a:spcBef>
            </a:pPr>
            <a:r>
              <a:rPr lang="en-US" sz="2800" dirty="0"/>
              <a:t>The</a:t>
            </a:r>
            <a:r>
              <a:rPr lang="bg-BG" sz="2800" dirty="0"/>
              <a:t> </a:t>
            </a:r>
            <a:r>
              <a:rPr lang="en-US" sz="2800" noProof="1">
                <a:solidFill>
                  <a:schemeClr val="accent5">
                    <a:lumMod val="20000"/>
                    <a:lumOff val="80000"/>
                  </a:schemeClr>
                </a:solidFill>
                <a:latin typeface="Consolas" pitchFamily="49" charset="0"/>
                <a:cs typeface="Consolas" pitchFamily="49" charset="0"/>
              </a:rPr>
              <a:t>StackTrace</a:t>
            </a:r>
            <a:r>
              <a:rPr lang="en-US" sz="2800" dirty="0"/>
              <a:t> property is extremely useful when identifying the reason </a:t>
            </a:r>
            <a:r>
              <a:rPr lang="en-US" sz="2800" dirty="0" smtClean="0"/>
              <a:t>caused </a:t>
            </a:r>
            <a:r>
              <a:rPr lang="en-US" sz="2800" dirty="0"/>
              <a:t>the exception</a:t>
            </a:r>
            <a:endParaRPr lang="bg-BG" sz="2800"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11</a:t>
            </a:fld>
            <a:endParaRPr lang="en-US" dirty="0"/>
          </a:p>
        </p:txBody>
      </p:sp>
      <p:sp>
        <p:nvSpPr>
          <p:cNvPr id="545796" name="Rectangle 4"/>
          <p:cNvSpPr>
            <a:spLocks noChangeArrowheads="1"/>
          </p:cNvSpPr>
          <p:nvPr/>
        </p:nvSpPr>
        <p:spPr bwMode="auto">
          <a:xfrm>
            <a:off x="609601" y="3352800"/>
            <a:ext cx="7924799" cy="297004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Exception caught: Input string was not in a correct format.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System.Number.ParseInt32(String s, NumberStyles style, NumberFormatInfo info)</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System.Int32.Parse(String s)</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ExceptionsTest.CauseFormatException() in c:\consoleapplication1\exceptionstest.cs:line 8</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ExceptionsTest.Main(String[] args) in c:\consoleapplication1\exceptionstest.cs:line 15</a:t>
            </a:r>
          </a:p>
        </p:txBody>
      </p:sp>
    </p:spTree>
    <p:extLst>
      <p:ext uri="{BB962C8B-B14F-4D97-AF65-F5344CB8AC3E}">
        <p14:creationId xmlns:p14="http://schemas.microsoft.com/office/powerpoint/2010/main" val="94694358"/>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Rectangle 2"/>
          <p:cNvSpPr>
            <a:spLocks noGrp="1" noChangeArrowheads="1"/>
          </p:cNvSpPr>
          <p:nvPr>
            <p:ph type="title"/>
          </p:nvPr>
        </p:nvSpPr>
        <p:spPr/>
        <p:txBody>
          <a:bodyPr anchor="ctr" anchorCtr="0">
            <a:noAutofit/>
          </a:bodyPr>
          <a:lstStyle/>
          <a:p>
            <a:r>
              <a:rPr lang="en-US" dirty="0"/>
              <a:t>Exception Properties (2)</a:t>
            </a:r>
            <a:endParaRPr lang="bg-BG" dirty="0"/>
          </a:p>
        </p:txBody>
      </p:sp>
      <p:sp>
        <p:nvSpPr>
          <p:cNvPr id="547843" name="Rectangle 3"/>
          <p:cNvSpPr>
            <a:spLocks noGrp="1" noChangeArrowheads="1"/>
          </p:cNvSpPr>
          <p:nvPr>
            <p:ph idx="1"/>
          </p:nvPr>
        </p:nvSpPr>
        <p:spPr>
          <a:noFill/>
          <a:ln/>
          <a:effectLst>
            <a:outerShdw dist="17961" dir="2700000" algn="ctr" rotWithShape="0">
              <a:schemeClr val="bg2"/>
            </a:outerShdw>
          </a:effectLst>
        </p:spPr>
        <p:txBody>
          <a:bodyPr/>
          <a:lstStyle/>
          <a:p>
            <a:pPr>
              <a:lnSpc>
                <a:spcPct val="100000"/>
              </a:lnSpc>
            </a:pPr>
            <a:r>
              <a:rPr lang="en-US" sz="2800" dirty="0"/>
              <a:t>File names and line numbers are accessible only if the compilation </a:t>
            </a:r>
            <a:r>
              <a:rPr lang="en-US" sz="2800" dirty="0" smtClean="0"/>
              <a:t>was in </a:t>
            </a:r>
            <a:r>
              <a:rPr lang="en-US" sz="2800" dirty="0" smtClean="0">
                <a:solidFill>
                  <a:schemeClr val="accent5">
                    <a:lumMod val="20000"/>
                    <a:lumOff val="80000"/>
                  </a:schemeClr>
                </a:solidFill>
              </a:rPr>
              <a:t>Debug</a:t>
            </a:r>
            <a:r>
              <a:rPr lang="en-US" sz="2800" dirty="0" smtClean="0"/>
              <a:t> </a:t>
            </a:r>
            <a:r>
              <a:rPr lang="en-US" sz="2800" dirty="0"/>
              <a:t>mode</a:t>
            </a:r>
          </a:p>
          <a:p>
            <a:pPr>
              <a:lnSpc>
                <a:spcPct val="100000"/>
              </a:lnSpc>
            </a:pPr>
            <a:r>
              <a:rPr lang="en-US" sz="2800" dirty="0" smtClean="0"/>
              <a:t>When compiled </a:t>
            </a:r>
            <a:r>
              <a:rPr lang="en-US" sz="2800" dirty="0"/>
              <a:t>in </a:t>
            </a:r>
            <a:r>
              <a:rPr lang="en-US" sz="2800" dirty="0">
                <a:solidFill>
                  <a:schemeClr val="accent5">
                    <a:lumMod val="20000"/>
                    <a:lumOff val="80000"/>
                  </a:schemeClr>
                </a:solidFill>
              </a:rPr>
              <a:t>Release</a:t>
            </a:r>
            <a:r>
              <a:rPr lang="en-US" sz="2800" dirty="0"/>
              <a:t> mode, the </a:t>
            </a:r>
            <a:r>
              <a:rPr lang="en-US" sz="2800" dirty="0" smtClean="0"/>
              <a:t>information in the </a:t>
            </a:r>
            <a:r>
              <a:rPr lang="en-US" sz="2800" dirty="0"/>
              <a:t>property </a:t>
            </a:r>
            <a:r>
              <a:rPr lang="en-US" sz="2800" noProof="1">
                <a:solidFill>
                  <a:schemeClr val="accent5">
                    <a:lumMod val="20000"/>
                    <a:lumOff val="80000"/>
                  </a:schemeClr>
                </a:solidFill>
                <a:latin typeface="Consolas" pitchFamily="49" charset="0"/>
                <a:cs typeface="Consolas" pitchFamily="49" charset="0"/>
              </a:rPr>
              <a:t>StackTrace</a:t>
            </a:r>
            <a:r>
              <a:rPr lang="en-US" sz="2800" dirty="0"/>
              <a:t> </a:t>
            </a:r>
            <a:r>
              <a:rPr lang="en-US" sz="2800" dirty="0" smtClean="0"/>
              <a:t>is quite </a:t>
            </a:r>
            <a:r>
              <a:rPr lang="en-US" sz="2800" dirty="0"/>
              <a:t>different:</a:t>
            </a:r>
            <a:endParaRPr lang="bg-BG" sz="2800" dirty="0"/>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12</a:t>
            </a:fld>
            <a:endParaRPr lang="en-US" dirty="0"/>
          </a:p>
        </p:txBody>
      </p:sp>
      <p:sp>
        <p:nvSpPr>
          <p:cNvPr id="547844" name="Rectangle 4"/>
          <p:cNvSpPr>
            <a:spLocks noChangeArrowheads="1"/>
          </p:cNvSpPr>
          <p:nvPr/>
        </p:nvSpPr>
        <p:spPr bwMode="auto">
          <a:xfrm>
            <a:off x="627063" y="3276600"/>
            <a:ext cx="7907338" cy="163121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Exception caught: Input string was not in a correct format.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System.Number.ParseInt32(String s, NumberStyles style, NumberFormatInfo info)</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ExceptionsTest.Main(String[] args)</a:t>
            </a:r>
          </a:p>
        </p:txBody>
      </p:sp>
      <p:pic>
        <p:nvPicPr>
          <p:cNvPr id="1026" name="Picture 2"/>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1981200" y="5295900"/>
            <a:ext cx="5238750" cy="1181100"/>
          </a:xfrm>
          <a:prstGeom prst="roundRect">
            <a:avLst>
              <a:gd name="adj" fmla="val 1613"/>
            </a:avLst>
          </a:prstGeom>
          <a:noFill/>
          <a:ln w="9525">
            <a:noFill/>
            <a:miter lim="800000"/>
            <a:headEnd/>
            <a:tailEnd/>
          </a:ln>
        </p:spPr>
      </p:pic>
    </p:spTree>
    <p:extLst>
      <p:ext uri="{BB962C8B-B14F-4D97-AF65-F5344CB8AC3E}">
        <p14:creationId xmlns:p14="http://schemas.microsoft.com/office/powerpoint/2010/main" val="3090415709"/>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1810" name="Rectangle 2"/>
          <p:cNvSpPr>
            <a:spLocks noGrp="1" noChangeArrowheads="1"/>
          </p:cNvSpPr>
          <p:nvPr>
            <p:ph type="ctrTitle"/>
          </p:nvPr>
        </p:nvSpPr>
        <p:spPr>
          <a:xfrm>
            <a:off x="688974" y="4572000"/>
            <a:ext cx="7693026" cy="736600"/>
          </a:xfrm>
        </p:spPr>
        <p:txBody>
          <a:bodyPr/>
          <a:lstStyle/>
          <a:p>
            <a:pPr>
              <a:lnSpc>
                <a:spcPct val="110000"/>
              </a:lnSpc>
            </a:pPr>
            <a:r>
              <a:rPr lang="en-US" dirty="0"/>
              <a:t>Exception Properties</a:t>
            </a:r>
            <a:endParaRPr lang="bg-BG" dirty="0"/>
          </a:p>
        </p:txBody>
      </p:sp>
      <p:sp>
        <p:nvSpPr>
          <p:cNvPr id="631811" name="Rectangle 3"/>
          <p:cNvSpPr>
            <a:spLocks noChangeArrowheads="1"/>
          </p:cNvSpPr>
          <p:nvPr/>
        </p:nvSpPr>
        <p:spPr bwMode="auto">
          <a:xfrm>
            <a:off x="1292225" y="5489575"/>
            <a:ext cx="6480175" cy="450251"/>
          </a:xfrm>
          <a:prstGeom prst="rect">
            <a:avLst/>
          </a:prstGeom>
          <a:noFill/>
          <a:ln w="9525">
            <a:noFill/>
            <a:miter lim="800000"/>
            <a:headEnd/>
            <a:tailEnd/>
          </a:ln>
          <a:effectLst/>
        </p:spPr>
        <p:txBody>
          <a:bodyPr lIns="0" tIns="0" rIns="0" bIns="0" anchor="b">
            <a:spAutoFit/>
          </a:bodyPr>
          <a:lstStyle/>
          <a:p>
            <a:pPr algn="ctr" eaLnBrk="0" hangingPunct="0">
              <a:lnSpc>
                <a:spcPct val="110000"/>
              </a:lnSpc>
              <a:spcBef>
                <a:spcPct val="20000"/>
              </a:spcBef>
              <a:buClr>
                <a:schemeClr val="accent5">
                  <a:lumMod val="40000"/>
                  <a:lumOff val="60000"/>
                </a:schemeClr>
              </a:buClr>
              <a:buSzPct val="70000"/>
            </a:pPr>
            <a:r>
              <a:rPr lang="en-US" sz="2800" b="1" dirty="0" smtClean="0">
                <a:solidFill>
                  <a:srgbClr val="FAF7C8"/>
                </a:solidFill>
                <a:effectLst>
                  <a:outerShdw blurRad="38100" dist="38100" dir="2700000" algn="tl">
                    <a:srgbClr val="000000">
                      <a:alpha val="43137"/>
                    </a:srgbClr>
                  </a:outerShdw>
                </a:effectLst>
                <a:latin typeface="+mn-lt"/>
              </a:rPr>
              <a:t>Live Demo</a:t>
            </a:r>
            <a:endParaRPr lang="bg-BG" sz="2800" b="1" dirty="0" smtClean="0">
              <a:solidFill>
                <a:srgbClr val="FAF7C8"/>
              </a:solidFill>
              <a:effectLst>
                <a:outerShdw blurRad="38100" dist="38100" dir="2700000" algn="tl">
                  <a:srgbClr val="000000">
                    <a:alpha val="43137"/>
                  </a:srgbClr>
                </a:outerShdw>
              </a:effectLst>
              <a:latin typeface="+mn-lt"/>
            </a:endParaRPr>
          </a:p>
        </p:txBody>
      </p:sp>
      <p:pic>
        <p:nvPicPr>
          <p:cNvPr id="46082" name="Picture 2" descr="http://static.flickr.com/2473/3884326164_19b7f14915.jp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2360108" y="1216024"/>
            <a:ext cx="4345492" cy="291147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941159806"/>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3858" name="Rectangle 2"/>
          <p:cNvSpPr>
            <a:spLocks noGrp="1" noChangeArrowheads="1"/>
          </p:cNvSpPr>
          <p:nvPr>
            <p:ph type="ctrTitle"/>
          </p:nvPr>
        </p:nvSpPr>
        <p:spPr>
          <a:xfrm>
            <a:off x="1187450" y="4403724"/>
            <a:ext cx="6480175" cy="1539876"/>
          </a:xfrm>
        </p:spPr>
        <p:txBody>
          <a:bodyPr/>
          <a:lstStyle/>
          <a:p>
            <a:pPr>
              <a:lnSpc>
                <a:spcPct val="100000"/>
              </a:lnSpc>
            </a:pPr>
            <a:r>
              <a:rPr lang="en-US" dirty="0" smtClean="0"/>
              <a:t>The Hierarchy of</a:t>
            </a:r>
            <a:r>
              <a:rPr lang="bg-BG" dirty="0" smtClean="0"/>
              <a:t> </a:t>
            </a:r>
            <a:r>
              <a:rPr lang="en-US" dirty="0" smtClean="0"/>
              <a:t>Exceptions</a:t>
            </a:r>
            <a:endParaRPr lang="bg-BG" dirty="0"/>
          </a:p>
        </p:txBody>
      </p:sp>
      <p:pic>
        <p:nvPicPr>
          <p:cNvPr id="44034" name="Picture 2" descr="http://www.kudermann.de/diplom/LIB/ILL/other/hierarchy.jpg"/>
          <p:cNvPicPr>
            <a:picLocks noChangeAspect="1" noChangeArrowheads="1"/>
          </p:cNvPicPr>
          <p:nvPr/>
        </p:nvPicPr>
        <p:blipFill>
          <a:blip r:embed="rId3" cstate="print">
            <a:extLst>
              <a:ext uri="{28A0092B-C50C-407E-A947-70E740481C1C}">
                <a14:useLocalDpi xmlns:a14="http://schemas.microsoft.com/office/drawing/2010/main" val="0"/>
              </a:ext>
            </a:extLst>
          </a:blip>
          <a:srcRect l="-6617" t="-7651" r="-7762" b="-5257"/>
          <a:stretch>
            <a:fillRect/>
          </a:stretch>
        </p:blipFill>
        <p:spPr bwMode="auto">
          <a:xfrm>
            <a:off x="2888839" y="1075174"/>
            <a:ext cx="3083162" cy="2963426"/>
          </a:xfrm>
          <a:prstGeom prst="roundRect">
            <a:avLst>
              <a:gd name="adj" fmla="val 8684"/>
            </a:avLst>
          </a:prstGeom>
          <a:solidFill>
            <a:srgbClr val="FFFFFF"/>
          </a:solidFill>
        </p:spPr>
      </p:pic>
    </p:spTree>
    <p:extLst>
      <p:ext uri="{BB962C8B-B14F-4D97-AF65-F5344CB8AC3E}">
        <p14:creationId xmlns:p14="http://schemas.microsoft.com/office/powerpoint/2010/main" val="3700186227"/>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1" name="Rectangle 3"/>
          <p:cNvSpPr>
            <a:spLocks noGrp="1" noChangeArrowheads="1"/>
          </p:cNvSpPr>
          <p:nvPr>
            <p:ph type="title"/>
          </p:nvPr>
        </p:nvSpPr>
        <p:spPr/>
        <p:txBody>
          <a:bodyPr anchor="ctr" anchorCtr="0">
            <a:noAutofit/>
          </a:bodyPr>
          <a:lstStyle/>
          <a:p>
            <a:r>
              <a:rPr lang="en-US" dirty="0"/>
              <a:t>Exception Hierarchy</a:t>
            </a:r>
            <a:endParaRPr lang="bg-BG" dirty="0"/>
          </a:p>
        </p:txBody>
      </p:sp>
      <p:sp>
        <p:nvSpPr>
          <p:cNvPr id="549890" name="Rectangle 2"/>
          <p:cNvSpPr>
            <a:spLocks noGrp="1" noChangeArrowheads="1"/>
          </p:cNvSpPr>
          <p:nvPr>
            <p:ph idx="1"/>
          </p:nvPr>
        </p:nvSpPr>
        <p:spPr>
          <a:xfrm>
            <a:off x="323850" y="1066800"/>
            <a:ext cx="8496300" cy="5383213"/>
          </a:xfrm>
        </p:spPr>
        <p:txBody>
          <a:bodyPr/>
          <a:lstStyle/>
          <a:p>
            <a:pPr>
              <a:lnSpc>
                <a:spcPct val="100000"/>
              </a:lnSpc>
            </a:pPr>
            <a:r>
              <a:rPr lang="en-US" dirty="0"/>
              <a:t>Exceptions </a:t>
            </a:r>
            <a:r>
              <a:rPr lang="en-US" dirty="0" smtClean="0"/>
              <a:t>in .NET Framework are organized in a hierarchy</a:t>
            </a:r>
            <a:endParaRPr lang="en-US"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15</a:t>
            </a:fld>
            <a:endParaRPr lang="en-US" dirty="0"/>
          </a:p>
        </p:txBody>
      </p:sp>
      <p:pic>
        <p:nvPicPr>
          <p:cNvPr id="549892" name="Picture 4" descr="Exceptions-Hierarchy"/>
          <p:cNvPicPr>
            <a:picLocks noChangeAspect="1" noChangeArrowheads="1"/>
          </p:cNvPicPr>
          <p:nvPr/>
        </p:nvPicPr>
        <p:blipFill>
          <a:blip r:embed="rId3" cstate="print">
            <a:extLst>
              <a:ext uri="{28A0092B-C50C-407E-A947-70E740481C1C}">
                <a14:useLocalDpi xmlns:a14="http://schemas.microsoft.com/office/drawing/2010/main" val="0"/>
              </a:ext>
            </a:extLst>
          </a:blip>
          <a:srcRect l="-2039" t="-4600" r="-1981" b="-4447"/>
          <a:stretch>
            <a:fillRect/>
          </a:stretch>
        </p:blipFill>
        <p:spPr bwMode="auto">
          <a:xfrm>
            <a:off x="452176" y="2345453"/>
            <a:ext cx="8259745" cy="4009292"/>
          </a:xfrm>
          <a:prstGeom prst="roundRect">
            <a:avLst>
              <a:gd name="adj" fmla="val 4241"/>
            </a:avLst>
          </a:prstGeom>
          <a:solidFill>
            <a:schemeClr val="accent5">
              <a:lumMod val="20000"/>
              <a:lumOff val="80000"/>
            </a:schemeClr>
          </a:solidFill>
          <a:ln w="3175" algn="ctr">
            <a:noFill/>
            <a:miter lim="800000"/>
            <a:headEnd/>
            <a:tailEnd/>
          </a:ln>
          <a:effectLst/>
        </p:spPr>
      </p:pic>
    </p:spTree>
    <p:extLst>
      <p:ext uri="{BB962C8B-B14F-4D97-AF65-F5344CB8AC3E}">
        <p14:creationId xmlns:p14="http://schemas.microsoft.com/office/powerpoint/2010/main" val="3542568926"/>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ChangeArrowheads="1"/>
          </p:cNvSpPr>
          <p:nvPr>
            <p:ph type="title"/>
          </p:nvPr>
        </p:nvSpPr>
        <p:spPr/>
        <p:txBody>
          <a:bodyPr/>
          <a:lstStyle/>
          <a:p>
            <a:r>
              <a:rPr lang="en-US" dirty="0"/>
              <a:t>Types of Exceptions</a:t>
            </a:r>
            <a:endParaRPr lang="bg-BG" dirty="0"/>
          </a:p>
        </p:txBody>
      </p:sp>
      <p:sp>
        <p:nvSpPr>
          <p:cNvPr id="551939" name="Rectangle 3"/>
          <p:cNvSpPr>
            <a:spLocks noGrp="1" noChangeArrowheads="1"/>
          </p:cNvSpPr>
          <p:nvPr>
            <p:ph idx="1"/>
          </p:nvPr>
        </p:nvSpPr>
        <p:spPr>
          <a:xfrm>
            <a:off x="228600" y="1066800"/>
            <a:ext cx="8686800" cy="5387975"/>
          </a:xfrm>
        </p:spPr>
        <p:txBody>
          <a:bodyPr/>
          <a:lstStyle/>
          <a:p>
            <a:pPr>
              <a:lnSpc>
                <a:spcPct val="110000"/>
              </a:lnSpc>
            </a:pPr>
            <a:r>
              <a:rPr lang="en-US" sz="3000" dirty="0" smtClean="0"/>
              <a:t>.NET exceptions inherit from </a:t>
            </a:r>
            <a:r>
              <a:rPr lang="en-US" sz="3000" noProof="1" smtClean="0">
                <a:solidFill>
                  <a:schemeClr val="accent5">
                    <a:lumMod val="20000"/>
                    <a:lumOff val="80000"/>
                  </a:schemeClr>
                </a:solidFill>
                <a:latin typeface="Consolas" pitchFamily="49" charset="0"/>
                <a:cs typeface="Consolas" pitchFamily="49" charset="0"/>
              </a:rPr>
              <a:t>System.Exception</a:t>
            </a:r>
          </a:p>
          <a:p>
            <a:pPr>
              <a:lnSpc>
                <a:spcPct val="110000"/>
              </a:lnSpc>
            </a:pPr>
            <a:r>
              <a:rPr lang="en-US" sz="3000" dirty="0" smtClean="0"/>
              <a:t>The </a:t>
            </a:r>
            <a:r>
              <a:rPr lang="en-US" sz="3000" dirty="0"/>
              <a:t>system exceptions </a:t>
            </a:r>
            <a:r>
              <a:rPr lang="en-US" sz="3000" dirty="0" smtClean="0"/>
              <a:t>inherit from </a:t>
            </a:r>
            <a:r>
              <a:rPr lang="en-US" sz="3000" noProof="1" smtClean="0">
                <a:solidFill>
                  <a:schemeClr val="accent5">
                    <a:lumMod val="20000"/>
                    <a:lumOff val="80000"/>
                  </a:schemeClr>
                </a:solidFill>
                <a:latin typeface="Consolas" pitchFamily="49" charset="0"/>
                <a:cs typeface="Consolas" pitchFamily="49" charset="0"/>
              </a:rPr>
              <a:t>System.SystemException</a:t>
            </a:r>
            <a:r>
              <a:rPr lang="en-US" sz="3000" dirty="0" smtClean="0"/>
              <a:t>, e.g.</a:t>
            </a:r>
            <a:endParaRPr lang="bg-BG" sz="3000" dirty="0"/>
          </a:p>
          <a:p>
            <a:pPr lvl="1">
              <a:lnSpc>
                <a:spcPct val="110000"/>
              </a:lnSpc>
            </a:pPr>
            <a:r>
              <a:rPr lang="en-US" sz="2800" noProof="1" smtClean="0">
                <a:solidFill>
                  <a:schemeClr val="accent5">
                    <a:lumMod val="20000"/>
                    <a:lumOff val="80000"/>
                  </a:schemeClr>
                </a:solidFill>
                <a:latin typeface="Consolas" pitchFamily="49" charset="0"/>
                <a:cs typeface="Consolas" pitchFamily="49" charset="0"/>
              </a:rPr>
              <a:t>System.ArgumentException</a:t>
            </a:r>
          </a:p>
          <a:p>
            <a:pPr lvl="1">
              <a:lnSpc>
                <a:spcPct val="110000"/>
              </a:lnSpc>
            </a:pPr>
            <a:r>
              <a:rPr lang="en-US" sz="2800" noProof="1" smtClean="0">
                <a:solidFill>
                  <a:schemeClr val="accent5">
                    <a:lumMod val="20000"/>
                    <a:lumOff val="80000"/>
                  </a:schemeClr>
                </a:solidFill>
                <a:latin typeface="Consolas" pitchFamily="49" charset="0"/>
                <a:cs typeface="Consolas" pitchFamily="49" charset="0"/>
              </a:rPr>
              <a:t>System.NullReferenceException</a:t>
            </a:r>
          </a:p>
          <a:p>
            <a:pPr lvl="1">
              <a:lnSpc>
                <a:spcPct val="110000"/>
              </a:lnSpc>
            </a:pPr>
            <a:r>
              <a:rPr lang="en-US" sz="2800" noProof="1" smtClean="0">
                <a:solidFill>
                  <a:schemeClr val="accent5">
                    <a:lumMod val="20000"/>
                    <a:lumOff val="80000"/>
                  </a:schemeClr>
                </a:solidFill>
                <a:latin typeface="Consolas" pitchFamily="49" charset="0"/>
                <a:cs typeface="Consolas" pitchFamily="49" charset="0"/>
              </a:rPr>
              <a:t>System.OutOfMemoryException</a:t>
            </a:r>
          </a:p>
          <a:p>
            <a:pPr lvl="1">
              <a:lnSpc>
                <a:spcPct val="110000"/>
              </a:lnSpc>
            </a:pPr>
            <a:r>
              <a:rPr lang="en-US" sz="2800" noProof="1" smtClean="0">
                <a:solidFill>
                  <a:schemeClr val="accent5">
                    <a:lumMod val="20000"/>
                    <a:lumOff val="80000"/>
                  </a:schemeClr>
                </a:solidFill>
                <a:latin typeface="Consolas" pitchFamily="49" charset="0"/>
                <a:cs typeface="Consolas" pitchFamily="49" charset="0"/>
              </a:rPr>
              <a:t>System.StackOverflowException</a:t>
            </a:r>
          </a:p>
          <a:p>
            <a:pPr>
              <a:lnSpc>
                <a:spcPct val="110000"/>
              </a:lnSpc>
            </a:pPr>
            <a:r>
              <a:rPr lang="en-US" sz="3000" dirty="0" smtClean="0"/>
              <a:t>User-defined exceptions should </a:t>
            </a:r>
            <a:r>
              <a:rPr lang="en-US" sz="3000" dirty="0"/>
              <a:t>inherit </a:t>
            </a:r>
            <a:r>
              <a:rPr lang="en-US" sz="3000" dirty="0" smtClean="0"/>
              <a:t>from </a:t>
            </a:r>
            <a:r>
              <a:rPr lang="en-US" sz="3000" noProof="1" smtClean="0">
                <a:solidFill>
                  <a:schemeClr val="accent5">
                    <a:lumMod val="20000"/>
                    <a:lumOff val="80000"/>
                  </a:schemeClr>
                </a:solidFill>
                <a:latin typeface="Consolas" pitchFamily="49" charset="0"/>
                <a:cs typeface="Consolas" pitchFamily="49" charset="0"/>
              </a:rPr>
              <a:t>System.ApplicationException</a:t>
            </a:r>
            <a:endParaRPr lang="bg-BG" sz="3000" dirty="0">
              <a:solidFill>
                <a:schemeClr val="accent5">
                  <a:lumMod val="20000"/>
                  <a:lumOff val="80000"/>
                </a:schemeClr>
              </a:solidFill>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16</a:t>
            </a:fld>
            <a:endParaRPr lang="en-US" dirty="0"/>
          </a:p>
        </p:txBody>
      </p:sp>
    </p:spTree>
    <p:extLst>
      <p:ext uri="{BB962C8B-B14F-4D97-AF65-F5344CB8AC3E}">
        <p14:creationId xmlns:p14="http://schemas.microsoft.com/office/powerpoint/2010/main" val="3194546308"/>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p:cNvSpPr>
            <a:spLocks noGrp="1" noChangeArrowheads="1"/>
          </p:cNvSpPr>
          <p:nvPr>
            <p:ph type="title"/>
          </p:nvPr>
        </p:nvSpPr>
        <p:spPr/>
        <p:txBody>
          <a:bodyPr/>
          <a:lstStyle/>
          <a:p>
            <a:r>
              <a:rPr lang="en-US" dirty="0"/>
              <a:t>Handling Exceptions</a:t>
            </a:r>
            <a:endParaRPr lang="bg-BG" dirty="0"/>
          </a:p>
        </p:txBody>
      </p:sp>
      <p:sp>
        <p:nvSpPr>
          <p:cNvPr id="553987" name="Rectangle 3"/>
          <p:cNvSpPr>
            <a:spLocks noGrp="1" noChangeArrowheads="1"/>
          </p:cNvSpPr>
          <p:nvPr>
            <p:ph idx="1"/>
          </p:nvPr>
        </p:nvSpPr>
        <p:spPr>
          <a:xfrm>
            <a:off x="323850" y="1123950"/>
            <a:ext cx="8496300" cy="5429250"/>
          </a:xfrm>
        </p:spPr>
        <p:txBody>
          <a:bodyPr/>
          <a:lstStyle/>
          <a:p>
            <a:pPr>
              <a:lnSpc>
                <a:spcPct val="100000"/>
              </a:lnSpc>
              <a:spcBef>
                <a:spcPct val="20000"/>
              </a:spcBef>
            </a:pPr>
            <a:r>
              <a:rPr lang="en-US" sz="3000" dirty="0"/>
              <a:t>When </a:t>
            </a:r>
            <a:r>
              <a:rPr lang="en-US" sz="3000" dirty="0" smtClean="0"/>
              <a:t>catching an </a:t>
            </a:r>
            <a:r>
              <a:rPr lang="en-US" sz="3000" dirty="0"/>
              <a:t>exception of a particular class, </a:t>
            </a:r>
            <a:r>
              <a:rPr lang="en-US" sz="3000" dirty="0" smtClean="0"/>
              <a:t>all </a:t>
            </a:r>
            <a:r>
              <a:rPr lang="en-US" sz="3000" dirty="0"/>
              <a:t>its inheritors </a:t>
            </a:r>
            <a:r>
              <a:rPr lang="en-US" sz="3000" dirty="0" smtClean="0"/>
              <a:t>(child </a:t>
            </a:r>
            <a:r>
              <a:rPr lang="en-US" sz="3000" dirty="0"/>
              <a:t>exceptions) </a:t>
            </a:r>
            <a:r>
              <a:rPr lang="en-US" sz="3000" dirty="0" smtClean="0"/>
              <a:t>are caught too</a:t>
            </a:r>
            <a:endParaRPr lang="en-US" sz="3000" dirty="0"/>
          </a:p>
          <a:p>
            <a:pPr>
              <a:lnSpc>
                <a:spcPct val="100000"/>
              </a:lnSpc>
              <a:spcBef>
                <a:spcPct val="20000"/>
              </a:spcBef>
            </a:pPr>
            <a:r>
              <a:rPr lang="en-US" sz="3000" dirty="0" smtClean="0"/>
              <a:t>Example:</a:t>
            </a:r>
            <a:endParaRPr lang="en-US" sz="3000" dirty="0"/>
          </a:p>
          <a:p>
            <a:pPr>
              <a:lnSpc>
                <a:spcPct val="100000"/>
              </a:lnSpc>
              <a:spcBef>
                <a:spcPct val="25000"/>
              </a:spcBef>
            </a:pPr>
            <a:endParaRPr lang="en-US" sz="2600" dirty="0"/>
          </a:p>
          <a:p>
            <a:pPr>
              <a:lnSpc>
                <a:spcPct val="100000"/>
              </a:lnSpc>
              <a:spcBef>
                <a:spcPct val="25000"/>
              </a:spcBef>
            </a:pPr>
            <a:endParaRPr lang="en-US" sz="2600" dirty="0"/>
          </a:p>
          <a:p>
            <a:pPr>
              <a:lnSpc>
                <a:spcPct val="100000"/>
              </a:lnSpc>
              <a:spcBef>
                <a:spcPct val="25000"/>
              </a:spcBef>
            </a:pPr>
            <a:endParaRPr lang="en-US" sz="2600" dirty="0"/>
          </a:p>
          <a:p>
            <a:pPr>
              <a:lnSpc>
                <a:spcPct val="100000"/>
              </a:lnSpc>
              <a:spcBef>
                <a:spcPct val="25000"/>
              </a:spcBef>
            </a:pPr>
            <a:endParaRPr lang="en-US" sz="2600" dirty="0"/>
          </a:p>
          <a:p>
            <a:pPr>
              <a:lnSpc>
                <a:spcPct val="100000"/>
              </a:lnSpc>
              <a:spcBef>
                <a:spcPts val="0"/>
              </a:spcBef>
              <a:buFontTx/>
              <a:buNone/>
            </a:pPr>
            <a:endParaRPr lang="en-US" sz="2600" dirty="0" smtClean="0"/>
          </a:p>
          <a:p>
            <a:pPr>
              <a:lnSpc>
                <a:spcPct val="100000"/>
              </a:lnSpc>
              <a:buFontTx/>
              <a:buNone/>
            </a:pPr>
            <a:r>
              <a:rPr lang="bg-BG" sz="2600" dirty="0"/>
              <a:t>	</a:t>
            </a:r>
            <a:r>
              <a:rPr lang="en-US" sz="2700" dirty="0"/>
              <a:t>Handles</a:t>
            </a:r>
            <a:r>
              <a:rPr lang="bg-BG" sz="2700" dirty="0"/>
              <a:t> </a:t>
            </a:r>
            <a:r>
              <a:rPr lang="en-US" sz="2700" noProof="1" smtClean="0">
                <a:solidFill>
                  <a:schemeClr val="accent5">
                    <a:lumMod val="20000"/>
                    <a:lumOff val="80000"/>
                  </a:schemeClr>
                </a:solidFill>
                <a:latin typeface="Consolas" pitchFamily="49" charset="0"/>
                <a:cs typeface="Consolas" pitchFamily="49" charset="0"/>
              </a:rPr>
              <a:t>ArithmeticException</a:t>
            </a:r>
            <a:r>
              <a:rPr lang="bg-BG" sz="2700" dirty="0" smtClean="0"/>
              <a:t> </a:t>
            </a:r>
            <a:r>
              <a:rPr lang="en-US" sz="2700" dirty="0"/>
              <a:t>and</a:t>
            </a:r>
            <a:r>
              <a:rPr lang="bg-BG" sz="2700" dirty="0"/>
              <a:t> </a:t>
            </a:r>
            <a:r>
              <a:rPr lang="en-US" sz="2700" dirty="0" smtClean="0"/>
              <a:t>its descendants </a:t>
            </a:r>
            <a:r>
              <a:rPr lang="en-US" sz="2700" noProof="1" smtClean="0">
                <a:solidFill>
                  <a:schemeClr val="accent5">
                    <a:lumMod val="20000"/>
                    <a:lumOff val="80000"/>
                  </a:schemeClr>
                </a:solidFill>
                <a:latin typeface="Consolas" pitchFamily="49" charset="0"/>
                <a:cs typeface="Consolas" pitchFamily="49" charset="0"/>
              </a:rPr>
              <a:t>DivideByZeroException</a:t>
            </a:r>
            <a:r>
              <a:rPr lang="bg-BG" sz="2700" dirty="0" smtClean="0"/>
              <a:t> </a:t>
            </a:r>
            <a:r>
              <a:rPr lang="en-US" sz="2700" dirty="0"/>
              <a:t>and</a:t>
            </a:r>
            <a:r>
              <a:rPr lang="bg-BG" sz="2700" dirty="0"/>
              <a:t> </a:t>
            </a:r>
            <a:r>
              <a:rPr lang="en-US" sz="2700" noProof="1" smtClean="0">
                <a:solidFill>
                  <a:schemeClr val="accent5">
                    <a:lumMod val="20000"/>
                    <a:lumOff val="80000"/>
                  </a:schemeClr>
                </a:solidFill>
                <a:latin typeface="Consolas" pitchFamily="49" charset="0"/>
                <a:cs typeface="Consolas" pitchFamily="49" charset="0"/>
              </a:rPr>
              <a:t>OverflowException</a:t>
            </a:r>
            <a:endParaRPr lang="en-US" sz="2700" noProof="1">
              <a:solidFill>
                <a:schemeClr val="accent5">
                  <a:lumMod val="20000"/>
                  <a:lumOff val="80000"/>
                </a:schemeClr>
              </a:solidFill>
              <a:latin typeface="Consolas" pitchFamily="49" charset="0"/>
              <a:cs typeface="Consolas" pitchFamily="49" charset="0"/>
            </a:endParaRP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17</a:t>
            </a:fld>
            <a:endParaRPr lang="en-US" dirty="0"/>
          </a:p>
        </p:txBody>
      </p:sp>
      <p:sp>
        <p:nvSpPr>
          <p:cNvPr id="553988" name="Rectangle 4"/>
          <p:cNvSpPr>
            <a:spLocks noChangeArrowheads="1"/>
          </p:cNvSpPr>
          <p:nvPr/>
        </p:nvSpPr>
        <p:spPr bwMode="auto">
          <a:xfrm>
            <a:off x="900113" y="2953365"/>
            <a:ext cx="7326312" cy="243143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try</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Do some works that can cause an exception</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catch (System.ArithmeticException)</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Handle the caught arithmetic exception</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37890" name="Picture 2" descr="http://butterflywebsite.com/clipart/butterfly_net_1.jp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7162800" y="2419350"/>
            <a:ext cx="1308634" cy="13144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251630064"/>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Rectangle 2"/>
          <p:cNvSpPr>
            <a:spLocks noGrp="1" noChangeArrowheads="1"/>
          </p:cNvSpPr>
          <p:nvPr>
            <p:ph type="title"/>
          </p:nvPr>
        </p:nvSpPr>
        <p:spPr/>
        <p:txBody>
          <a:bodyPr/>
          <a:lstStyle/>
          <a:p>
            <a:r>
              <a:rPr lang="en-US" dirty="0"/>
              <a:t>Find the </a:t>
            </a:r>
            <a:r>
              <a:rPr lang="en-US" dirty="0" smtClean="0"/>
              <a:t>Mistake!</a:t>
            </a:r>
            <a:endParaRPr lang="bg-BG" dirty="0"/>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18</a:t>
            </a:fld>
            <a:endParaRPr lang="en-US" dirty="0"/>
          </a:p>
        </p:txBody>
      </p:sp>
      <p:sp>
        <p:nvSpPr>
          <p:cNvPr id="556035" name="Rectangle 3"/>
          <p:cNvSpPr>
            <a:spLocks noChangeArrowheads="1"/>
          </p:cNvSpPr>
          <p:nvPr/>
        </p:nvSpPr>
        <p:spPr bwMode="auto">
          <a:xfrm>
            <a:off x="507441" y="873978"/>
            <a:ext cx="8158162" cy="575542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Main</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70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 = Console.ReadLine();</a:t>
            </a:r>
          </a:p>
          <a:p>
            <a:pPr eaLnBrk="0" hangingPunct="0">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try</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70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Int32.Parse(s</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70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catch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(Exception)</a:t>
            </a:r>
          </a:p>
          <a:p>
            <a:pPr eaLnBrk="0" hangingPunct="0">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70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("Can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not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parse the number!");</a:t>
            </a:r>
          </a:p>
          <a:p>
            <a:pPr eaLnBrk="0" hangingPunct="0">
              <a:lnSpc>
                <a:spcPct val="70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catch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(FormatException)</a:t>
            </a:r>
          </a:p>
          <a:p>
            <a:pPr eaLnBrk="0" hangingPunct="0">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70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("Invalid integer number!");</a:t>
            </a:r>
          </a:p>
          <a:p>
            <a:pPr eaLnBrk="0" hangingPunct="0">
              <a:lnSpc>
                <a:spcPct val="70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catch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(OverflowException)</a:t>
            </a:r>
          </a:p>
          <a:p>
            <a:pPr eaLnBrk="0" hangingPunct="0">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70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The number is too big to fit in Int32!");</a:t>
            </a:r>
          </a:p>
          <a:p>
            <a:pPr eaLnBrk="0" hangingPunct="0">
              <a:lnSpc>
                <a:spcPct val="70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70000"/>
              </a:lnSpc>
              <a:spcBef>
                <a:spcPts val="0"/>
              </a:spcBef>
              <a:buClr>
                <a:schemeClr val="accent5">
                  <a:lumMod val="40000"/>
                  <a:lumOff val="60000"/>
                </a:schemeClr>
              </a:buClr>
              <a:buSzPct val="70000"/>
            </a:pPr>
            <a: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4" name="AutoShape 7"/>
          <p:cNvSpPr>
            <a:spLocks noChangeArrowheads="1"/>
          </p:cNvSpPr>
          <p:nvPr/>
        </p:nvSpPr>
        <p:spPr bwMode="auto">
          <a:xfrm>
            <a:off x="3810000" y="2012196"/>
            <a:ext cx="3048000" cy="527804"/>
          </a:xfrm>
          <a:prstGeom prst="wedgeRoundRectCallout">
            <a:avLst>
              <a:gd name="adj1" fmla="val -61358"/>
              <a:gd name="adj2" fmla="val 118883"/>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600" b="1" noProof="1" smtClean="0">
                <a:solidFill>
                  <a:srgbClr val="F7FFE7"/>
                </a:solidFill>
                <a:effectLst>
                  <a:outerShdw blurRad="38100" dist="38100" dir="2700000" algn="tl">
                    <a:srgbClr val="000000">
                      <a:alpha val="43137"/>
                    </a:srgbClr>
                  </a:outerShdw>
                </a:effectLst>
                <a:latin typeface="+mn-lt"/>
                <a:cs typeface="Consolas" pitchFamily="49" charset="0"/>
              </a:rPr>
              <a:t>This should be last</a:t>
            </a:r>
          </a:p>
        </p:txBody>
      </p:sp>
      <p:sp>
        <p:nvSpPr>
          <p:cNvPr id="5" name="AutoShape 7"/>
          <p:cNvSpPr>
            <a:spLocks noChangeArrowheads="1"/>
          </p:cNvSpPr>
          <p:nvPr/>
        </p:nvSpPr>
        <p:spPr bwMode="auto">
          <a:xfrm>
            <a:off x="4775200" y="3701296"/>
            <a:ext cx="3048000" cy="527804"/>
          </a:xfrm>
          <a:prstGeom prst="wedgeRoundRectCallout">
            <a:avLst>
              <a:gd name="adj1" fmla="val -64984"/>
              <a:gd name="adj2" fmla="val 4655"/>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600" b="1" noProof="1" smtClean="0">
                <a:solidFill>
                  <a:srgbClr val="F7FFE7"/>
                </a:solidFill>
                <a:effectLst>
                  <a:outerShdw blurRad="38100" dist="38100" dir="2700000" algn="tl">
                    <a:srgbClr val="000000">
                      <a:alpha val="43137"/>
                    </a:srgbClr>
                  </a:outerShdw>
                </a:effectLst>
                <a:latin typeface="+mn-lt"/>
                <a:cs typeface="Consolas" pitchFamily="49" charset="0"/>
              </a:rPr>
              <a:t>Unreachable code</a:t>
            </a:r>
          </a:p>
        </p:txBody>
      </p:sp>
      <p:sp>
        <p:nvSpPr>
          <p:cNvPr id="6" name="AutoShape 7"/>
          <p:cNvSpPr>
            <a:spLocks noChangeArrowheads="1"/>
          </p:cNvSpPr>
          <p:nvPr/>
        </p:nvSpPr>
        <p:spPr bwMode="auto">
          <a:xfrm>
            <a:off x="5067300" y="4940300"/>
            <a:ext cx="3048000" cy="527804"/>
          </a:xfrm>
          <a:prstGeom prst="wedgeRoundRectCallout">
            <a:avLst>
              <a:gd name="adj1" fmla="val -64654"/>
              <a:gd name="adj2" fmla="val -35325"/>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600" b="1" noProof="1" smtClean="0">
                <a:solidFill>
                  <a:srgbClr val="F7FFE7"/>
                </a:solidFill>
                <a:effectLst>
                  <a:outerShdw blurRad="38100" dist="38100" dir="2700000" algn="tl">
                    <a:srgbClr val="000000">
                      <a:alpha val="43137"/>
                    </a:srgbClr>
                  </a:outerShdw>
                </a:effectLst>
                <a:cs typeface="Consolas" pitchFamily="49" charset="0"/>
              </a:rPr>
              <a:t>Unreachable code</a:t>
            </a:r>
          </a:p>
        </p:txBody>
      </p:sp>
    </p:spTree>
    <p:extLst>
      <p:ext uri="{BB962C8B-B14F-4D97-AF65-F5344CB8AC3E}">
        <p14:creationId xmlns:p14="http://schemas.microsoft.com/office/powerpoint/2010/main" val="32964783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0" name="Rectangle 2"/>
          <p:cNvSpPr>
            <a:spLocks noGrp="1" noChangeArrowheads="1"/>
          </p:cNvSpPr>
          <p:nvPr>
            <p:ph type="title"/>
          </p:nvPr>
        </p:nvSpPr>
        <p:spPr/>
        <p:txBody>
          <a:bodyPr/>
          <a:lstStyle/>
          <a:p>
            <a:r>
              <a:rPr lang="en-US" dirty="0"/>
              <a:t>Handling All Exceptions</a:t>
            </a:r>
            <a:endParaRPr lang="bg-BG" dirty="0"/>
          </a:p>
        </p:txBody>
      </p:sp>
      <p:sp>
        <p:nvSpPr>
          <p:cNvPr id="560131" name="Rectangle 3"/>
          <p:cNvSpPr>
            <a:spLocks noGrp="1" noChangeArrowheads="1"/>
          </p:cNvSpPr>
          <p:nvPr>
            <p:ph idx="1"/>
          </p:nvPr>
        </p:nvSpPr>
        <p:spPr>
          <a:xfrm>
            <a:off x="323850" y="1143000"/>
            <a:ext cx="8496300" cy="5381625"/>
          </a:xfrm>
        </p:spPr>
        <p:txBody>
          <a:bodyPr/>
          <a:lstStyle/>
          <a:p>
            <a:pPr>
              <a:lnSpc>
                <a:spcPct val="100000"/>
              </a:lnSpc>
            </a:pPr>
            <a:r>
              <a:rPr lang="en-US" sz="3000" dirty="0"/>
              <a:t>All exceptions thrown by .NET managed code inherit the </a:t>
            </a:r>
            <a:r>
              <a:rPr lang="en-US" sz="3000" noProof="1" smtClean="0">
                <a:solidFill>
                  <a:schemeClr val="accent5">
                    <a:lumMod val="20000"/>
                    <a:lumOff val="80000"/>
                  </a:schemeClr>
                </a:solidFill>
                <a:latin typeface="Consolas" pitchFamily="49" charset="0"/>
                <a:cs typeface="Consolas" pitchFamily="49" charset="0"/>
              </a:rPr>
              <a:t>System.Exception</a:t>
            </a:r>
            <a:r>
              <a:rPr lang="en-US" sz="3000" dirty="0" smtClean="0"/>
              <a:t> </a:t>
            </a:r>
            <a:r>
              <a:rPr lang="en-US" sz="3000" dirty="0"/>
              <a:t>exception</a:t>
            </a:r>
          </a:p>
          <a:p>
            <a:pPr>
              <a:lnSpc>
                <a:spcPct val="100000"/>
              </a:lnSpc>
            </a:pPr>
            <a:r>
              <a:rPr lang="en-US" sz="3000" dirty="0"/>
              <a:t>Unmanaged code can throw other exceptions</a:t>
            </a:r>
          </a:p>
          <a:p>
            <a:pPr>
              <a:lnSpc>
                <a:spcPct val="100000"/>
              </a:lnSpc>
            </a:pPr>
            <a:r>
              <a:rPr lang="en-US" sz="3000" dirty="0"/>
              <a:t>For handling all exceptions </a:t>
            </a:r>
            <a:r>
              <a:rPr lang="en-US" sz="3000" dirty="0" smtClean="0"/>
              <a:t>(even unmanaged) use </a:t>
            </a:r>
            <a:r>
              <a:rPr lang="en-US" sz="3000" dirty="0"/>
              <a:t>the construction:</a:t>
            </a:r>
            <a:endParaRPr lang="bg-BG" sz="3000" dirty="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19</a:t>
            </a:fld>
            <a:endParaRPr lang="en-US" dirty="0"/>
          </a:p>
        </p:txBody>
      </p:sp>
      <p:sp>
        <p:nvSpPr>
          <p:cNvPr id="560132" name="Rectangle 4"/>
          <p:cNvSpPr>
            <a:spLocks noChangeArrowheads="1"/>
          </p:cNvSpPr>
          <p:nvPr/>
        </p:nvSpPr>
        <p:spPr bwMode="auto">
          <a:xfrm>
            <a:off x="762000" y="4016276"/>
            <a:ext cx="7596188" cy="230832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try</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Do some works that can raise any exception</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catch</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Handle the caught exception</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33794" name="Picture 2" descr="http://www.agentcats.com/img/catchball1pic2.jpg"/>
          <p:cNvPicPr>
            <a:picLocks noChangeAspect="1" noChangeArrowheads="1"/>
          </p:cNvPicPr>
          <p:nvPr/>
        </p:nvPicPr>
        <p:blipFill>
          <a:blip r:embed="rId3" cstate="screen">
            <a:lum bright="10000" contrast="20000"/>
            <a:extLst>
              <a:ext uri="{28A0092B-C50C-407E-A947-70E740481C1C}">
                <a14:useLocalDpi xmlns:a14="http://schemas.microsoft.com/office/drawing/2010/main" val="0"/>
              </a:ext>
            </a:extLst>
          </a:blip>
          <a:srcRect/>
          <a:stretch>
            <a:fillRect/>
          </a:stretch>
        </p:blipFill>
        <p:spPr bwMode="auto">
          <a:xfrm>
            <a:off x="7239000" y="3692254"/>
            <a:ext cx="1447800" cy="1695622"/>
          </a:xfrm>
          <a:prstGeom prst="roundRect">
            <a:avLst>
              <a:gd name="adj" fmla="val 13197"/>
            </a:avLst>
          </a:prstGeom>
          <a:noFill/>
        </p:spPr>
      </p:pic>
    </p:spTree>
    <p:extLst>
      <p:ext uri="{BB962C8B-B14F-4D97-AF65-F5344CB8AC3E}">
        <p14:creationId xmlns:p14="http://schemas.microsoft.com/office/powerpoint/2010/main" val="4239700324"/>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lstStyle/>
          <a:p>
            <a:r>
              <a:rPr lang="en-US" dirty="0" smtClean="0"/>
              <a:t>Table of Contents</a:t>
            </a:r>
            <a:endParaRPr lang="bg-BG" dirty="0"/>
          </a:p>
        </p:txBody>
      </p:sp>
      <p:sp>
        <p:nvSpPr>
          <p:cNvPr id="444419" name="Rectangle 3"/>
          <p:cNvSpPr>
            <a:spLocks noGrp="1" noChangeArrowheads="1"/>
          </p:cNvSpPr>
          <p:nvPr>
            <p:ph idx="1"/>
          </p:nvPr>
        </p:nvSpPr>
        <p:spPr/>
        <p:txBody>
          <a:bodyPr/>
          <a:lstStyle/>
          <a:p>
            <a:pPr marL="452438" indent="-452438">
              <a:lnSpc>
                <a:spcPct val="100000"/>
              </a:lnSpc>
              <a:buFontTx/>
              <a:buAutoNum type="arabicPeriod"/>
            </a:pPr>
            <a:r>
              <a:rPr lang="en-US" dirty="0"/>
              <a:t>What </a:t>
            </a:r>
            <a:r>
              <a:rPr lang="en-US" dirty="0" smtClean="0"/>
              <a:t>are Exceptions?</a:t>
            </a:r>
            <a:endParaRPr lang="bg-BG" dirty="0"/>
          </a:p>
          <a:p>
            <a:pPr marL="452438" indent="-452438">
              <a:lnSpc>
                <a:spcPct val="100000"/>
              </a:lnSpc>
              <a:buFontTx/>
              <a:buAutoNum type="arabicPeriod"/>
            </a:pPr>
            <a:r>
              <a:rPr lang="en-US" dirty="0"/>
              <a:t>Handling Exceptions</a:t>
            </a:r>
            <a:endParaRPr lang="bg-BG" dirty="0"/>
          </a:p>
          <a:p>
            <a:pPr marL="452438" indent="-452438">
              <a:lnSpc>
                <a:spcPct val="100000"/>
              </a:lnSpc>
              <a:buFontTx/>
              <a:buAutoNum type="arabicPeriod"/>
            </a:pPr>
            <a:r>
              <a:rPr lang="en-US" dirty="0" smtClean="0"/>
              <a:t>The </a:t>
            </a:r>
            <a:r>
              <a:rPr lang="en-US" noProof="1" smtClean="0">
                <a:latin typeface="Consolas" pitchFamily="49" charset="0"/>
                <a:cs typeface="Consolas" pitchFamily="49" charset="0"/>
              </a:rPr>
              <a:t>System.Exception</a:t>
            </a:r>
            <a:r>
              <a:rPr lang="en-US" dirty="0" smtClean="0"/>
              <a:t> Class</a:t>
            </a:r>
          </a:p>
          <a:p>
            <a:pPr marL="452438" indent="-452438">
              <a:lnSpc>
                <a:spcPct val="100000"/>
              </a:lnSpc>
              <a:buFontTx/>
              <a:buAutoNum type="arabicPeriod"/>
            </a:pPr>
            <a:r>
              <a:rPr lang="en-US" dirty="0" smtClean="0"/>
              <a:t>Types </a:t>
            </a:r>
            <a:r>
              <a:rPr lang="en-US" dirty="0"/>
              <a:t>of </a:t>
            </a:r>
            <a:r>
              <a:rPr lang="en-US" dirty="0" smtClean="0"/>
              <a:t>Exceptions and their		 Hierarchy</a:t>
            </a:r>
            <a:endParaRPr lang="ru-RU" dirty="0"/>
          </a:p>
          <a:p>
            <a:pPr marL="452438" indent="-452438">
              <a:lnSpc>
                <a:spcPct val="100000"/>
              </a:lnSpc>
              <a:buFontTx/>
              <a:buAutoNum type="arabicPeriod"/>
            </a:pPr>
            <a:r>
              <a:rPr lang="en-US" dirty="0" smtClean="0"/>
              <a:t>Raising </a:t>
            </a:r>
            <a:r>
              <a:rPr lang="ru-RU" dirty="0" smtClean="0"/>
              <a:t>(</a:t>
            </a:r>
            <a:r>
              <a:rPr lang="en-US" dirty="0"/>
              <a:t>Throwing</a:t>
            </a:r>
            <a:r>
              <a:rPr lang="ru-RU" dirty="0"/>
              <a:t>)</a:t>
            </a:r>
            <a:r>
              <a:rPr lang="en-US" dirty="0"/>
              <a:t> Exceptions</a:t>
            </a:r>
            <a:endParaRPr lang="ru-RU" dirty="0"/>
          </a:p>
          <a:p>
            <a:pPr marL="452438" indent="-452438">
              <a:lnSpc>
                <a:spcPct val="100000"/>
              </a:lnSpc>
              <a:buFontTx/>
              <a:buAutoNum type="arabicPeriod"/>
            </a:pPr>
            <a:r>
              <a:rPr lang="en-US" dirty="0" smtClean="0"/>
              <a:t>Best Practices</a:t>
            </a:r>
            <a:endParaRPr lang="bg-BG"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2</a:t>
            </a:fld>
            <a:endParaRPr lang="en-US" dirty="0"/>
          </a:p>
        </p:txBody>
      </p:sp>
      <p:pic>
        <p:nvPicPr>
          <p:cNvPr id="4" name="Picture 5" descr="C:\Users\nakov\AppData\Local\Microsoft\Windows\Temporary Internet Files\Content.IE5\PNSQKAF4\MPj04395270000[1].jp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6705600" y="1353401"/>
            <a:ext cx="1752600" cy="3828199"/>
          </a:xfrm>
          <a:prstGeom prst="roundRect">
            <a:avLst>
              <a:gd name="adj" fmla="val 10360"/>
            </a:avLst>
          </a:prstGeom>
          <a:noFill/>
        </p:spPr>
      </p:pic>
    </p:spTree>
    <p:extLst>
      <p:ext uri="{BB962C8B-B14F-4D97-AF65-F5344CB8AC3E}">
        <p14:creationId xmlns:p14="http://schemas.microsoft.com/office/powerpoint/2010/main" val="129133467"/>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2" name="Rectangle 2"/>
          <p:cNvSpPr>
            <a:spLocks noGrp="1" noChangeArrowheads="1"/>
          </p:cNvSpPr>
          <p:nvPr>
            <p:ph type="ctrTitle"/>
          </p:nvPr>
        </p:nvSpPr>
        <p:spPr>
          <a:xfrm>
            <a:off x="1447800" y="1676400"/>
            <a:ext cx="6232526" cy="736600"/>
          </a:xfrm>
        </p:spPr>
        <p:txBody>
          <a:bodyPr/>
          <a:lstStyle/>
          <a:p>
            <a:pPr>
              <a:lnSpc>
                <a:spcPct val="110000"/>
              </a:lnSpc>
            </a:pPr>
            <a:r>
              <a:rPr lang="en-US" dirty="0"/>
              <a:t>Throwing Exceptions</a:t>
            </a:r>
            <a:endParaRPr lang="bg-BG" dirty="0"/>
          </a:p>
        </p:txBody>
      </p:sp>
      <p:pic>
        <p:nvPicPr>
          <p:cNvPr id="31746" name="Picture 2" descr="http://www.visitbritain.co.uk/Images/putting-the-shot_tcm19-27934.jp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2667000" y="2971800"/>
            <a:ext cx="3810000" cy="2998033"/>
          </a:xfrm>
          <a:prstGeom prst="roundRect">
            <a:avLst>
              <a:gd name="adj" fmla="val 6612"/>
            </a:avLst>
          </a:prstGeom>
          <a:noFill/>
        </p:spPr>
      </p:pic>
    </p:spTree>
    <p:extLst>
      <p:ext uri="{BB962C8B-B14F-4D97-AF65-F5344CB8AC3E}">
        <p14:creationId xmlns:p14="http://schemas.microsoft.com/office/powerpoint/2010/main" val="1368526702"/>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Grp="1" noChangeArrowheads="1"/>
          </p:cNvSpPr>
          <p:nvPr>
            <p:ph type="title"/>
          </p:nvPr>
        </p:nvSpPr>
        <p:spPr/>
        <p:txBody>
          <a:bodyPr/>
          <a:lstStyle/>
          <a:p>
            <a:r>
              <a:rPr lang="en-US" dirty="0"/>
              <a:t>Throwing Exceptions</a:t>
            </a:r>
            <a:endParaRPr lang="bg-BG" dirty="0"/>
          </a:p>
        </p:txBody>
      </p:sp>
      <p:sp>
        <p:nvSpPr>
          <p:cNvPr id="562179" name="Rectangle 3"/>
          <p:cNvSpPr>
            <a:spLocks noGrp="1" noChangeArrowheads="1"/>
          </p:cNvSpPr>
          <p:nvPr>
            <p:ph idx="1"/>
          </p:nvPr>
        </p:nvSpPr>
        <p:spPr>
          <a:xfrm>
            <a:off x="338138" y="1143000"/>
            <a:ext cx="8435975" cy="5381625"/>
          </a:xfrm>
        </p:spPr>
        <p:txBody>
          <a:bodyPr/>
          <a:lstStyle/>
          <a:p>
            <a:pPr>
              <a:lnSpc>
                <a:spcPct val="100000"/>
              </a:lnSpc>
            </a:pPr>
            <a:r>
              <a:rPr lang="en-US" sz="3400" dirty="0" smtClean="0"/>
              <a:t>Exceptions are thrown (raised) by </a:t>
            </a:r>
            <a:r>
              <a:rPr lang="en-US" sz="3400" dirty="0" smtClean="0">
                <a:solidFill>
                  <a:schemeClr val="accent5">
                    <a:lumMod val="20000"/>
                    <a:lumOff val="80000"/>
                  </a:schemeClr>
                </a:solidFill>
                <a:latin typeface="Consolas" pitchFamily="49" charset="0"/>
                <a:cs typeface="Consolas" pitchFamily="49" charset="0"/>
              </a:rPr>
              <a:t>throw</a:t>
            </a:r>
            <a:r>
              <a:rPr lang="en-US" sz="3400" dirty="0" smtClean="0"/>
              <a:t> keyword in C#</a:t>
            </a:r>
            <a:endParaRPr lang="en-US" sz="3400" dirty="0"/>
          </a:p>
          <a:p>
            <a:pPr lvl="1">
              <a:lnSpc>
                <a:spcPct val="100000"/>
              </a:lnSpc>
            </a:pPr>
            <a:r>
              <a:rPr lang="en-US" sz="3200" dirty="0" smtClean="0"/>
              <a:t>Used to notify the calling code in case of error or unusual situation</a:t>
            </a:r>
          </a:p>
          <a:p>
            <a:pPr>
              <a:lnSpc>
                <a:spcPct val="100000"/>
              </a:lnSpc>
            </a:pPr>
            <a:r>
              <a:rPr lang="en-US" dirty="0" smtClean="0"/>
              <a:t>When an exception is thrown:</a:t>
            </a:r>
          </a:p>
          <a:p>
            <a:pPr lvl="1">
              <a:lnSpc>
                <a:spcPct val="100000"/>
              </a:lnSpc>
            </a:pPr>
            <a:r>
              <a:rPr lang="en-US" dirty="0" smtClean="0"/>
              <a:t>The </a:t>
            </a:r>
            <a:r>
              <a:rPr lang="en-US" dirty="0"/>
              <a:t>program </a:t>
            </a:r>
            <a:r>
              <a:rPr lang="en-US" dirty="0" smtClean="0"/>
              <a:t>execution stops</a:t>
            </a:r>
          </a:p>
          <a:p>
            <a:pPr lvl="1">
              <a:lnSpc>
                <a:spcPct val="100000"/>
              </a:lnSpc>
            </a:pPr>
            <a:r>
              <a:rPr lang="en-US" dirty="0" smtClean="0"/>
              <a:t>The exception travels </a:t>
            </a:r>
            <a:r>
              <a:rPr lang="en-US" dirty="0"/>
              <a:t>over the stack until </a:t>
            </a:r>
            <a:r>
              <a:rPr lang="en-US" dirty="0" smtClean="0"/>
              <a:t>a suitable </a:t>
            </a:r>
            <a:r>
              <a:rPr lang="en-US" dirty="0">
                <a:solidFill>
                  <a:schemeClr val="accent5">
                    <a:lumMod val="20000"/>
                    <a:lumOff val="80000"/>
                  </a:schemeClr>
                </a:solidFill>
                <a:latin typeface="Consolas" pitchFamily="49" charset="0"/>
                <a:cs typeface="Consolas" pitchFamily="49" charset="0"/>
              </a:rPr>
              <a:t>catch</a:t>
            </a:r>
            <a:r>
              <a:rPr lang="en-US" dirty="0"/>
              <a:t> block is reached </a:t>
            </a:r>
            <a:r>
              <a:rPr lang="en-US" dirty="0" smtClean="0"/>
              <a:t>to handle it</a:t>
            </a:r>
          </a:p>
          <a:p>
            <a:pPr>
              <a:lnSpc>
                <a:spcPct val="100000"/>
              </a:lnSpc>
            </a:pPr>
            <a:r>
              <a:rPr lang="en-US" dirty="0" smtClean="0"/>
              <a:t>Unhandled exceptions display error message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21</a:t>
            </a:fld>
            <a:endParaRPr lang="en-US" dirty="0"/>
          </a:p>
        </p:txBody>
      </p:sp>
    </p:spTree>
    <p:extLst>
      <p:ext uri="{BB962C8B-B14F-4D97-AF65-F5344CB8AC3E}">
        <p14:creationId xmlns:p14="http://schemas.microsoft.com/office/powerpoint/2010/main" val="3454241830"/>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2" name="Curved Connector 111"/>
          <p:cNvCxnSpPr>
            <a:stCxn id="83" idx="0"/>
            <a:endCxn id="104" idx="0"/>
          </p:cNvCxnSpPr>
          <p:nvPr/>
        </p:nvCxnSpPr>
        <p:spPr>
          <a:xfrm rot="16200000" flipH="1">
            <a:off x="3474358" y="-167695"/>
            <a:ext cx="2530" cy="3981450"/>
          </a:xfrm>
          <a:prstGeom prst="curvedConnector3">
            <a:avLst>
              <a:gd name="adj1" fmla="val -18447634"/>
            </a:avLst>
          </a:prstGeom>
          <a:noFill/>
          <a:ln w="25400">
            <a:solidFill>
              <a:schemeClr val="accent5">
                <a:lumMod val="20000"/>
                <a:lumOff val="80000"/>
              </a:schemeClr>
            </a:solidFill>
            <a:round/>
            <a:headEnd type="none" w="lg" len="lg"/>
            <a:tailEnd type="stealth" w="lg" len="lg"/>
          </a:ln>
          <a:effectLst>
            <a:outerShdw dist="12700" dir="2700000" algn="ctr" rotWithShape="0">
              <a:schemeClr val="bg1">
                <a:lumMod val="75000"/>
                <a:lumOff val="25000"/>
              </a:schemeClr>
            </a:outerShdw>
          </a:effectLst>
        </p:spPr>
      </p:cxnSp>
      <p:cxnSp>
        <p:nvCxnSpPr>
          <p:cNvPr id="65" name="AutoShape 44"/>
          <p:cNvCxnSpPr>
            <a:cxnSpLocks noChangeShapeType="1"/>
          </p:cNvCxnSpPr>
          <p:nvPr/>
        </p:nvCxnSpPr>
        <p:spPr bwMode="auto">
          <a:xfrm flipH="1" flipV="1">
            <a:off x="2207796" y="3756710"/>
            <a:ext cx="2004" cy="720000"/>
          </a:xfrm>
          <a:prstGeom prst="curvedConnector3">
            <a:avLst>
              <a:gd name="adj1" fmla="val -23397174"/>
            </a:avLst>
          </a:prstGeom>
          <a:noFill/>
          <a:ln w="25400">
            <a:solidFill>
              <a:schemeClr val="accent5">
                <a:lumMod val="20000"/>
                <a:lumOff val="80000"/>
              </a:schemeClr>
            </a:solidFill>
            <a:round/>
            <a:headEnd type="none" w="lg" len="lg"/>
            <a:tailEnd type="stealth" w="lg" len="lg"/>
          </a:ln>
          <a:effectLst>
            <a:outerShdw dist="12700" dir="2700000" algn="ctr" rotWithShape="0">
              <a:schemeClr val="bg1">
                <a:lumMod val="75000"/>
                <a:lumOff val="25000"/>
              </a:schemeClr>
            </a:outerShdw>
          </a:effectLst>
        </p:spPr>
      </p:cxnSp>
      <p:cxnSp>
        <p:nvCxnSpPr>
          <p:cNvPr id="74" name="AutoShape 44"/>
          <p:cNvCxnSpPr>
            <a:cxnSpLocks noChangeShapeType="1"/>
          </p:cNvCxnSpPr>
          <p:nvPr/>
        </p:nvCxnSpPr>
        <p:spPr bwMode="auto">
          <a:xfrm flipH="1" flipV="1">
            <a:off x="2207796" y="2908985"/>
            <a:ext cx="2004" cy="720000"/>
          </a:xfrm>
          <a:prstGeom prst="curvedConnector3">
            <a:avLst>
              <a:gd name="adj1" fmla="val -23397174"/>
            </a:avLst>
          </a:prstGeom>
          <a:noFill/>
          <a:ln w="25400">
            <a:solidFill>
              <a:schemeClr val="accent5">
                <a:lumMod val="20000"/>
                <a:lumOff val="80000"/>
              </a:schemeClr>
            </a:solidFill>
            <a:round/>
            <a:headEnd type="none" w="lg" len="lg"/>
            <a:tailEnd type="stealth" w="lg" len="lg"/>
          </a:ln>
          <a:effectLst>
            <a:outerShdw dist="12700" dir="2700000" algn="ctr" rotWithShape="0">
              <a:schemeClr val="bg1">
                <a:lumMod val="75000"/>
                <a:lumOff val="25000"/>
              </a:schemeClr>
            </a:outerShdw>
          </a:effectLst>
        </p:spPr>
      </p:cxnSp>
      <p:cxnSp>
        <p:nvCxnSpPr>
          <p:cNvPr id="82" name="AutoShape 44"/>
          <p:cNvCxnSpPr>
            <a:cxnSpLocks noChangeShapeType="1"/>
          </p:cNvCxnSpPr>
          <p:nvPr/>
        </p:nvCxnSpPr>
        <p:spPr bwMode="auto">
          <a:xfrm flipH="1" flipV="1">
            <a:off x="2207796" y="2063790"/>
            <a:ext cx="2004" cy="720000"/>
          </a:xfrm>
          <a:prstGeom prst="curvedConnector3">
            <a:avLst>
              <a:gd name="adj1" fmla="val -23397174"/>
            </a:avLst>
          </a:prstGeom>
          <a:noFill/>
          <a:ln w="25400">
            <a:solidFill>
              <a:schemeClr val="accent5">
                <a:lumMod val="20000"/>
                <a:lumOff val="80000"/>
              </a:schemeClr>
            </a:solidFill>
            <a:round/>
            <a:headEnd type="none" w="lg" len="lg"/>
            <a:tailEnd type="stealth" w="lg" len="lg"/>
          </a:ln>
          <a:effectLst>
            <a:outerShdw dist="12700" dir="2700000" algn="ctr" rotWithShape="0">
              <a:schemeClr val="bg1">
                <a:lumMod val="75000"/>
                <a:lumOff val="25000"/>
              </a:schemeClr>
            </a:outerShdw>
          </a:effectLst>
        </p:spPr>
      </p:cxnSp>
      <p:sp>
        <p:nvSpPr>
          <p:cNvPr id="2" name="Title 1"/>
          <p:cNvSpPr>
            <a:spLocks noGrp="1"/>
          </p:cNvSpPr>
          <p:nvPr>
            <p:ph type="title"/>
          </p:nvPr>
        </p:nvSpPr>
        <p:spPr/>
        <p:txBody>
          <a:bodyPr/>
          <a:lstStyle/>
          <a:p>
            <a:r>
              <a:rPr lang="en-US" dirty="0" smtClean="0"/>
              <a:t>How Exceptions Work?</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22</a:t>
            </a:fld>
            <a:endParaRPr lang="en-US" dirty="0"/>
          </a:p>
        </p:txBody>
      </p:sp>
      <p:sp>
        <p:nvSpPr>
          <p:cNvPr id="3110" name="Rectangle 3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2" name="Rounded Rectangle 71"/>
          <p:cNvSpPr/>
          <p:nvPr/>
        </p:nvSpPr>
        <p:spPr>
          <a:xfrm>
            <a:off x="762000" y="4250640"/>
            <a:ext cx="1445796" cy="483245"/>
          </a:xfrm>
          <a:prstGeom prst="roundRect">
            <a:avLst>
              <a:gd name="adj" fmla="val 10310"/>
            </a:avLst>
          </a:prstGeom>
          <a:solidFill>
            <a:schemeClr val="accent5">
              <a:lumMod val="40000"/>
              <a:lumOff val="60000"/>
              <a:alpha val="50000"/>
            </a:schemeClr>
          </a:solidFill>
          <a:ln w="22225">
            <a:solidFill>
              <a:schemeClr val="accent5">
                <a:lumMod val="40000"/>
                <a:lumOff val="60000"/>
              </a:schemeClr>
            </a:solidFill>
          </a:ln>
        </p:spPr>
        <p:txBody>
          <a:bodyPr wrap="square" anchor="ctr" anchorCtr="0">
            <a:noAutofit/>
          </a:bodyPr>
          <a:lstStyle/>
          <a:p>
            <a:pPr algn="ct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Main()</a:t>
            </a:r>
          </a:p>
        </p:txBody>
      </p:sp>
      <p:sp>
        <p:nvSpPr>
          <p:cNvPr id="73" name="Rounded Rectangle 72"/>
          <p:cNvSpPr/>
          <p:nvPr/>
        </p:nvSpPr>
        <p:spPr>
          <a:xfrm>
            <a:off x="762000" y="3438485"/>
            <a:ext cx="1445796" cy="483245"/>
          </a:xfrm>
          <a:prstGeom prst="roundRect">
            <a:avLst>
              <a:gd name="adj" fmla="val 10310"/>
            </a:avLst>
          </a:prstGeom>
          <a:solidFill>
            <a:schemeClr val="accent5">
              <a:lumMod val="40000"/>
              <a:lumOff val="60000"/>
              <a:alpha val="50000"/>
            </a:schemeClr>
          </a:solidFill>
          <a:ln w="22225">
            <a:solidFill>
              <a:schemeClr val="accent5">
                <a:lumMod val="40000"/>
                <a:lumOff val="60000"/>
              </a:schemeClr>
            </a:solidFill>
          </a:ln>
        </p:spPr>
        <p:txBody>
          <a:bodyPr wrap="square" anchor="ctr" anchorCtr="0">
            <a:noAutofit/>
          </a:bodyPr>
          <a:lstStyle/>
          <a:p>
            <a:pPr algn="ct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Method 1</a:t>
            </a:r>
          </a:p>
        </p:txBody>
      </p:sp>
      <p:sp>
        <p:nvSpPr>
          <p:cNvPr id="76" name="Rounded Rectangle 75"/>
          <p:cNvSpPr/>
          <p:nvPr/>
        </p:nvSpPr>
        <p:spPr>
          <a:xfrm>
            <a:off x="762000" y="2628860"/>
            <a:ext cx="1445796" cy="483245"/>
          </a:xfrm>
          <a:prstGeom prst="roundRect">
            <a:avLst>
              <a:gd name="adj" fmla="val 10310"/>
            </a:avLst>
          </a:prstGeom>
          <a:solidFill>
            <a:schemeClr val="accent5">
              <a:lumMod val="40000"/>
              <a:lumOff val="60000"/>
              <a:alpha val="50000"/>
            </a:schemeClr>
          </a:solidFill>
          <a:ln w="22225">
            <a:solidFill>
              <a:schemeClr val="accent5">
                <a:lumMod val="40000"/>
                <a:lumOff val="60000"/>
              </a:schemeClr>
            </a:solidFill>
          </a:ln>
        </p:spPr>
        <p:txBody>
          <a:bodyPr wrap="square" anchor="ctr" anchorCtr="0">
            <a:noAutofit/>
          </a:bodyPr>
          <a:lstStyle/>
          <a:p>
            <a:pPr algn="ct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Method 2</a:t>
            </a:r>
          </a:p>
        </p:txBody>
      </p:sp>
      <p:sp>
        <p:nvSpPr>
          <p:cNvPr id="83" name="Rounded Rectangle 82"/>
          <p:cNvSpPr/>
          <p:nvPr/>
        </p:nvSpPr>
        <p:spPr>
          <a:xfrm>
            <a:off x="762000" y="1821765"/>
            <a:ext cx="1445796" cy="483245"/>
          </a:xfrm>
          <a:prstGeom prst="roundRect">
            <a:avLst>
              <a:gd name="adj" fmla="val 10310"/>
            </a:avLst>
          </a:prstGeom>
          <a:solidFill>
            <a:schemeClr val="accent5">
              <a:lumMod val="40000"/>
              <a:lumOff val="60000"/>
              <a:alpha val="50000"/>
            </a:schemeClr>
          </a:solidFill>
          <a:ln w="22225">
            <a:solidFill>
              <a:schemeClr val="accent5">
                <a:lumMod val="40000"/>
                <a:lumOff val="60000"/>
              </a:schemeClr>
            </a:solidFill>
          </a:ln>
        </p:spPr>
        <p:txBody>
          <a:bodyPr wrap="square" anchor="ctr" anchorCtr="0">
            <a:noAutofit/>
          </a:bodyPr>
          <a:lstStyle/>
          <a:p>
            <a:pPr algn="ct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Method N</a:t>
            </a:r>
          </a:p>
        </p:txBody>
      </p:sp>
      <p:sp>
        <p:nvSpPr>
          <p:cNvPr id="84" name="TextBox 83"/>
          <p:cNvSpPr txBox="1"/>
          <p:nvPr/>
        </p:nvSpPr>
        <p:spPr>
          <a:xfrm>
            <a:off x="2686050" y="3936315"/>
            <a:ext cx="1582484" cy="369332"/>
          </a:xfrm>
          <a:prstGeom prst="rect">
            <a:avLst/>
          </a:prstGeom>
          <a:noFill/>
        </p:spPr>
        <p:txBody>
          <a:bodyPr wrap="none" rtlCol="0">
            <a:spAutoFit/>
          </a:bodyPr>
          <a:lstStyle/>
          <a:p>
            <a:r>
              <a:rPr lang="en-US" sz="1800" b="1" dirty="0" smtClean="0">
                <a:solidFill>
                  <a:schemeClr val="accent5">
                    <a:lumMod val="20000"/>
                    <a:lumOff val="80000"/>
                  </a:schemeClr>
                </a:solidFill>
                <a:effectLst>
                  <a:outerShdw blurRad="38100" dist="38100" dir="2700000" algn="tl">
                    <a:srgbClr val="000000">
                      <a:alpha val="43137"/>
                    </a:srgbClr>
                  </a:outerShdw>
                </a:effectLst>
              </a:rPr>
              <a:t>2. Method call</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85" name="TextBox 84"/>
          <p:cNvSpPr txBox="1"/>
          <p:nvPr/>
        </p:nvSpPr>
        <p:spPr>
          <a:xfrm>
            <a:off x="2686050" y="3100258"/>
            <a:ext cx="1579278" cy="369332"/>
          </a:xfrm>
          <a:prstGeom prst="rect">
            <a:avLst/>
          </a:prstGeom>
          <a:noFill/>
        </p:spPr>
        <p:txBody>
          <a:bodyPr wrap="none" rtlCol="0">
            <a:spAutoFit/>
          </a:bodyPr>
          <a:lstStyle/>
          <a:p>
            <a:r>
              <a:rPr lang="en-US" sz="1800" b="1" dirty="0" smtClean="0">
                <a:solidFill>
                  <a:schemeClr val="accent5">
                    <a:lumMod val="20000"/>
                    <a:lumOff val="80000"/>
                  </a:schemeClr>
                </a:solidFill>
                <a:effectLst>
                  <a:outerShdw blurRad="38100" dist="38100" dir="2700000" algn="tl">
                    <a:srgbClr val="000000">
                      <a:alpha val="43137"/>
                    </a:srgbClr>
                  </a:outerShdw>
                </a:effectLst>
              </a:rPr>
              <a:t>3. Method call</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86" name="TextBox 85"/>
          <p:cNvSpPr txBox="1"/>
          <p:nvPr/>
        </p:nvSpPr>
        <p:spPr>
          <a:xfrm>
            <a:off x="2686050" y="2240865"/>
            <a:ext cx="1588897" cy="369332"/>
          </a:xfrm>
          <a:prstGeom prst="rect">
            <a:avLst/>
          </a:prstGeom>
          <a:noFill/>
        </p:spPr>
        <p:txBody>
          <a:bodyPr wrap="none" rtlCol="0">
            <a:spAutoFit/>
          </a:bodyPr>
          <a:lstStyle/>
          <a:p>
            <a:r>
              <a:rPr lang="en-US" sz="1800" b="1" dirty="0" smtClean="0">
                <a:solidFill>
                  <a:schemeClr val="accent5">
                    <a:lumMod val="20000"/>
                    <a:lumOff val="80000"/>
                  </a:schemeClr>
                </a:solidFill>
                <a:effectLst>
                  <a:outerShdw blurRad="38100" dist="38100" dir="2700000" algn="tl">
                    <a:srgbClr val="000000">
                      <a:alpha val="43137"/>
                    </a:srgbClr>
                  </a:outerShdw>
                </a:effectLst>
              </a:rPr>
              <a:t>4. Method call</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87" name="TextBox 86"/>
          <p:cNvSpPr txBox="1"/>
          <p:nvPr/>
        </p:nvSpPr>
        <p:spPr>
          <a:xfrm>
            <a:off x="1289756" y="2212290"/>
            <a:ext cx="386644" cy="400110"/>
          </a:xfrm>
          <a:prstGeom prst="rect">
            <a:avLst/>
          </a:prstGeom>
          <a:noFill/>
        </p:spPr>
        <p:txBody>
          <a:bodyPr wrap="square" rtlCol="0">
            <a:spAutoFit/>
          </a:bodyPr>
          <a:lstStyle/>
          <a:p>
            <a:r>
              <a:rPr lang="en-US" sz="2000" b="1" dirty="0" smtClean="0">
                <a:solidFill>
                  <a:schemeClr val="accent5">
                    <a:lumMod val="20000"/>
                    <a:lumOff val="80000"/>
                  </a:schemeClr>
                </a:solidFill>
                <a:effectLst>
                  <a:outerShdw blurRad="38100" dist="38100" dir="2700000" algn="tl">
                    <a:srgbClr val="000000">
                      <a:alpha val="43137"/>
                    </a:srgbClr>
                  </a:outerShdw>
                </a:effectLst>
              </a:rPr>
              <a:t>…</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cxnSp>
        <p:nvCxnSpPr>
          <p:cNvPr id="98" name="AutoShape 44"/>
          <p:cNvCxnSpPr>
            <a:cxnSpLocks noChangeShapeType="1"/>
          </p:cNvCxnSpPr>
          <p:nvPr/>
        </p:nvCxnSpPr>
        <p:spPr bwMode="auto">
          <a:xfrm flipH="1" flipV="1">
            <a:off x="6189246" y="3759240"/>
            <a:ext cx="2004" cy="720000"/>
          </a:xfrm>
          <a:prstGeom prst="curvedConnector3">
            <a:avLst>
              <a:gd name="adj1" fmla="val -23397174"/>
            </a:avLst>
          </a:prstGeom>
          <a:noFill/>
          <a:ln w="25400">
            <a:solidFill>
              <a:schemeClr val="accent5">
                <a:lumMod val="20000"/>
                <a:lumOff val="80000"/>
              </a:schemeClr>
            </a:solidFill>
            <a:round/>
            <a:headEnd type="stealth" w="lg" len="lg"/>
            <a:tailEnd type="none" w="lg" len="lg"/>
          </a:ln>
          <a:effectLst>
            <a:outerShdw dist="12700" dir="2700000" algn="ctr" rotWithShape="0">
              <a:schemeClr val="bg1">
                <a:lumMod val="75000"/>
                <a:lumOff val="25000"/>
              </a:schemeClr>
            </a:outerShdw>
          </a:effectLst>
        </p:spPr>
      </p:cxnSp>
      <p:cxnSp>
        <p:nvCxnSpPr>
          <p:cNvPr id="99" name="AutoShape 44"/>
          <p:cNvCxnSpPr>
            <a:cxnSpLocks noChangeShapeType="1"/>
          </p:cNvCxnSpPr>
          <p:nvPr/>
        </p:nvCxnSpPr>
        <p:spPr bwMode="auto">
          <a:xfrm flipH="1" flipV="1">
            <a:off x="6189246" y="2911515"/>
            <a:ext cx="2004" cy="720000"/>
          </a:xfrm>
          <a:prstGeom prst="curvedConnector3">
            <a:avLst>
              <a:gd name="adj1" fmla="val -23397174"/>
            </a:avLst>
          </a:prstGeom>
          <a:noFill/>
          <a:ln w="25400">
            <a:solidFill>
              <a:schemeClr val="accent5">
                <a:lumMod val="20000"/>
                <a:lumOff val="80000"/>
              </a:schemeClr>
            </a:solidFill>
            <a:round/>
            <a:headEnd type="stealth" w="lg" len="lg"/>
            <a:tailEnd type="none" w="lg" len="lg"/>
          </a:ln>
          <a:effectLst>
            <a:outerShdw dist="12700" dir="2700000" algn="ctr" rotWithShape="0">
              <a:schemeClr val="bg1">
                <a:lumMod val="75000"/>
                <a:lumOff val="25000"/>
              </a:schemeClr>
            </a:outerShdw>
          </a:effectLst>
        </p:spPr>
      </p:cxnSp>
      <p:cxnSp>
        <p:nvCxnSpPr>
          <p:cNvPr id="100" name="AutoShape 44"/>
          <p:cNvCxnSpPr>
            <a:cxnSpLocks noChangeShapeType="1"/>
          </p:cNvCxnSpPr>
          <p:nvPr/>
        </p:nvCxnSpPr>
        <p:spPr bwMode="auto">
          <a:xfrm flipH="1" flipV="1">
            <a:off x="6189246" y="2066320"/>
            <a:ext cx="2004" cy="720000"/>
          </a:xfrm>
          <a:prstGeom prst="curvedConnector3">
            <a:avLst>
              <a:gd name="adj1" fmla="val -23397174"/>
            </a:avLst>
          </a:prstGeom>
          <a:noFill/>
          <a:ln w="25400">
            <a:solidFill>
              <a:schemeClr val="accent5">
                <a:lumMod val="20000"/>
                <a:lumOff val="80000"/>
              </a:schemeClr>
            </a:solidFill>
            <a:round/>
            <a:headEnd type="stealth" w="lg" len="lg"/>
            <a:tailEnd type="none" w="lg" len="lg"/>
          </a:ln>
          <a:effectLst>
            <a:outerShdw dist="12700" dir="2700000" algn="ctr" rotWithShape="0">
              <a:schemeClr val="bg1">
                <a:lumMod val="75000"/>
                <a:lumOff val="25000"/>
              </a:schemeClr>
            </a:outerShdw>
          </a:effectLst>
        </p:spPr>
      </p:cxnSp>
      <p:sp>
        <p:nvSpPr>
          <p:cNvPr id="101" name="Rounded Rectangle 100"/>
          <p:cNvSpPr/>
          <p:nvPr/>
        </p:nvSpPr>
        <p:spPr>
          <a:xfrm>
            <a:off x="4743450" y="4253170"/>
            <a:ext cx="1445796" cy="483245"/>
          </a:xfrm>
          <a:prstGeom prst="roundRect">
            <a:avLst>
              <a:gd name="adj" fmla="val 10310"/>
            </a:avLst>
          </a:prstGeom>
          <a:solidFill>
            <a:schemeClr val="accent5">
              <a:lumMod val="40000"/>
              <a:lumOff val="60000"/>
              <a:alpha val="50000"/>
            </a:schemeClr>
          </a:solidFill>
          <a:ln w="22225">
            <a:solidFill>
              <a:schemeClr val="accent5">
                <a:lumMod val="40000"/>
                <a:lumOff val="60000"/>
              </a:schemeClr>
            </a:solidFill>
          </a:ln>
        </p:spPr>
        <p:txBody>
          <a:bodyPr wrap="square" anchor="ctr" anchorCtr="0">
            <a:noAutofit/>
          </a:bodyPr>
          <a:lstStyle/>
          <a:p>
            <a:pPr algn="ct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Main()</a:t>
            </a:r>
          </a:p>
        </p:txBody>
      </p:sp>
      <p:sp>
        <p:nvSpPr>
          <p:cNvPr id="102" name="Rounded Rectangle 101"/>
          <p:cNvSpPr/>
          <p:nvPr/>
        </p:nvSpPr>
        <p:spPr>
          <a:xfrm>
            <a:off x="4743450" y="3441015"/>
            <a:ext cx="1445796" cy="483245"/>
          </a:xfrm>
          <a:prstGeom prst="roundRect">
            <a:avLst>
              <a:gd name="adj" fmla="val 10310"/>
            </a:avLst>
          </a:prstGeom>
          <a:solidFill>
            <a:schemeClr val="accent5">
              <a:lumMod val="40000"/>
              <a:lumOff val="60000"/>
              <a:alpha val="50000"/>
            </a:schemeClr>
          </a:solidFill>
          <a:ln w="22225">
            <a:solidFill>
              <a:schemeClr val="accent5">
                <a:lumMod val="40000"/>
                <a:lumOff val="60000"/>
              </a:schemeClr>
            </a:solidFill>
          </a:ln>
        </p:spPr>
        <p:txBody>
          <a:bodyPr wrap="square" anchor="ctr" anchorCtr="0">
            <a:noAutofit/>
          </a:bodyPr>
          <a:lstStyle/>
          <a:p>
            <a:pPr algn="ct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Method 1</a:t>
            </a:r>
          </a:p>
        </p:txBody>
      </p:sp>
      <p:sp>
        <p:nvSpPr>
          <p:cNvPr id="103" name="Rounded Rectangle 102"/>
          <p:cNvSpPr/>
          <p:nvPr/>
        </p:nvSpPr>
        <p:spPr>
          <a:xfrm>
            <a:off x="4743450" y="2631390"/>
            <a:ext cx="1445796" cy="483245"/>
          </a:xfrm>
          <a:prstGeom prst="roundRect">
            <a:avLst>
              <a:gd name="adj" fmla="val 10310"/>
            </a:avLst>
          </a:prstGeom>
          <a:solidFill>
            <a:schemeClr val="accent5">
              <a:lumMod val="40000"/>
              <a:lumOff val="60000"/>
              <a:alpha val="50000"/>
            </a:schemeClr>
          </a:solidFill>
          <a:ln w="22225">
            <a:solidFill>
              <a:schemeClr val="accent5">
                <a:lumMod val="40000"/>
                <a:lumOff val="60000"/>
              </a:schemeClr>
            </a:solidFill>
          </a:ln>
        </p:spPr>
        <p:txBody>
          <a:bodyPr wrap="square" anchor="ctr" anchorCtr="0">
            <a:noAutofit/>
          </a:bodyPr>
          <a:lstStyle/>
          <a:p>
            <a:pPr algn="ct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Method 2</a:t>
            </a:r>
          </a:p>
        </p:txBody>
      </p:sp>
      <p:sp>
        <p:nvSpPr>
          <p:cNvPr id="104" name="Rounded Rectangle 103"/>
          <p:cNvSpPr/>
          <p:nvPr/>
        </p:nvSpPr>
        <p:spPr>
          <a:xfrm>
            <a:off x="4743450" y="1824295"/>
            <a:ext cx="1445796" cy="483245"/>
          </a:xfrm>
          <a:prstGeom prst="roundRect">
            <a:avLst>
              <a:gd name="adj" fmla="val 10310"/>
            </a:avLst>
          </a:prstGeom>
          <a:solidFill>
            <a:schemeClr val="accent5">
              <a:lumMod val="40000"/>
              <a:lumOff val="60000"/>
              <a:alpha val="50000"/>
            </a:schemeClr>
          </a:solidFill>
          <a:ln w="22225">
            <a:solidFill>
              <a:schemeClr val="accent5">
                <a:lumMod val="40000"/>
                <a:lumOff val="60000"/>
              </a:schemeClr>
            </a:solidFill>
          </a:ln>
        </p:spPr>
        <p:txBody>
          <a:bodyPr wrap="square" anchor="ctr" anchorCtr="0">
            <a:noAutofit/>
          </a:bodyPr>
          <a:lstStyle/>
          <a:p>
            <a:pPr algn="ct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Method N</a:t>
            </a:r>
          </a:p>
        </p:txBody>
      </p:sp>
      <p:sp>
        <p:nvSpPr>
          <p:cNvPr id="105" name="TextBox 104"/>
          <p:cNvSpPr txBox="1"/>
          <p:nvPr/>
        </p:nvSpPr>
        <p:spPr>
          <a:xfrm>
            <a:off x="6667500" y="3938845"/>
            <a:ext cx="1672253" cy="369332"/>
          </a:xfrm>
          <a:prstGeom prst="rect">
            <a:avLst/>
          </a:prstGeom>
          <a:noFill/>
        </p:spPr>
        <p:txBody>
          <a:bodyPr wrap="none" rtlCol="0">
            <a:spAutoFit/>
          </a:bodyPr>
          <a:lstStyle/>
          <a:p>
            <a:r>
              <a:rPr lang="en-US" sz="1800" b="1" dirty="0" smtClean="0">
                <a:solidFill>
                  <a:schemeClr val="accent5">
                    <a:lumMod val="20000"/>
                    <a:lumOff val="80000"/>
                  </a:schemeClr>
                </a:solidFill>
                <a:effectLst>
                  <a:outerShdw blurRad="38100" dist="38100" dir="2700000" algn="tl">
                    <a:srgbClr val="000000">
                      <a:alpha val="43137"/>
                    </a:srgbClr>
                  </a:outerShdw>
                </a:effectLst>
              </a:rPr>
              <a:t>8. Find handler</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106" name="TextBox 105"/>
          <p:cNvSpPr txBox="1"/>
          <p:nvPr/>
        </p:nvSpPr>
        <p:spPr>
          <a:xfrm>
            <a:off x="6667500" y="3102788"/>
            <a:ext cx="1656223" cy="369332"/>
          </a:xfrm>
          <a:prstGeom prst="rect">
            <a:avLst/>
          </a:prstGeom>
          <a:noFill/>
        </p:spPr>
        <p:txBody>
          <a:bodyPr wrap="none" rtlCol="0">
            <a:spAutoFit/>
          </a:bodyPr>
          <a:lstStyle/>
          <a:p>
            <a:r>
              <a:rPr lang="en-US" sz="1800" b="1" dirty="0" smtClean="0">
                <a:solidFill>
                  <a:schemeClr val="accent5">
                    <a:lumMod val="20000"/>
                    <a:lumOff val="80000"/>
                  </a:schemeClr>
                </a:solidFill>
                <a:effectLst>
                  <a:outerShdw blurRad="38100" dist="38100" dir="2700000" algn="tl">
                    <a:srgbClr val="000000">
                      <a:alpha val="43137"/>
                    </a:srgbClr>
                  </a:outerShdw>
                </a:effectLst>
              </a:rPr>
              <a:t>7. Find handler</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107" name="TextBox 106"/>
          <p:cNvSpPr txBox="1"/>
          <p:nvPr/>
        </p:nvSpPr>
        <p:spPr>
          <a:xfrm>
            <a:off x="6667500" y="2224345"/>
            <a:ext cx="1670650" cy="369332"/>
          </a:xfrm>
          <a:prstGeom prst="rect">
            <a:avLst/>
          </a:prstGeom>
          <a:noFill/>
        </p:spPr>
        <p:txBody>
          <a:bodyPr wrap="none" rtlCol="0">
            <a:spAutoFit/>
          </a:bodyPr>
          <a:lstStyle/>
          <a:p>
            <a:r>
              <a:rPr lang="en-US" sz="1800" b="1" dirty="0" smtClean="0">
                <a:solidFill>
                  <a:schemeClr val="accent5">
                    <a:lumMod val="20000"/>
                    <a:lumOff val="80000"/>
                  </a:schemeClr>
                </a:solidFill>
                <a:effectLst>
                  <a:outerShdw blurRad="38100" dist="38100" dir="2700000" algn="tl">
                    <a:srgbClr val="000000">
                      <a:alpha val="43137"/>
                    </a:srgbClr>
                  </a:outerShdw>
                </a:effectLst>
              </a:rPr>
              <a:t>6. Find handler</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108" name="TextBox 107"/>
          <p:cNvSpPr txBox="1"/>
          <p:nvPr/>
        </p:nvSpPr>
        <p:spPr>
          <a:xfrm>
            <a:off x="5271206" y="2214820"/>
            <a:ext cx="386644" cy="400110"/>
          </a:xfrm>
          <a:prstGeom prst="rect">
            <a:avLst/>
          </a:prstGeom>
          <a:noFill/>
        </p:spPr>
        <p:txBody>
          <a:bodyPr wrap="square" rtlCol="0">
            <a:spAutoFit/>
          </a:bodyPr>
          <a:lstStyle/>
          <a:p>
            <a:r>
              <a:rPr lang="en-US" sz="2000" b="1" dirty="0" smtClean="0">
                <a:solidFill>
                  <a:schemeClr val="accent5">
                    <a:lumMod val="20000"/>
                    <a:lumOff val="80000"/>
                  </a:schemeClr>
                </a:solidFill>
                <a:effectLst>
                  <a:outerShdw blurRad="38100" dist="38100" dir="2700000" algn="tl">
                    <a:srgbClr val="000000">
                      <a:alpha val="43137"/>
                    </a:srgbClr>
                  </a:outerShdw>
                </a:effectLst>
              </a:rPr>
              <a:t>…</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cxnSp>
        <p:nvCxnSpPr>
          <p:cNvPr id="109" name="AutoShape 44"/>
          <p:cNvCxnSpPr>
            <a:cxnSpLocks noChangeShapeType="1"/>
            <a:stCxn id="116" idx="0"/>
            <a:endCxn id="101" idx="2"/>
          </p:cNvCxnSpPr>
          <p:nvPr/>
        </p:nvCxnSpPr>
        <p:spPr bwMode="auto">
          <a:xfrm flipV="1">
            <a:off x="4208817" y="4736415"/>
            <a:ext cx="1257531" cy="515551"/>
          </a:xfrm>
          <a:prstGeom prst="curvedConnector2">
            <a:avLst/>
          </a:prstGeom>
          <a:noFill/>
          <a:ln w="25400">
            <a:solidFill>
              <a:schemeClr val="accent5">
                <a:lumMod val="20000"/>
                <a:lumOff val="80000"/>
              </a:schemeClr>
            </a:solidFill>
            <a:round/>
            <a:headEnd type="stealth" w="lg" len="lg"/>
            <a:tailEnd type="none" w="lg" len="lg"/>
          </a:ln>
          <a:effectLst>
            <a:outerShdw dist="12700" dir="2700000" algn="ctr" rotWithShape="0">
              <a:schemeClr val="bg1">
                <a:lumMod val="75000"/>
                <a:lumOff val="25000"/>
              </a:schemeClr>
            </a:outerShdw>
          </a:effectLst>
        </p:spPr>
      </p:cxnSp>
      <p:sp>
        <p:nvSpPr>
          <p:cNvPr id="115" name="TextBox 114"/>
          <p:cNvSpPr txBox="1"/>
          <p:nvPr/>
        </p:nvSpPr>
        <p:spPr>
          <a:xfrm>
            <a:off x="2342996" y="971550"/>
            <a:ext cx="2366417" cy="369332"/>
          </a:xfrm>
          <a:prstGeom prst="rect">
            <a:avLst/>
          </a:prstGeom>
          <a:noFill/>
        </p:spPr>
        <p:txBody>
          <a:bodyPr wrap="none" rtlCol="0">
            <a:spAutoFit/>
          </a:bodyPr>
          <a:lstStyle/>
          <a:p>
            <a:r>
              <a:rPr lang="en-US" sz="1800" b="1" dirty="0" smtClean="0">
                <a:solidFill>
                  <a:schemeClr val="accent5">
                    <a:lumMod val="20000"/>
                    <a:lumOff val="80000"/>
                  </a:schemeClr>
                </a:solidFill>
                <a:effectLst>
                  <a:outerShdw blurRad="38100" dist="38100" dir="2700000" algn="tl">
                    <a:srgbClr val="000000">
                      <a:alpha val="43137"/>
                    </a:srgbClr>
                  </a:outerShdw>
                </a:effectLst>
              </a:rPr>
              <a:t>5. Throw an exception</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116" name="Cloud 115"/>
          <p:cNvSpPr/>
          <p:nvPr/>
        </p:nvSpPr>
        <p:spPr>
          <a:xfrm>
            <a:off x="2914496" y="4743450"/>
            <a:ext cx="1295400" cy="1017032"/>
          </a:xfrm>
          <a:prstGeom prst="cloud">
            <a:avLst/>
          </a:prstGeom>
          <a:solidFill>
            <a:schemeClr val="accent5">
              <a:lumMod val="40000"/>
              <a:lumOff val="60000"/>
              <a:alpha val="50000"/>
            </a:schemeClr>
          </a:solidFill>
          <a:ln w="22225">
            <a:solidFill>
              <a:schemeClr val="accent5">
                <a:lumMod val="40000"/>
                <a:lumOff val="60000"/>
              </a:schemeClr>
            </a:solidFill>
          </a:ln>
        </p:spPr>
        <p:txBody>
          <a:bodyPr wrap="square" anchor="ctr" anchorCtr="0">
            <a:noAutofit/>
          </a:bodyPr>
          <a:lstStyle/>
          <a:p>
            <a:pPr algn="ct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.NET CLR</a:t>
            </a:r>
          </a:p>
        </p:txBody>
      </p:sp>
      <p:cxnSp>
        <p:nvCxnSpPr>
          <p:cNvPr id="118" name="Curved Connector 117"/>
          <p:cNvCxnSpPr>
            <a:stCxn id="116" idx="2"/>
            <a:endCxn id="72" idx="2"/>
          </p:cNvCxnSpPr>
          <p:nvPr/>
        </p:nvCxnSpPr>
        <p:spPr>
          <a:xfrm rot="10800000">
            <a:off x="1484898" y="4733886"/>
            <a:ext cx="1433616" cy="518081"/>
          </a:xfrm>
          <a:prstGeom prst="curvedConnector2">
            <a:avLst/>
          </a:prstGeom>
          <a:noFill/>
          <a:ln w="25400">
            <a:solidFill>
              <a:schemeClr val="accent5">
                <a:lumMod val="20000"/>
                <a:lumOff val="80000"/>
              </a:schemeClr>
            </a:solidFill>
            <a:round/>
            <a:headEnd type="none" w="lg" len="lg"/>
            <a:tailEnd type="stealth" w="lg" len="lg"/>
          </a:ln>
          <a:effectLst>
            <a:outerShdw dist="12700" dir="2700000" algn="ctr" rotWithShape="0">
              <a:schemeClr val="bg1">
                <a:lumMod val="75000"/>
                <a:lumOff val="25000"/>
              </a:schemeClr>
            </a:outerShdw>
          </a:effectLst>
        </p:spPr>
      </p:cxnSp>
      <p:sp>
        <p:nvSpPr>
          <p:cNvPr id="120" name="TextBox 119"/>
          <p:cNvSpPr txBox="1"/>
          <p:nvPr/>
        </p:nvSpPr>
        <p:spPr>
          <a:xfrm rot="809375">
            <a:off x="1291433" y="5149554"/>
            <a:ext cx="1598323" cy="646331"/>
          </a:xfrm>
          <a:prstGeom prst="rect">
            <a:avLst/>
          </a:prstGeom>
          <a:noFill/>
        </p:spPr>
        <p:txBody>
          <a:bodyPr wrap="none" rtlCol="0">
            <a:spAutoFit/>
          </a:bodyPr>
          <a:lstStyle/>
          <a:p>
            <a:pPr algn="ctr"/>
            <a:r>
              <a:rPr lang="en-US" sz="1800" b="1" dirty="0" smtClean="0">
                <a:solidFill>
                  <a:schemeClr val="accent5">
                    <a:lumMod val="20000"/>
                    <a:lumOff val="80000"/>
                  </a:schemeClr>
                </a:solidFill>
                <a:effectLst>
                  <a:outerShdw blurRad="38100" dist="38100" dir="2700000" algn="tl">
                    <a:srgbClr val="000000">
                      <a:alpha val="43137"/>
                    </a:srgbClr>
                  </a:outerShdw>
                </a:effectLst>
              </a:rPr>
              <a:t>1. Execute the</a:t>
            </a:r>
          </a:p>
          <a:p>
            <a:pPr algn="ctr"/>
            <a:r>
              <a:rPr lang="en-US" sz="1800" b="1" dirty="0" smtClean="0">
                <a:solidFill>
                  <a:schemeClr val="accent5">
                    <a:lumMod val="20000"/>
                    <a:lumOff val="80000"/>
                  </a:schemeClr>
                </a:solidFill>
                <a:effectLst>
                  <a:outerShdw blurRad="38100" dist="38100" dir="2700000" algn="tl">
                    <a:srgbClr val="000000">
                      <a:alpha val="43137"/>
                    </a:srgbClr>
                  </a:outerShdw>
                </a:effectLst>
              </a:rPr>
              <a:t>program</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124" name="TextBox 123"/>
          <p:cNvSpPr txBox="1"/>
          <p:nvPr/>
        </p:nvSpPr>
        <p:spPr>
          <a:xfrm rot="20288132">
            <a:off x="4359361" y="5066916"/>
            <a:ext cx="1670650" cy="369332"/>
          </a:xfrm>
          <a:prstGeom prst="rect">
            <a:avLst/>
          </a:prstGeom>
          <a:noFill/>
        </p:spPr>
        <p:txBody>
          <a:bodyPr wrap="none" rtlCol="0">
            <a:spAutoFit/>
          </a:bodyPr>
          <a:lstStyle/>
          <a:p>
            <a:r>
              <a:rPr lang="en-US" sz="1800" b="1" dirty="0" smtClean="0">
                <a:solidFill>
                  <a:schemeClr val="accent5">
                    <a:lumMod val="20000"/>
                    <a:lumOff val="80000"/>
                  </a:schemeClr>
                </a:solidFill>
                <a:effectLst>
                  <a:outerShdw blurRad="38100" dist="38100" dir="2700000" algn="tl">
                    <a:srgbClr val="000000">
                      <a:alpha val="43137"/>
                    </a:srgbClr>
                  </a:outerShdw>
                </a:effectLst>
              </a:rPr>
              <a:t>9. Find handler</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147" name="TextBox 146"/>
          <p:cNvSpPr txBox="1"/>
          <p:nvPr/>
        </p:nvSpPr>
        <p:spPr>
          <a:xfrm rot="369246">
            <a:off x="3269336" y="6000659"/>
            <a:ext cx="2727030" cy="369332"/>
          </a:xfrm>
          <a:prstGeom prst="rect">
            <a:avLst/>
          </a:prstGeom>
          <a:noFill/>
        </p:spPr>
        <p:txBody>
          <a:bodyPr wrap="none" rtlCol="0">
            <a:spAutoFit/>
          </a:bodyPr>
          <a:lstStyle/>
          <a:p>
            <a:pPr algn="ctr"/>
            <a:r>
              <a:rPr lang="en-US" sz="1800" b="1" dirty="0" smtClean="0">
                <a:solidFill>
                  <a:schemeClr val="accent5">
                    <a:lumMod val="20000"/>
                    <a:lumOff val="80000"/>
                  </a:schemeClr>
                </a:solidFill>
                <a:effectLst>
                  <a:outerShdw blurRad="38100" dist="38100" dir="2700000" algn="tl">
                    <a:srgbClr val="000000">
                      <a:alpha val="43137"/>
                    </a:srgbClr>
                  </a:outerShdw>
                </a:effectLst>
              </a:rPr>
              <a:t>10. Display error message</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cxnSp>
        <p:nvCxnSpPr>
          <p:cNvPr id="126" name="AutoShape 44"/>
          <p:cNvCxnSpPr>
            <a:cxnSpLocks noChangeShapeType="1"/>
            <a:endCxn id="116" idx="1"/>
          </p:cNvCxnSpPr>
          <p:nvPr/>
        </p:nvCxnSpPr>
        <p:spPr bwMode="auto">
          <a:xfrm rot="10800000">
            <a:off x="3562196" y="5759400"/>
            <a:ext cx="2552700" cy="336601"/>
          </a:xfrm>
          <a:prstGeom prst="curvedConnector2">
            <a:avLst/>
          </a:prstGeom>
          <a:noFill/>
          <a:ln w="25400">
            <a:solidFill>
              <a:schemeClr val="accent5">
                <a:lumMod val="20000"/>
                <a:lumOff val="80000"/>
              </a:schemeClr>
            </a:solidFill>
            <a:round/>
            <a:headEnd type="stealth" w="lg" len="lg"/>
            <a:tailEnd type="none" w="lg" len="lg"/>
          </a:ln>
          <a:effectLst>
            <a:outerShdw dist="12700" dir="2700000" algn="ctr" rotWithShape="0">
              <a:schemeClr val="bg1">
                <a:lumMod val="75000"/>
                <a:lumOff val="25000"/>
              </a:schemeClr>
            </a:outerShdw>
          </a:effectLst>
        </p:spPr>
      </p:cxnSp>
      <p:pic>
        <p:nvPicPr>
          <p:cNvPr id="3121" name="Picture 49" descr="C:\Trash\CLR-exception-dialog.png"/>
          <p:cNvPicPr>
            <a:picLocks noChangeAspect="1" noChangeArrowheads="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6114895" y="5704561"/>
            <a:ext cx="2257579" cy="810540"/>
          </a:xfrm>
          <a:prstGeom prst="rect">
            <a:avLst/>
          </a:prstGeom>
          <a:noFill/>
        </p:spPr>
      </p:pic>
    </p:spTree>
    <p:extLst>
      <p:ext uri="{BB962C8B-B14F-4D97-AF65-F5344CB8AC3E}">
        <p14:creationId xmlns:p14="http://schemas.microsoft.com/office/powerpoint/2010/main" val="17495518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Rectangle 2"/>
          <p:cNvSpPr>
            <a:spLocks noGrp="1" noChangeArrowheads="1"/>
          </p:cNvSpPr>
          <p:nvPr>
            <p:ph type="title"/>
          </p:nvPr>
        </p:nvSpPr>
        <p:spPr/>
        <p:txBody>
          <a:bodyPr/>
          <a:lstStyle/>
          <a:p>
            <a:r>
              <a:rPr lang="en-US" dirty="0" smtClean="0"/>
              <a:t>Using </a:t>
            </a:r>
            <a:r>
              <a:rPr lang="en-US" dirty="0" smtClean="0">
                <a:latin typeface="Consolas" pitchFamily="49" charset="0"/>
                <a:cs typeface="Consolas" pitchFamily="49" charset="0"/>
              </a:rPr>
              <a:t>throw</a:t>
            </a:r>
            <a:r>
              <a:rPr lang="en-US" dirty="0" smtClean="0"/>
              <a:t> Keyword</a:t>
            </a:r>
            <a:endParaRPr lang="bg-BG" dirty="0"/>
          </a:p>
        </p:txBody>
      </p:sp>
      <p:sp>
        <p:nvSpPr>
          <p:cNvPr id="564227" name="Rectangle 3"/>
          <p:cNvSpPr>
            <a:spLocks noGrp="1" noChangeArrowheads="1"/>
          </p:cNvSpPr>
          <p:nvPr>
            <p:ph idx="1"/>
          </p:nvPr>
        </p:nvSpPr>
        <p:spPr/>
        <p:txBody>
          <a:bodyPr/>
          <a:lstStyle/>
          <a:p>
            <a:pPr>
              <a:lnSpc>
                <a:spcPct val="100000"/>
              </a:lnSpc>
              <a:spcBef>
                <a:spcPct val="30000"/>
              </a:spcBef>
            </a:pPr>
            <a:r>
              <a:rPr lang="en-US" sz="3000" dirty="0"/>
              <a:t>Throwing an </a:t>
            </a:r>
            <a:r>
              <a:rPr lang="en-US" sz="3000" dirty="0" smtClean="0"/>
              <a:t>exception with an error message:</a:t>
            </a:r>
            <a:endParaRPr lang="en-US" sz="3000" dirty="0"/>
          </a:p>
          <a:p>
            <a:pPr>
              <a:lnSpc>
                <a:spcPct val="100000"/>
              </a:lnSpc>
              <a:spcBef>
                <a:spcPct val="30000"/>
              </a:spcBef>
            </a:pPr>
            <a:endParaRPr lang="bg-BG" sz="3000" dirty="0"/>
          </a:p>
          <a:p>
            <a:pPr>
              <a:lnSpc>
                <a:spcPct val="100000"/>
              </a:lnSpc>
              <a:spcBef>
                <a:spcPct val="0"/>
              </a:spcBef>
            </a:pPr>
            <a:r>
              <a:rPr lang="en-US" sz="3000" dirty="0" smtClean="0"/>
              <a:t>Exceptions can accept message and cause:</a:t>
            </a:r>
          </a:p>
          <a:p>
            <a:pPr>
              <a:lnSpc>
                <a:spcPct val="100000"/>
              </a:lnSpc>
              <a:spcBef>
                <a:spcPct val="0"/>
              </a:spcBef>
            </a:pPr>
            <a:endParaRPr lang="en-US" sz="3000" dirty="0" smtClean="0"/>
          </a:p>
          <a:p>
            <a:pPr>
              <a:lnSpc>
                <a:spcPct val="100000"/>
              </a:lnSpc>
              <a:spcBef>
                <a:spcPct val="0"/>
              </a:spcBef>
            </a:pPr>
            <a:endParaRPr lang="en-US" sz="3000" dirty="0" smtClean="0"/>
          </a:p>
          <a:p>
            <a:pPr>
              <a:lnSpc>
                <a:spcPct val="100000"/>
              </a:lnSpc>
              <a:spcBef>
                <a:spcPct val="0"/>
              </a:spcBef>
            </a:pPr>
            <a:endParaRPr lang="en-US" sz="3000" dirty="0" smtClean="0"/>
          </a:p>
          <a:p>
            <a:pPr>
              <a:lnSpc>
                <a:spcPct val="100000"/>
              </a:lnSpc>
              <a:spcBef>
                <a:spcPct val="0"/>
              </a:spcBef>
            </a:pPr>
            <a:endParaRPr lang="en-US" sz="3000" dirty="0" smtClean="0"/>
          </a:p>
          <a:p>
            <a:pPr>
              <a:lnSpc>
                <a:spcPct val="100000"/>
              </a:lnSpc>
              <a:spcBef>
                <a:spcPct val="0"/>
              </a:spcBef>
            </a:pPr>
            <a:endParaRPr lang="en-US" sz="3000" dirty="0" smtClean="0"/>
          </a:p>
          <a:p>
            <a:pPr>
              <a:lnSpc>
                <a:spcPct val="100000"/>
              </a:lnSpc>
            </a:pPr>
            <a:r>
              <a:rPr lang="en-US" sz="3000" dirty="0" smtClean="0"/>
              <a:t>Note</a:t>
            </a:r>
            <a:r>
              <a:rPr lang="bg-BG" sz="3000" dirty="0" smtClean="0"/>
              <a:t>:</a:t>
            </a:r>
            <a:r>
              <a:rPr lang="en-US" sz="3000" dirty="0" smtClean="0"/>
              <a:t> </a:t>
            </a:r>
            <a:r>
              <a:rPr lang="en-US" dirty="0" smtClean="0"/>
              <a:t>if </a:t>
            </a:r>
            <a:r>
              <a:rPr lang="en-US" dirty="0"/>
              <a:t>the original exception is not passed </a:t>
            </a:r>
            <a:r>
              <a:rPr lang="en-US" dirty="0" smtClean="0"/>
              <a:t>the initial cause of the exception is lost</a:t>
            </a:r>
            <a:endParaRPr lang="bg-BG" dirty="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23</a:t>
            </a:fld>
            <a:endParaRPr lang="en-US" dirty="0"/>
          </a:p>
        </p:txBody>
      </p:sp>
      <p:sp>
        <p:nvSpPr>
          <p:cNvPr id="564228" name="Rectangle 4"/>
          <p:cNvSpPr>
            <a:spLocks noChangeArrowheads="1"/>
          </p:cNvSpPr>
          <p:nvPr/>
        </p:nvSpPr>
        <p:spPr bwMode="auto">
          <a:xfrm>
            <a:off x="677862" y="1733490"/>
            <a:ext cx="7704138"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throw new ArgumentException("Invalid amount!");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5" name="Rectangle 4"/>
          <p:cNvSpPr>
            <a:spLocks noChangeArrowheads="1"/>
          </p:cNvSpPr>
          <p:nvPr/>
        </p:nvSpPr>
        <p:spPr bwMode="auto">
          <a:xfrm>
            <a:off x="677862" y="2931855"/>
            <a:ext cx="7704138" cy="255454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try</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Int32.Parse(str);</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catch (FormatException fe)</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throw new ArgumentException("Invalid number", fe);</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2671285115"/>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4" name="Rectangle 2"/>
          <p:cNvSpPr>
            <a:spLocks noGrp="1" noChangeArrowheads="1"/>
          </p:cNvSpPr>
          <p:nvPr>
            <p:ph type="title"/>
          </p:nvPr>
        </p:nvSpPr>
        <p:spPr/>
        <p:txBody>
          <a:bodyPr/>
          <a:lstStyle/>
          <a:p>
            <a:r>
              <a:rPr lang="en-US" dirty="0" smtClean="0"/>
              <a:t>Re-Throwing Exceptions</a:t>
            </a:r>
            <a:endParaRPr lang="bg-BG" dirty="0"/>
          </a:p>
        </p:txBody>
      </p:sp>
      <p:sp>
        <p:nvSpPr>
          <p:cNvPr id="637955" name="Rectangle 3"/>
          <p:cNvSpPr>
            <a:spLocks noGrp="1" noChangeArrowheads="1"/>
          </p:cNvSpPr>
          <p:nvPr>
            <p:ph idx="1"/>
          </p:nvPr>
        </p:nvSpPr>
        <p:spPr>
          <a:xfrm>
            <a:off x="338138" y="990600"/>
            <a:ext cx="8435975" cy="5522913"/>
          </a:xfrm>
        </p:spPr>
        <p:txBody>
          <a:bodyPr/>
          <a:lstStyle/>
          <a:p>
            <a:pPr>
              <a:lnSpc>
                <a:spcPct val="100000"/>
              </a:lnSpc>
            </a:pPr>
            <a:r>
              <a:rPr lang="en-US" dirty="0" smtClean="0"/>
              <a:t>Caught exceptions can be re-thrown again:</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24</a:t>
            </a:fld>
            <a:endParaRPr lang="en-US" dirty="0"/>
          </a:p>
        </p:txBody>
      </p:sp>
      <p:sp>
        <p:nvSpPr>
          <p:cNvPr id="4" name="Rectangle 3"/>
          <p:cNvSpPr>
            <a:spLocks noChangeArrowheads="1"/>
          </p:cNvSpPr>
          <p:nvPr/>
        </p:nvSpPr>
        <p:spPr bwMode="auto">
          <a:xfrm>
            <a:off x="754062" y="1785878"/>
            <a:ext cx="7551738" cy="286232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try</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Int32.Parse(str);</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catch (FormatException fe)</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Console.WriteLine("Parse failed!");</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throw fe; // Re-throw the caught exception</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5" name="Rectangle 4"/>
          <p:cNvSpPr>
            <a:spLocks noChangeArrowheads="1"/>
          </p:cNvSpPr>
          <p:nvPr/>
        </p:nvSpPr>
        <p:spPr bwMode="auto">
          <a:xfrm>
            <a:off x="762000" y="5029200"/>
            <a:ext cx="7551738"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catch (FormatException)</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throw; // Re-throws the last caught exception</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901356170"/>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p:cNvSpPr>
            <a:spLocks noGrp="1" noChangeArrowheads="1"/>
          </p:cNvSpPr>
          <p:nvPr>
            <p:ph type="title"/>
          </p:nvPr>
        </p:nvSpPr>
        <p:spPr/>
        <p:txBody>
          <a:bodyPr/>
          <a:lstStyle/>
          <a:p>
            <a:r>
              <a:rPr lang="en-US" sz="3800" dirty="0"/>
              <a:t>Throwing Exceptions – Example</a:t>
            </a:r>
            <a:endParaRPr lang="bg-BG" sz="3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25</a:t>
            </a:fld>
            <a:endParaRPr lang="en-US" dirty="0"/>
          </a:p>
        </p:txBody>
      </p:sp>
      <p:sp>
        <p:nvSpPr>
          <p:cNvPr id="566275" name="Rectangle 3"/>
          <p:cNvSpPr>
            <a:spLocks noChangeArrowheads="1"/>
          </p:cNvSpPr>
          <p:nvPr/>
        </p:nvSpPr>
        <p:spPr bwMode="auto">
          <a:xfrm>
            <a:off x="703264" y="1224742"/>
            <a:ext cx="7754936" cy="509985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static double Sqrt(double </a:t>
            </a:r>
            <a:r>
              <a:rPr lang="en-US"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v</a:t>
            </a: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alue)</a:t>
            </a:r>
          </a:p>
          <a:p>
            <a:pPr eaLnBrk="0" hangingPunct="0">
              <a:lnSpc>
                <a:spcPct val="100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70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if (</a:t>
            </a:r>
            <a:r>
              <a:rPr lang="en-US"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v</a:t>
            </a: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alue &lt; 0)</a:t>
            </a:r>
          </a:p>
          <a:p>
            <a:pPr eaLnBrk="0" hangingPunct="0">
              <a:lnSpc>
                <a:spcPct val="100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throw new System.ArgumentOutOfRangeException(</a:t>
            </a:r>
          </a:p>
          <a:p>
            <a:pPr eaLnBrk="0" hangingPunct="0">
              <a:lnSpc>
                <a:spcPct val="100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"Sqrt for negative numbers is undefined!");</a:t>
            </a:r>
          </a:p>
          <a:p>
            <a:pPr eaLnBrk="0" hangingPunct="0">
              <a:lnSpc>
                <a:spcPct val="100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return Math.Sqrt(</a:t>
            </a:r>
            <a:r>
              <a:rPr lang="en-US"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v</a:t>
            </a: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alue);</a:t>
            </a:r>
          </a:p>
          <a:p>
            <a:pPr eaLnBrk="0" hangingPunct="0">
              <a:lnSpc>
                <a:spcPct val="70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120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Main()</a:t>
            </a:r>
          </a:p>
          <a:p>
            <a:pPr eaLnBrk="0" hangingPunct="0">
              <a:lnSpc>
                <a:spcPct val="100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70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try</a:t>
            </a:r>
          </a:p>
          <a:p>
            <a:pPr eaLnBrk="0" hangingPunct="0">
              <a:lnSpc>
                <a:spcPct val="100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70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Sqrt(-1);</a:t>
            </a:r>
          </a:p>
          <a:p>
            <a:pPr eaLnBrk="0" hangingPunct="0">
              <a:lnSpc>
                <a:spcPct val="70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00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catch (ArgumentOutOfRangeException ex)</a:t>
            </a:r>
          </a:p>
          <a:p>
            <a:pPr eaLnBrk="0" hangingPunct="0">
              <a:lnSpc>
                <a:spcPct val="100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70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Console.Error.WriteLine("Error: " + ex.Message);</a:t>
            </a:r>
          </a:p>
          <a:p>
            <a:pPr eaLnBrk="0" hangingPunct="0">
              <a:lnSpc>
                <a:spcPct val="100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throw;</a:t>
            </a:r>
          </a:p>
          <a:p>
            <a:pPr eaLnBrk="0" hangingPunct="0">
              <a:lnSpc>
                <a:spcPct val="70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70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bg-BG"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3622270001"/>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2" name="Rectangle 2"/>
          <p:cNvSpPr>
            <a:spLocks noGrp="1" noChangeArrowheads="1"/>
          </p:cNvSpPr>
          <p:nvPr>
            <p:ph type="ctrTitle"/>
          </p:nvPr>
        </p:nvSpPr>
        <p:spPr>
          <a:xfrm>
            <a:off x="1447800" y="1828800"/>
            <a:ext cx="6232526" cy="736600"/>
          </a:xfrm>
        </p:spPr>
        <p:txBody>
          <a:bodyPr/>
          <a:lstStyle/>
          <a:p>
            <a:pPr>
              <a:lnSpc>
                <a:spcPct val="110000"/>
              </a:lnSpc>
            </a:pPr>
            <a:r>
              <a:rPr lang="en-US" dirty="0"/>
              <a:t>Throwing Exceptions</a:t>
            </a:r>
            <a:endParaRPr lang="bg-BG" dirty="0"/>
          </a:p>
        </p:txBody>
      </p:sp>
      <p:sp>
        <p:nvSpPr>
          <p:cNvPr id="3" name="Rectangle 3"/>
          <p:cNvSpPr>
            <a:spLocks noChangeArrowheads="1"/>
          </p:cNvSpPr>
          <p:nvPr/>
        </p:nvSpPr>
        <p:spPr bwMode="auto">
          <a:xfrm>
            <a:off x="1292225" y="2822575"/>
            <a:ext cx="6480175" cy="450251"/>
          </a:xfrm>
          <a:prstGeom prst="rect">
            <a:avLst/>
          </a:prstGeom>
          <a:noFill/>
          <a:ln w="9525">
            <a:noFill/>
            <a:miter lim="800000"/>
            <a:headEnd/>
            <a:tailEnd/>
          </a:ln>
          <a:effectLst/>
        </p:spPr>
        <p:txBody>
          <a:bodyPr lIns="0" tIns="0" rIns="0" bIns="0" anchor="b">
            <a:spAutoFit/>
          </a:bodyPr>
          <a:lstStyle/>
          <a:p>
            <a:pPr algn="ctr" eaLnBrk="0" hangingPunct="0">
              <a:lnSpc>
                <a:spcPct val="110000"/>
              </a:lnSpc>
              <a:spcBef>
                <a:spcPct val="20000"/>
              </a:spcBef>
              <a:buClr>
                <a:schemeClr val="accent5">
                  <a:lumMod val="40000"/>
                  <a:lumOff val="60000"/>
                </a:schemeClr>
              </a:buClr>
              <a:buSzPct val="70000"/>
            </a:pPr>
            <a:r>
              <a:rPr lang="en-US" sz="2800" b="1" dirty="0" smtClean="0">
                <a:solidFill>
                  <a:srgbClr val="FAF7C8"/>
                </a:solidFill>
                <a:effectLst>
                  <a:outerShdw blurRad="38100" dist="38100" dir="2700000" algn="tl">
                    <a:srgbClr val="000000">
                      <a:alpha val="43137"/>
                    </a:srgbClr>
                  </a:outerShdw>
                </a:effectLst>
                <a:latin typeface="+mn-lt"/>
              </a:rPr>
              <a:t>Live Demo</a:t>
            </a:r>
            <a:endParaRPr lang="bg-BG" sz="2800" b="1" dirty="0" smtClean="0">
              <a:solidFill>
                <a:srgbClr val="FAF7C8"/>
              </a:solidFill>
              <a:effectLst>
                <a:outerShdw blurRad="38100" dist="38100" dir="2700000" algn="tl">
                  <a:srgbClr val="000000">
                    <a:alpha val="43137"/>
                  </a:srgbClr>
                </a:outerShdw>
              </a:effectLst>
              <a:latin typeface="+mn-lt"/>
            </a:endParaRPr>
          </a:p>
        </p:txBody>
      </p:sp>
      <p:pic>
        <p:nvPicPr>
          <p:cNvPr id="5122" name="Picture 2" descr="http://www.theunionleader.com/uploads/media-items/2008/may/512throw.jp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7315200" y="3577626"/>
            <a:ext cx="1123950" cy="2238375"/>
          </a:xfrm>
          <a:prstGeom prst="roundRect">
            <a:avLst>
              <a:gd name="adj" fmla="val 11872"/>
            </a:avLst>
          </a:prstGeom>
          <a:noFill/>
        </p:spPr>
      </p:pic>
      <p:pic>
        <p:nvPicPr>
          <p:cNvPr id="5124" name="Picture 4" descr="http://newsimg.bbc.co.uk/media/images/40716000/jpg/_40716330_overarm_throw203_get.jpg"/>
          <p:cNvPicPr>
            <a:picLocks noChangeAspect="1" noChangeArrowheads="1"/>
          </p:cNvPicPr>
          <p:nvPr/>
        </p:nvPicPr>
        <p:blipFill>
          <a:blip r:embed="rId4" cstate="screen">
            <a:extLst>
              <a:ext uri="{28A0092B-C50C-407E-A947-70E740481C1C}">
                <a14:useLocalDpi xmlns:a14="http://schemas.microsoft.com/office/drawing/2010/main" val="0"/>
              </a:ext>
            </a:extLst>
          </a:blip>
          <a:srcRect/>
          <a:stretch>
            <a:fillRect/>
          </a:stretch>
        </p:blipFill>
        <p:spPr bwMode="auto">
          <a:xfrm>
            <a:off x="3781425" y="4359722"/>
            <a:ext cx="1933575" cy="1447800"/>
          </a:xfrm>
          <a:prstGeom prst="roundRect">
            <a:avLst>
              <a:gd name="adj" fmla="val 8338"/>
            </a:avLst>
          </a:prstGeom>
          <a:noFill/>
        </p:spPr>
      </p:pic>
      <p:pic>
        <p:nvPicPr>
          <p:cNvPr id="5126" name="Picture 6" descr="http://www.tribuneindia.com/2005/20050709/sp.jpg"/>
          <p:cNvPicPr>
            <a:picLocks noChangeAspect="1" noChangeArrowheads="1"/>
          </p:cNvPicPr>
          <p:nvPr/>
        </p:nvPicPr>
        <p:blipFill>
          <a:blip r:embed="rId5" cstate="screen">
            <a:extLst>
              <a:ext uri="{28A0092B-C50C-407E-A947-70E740481C1C}">
                <a14:useLocalDpi xmlns:a14="http://schemas.microsoft.com/office/drawing/2010/main" val="0"/>
              </a:ext>
            </a:extLst>
          </a:blip>
          <a:srcRect/>
          <a:stretch>
            <a:fillRect/>
          </a:stretch>
        </p:blipFill>
        <p:spPr bwMode="auto">
          <a:xfrm>
            <a:off x="609600" y="3425226"/>
            <a:ext cx="1981200" cy="2371725"/>
          </a:xfrm>
          <a:prstGeom prst="roundRect">
            <a:avLst>
              <a:gd name="adj" fmla="val 6015"/>
            </a:avLst>
          </a:prstGeom>
          <a:noFill/>
        </p:spPr>
      </p:pic>
    </p:spTree>
    <p:extLst>
      <p:ext uri="{BB962C8B-B14F-4D97-AF65-F5344CB8AC3E}">
        <p14:creationId xmlns:p14="http://schemas.microsoft.com/office/powerpoint/2010/main" val="738760696"/>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Choosing the Exception </a:t>
            </a:r>
            <a:r>
              <a:rPr lang="en-US" dirty="0" smtClean="0"/>
              <a:t>Type</a:t>
            </a:r>
            <a:endParaRPr lang="en-US" dirty="0"/>
          </a:p>
        </p:txBody>
      </p:sp>
      <p:sp>
        <p:nvSpPr>
          <p:cNvPr id="8" name="Content Placeholder 7"/>
          <p:cNvSpPr>
            <a:spLocks noGrp="1"/>
          </p:cNvSpPr>
          <p:nvPr>
            <p:ph idx="1"/>
          </p:nvPr>
        </p:nvSpPr>
        <p:spPr/>
        <p:txBody>
          <a:bodyPr/>
          <a:lstStyle/>
          <a:p>
            <a:pPr>
              <a:lnSpc>
                <a:spcPct val="100000"/>
              </a:lnSpc>
            </a:pPr>
            <a:r>
              <a:rPr lang="en-US" sz="3000" dirty="0" smtClean="0"/>
              <a:t>When an invalid parameter is passed to a method:</a:t>
            </a:r>
          </a:p>
          <a:p>
            <a:pPr lvl="1">
              <a:lnSpc>
                <a:spcPct val="100000"/>
              </a:lnSpc>
            </a:pPr>
            <a:r>
              <a:rPr lang="en-US" sz="2800" noProof="1" smtClean="0">
                <a:solidFill>
                  <a:schemeClr val="accent5">
                    <a:lumMod val="20000"/>
                    <a:lumOff val="80000"/>
                  </a:schemeClr>
                </a:solidFill>
                <a:latin typeface="Consolas" pitchFamily="49" charset="0"/>
                <a:cs typeface="Consolas" pitchFamily="49" charset="0"/>
              </a:rPr>
              <a:t>ArgumentException</a:t>
            </a:r>
            <a:r>
              <a:rPr lang="en-US" sz="2800" dirty="0" smtClean="0"/>
              <a:t>, </a:t>
            </a:r>
            <a:r>
              <a:rPr lang="en-US" sz="2800" noProof="1" smtClean="0">
                <a:solidFill>
                  <a:schemeClr val="accent5">
                    <a:lumMod val="20000"/>
                    <a:lumOff val="80000"/>
                  </a:schemeClr>
                </a:solidFill>
                <a:latin typeface="Consolas" pitchFamily="49" charset="0"/>
                <a:cs typeface="Consolas" pitchFamily="49" charset="0"/>
              </a:rPr>
              <a:t>ArgumentNullException</a:t>
            </a:r>
            <a:r>
              <a:rPr lang="en-US" sz="2800" dirty="0" smtClean="0"/>
              <a:t>, </a:t>
            </a:r>
            <a:r>
              <a:rPr lang="en-US" sz="2800" noProof="1" smtClean="0">
                <a:solidFill>
                  <a:schemeClr val="accent5">
                    <a:lumMod val="20000"/>
                    <a:lumOff val="80000"/>
                  </a:schemeClr>
                </a:solidFill>
                <a:latin typeface="Consolas" pitchFamily="49" charset="0"/>
                <a:cs typeface="Consolas" pitchFamily="49" charset="0"/>
              </a:rPr>
              <a:t>ArgumentOutOfRangeException</a:t>
            </a:r>
          </a:p>
          <a:p>
            <a:pPr>
              <a:lnSpc>
                <a:spcPct val="100000"/>
              </a:lnSpc>
            </a:pPr>
            <a:r>
              <a:rPr lang="en-US" sz="3000" dirty="0" smtClean="0"/>
              <a:t>When requested operation is not supported</a:t>
            </a:r>
          </a:p>
          <a:p>
            <a:pPr lvl="1">
              <a:lnSpc>
                <a:spcPct val="100000"/>
              </a:lnSpc>
            </a:pPr>
            <a:r>
              <a:rPr lang="en-US" sz="2800" noProof="1" smtClean="0">
                <a:solidFill>
                  <a:schemeClr val="accent5">
                    <a:lumMod val="20000"/>
                    <a:lumOff val="80000"/>
                  </a:schemeClr>
                </a:solidFill>
                <a:latin typeface="Consolas" pitchFamily="49" charset="0"/>
                <a:cs typeface="Consolas" pitchFamily="49" charset="0"/>
              </a:rPr>
              <a:t>NotSupportedException</a:t>
            </a:r>
          </a:p>
          <a:p>
            <a:pPr>
              <a:lnSpc>
                <a:spcPct val="100000"/>
              </a:lnSpc>
            </a:pPr>
            <a:r>
              <a:rPr lang="en-US" dirty="0" smtClean="0"/>
              <a:t>When a method is still not implemented</a:t>
            </a:r>
          </a:p>
          <a:p>
            <a:pPr lvl="1">
              <a:lnSpc>
                <a:spcPct val="100000"/>
              </a:lnSpc>
            </a:pPr>
            <a:r>
              <a:rPr lang="en-US" sz="2800" noProof="1" smtClean="0">
                <a:solidFill>
                  <a:schemeClr val="accent5">
                    <a:lumMod val="20000"/>
                    <a:lumOff val="80000"/>
                  </a:schemeClr>
                </a:solidFill>
                <a:latin typeface="Consolas" pitchFamily="49" charset="0"/>
                <a:cs typeface="Consolas" pitchFamily="49" charset="0"/>
              </a:rPr>
              <a:t>NotImplementedException</a:t>
            </a:r>
          </a:p>
          <a:p>
            <a:pPr>
              <a:lnSpc>
                <a:spcPct val="100000"/>
              </a:lnSpc>
            </a:pPr>
            <a:r>
              <a:rPr lang="en-US" sz="3000" dirty="0" smtClean="0"/>
              <a:t>If no suitable standard exception class is available</a:t>
            </a:r>
          </a:p>
          <a:p>
            <a:pPr lvl="1">
              <a:lnSpc>
                <a:spcPct val="100000"/>
              </a:lnSpc>
            </a:pPr>
            <a:r>
              <a:rPr lang="en-US" sz="2800" dirty="0" smtClean="0"/>
              <a:t>Create own exception class (inherit </a:t>
            </a:r>
            <a:r>
              <a:rPr lang="en-US" sz="2800" dirty="0" smtClean="0">
                <a:solidFill>
                  <a:schemeClr val="accent5">
                    <a:lumMod val="20000"/>
                    <a:lumOff val="80000"/>
                  </a:schemeClr>
                </a:solidFill>
                <a:latin typeface="Consolas" pitchFamily="49" charset="0"/>
                <a:cs typeface="Consolas" pitchFamily="49" charset="0"/>
              </a:rPr>
              <a:t>Exception</a:t>
            </a:r>
            <a:r>
              <a:rPr lang="en-US" sz="2800" dirty="0" smtClean="0"/>
              <a:t>)</a:t>
            </a:r>
            <a:endParaRPr lang="en-US" sz="2800" noProof="1">
              <a:solidFill>
                <a:schemeClr val="accent5">
                  <a:lumMod val="20000"/>
                  <a:lumOff val="80000"/>
                </a:schemeClr>
              </a:solidFill>
              <a:latin typeface="Consolas" pitchFamily="49" charset="0"/>
              <a:cs typeface="Consolas" pitchFamily="49" charset="0"/>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27</a:t>
            </a:fld>
            <a:endParaRPr lang="en-US" dirty="0"/>
          </a:p>
        </p:txBody>
      </p:sp>
    </p:spTree>
    <p:extLst>
      <p:ext uri="{BB962C8B-B14F-4D97-AF65-F5344CB8AC3E}">
        <p14:creationId xmlns:p14="http://schemas.microsoft.com/office/powerpoint/2010/main" val="10425976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050" name="Rectangle 2"/>
          <p:cNvSpPr>
            <a:spLocks noGrp="1" noChangeArrowheads="1"/>
          </p:cNvSpPr>
          <p:nvPr>
            <p:ph type="ctrTitle"/>
          </p:nvPr>
        </p:nvSpPr>
        <p:spPr>
          <a:xfrm>
            <a:off x="838200" y="1600200"/>
            <a:ext cx="7451726" cy="736600"/>
          </a:xfrm>
        </p:spPr>
        <p:txBody>
          <a:bodyPr/>
          <a:lstStyle/>
          <a:p>
            <a:pPr>
              <a:lnSpc>
                <a:spcPct val="110000"/>
              </a:lnSpc>
              <a:tabLst>
                <a:tab pos="7264400" algn="l"/>
              </a:tabLst>
            </a:pPr>
            <a:r>
              <a:rPr lang="en-US" dirty="0" smtClean="0"/>
              <a:t>Using Try-Finally Blocks</a:t>
            </a:r>
            <a:endParaRPr lang="bg-BG" dirty="0"/>
          </a:p>
        </p:txBody>
      </p:sp>
      <p:pic>
        <p:nvPicPr>
          <p:cNvPr id="21506" name="Picture 2" descr="http://p2pexeem.net/fanimages/finish.jp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3068096" y="2819400"/>
            <a:ext cx="2971800" cy="3207253"/>
          </a:xfrm>
          <a:prstGeom prst="roundRect">
            <a:avLst>
              <a:gd name="adj" fmla="val 7876"/>
            </a:avLst>
          </a:prstGeom>
          <a:noFill/>
          <a:effectLst>
            <a:softEdge rad="31750"/>
          </a:effectLst>
        </p:spPr>
      </p:pic>
    </p:spTree>
    <p:extLst>
      <p:ext uri="{BB962C8B-B14F-4D97-AF65-F5344CB8AC3E}">
        <p14:creationId xmlns:p14="http://schemas.microsoft.com/office/powerpoint/2010/main" val="756419928"/>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098" name="Rectangle 2"/>
          <p:cNvSpPr>
            <a:spLocks noGrp="1" noChangeArrowheads="1"/>
          </p:cNvSpPr>
          <p:nvPr>
            <p:ph type="title"/>
          </p:nvPr>
        </p:nvSpPr>
        <p:spPr/>
        <p:txBody>
          <a:bodyPr/>
          <a:lstStyle/>
          <a:p>
            <a:r>
              <a:rPr lang="en-US" sz="3800" dirty="0"/>
              <a:t>The</a:t>
            </a:r>
            <a:r>
              <a:rPr lang="bg-BG" sz="3800" dirty="0"/>
              <a:t> </a:t>
            </a:r>
            <a:r>
              <a:rPr lang="en-US" sz="3800" dirty="0">
                <a:latin typeface="Consolas" pitchFamily="49" charset="0"/>
                <a:cs typeface="Consolas" pitchFamily="49" charset="0"/>
              </a:rPr>
              <a:t>try-finally</a:t>
            </a:r>
            <a:r>
              <a:rPr lang="en-US" sz="3800" dirty="0"/>
              <a:t> </a:t>
            </a:r>
            <a:r>
              <a:rPr lang="en-US" sz="3800" dirty="0" smtClean="0"/>
              <a:t>Statement</a:t>
            </a:r>
            <a:endParaRPr lang="bg-BG" sz="3800" dirty="0"/>
          </a:p>
        </p:txBody>
      </p:sp>
      <p:sp>
        <p:nvSpPr>
          <p:cNvPr id="644099" name="Rectangle 3"/>
          <p:cNvSpPr>
            <a:spLocks noGrp="1" noChangeArrowheads="1"/>
          </p:cNvSpPr>
          <p:nvPr>
            <p:ph idx="1"/>
          </p:nvPr>
        </p:nvSpPr>
        <p:spPr>
          <a:xfrm>
            <a:off x="228600" y="990600"/>
            <a:ext cx="8686800" cy="5638800"/>
          </a:xfrm>
        </p:spPr>
        <p:txBody>
          <a:bodyPr/>
          <a:lstStyle/>
          <a:p>
            <a:r>
              <a:rPr lang="en-US" sz="3000" dirty="0"/>
              <a:t>The </a:t>
            </a:r>
            <a:r>
              <a:rPr lang="en-US" sz="3000" dirty="0" smtClean="0"/>
              <a:t>statement:</a:t>
            </a:r>
            <a:endParaRPr lang="en-US" sz="3000" dirty="0"/>
          </a:p>
          <a:p>
            <a:pPr lvl="1">
              <a:lnSpc>
                <a:spcPct val="100000"/>
              </a:lnSpc>
            </a:pPr>
            <a:endParaRPr lang="en-US" dirty="0"/>
          </a:p>
          <a:p>
            <a:pPr lvl="1">
              <a:lnSpc>
                <a:spcPct val="100000"/>
              </a:lnSpc>
              <a:buFontTx/>
              <a:buNone/>
            </a:pPr>
            <a:endParaRPr lang="en-US" dirty="0"/>
          </a:p>
          <a:p>
            <a:endParaRPr lang="en-US" sz="3000" dirty="0"/>
          </a:p>
          <a:p>
            <a:endParaRPr lang="en-US" sz="3000" dirty="0"/>
          </a:p>
          <a:p>
            <a:pPr>
              <a:spcBef>
                <a:spcPts val="1800"/>
              </a:spcBef>
            </a:pPr>
            <a:r>
              <a:rPr lang="en-US" sz="3000" dirty="0" smtClean="0"/>
              <a:t>Ensures execution </a:t>
            </a:r>
            <a:r>
              <a:rPr lang="en-US" sz="3000" dirty="0"/>
              <a:t>of </a:t>
            </a:r>
            <a:r>
              <a:rPr lang="en-US" sz="3000" dirty="0" smtClean="0"/>
              <a:t>given </a:t>
            </a:r>
            <a:r>
              <a:rPr lang="en-US" sz="3000" dirty="0"/>
              <a:t>block </a:t>
            </a:r>
            <a:r>
              <a:rPr lang="en-US" sz="3000" dirty="0" smtClean="0"/>
              <a:t>in all cases</a:t>
            </a:r>
          </a:p>
          <a:p>
            <a:pPr lvl="1"/>
            <a:r>
              <a:rPr lang="en-US" sz="2800" dirty="0" smtClean="0"/>
              <a:t>When exception is raised or not in </a:t>
            </a:r>
            <a:r>
              <a:rPr lang="en-US" sz="2800" dirty="0"/>
              <a:t>the </a:t>
            </a:r>
            <a:r>
              <a:rPr lang="en-US" sz="2800"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try</a:t>
            </a:r>
            <a:r>
              <a:rPr lang="en-US" sz="2800" dirty="0"/>
              <a:t> </a:t>
            </a:r>
            <a:r>
              <a:rPr lang="en-US" sz="2800" dirty="0" smtClean="0"/>
              <a:t>block</a:t>
            </a:r>
            <a:endParaRPr lang="en-US" sz="2800" dirty="0"/>
          </a:p>
          <a:p>
            <a:r>
              <a:rPr lang="en-US" sz="3000" dirty="0"/>
              <a:t>Used for execution of cleaning-up code</a:t>
            </a:r>
            <a:r>
              <a:rPr lang="en-US" sz="3000" dirty="0" smtClean="0"/>
              <a:t>, e.g</a:t>
            </a:r>
            <a:r>
              <a:rPr lang="en-US" sz="3000" dirty="0"/>
              <a:t>. releasing resources</a:t>
            </a:r>
            <a:endParaRPr lang="bg-BG" sz="3000"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29</a:t>
            </a:fld>
            <a:endParaRPr lang="en-US" dirty="0"/>
          </a:p>
        </p:txBody>
      </p:sp>
      <p:sp>
        <p:nvSpPr>
          <p:cNvPr id="644100" name="Rectangle 4"/>
          <p:cNvSpPr>
            <a:spLocks noChangeArrowheads="1"/>
          </p:cNvSpPr>
          <p:nvPr/>
        </p:nvSpPr>
        <p:spPr bwMode="auto">
          <a:xfrm>
            <a:off x="827088" y="1752600"/>
            <a:ext cx="7326312" cy="230832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try</a:t>
            </a:r>
          </a:p>
          <a:p>
            <a:pPr eaLnBrk="0" hangingPunct="0">
              <a:lnSpc>
                <a:spcPct val="9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Do some work that can cause an exception</a:t>
            </a:r>
          </a:p>
          <a:p>
            <a:pPr eaLnBrk="0" hangingPunct="0">
              <a:lnSpc>
                <a:spcPct val="9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finally</a:t>
            </a:r>
          </a:p>
          <a:p>
            <a:pPr eaLnBrk="0" hangingPunct="0">
              <a:lnSpc>
                <a:spcPct val="9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This block will always execute</a:t>
            </a:r>
          </a:p>
          <a:p>
            <a:pPr eaLnBrk="0" hangingPunct="0">
              <a:lnSpc>
                <a:spcPct val="9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2372553071"/>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ChangeArrowheads="1"/>
          </p:cNvSpPr>
          <p:nvPr>
            <p:ph type="ctrTitle"/>
          </p:nvPr>
        </p:nvSpPr>
        <p:spPr>
          <a:xfrm>
            <a:off x="1225026" y="1447800"/>
            <a:ext cx="6689726" cy="920750"/>
          </a:xfrm>
        </p:spPr>
        <p:txBody>
          <a:bodyPr/>
          <a:lstStyle/>
          <a:p>
            <a:pPr>
              <a:lnSpc>
                <a:spcPct val="110000"/>
              </a:lnSpc>
            </a:pPr>
            <a:r>
              <a:rPr lang="en-US" dirty="0" smtClean="0"/>
              <a:t>What are Exceptions?</a:t>
            </a:r>
            <a:endParaRPr lang="bg-BG" dirty="0"/>
          </a:p>
        </p:txBody>
      </p:sp>
      <p:sp>
        <p:nvSpPr>
          <p:cNvPr id="3" name="Rectangle 3"/>
          <p:cNvSpPr>
            <a:spLocks noChangeArrowheads="1"/>
          </p:cNvSpPr>
          <p:nvPr/>
        </p:nvSpPr>
        <p:spPr bwMode="auto">
          <a:xfrm>
            <a:off x="1330811" y="2444750"/>
            <a:ext cx="6480175" cy="450251"/>
          </a:xfrm>
          <a:prstGeom prst="rect">
            <a:avLst/>
          </a:prstGeom>
          <a:noFill/>
          <a:ln w="9525">
            <a:noFill/>
            <a:miter lim="800000"/>
            <a:headEnd/>
            <a:tailEnd/>
          </a:ln>
          <a:effectLst/>
        </p:spPr>
        <p:txBody>
          <a:bodyPr lIns="0" tIns="0" rIns="0" bIns="0" anchor="b">
            <a:spAutoFit/>
          </a:bodyPr>
          <a:lstStyle/>
          <a:p>
            <a:pPr algn="ctr" eaLnBrk="0" hangingPunct="0">
              <a:lnSpc>
                <a:spcPct val="110000"/>
              </a:lnSpc>
              <a:spcBef>
                <a:spcPct val="20000"/>
              </a:spcBef>
              <a:buClr>
                <a:schemeClr val="accent5">
                  <a:lumMod val="40000"/>
                  <a:lumOff val="60000"/>
                </a:schemeClr>
              </a:buClr>
              <a:buSzPct val="70000"/>
            </a:pPr>
            <a:r>
              <a:rPr lang="en-US" sz="2800" b="1" dirty="0" smtClean="0">
                <a:solidFill>
                  <a:srgbClr val="FAF7C8"/>
                </a:solidFill>
                <a:effectLst>
                  <a:outerShdw blurRad="38100" dist="38100" dir="2700000" algn="tl">
                    <a:srgbClr val="000000">
                      <a:alpha val="43137"/>
                    </a:srgbClr>
                  </a:outerShdw>
                </a:effectLst>
                <a:latin typeface="+mn-lt"/>
              </a:rPr>
              <a:t>The </a:t>
            </a:r>
            <a:r>
              <a:rPr lang="en-US" sz="2800" b="1" dirty="0" smtClean="0">
                <a:solidFill>
                  <a:srgbClr val="FAF7C8"/>
                </a:solidFill>
                <a:effectLst>
                  <a:outerShdw blurRad="38100" dist="38100" dir="2700000" algn="tl">
                    <a:srgbClr val="000000">
                      <a:alpha val="43137"/>
                    </a:srgbClr>
                  </a:outerShdw>
                </a:effectLst>
              </a:rPr>
              <a:t>Paradigm</a:t>
            </a:r>
            <a:r>
              <a:rPr lang="en-US" sz="2800" b="1" dirty="0" smtClean="0">
                <a:solidFill>
                  <a:srgbClr val="FAF7C8"/>
                </a:solidFill>
                <a:effectLst>
                  <a:outerShdw blurRad="38100" dist="38100" dir="2700000" algn="tl">
                    <a:srgbClr val="000000">
                      <a:alpha val="43137"/>
                    </a:srgbClr>
                  </a:outerShdw>
                </a:effectLst>
                <a:latin typeface="+mn-lt"/>
              </a:rPr>
              <a:t> of Exceptions in OOP</a:t>
            </a:r>
            <a:endParaRPr lang="bg-BG" sz="2800" b="1" dirty="0" smtClean="0">
              <a:solidFill>
                <a:srgbClr val="FAF7C8"/>
              </a:solidFill>
              <a:effectLst>
                <a:outerShdw blurRad="38100" dist="38100" dir="2700000" algn="tl">
                  <a:srgbClr val="000000">
                    <a:alpha val="43137"/>
                  </a:srgbClr>
                </a:outerShdw>
              </a:effectLst>
              <a:latin typeface="+mn-lt"/>
            </a:endParaRPr>
          </a:p>
        </p:txBody>
      </p:sp>
      <p:pic>
        <p:nvPicPr>
          <p:cNvPr id="62466" name="Picture 2" descr="http://www.contentimages.de/content/GlobalPictureGallery/35/1895600935_1187195747078.jp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2518784" y="3276600"/>
            <a:ext cx="4114800" cy="2895600"/>
          </a:xfrm>
          <a:prstGeom prst="roundRect">
            <a:avLst>
              <a:gd name="adj" fmla="val 5794"/>
            </a:avLst>
          </a:prstGeom>
          <a:noFill/>
        </p:spPr>
      </p:pic>
    </p:spTree>
    <p:extLst>
      <p:ext uri="{BB962C8B-B14F-4D97-AF65-F5344CB8AC3E}">
        <p14:creationId xmlns:p14="http://schemas.microsoft.com/office/powerpoint/2010/main" val="2853320999"/>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146" name="Rectangle 2"/>
          <p:cNvSpPr>
            <a:spLocks noGrp="1" noChangeArrowheads="1"/>
          </p:cNvSpPr>
          <p:nvPr>
            <p:ph type="title"/>
          </p:nvPr>
        </p:nvSpPr>
        <p:spPr>
          <a:xfrm>
            <a:off x="1828800" y="31958"/>
            <a:ext cx="7086600" cy="882442"/>
          </a:xfrm>
        </p:spPr>
        <p:txBody>
          <a:bodyPr/>
          <a:lstStyle/>
          <a:p>
            <a:r>
              <a:rPr lang="en-US" dirty="0">
                <a:latin typeface="Consolas" pitchFamily="49" charset="0"/>
                <a:cs typeface="Consolas" pitchFamily="49" charset="0"/>
              </a:rPr>
              <a:t>try-finally</a:t>
            </a:r>
            <a:r>
              <a:rPr lang="en-US" dirty="0"/>
              <a:t> – Example</a:t>
            </a:r>
            <a:endParaRPr lang="bg-BG"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30</a:t>
            </a:fld>
            <a:endParaRPr lang="en-US" dirty="0"/>
          </a:p>
        </p:txBody>
      </p:sp>
      <p:sp>
        <p:nvSpPr>
          <p:cNvPr id="646147" name="Rectangle 3"/>
          <p:cNvSpPr>
            <a:spLocks noChangeArrowheads="1"/>
          </p:cNvSpPr>
          <p:nvPr/>
        </p:nvSpPr>
        <p:spPr bwMode="auto">
          <a:xfrm>
            <a:off x="381000" y="914400"/>
            <a:ext cx="8382000" cy="559813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185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TestTryFinally()</a:t>
            </a:r>
          </a:p>
          <a:p>
            <a:pPr eaLnBrk="0" hangingPunct="0">
              <a:spcBef>
                <a:spcPts val="0"/>
              </a:spcBef>
              <a:buClr>
                <a:schemeClr val="accent5">
                  <a:lumMod val="40000"/>
                  <a:lumOff val="60000"/>
                </a:schemeClr>
              </a:buClr>
              <a:buSzPct val="70000"/>
            </a:pPr>
            <a:r>
              <a:rPr lang="en-US" sz="185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70000"/>
              </a:lnSpc>
              <a:spcBef>
                <a:spcPts val="0"/>
              </a:spcBef>
              <a:buClr>
                <a:schemeClr val="accent5">
                  <a:lumMod val="40000"/>
                  <a:lumOff val="60000"/>
                </a:schemeClr>
              </a:buClr>
              <a:buSzPct val="70000"/>
            </a:pPr>
            <a:r>
              <a:rPr lang="en-US" sz="185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Console.WriteLine("Code executed before try-finally.");</a:t>
            </a:r>
          </a:p>
          <a:p>
            <a:pPr eaLnBrk="0" hangingPunct="0">
              <a:spcBef>
                <a:spcPts val="0"/>
              </a:spcBef>
              <a:buClr>
                <a:schemeClr val="accent5">
                  <a:lumMod val="40000"/>
                  <a:lumOff val="60000"/>
                </a:schemeClr>
              </a:buClr>
              <a:buSzPct val="70000"/>
            </a:pPr>
            <a:r>
              <a:rPr lang="en-US" sz="185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try</a:t>
            </a:r>
          </a:p>
          <a:p>
            <a:pPr eaLnBrk="0" hangingPunct="0">
              <a:spcBef>
                <a:spcPts val="0"/>
              </a:spcBef>
              <a:buClr>
                <a:schemeClr val="accent5">
                  <a:lumMod val="40000"/>
                  <a:lumOff val="60000"/>
                </a:schemeClr>
              </a:buClr>
              <a:buSzPct val="70000"/>
            </a:pPr>
            <a:r>
              <a:rPr lang="en-US" sz="185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70000"/>
              </a:lnSpc>
              <a:spcBef>
                <a:spcPts val="0"/>
              </a:spcBef>
              <a:buClr>
                <a:schemeClr val="accent5">
                  <a:lumMod val="40000"/>
                  <a:lumOff val="60000"/>
                </a:schemeClr>
              </a:buClr>
              <a:buSzPct val="70000"/>
            </a:pPr>
            <a:r>
              <a:rPr lang="en-US" sz="185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string str = Console.ReadLine();</a:t>
            </a:r>
          </a:p>
          <a:p>
            <a:pPr eaLnBrk="0" hangingPunct="0">
              <a:spcBef>
                <a:spcPts val="0"/>
              </a:spcBef>
              <a:buClr>
                <a:schemeClr val="accent5">
                  <a:lumMod val="40000"/>
                  <a:lumOff val="60000"/>
                </a:schemeClr>
              </a:buClr>
              <a:buSzPct val="70000"/>
            </a:pPr>
            <a:r>
              <a:rPr lang="en-US" sz="185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Int32.Parse(str);</a:t>
            </a:r>
          </a:p>
          <a:p>
            <a:pPr eaLnBrk="0" hangingPunct="0">
              <a:spcBef>
                <a:spcPts val="0"/>
              </a:spcBef>
              <a:buClr>
                <a:schemeClr val="accent5">
                  <a:lumMod val="40000"/>
                  <a:lumOff val="60000"/>
                </a:schemeClr>
              </a:buClr>
              <a:buSzPct val="70000"/>
            </a:pPr>
            <a:r>
              <a:rPr lang="en-US" sz="185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Console.WriteLine("Parsing was successful.");</a:t>
            </a:r>
          </a:p>
          <a:p>
            <a:pPr eaLnBrk="0" hangingPunct="0">
              <a:spcBef>
                <a:spcPts val="0"/>
              </a:spcBef>
              <a:buClr>
                <a:schemeClr val="accent5">
                  <a:lumMod val="40000"/>
                  <a:lumOff val="60000"/>
                </a:schemeClr>
              </a:buClr>
              <a:buSzPct val="70000"/>
            </a:pPr>
            <a:r>
              <a:rPr lang="en-US" sz="185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return; // Exit from the current method</a:t>
            </a:r>
          </a:p>
          <a:p>
            <a:pPr eaLnBrk="0" hangingPunct="0">
              <a:lnSpc>
                <a:spcPct val="70000"/>
              </a:lnSpc>
              <a:spcBef>
                <a:spcPts val="0"/>
              </a:spcBef>
              <a:buClr>
                <a:schemeClr val="accent5">
                  <a:lumMod val="40000"/>
                  <a:lumOff val="60000"/>
                </a:schemeClr>
              </a:buClr>
              <a:buSzPct val="70000"/>
            </a:pPr>
            <a:r>
              <a:rPr lang="en-US" sz="185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185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catch (FormatException)</a:t>
            </a:r>
          </a:p>
          <a:p>
            <a:pPr eaLnBrk="0" hangingPunct="0">
              <a:spcBef>
                <a:spcPts val="0"/>
              </a:spcBef>
              <a:buClr>
                <a:schemeClr val="accent5">
                  <a:lumMod val="40000"/>
                  <a:lumOff val="60000"/>
                </a:schemeClr>
              </a:buClr>
              <a:buSzPct val="70000"/>
            </a:pPr>
            <a:r>
              <a:rPr lang="en-US" sz="185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70000"/>
              </a:lnSpc>
              <a:spcBef>
                <a:spcPts val="0"/>
              </a:spcBef>
              <a:buClr>
                <a:schemeClr val="accent5">
                  <a:lumMod val="40000"/>
                  <a:lumOff val="60000"/>
                </a:schemeClr>
              </a:buClr>
              <a:buSzPct val="70000"/>
            </a:pPr>
            <a:r>
              <a:rPr lang="en-US" sz="185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Console.WriteLine("Parsing failed!");</a:t>
            </a:r>
          </a:p>
          <a:p>
            <a:pPr eaLnBrk="0" hangingPunct="0">
              <a:lnSpc>
                <a:spcPct val="70000"/>
              </a:lnSpc>
              <a:spcBef>
                <a:spcPts val="0"/>
              </a:spcBef>
              <a:buClr>
                <a:schemeClr val="accent5">
                  <a:lumMod val="40000"/>
                  <a:lumOff val="60000"/>
                </a:schemeClr>
              </a:buClr>
              <a:buSzPct val="70000"/>
            </a:pPr>
            <a:r>
              <a:rPr lang="en-US" sz="185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185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finally</a:t>
            </a:r>
          </a:p>
          <a:p>
            <a:pPr eaLnBrk="0" hangingPunct="0">
              <a:spcBef>
                <a:spcPts val="0"/>
              </a:spcBef>
              <a:buClr>
                <a:schemeClr val="accent5">
                  <a:lumMod val="40000"/>
                  <a:lumOff val="60000"/>
                </a:schemeClr>
              </a:buClr>
              <a:buSzPct val="70000"/>
            </a:pPr>
            <a:r>
              <a:rPr lang="en-US" sz="185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70000"/>
              </a:lnSpc>
              <a:spcBef>
                <a:spcPts val="0"/>
              </a:spcBef>
              <a:buClr>
                <a:schemeClr val="accent5">
                  <a:lumMod val="40000"/>
                  <a:lumOff val="60000"/>
                </a:schemeClr>
              </a:buClr>
              <a:buSzPct val="70000"/>
            </a:pPr>
            <a:r>
              <a:rPr lang="en-US" sz="185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a:t>
            </a:r>
          </a:p>
          <a:p>
            <a:pPr eaLnBrk="0" hangingPunct="0">
              <a:lnSpc>
                <a:spcPct val="70000"/>
              </a:lnSpc>
              <a:spcBef>
                <a:spcPts val="0"/>
              </a:spcBef>
              <a:buClr>
                <a:schemeClr val="accent5">
                  <a:lumMod val="40000"/>
                  <a:lumOff val="60000"/>
                </a:schemeClr>
              </a:buClr>
              <a:buSzPct val="70000"/>
            </a:pPr>
            <a:r>
              <a:rPr lang="en-US" sz="185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5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 cleanup code is always executed.");</a:t>
            </a:r>
          </a:p>
          <a:p>
            <a:pPr eaLnBrk="0" hangingPunct="0">
              <a:lnSpc>
                <a:spcPct val="70000"/>
              </a:lnSpc>
              <a:spcBef>
                <a:spcPts val="0"/>
              </a:spcBef>
              <a:buClr>
                <a:schemeClr val="accent5">
                  <a:lumMod val="40000"/>
                  <a:lumOff val="60000"/>
                </a:schemeClr>
              </a:buClr>
              <a:buSzPct val="70000"/>
            </a:pPr>
            <a:r>
              <a:rPr lang="en-US" sz="185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185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a:t>
            </a:r>
          </a:p>
          <a:p>
            <a:pPr eaLnBrk="0" hangingPunct="0">
              <a:spcBef>
                <a:spcPts val="0"/>
              </a:spcBef>
              <a:buClr>
                <a:schemeClr val="accent5">
                  <a:lumMod val="40000"/>
                  <a:lumOff val="60000"/>
                </a:schemeClr>
              </a:buClr>
              <a:buSzPct val="70000"/>
            </a:pPr>
            <a:r>
              <a:rPr lang="en-US" sz="185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5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 code is after the try-finally block.");</a:t>
            </a:r>
          </a:p>
          <a:p>
            <a:pPr eaLnBrk="0" hangingPunct="0">
              <a:lnSpc>
                <a:spcPct val="70000"/>
              </a:lnSpc>
              <a:spcBef>
                <a:spcPts val="0"/>
              </a:spcBef>
              <a:buClr>
                <a:schemeClr val="accent5">
                  <a:lumMod val="40000"/>
                  <a:lumOff val="60000"/>
                </a:schemeClr>
              </a:buClr>
              <a:buSzPct val="70000"/>
            </a:pPr>
            <a:r>
              <a:rPr lang="en-US" sz="185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bg-BG" sz="185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4256144668"/>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2" name="Rectangle 2"/>
          <p:cNvSpPr>
            <a:spLocks noGrp="1" noChangeArrowheads="1"/>
          </p:cNvSpPr>
          <p:nvPr>
            <p:ph type="ctrTitle"/>
          </p:nvPr>
        </p:nvSpPr>
        <p:spPr>
          <a:xfrm>
            <a:off x="1447800" y="1447800"/>
            <a:ext cx="6232526" cy="736600"/>
          </a:xfrm>
        </p:spPr>
        <p:txBody>
          <a:bodyPr/>
          <a:lstStyle/>
          <a:p>
            <a:pPr>
              <a:lnSpc>
                <a:spcPct val="110000"/>
              </a:lnSpc>
            </a:pPr>
            <a:r>
              <a:rPr lang="en-US" dirty="0" smtClean="0"/>
              <a:t>Try-Finally</a:t>
            </a:r>
            <a:endParaRPr lang="bg-BG" dirty="0"/>
          </a:p>
        </p:txBody>
      </p:sp>
      <p:sp>
        <p:nvSpPr>
          <p:cNvPr id="3" name="Rectangle 3"/>
          <p:cNvSpPr>
            <a:spLocks noChangeArrowheads="1"/>
          </p:cNvSpPr>
          <p:nvPr/>
        </p:nvSpPr>
        <p:spPr bwMode="auto">
          <a:xfrm>
            <a:off x="1322369" y="2441575"/>
            <a:ext cx="6480175" cy="450251"/>
          </a:xfrm>
          <a:prstGeom prst="rect">
            <a:avLst/>
          </a:prstGeom>
          <a:noFill/>
          <a:ln w="9525">
            <a:noFill/>
            <a:miter lim="800000"/>
            <a:headEnd/>
            <a:tailEnd/>
          </a:ln>
          <a:effectLst/>
        </p:spPr>
        <p:txBody>
          <a:bodyPr lIns="0" tIns="0" rIns="0" bIns="0" anchor="b">
            <a:spAutoFit/>
          </a:bodyPr>
          <a:lstStyle/>
          <a:p>
            <a:pPr algn="ctr" eaLnBrk="0" hangingPunct="0">
              <a:lnSpc>
                <a:spcPct val="110000"/>
              </a:lnSpc>
              <a:spcBef>
                <a:spcPct val="20000"/>
              </a:spcBef>
              <a:buClr>
                <a:schemeClr val="accent5">
                  <a:lumMod val="40000"/>
                  <a:lumOff val="60000"/>
                </a:schemeClr>
              </a:buClr>
              <a:buSzPct val="70000"/>
            </a:pPr>
            <a:r>
              <a:rPr lang="en-US" sz="2800" b="1" dirty="0" smtClean="0">
                <a:solidFill>
                  <a:srgbClr val="FAF7C8"/>
                </a:solidFill>
                <a:effectLst>
                  <a:outerShdw blurRad="38100" dist="38100" dir="2700000" algn="tl">
                    <a:srgbClr val="000000">
                      <a:alpha val="43137"/>
                    </a:srgbClr>
                  </a:outerShdw>
                </a:effectLst>
                <a:latin typeface="+mn-lt"/>
              </a:rPr>
              <a:t>Live Demo</a:t>
            </a:r>
            <a:endParaRPr lang="bg-BG" sz="2800" b="1" dirty="0" smtClean="0">
              <a:solidFill>
                <a:srgbClr val="FAF7C8"/>
              </a:solidFill>
              <a:effectLst>
                <a:outerShdw blurRad="38100" dist="38100" dir="2700000" algn="tl">
                  <a:srgbClr val="000000">
                    <a:alpha val="43137"/>
                  </a:srgbClr>
                </a:outerShdw>
              </a:effectLst>
              <a:latin typeface="+mn-lt"/>
            </a:endParaRPr>
          </a:p>
        </p:txBody>
      </p:sp>
      <p:pic>
        <p:nvPicPr>
          <p:cNvPr id="79874" name="Picture 2" descr="http://cherishthepossibilities.com/images/ManFinishLine.jpg"/>
          <p:cNvPicPr>
            <a:picLocks noChangeAspect="1" noChangeArrowheads="1"/>
          </p:cNvPicPr>
          <p:nvPr/>
        </p:nvPicPr>
        <p:blipFill>
          <a:blip r:embed="rId3" cstate="screen">
            <a:lum contrast="10000"/>
            <a:extLst>
              <a:ext uri="{28A0092B-C50C-407E-A947-70E740481C1C}">
                <a14:useLocalDpi xmlns:a14="http://schemas.microsoft.com/office/drawing/2010/main" val="0"/>
              </a:ext>
            </a:extLst>
          </a:blip>
          <a:srcRect/>
          <a:stretch>
            <a:fillRect/>
          </a:stretch>
        </p:blipFill>
        <p:spPr bwMode="auto">
          <a:xfrm>
            <a:off x="3727936" y="3532683"/>
            <a:ext cx="1676400" cy="2487117"/>
          </a:xfrm>
          <a:prstGeom prst="roundRect">
            <a:avLst>
              <a:gd name="adj" fmla="val 7651"/>
            </a:avLst>
          </a:prstGeom>
          <a:noFill/>
        </p:spPr>
      </p:pic>
      <p:pic>
        <p:nvPicPr>
          <p:cNvPr id="2050" name="Picture 2" descr="checkered, finish, flag, goal icon"/>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6593434" y="2770734"/>
            <a:ext cx="1864766" cy="218226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hemistry, laboratory, science, test ic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2819400"/>
            <a:ext cx="2133600"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8453834"/>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994" name="Rectangle 2"/>
          <p:cNvSpPr>
            <a:spLocks noGrp="1" noChangeArrowheads="1"/>
          </p:cNvSpPr>
          <p:nvPr>
            <p:ph type="ctrTitle"/>
          </p:nvPr>
        </p:nvSpPr>
        <p:spPr>
          <a:xfrm>
            <a:off x="681578" y="4673600"/>
            <a:ext cx="7776622" cy="965200"/>
          </a:xfrm>
        </p:spPr>
        <p:txBody>
          <a:bodyPr/>
          <a:lstStyle/>
          <a:p>
            <a:pPr>
              <a:lnSpc>
                <a:spcPct val="110000"/>
              </a:lnSpc>
            </a:pPr>
            <a:r>
              <a:rPr lang="en-US" dirty="0" smtClean="0"/>
              <a:t>Exceptions: Best Practices</a:t>
            </a:r>
            <a:endParaRPr lang="bg-BG" dirty="0"/>
          </a:p>
        </p:txBody>
      </p:sp>
      <p:pic>
        <p:nvPicPr>
          <p:cNvPr id="15362" name="Picture 2" descr="http://www.nzcbesd.org.nz/images/section_image4.jp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2398208" y="1066800"/>
            <a:ext cx="4343400" cy="311383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215909810"/>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Rectangle 2"/>
          <p:cNvSpPr>
            <a:spLocks noGrp="1" noChangeArrowheads="1"/>
          </p:cNvSpPr>
          <p:nvPr>
            <p:ph type="title"/>
          </p:nvPr>
        </p:nvSpPr>
        <p:spPr/>
        <p:txBody>
          <a:bodyPr/>
          <a:lstStyle/>
          <a:p>
            <a:r>
              <a:rPr lang="en-US" dirty="0" smtClean="0"/>
              <a:t>Exceptions – Best Practices</a:t>
            </a:r>
            <a:r>
              <a:rPr lang="bg-BG" dirty="0" smtClean="0"/>
              <a:t> </a:t>
            </a:r>
            <a:endParaRPr lang="bg-BG" dirty="0"/>
          </a:p>
        </p:txBody>
      </p:sp>
      <p:sp>
        <p:nvSpPr>
          <p:cNvPr id="590851" name="Rectangle 3"/>
          <p:cNvSpPr>
            <a:spLocks noGrp="1" noChangeArrowheads="1"/>
          </p:cNvSpPr>
          <p:nvPr>
            <p:ph idx="1"/>
          </p:nvPr>
        </p:nvSpPr>
        <p:spPr>
          <a:xfrm>
            <a:off x="228600" y="990600"/>
            <a:ext cx="8686800" cy="5715000"/>
          </a:xfrm>
        </p:spPr>
        <p:txBody>
          <a:bodyPr/>
          <a:lstStyle/>
          <a:p>
            <a:pPr>
              <a:lnSpc>
                <a:spcPct val="100000"/>
              </a:lnSpc>
            </a:pPr>
            <a:r>
              <a:rPr lang="en-US" dirty="0">
                <a:solidFill>
                  <a:schemeClr val="accent5">
                    <a:lumMod val="20000"/>
                    <a:lumOff val="80000"/>
                  </a:schemeClr>
                </a:solidFill>
                <a:latin typeface="Consolas" pitchFamily="49" charset="0"/>
                <a:cs typeface="Consolas" pitchFamily="49" charset="0"/>
              </a:rPr>
              <a:t>catch</a:t>
            </a:r>
            <a:r>
              <a:rPr lang="en-US" dirty="0"/>
              <a:t> blocks should begin with the exceptions lowest in the </a:t>
            </a:r>
            <a:r>
              <a:rPr lang="en-US" dirty="0" smtClean="0"/>
              <a:t>hierarchy</a:t>
            </a:r>
          </a:p>
          <a:p>
            <a:pPr lvl="1">
              <a:lnSpc>
                <a:spcPct val="100000"/>
              </a:lnSpc>
            </a:pPr>
            <a:r>
              <a:rPr lang="en-US" dirty="0" smtClean="0"/>
              <a:t>And </a:t>
            </a:r>
            <a:r>
              <a:rPr lang="en-US" dirty="0"/>
              <a:t>continue with the more general </a:t>
            </a:r>
            <a:r>
              <a:rPr lang="en-US" dirty="0" smtClean="0"/>
              <a:t>exceptions</a:t>
            </a:r>
          </a:p>
          <a:p>
            <a:pPr lvl="1">
              <a:lnSpc>
                <a:spcPct val="100000"/>
              </a:lnSpc>
            </a:pPr>
            <a:r>
              <a:rPr lang="en-US" dirty="0" smtClean="0"/>
              <a:t>Otherwise a compilation error will occur</a:t>
            </a:r>
            <a:endParaRPr lang="en-US" dirty="0"/>
          </a:p>
          <a:p>
            <a:pPr>
              <a:lnSpc>
                <a:spcPct val="100000"/>
              </a:lnSpc>
            </a:pPr>
            <a:r>
              <a:rPr lang="en-US" dirty="0"/>
              <a:t>Each </a:t>
            </a:r>
            <a:r>
              <a:rPr lang="en-US" dirty="0">
                <a:solidFill>
                  <a:schemeClr val="accent5">
                    <a:lumMod val="20000"/>
                    <a:lumOff val="80000"/>
                  </a:schemeClr>
                </a:solidFill>
                <a:latin typeface="Consolas" pitchFamily="49" charset="0"/>
                <a:cs typeface="Consolas" pitchFamily="49" charset="0"/>
              </a:rPr>
              <a:t>catch</a:t>
            </a:r>
            <a:r>
              <a:rPr lang="en-US" dirty="0">
                <a:solidFill>
                  <a:schemeClr val="hlink"/>
                </a:solidFill>
              </a:rPr>
              <a:t> </a:t>
            </a:r>
            <a:r>
              <a:rPr lang="en-US" dirty="0"/>
              <a:t>block should handle only these exceptions which it </a:t>
            </a:r>
            <a:r>
              <a:rPr lang="en-US" dirty="0" smtClean="0"/>
              <a:t>expects</a:t>
            </a:r>
            <a:endParaRPr lang="en-US" dirty="0"/>
          </a:p>
          <a:p>
            <a:pPr lvl="1">
              <a:lnSpc>
                <a:spcPct val="100000"/>
              </a:lnSpc>
            </a:pPr>
            <a:r>
              <a:rPr lang="en-US" dirty="0" smtClean="0"/>
              <a:t>If a method is not competent to handle an exception, it should be left unhandled</a:t>
            </a:r>
          </a:p>
          <a:p>
            <a:pPr lvl="1">
              <a:lnSpc>
                <a:spcPct val="100000"/>
              </a:lnSpc>
            </a:pPr>
            <a:r>
              <a:rPr lang="en-US" dirty="0" smtClean="0"/>
              <a:t>Handling </a:t>
            </a:r>
            <a:r>
              <a:rPr lang="en-US" dirty="0"/>
              <a:t>all </a:t>
            </a:r>
            <a:r>
              <a:rPr lang="en-US" dirty="0" smtClean="0"/>
              <a:t>exceptions disregarding their type is popular bad practice (anti-pattern)!</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33</a:t>
            </a:fld>
            <a:endParaRPr lang="en-US" dirty="0"/>
          </a:p>
        </p:txBody>
      </p:sp>
    </p:spTree>
    <p:extLst>
      <p:ext uri="{BB962C8B-B14F-4D97-AF65-F5344CB8AC3E}">
        <p14:creationId xmlns:p14="http://schemas.microsoft.com/office/powerpoint/2010/main" val="3232018013"/>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Exceptions – Best Practices</a:t>
            </a:r>
            <a:r>
              <a:rPr lang="bg-BG" dirty="0"/>
              <a:t> </a:t>
            </a:r>
            <a:r>
              <a:rPr lang="en-US" dirty="0" smtClean="0"/>
              <a:t> (2)</a:t>
            </a:r>
            <a:endParaRPr lang="en-US" dirty="0"/>
          </a:p>
        </p:txBody>
      </p:sp>
      <p:sp>
        <p:nvSpPr>
          <p:cNvPr id="3" name="Content Placeholder 2"/>
          <p:cNvSpPr>
            <a:spLocks noGrp="1"/>
          </p:cNvSpPr>
          <p:nvPr>
            <p:ph idx="1"/>
          </p:nvPr>
        </p:nvSpPr>
        <p:spPr>
          <a:xfrm>
            <a:off x="152399" y="939800"/>
            <a:ext cx="8640031" cy="5638800"/>
          </a:xfrm>
        </p:spPr>
        <p:txBody>
          <a:bodyPr/>
          <a:lstStyle/>
          <a:p>
            <a:r>
              <a:rPr lang="en-US" dirty="0"/>
              <a:t>When raising an exception always pass to the constructor good explanation message</a:t>
            </a:r>
            <a:endParaRPr lang="bg-BG" dirty="0"/>
          </a:p>
          <a:p>
            <a:pPr>
              <a:lnSpc>
                <a:spcPct val="100000"/>
              </a:lnSpc>
            </a:pPr>
            <a:r>
              <a:rPr lang="en-US" dirty="0"/>
              <a:t>When </a:t>
            </a:r>
            <a:r>
              <a:rPr lang="en-US" dirty="0" smtClean="0"/>
              <a:t>throwing an exception </a:t>
            </a:r>
            <a:r>
              <a:rPr lang="en-US" dirty="0"/>
              <a:t>always pass </a:t>
            </a:r>
            <a:r>
              <a:rPr lang="en-US" dirty="0" smtClean="0"/>
              <a:t>a good description of the problem</a:t>
            </a:r>
            <a:endParaRPr lang="en-US" dirty="0"/>
          </a:p>
          <a:p>
            <a:pPr lvl="1">
              <a:lnSpc>
                <a:spcPct val="100000"/>
              </a:lnSpc>
            </a:pPr>
            <a:r>
              <a:rPr lang="en-US" dirty="0" smtClean="0">
                <a:solidFill>
                  <a:schemeClr val="accent5">
                    <a:lumMod val="20000"/>
                    <a:lumOff val="80000"/>
                  </a:schemeClr>
                </a:solidFill>
              </a:rPr>
              <a:t>Exception message</a:t>
            </a:r>
            <a:r>
              <a:rPr lang="en-US" dirty="0" smtClean="0"/>
              <a:t> </a:t>
            </a:r>
            <a:r>
              <a:rPr lang="en-US" dirty="0"/>
              <a:t>should explain what causes the problem and how to solve </a:t>
            </a:r>
            <a:r>
              <a:rPr lang="en-US" dirty="0" smtClean="0"/>
              <a:t>it</a:t>
            </a:r>
            <a:endParaRPr lang="en-US" dirty="0"/>
          </a:p>
          <a:p>
            <a:pPr lvl="1">
              <a:lnSpc>
                <a:spcPct val="100000"/>
              </a:lnSpc>
            </a:pPr>
            <a:r>
              <a:rPr lang="en-US" dirty="0" smtClean="0"/>
              <a:t>Good: "</a:t>
            </a:r>
            <a:r>
              <a:rPr lang="en-US" i="1" dirty="0" smtClean="0"/>
              <a:t>Size </a:t>
            </a:r>
            <a:r>
              <a:rPr lang="en-US" i="1" dirty="0"/>
              <a:t>should be integer in range [</a:t>
            </a:r>
            <a:r>
              <a:rPr lang="en-US" i="1" dirty="0" smtClean="0"/>
              <a:t>1…15]</a:t>
            </a:r>
            <a:r>
              <a:rPr lang="en-US" dirty="0" smtClean="0"/>
              <a:t>"</a:t>
            </a:r>
          </a:p>
          <a:p>
            <a:pPr lvl="1">
              <a:lnSpc>
                <a:spcPct val="100000"/>
              </a:lnSpc>
            </a:pPr>
            <a:r>
              <a:rPr lang="en-US" dirty="0" smtClean="0"/>
              <a:t>Good: "</a:t>
            </a:r>
            <a:r>
              <a:rPr lang="en-US" i="1" dirty="0" smtClean="0"/>
              <a:t>Invalid </a:t>
            </a:r>
            <a:r>
              <a:rPr lang="en-US" i="1" dirty="0"/>
              <a:t>state. First call Initialize</a:t>
            </a:r>
            <a:r>
              <a:rPr lang="en-US" i="1" dirty="0" smtClean="0"/>
              <a:t>()</a:t>
            </a:r>
            <a:r>
              <a:rPr lang="en-US" dirty="0" smtClean="0"/>
              <a:t>"</a:t>
            </a:r>
          </a:p>
          <a:p>
            <a:pPr lvl="1">
              <a:lnSpc>
                <a:spcPct val="100000"/>
              </a:lnSpc>
            </a:pPr>
            <a:r>
              <a:rPr lang="en-US" dirty="0"/>
              <a:t>Bad: "</a:t>
            </a:r>
            <a:r>
              <a:rPr lang="en-US" i="1" dirty="0">
                <a:solidFill>
                  <a:schemeClr val="accent2">
                    <a:lumMod val="40000"/>
                    <a:lumOff val="60000"/>
                  </a:schemeClr>
                </a:solidFill>
              </a:rPr>
              <a:t>Unexpected error</a:t>
            </a:r>
            <a:r>
              <a:rPr lang="en-US" dirty="0"/>
              <a:t>"</a:t>
            </a:r>
          </a:p>
          <a:p>
            <a:pPr lvl="1">
              <a:lnSpc>
                <a:spcPct val="100000"/>
              </a:lnSpc>
            </a:pPr>
            <a:r>
              <a:rPr lang="en-US" dirty="0"/>
              <a:t>Bad: </a:t>
            </a:r>
            <a:r>
              <a:rPr lang="en-US" dirty="0" smtClean="0"/>
              <a:t>"</a:t>
            </a:r>
            <a:r>
              <a:rPr lang="en-US" i="1" dirty="0" smtClean="0">
                <a:solidFill>
                  <a:schemeClr val="accent2">
                    <a:lumMod val="40000"/>
                    <a:lumOff val="60000"/>
                  </a:schemeClr>
                </a:solidFill>
              </a:rPr>
              <a:t>Invalid argument</a:t>
            </a:r>
            <a:r>
              <a:rPr lang="en-US" dirty="0" smtClean="0"/>
              <a:t>"</a:t>
            </a:r>
            <a:endParaRPr lang="en-US" dirty="0"/>
          </a:p>
          <a:p>
            <a:pPr lvl="1">
              <a:lnSpc>
                <a:spcPct val="100000"/>
              </a:lnSpc>
            </a:pPr>
            <a:endParaRPr lang="en-US" dirty="0"/>
          </a:p>
          <a:p>
            <a:pPr lvl="1">
              <a:lnSpc>
                <a:spcPct val="100000"/>
              </a:lnSpc>
            </a:pPr>
            <a:endParaRPr lang="en-US" dirty="0"/>
          </a:p>
          <a:p>
            <a:pPr lvl="1">
              <a:lnSpc>
                <a:spcPct val="100000"/>
              </a:lnSpc>
            </a:pPr>
            <a:endParaRPr lang="bg-BG" dirty="0"/>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34</a:t>
            </a:fld>
            <a:endParaRPr lang="en-US" dirty="0"/>
          </a:p>
        </p:txBody>
      </p:sp>
      <p:pic>
        <p:nvPicPr>
          <p:cNvPr id="13" name="Picture 2" descr="accept, accord, check, correct, green, ok, success, yes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83501" y="4511200"/>
            <a:ext cx="1041400" cy="100059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cancel, close, cross, delete, exit, no, remove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01573" y="5664200"/>
            <a:ext cx="923327" cy="83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27976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ChangeArrowheads="1"/>
          </p:cNvSpPr>
          <p:nvPr>
            <p:ph type="title"/>
          </p:nvPr>
        </p:nvSpPr>
        <p:spPr/>
        <p:txBody>
          <a:bodyPr/>
          <a:lstStyle/>
          <a:p>
            <a:r>
              <a:rPr lang="en-US" dirty="0"/>
              <a:t>Exceptions – Best</a:t>
            </a:r>
            <a:r>
              <a:rPr lang="bg-BG" dirty="0" smtClean="0"/>
              <a:t> </a:t>
            </a:r>
            <a:r>
              <a:rPr lang="en-US" dirty="0" smtClean="0"/>
              <a:t>Practices (3)</a:t>
            </a:r>
            <a:endParaRPr lang="bg-BG" dirty="0"/>
          </a:p>
        </p:txBody>
      </p:sp>
      <p:sp>
        <p:nvSpPr>
          <p:cNvPr id="594947" name="Rectangle 3"/>
          <p:cNvSpPr>
            <a:spLocks noGrp="1" noChangeArrowheads="1"/>
          </p:cNvSpPr>
          <p:nvPr>
            <p:ph idx="1"/>
          </p:nvPr>
        </p:nvSpPr>
        <p:spPr/>
        <p:txBody>
          <a:bodyPr/>
          <a:lstStyle/>
          <a:p>
            <a:pPr>
              <a:lnSpc>
                <a:spcPct val="110000"/>
              </a:lnSpc>
            </a:pPr>
            <a:r>
              <a:rPr lang="en-US" dirty="0"/>
              <a:t>Exceptions can decrease the application </a:t>
            </a:r>
            <a:r>
              <a:rPr lang="en-US" dirty="0" smtClean="0"/>
              <a:t>performance</a:t>
            </a:r>
          </a:p>
          <a:p>
            <a:pPr lvl="1">
              <a:lnSpc>
                <a:spcPct val="110000"/>
              </a:lnSpc>
            </a:pPr>
            <a:r>
              <a:rPr lang="en-US" dirty="0" smtClean="0"/>
              <a:t>Throw exceptions only in situations which are really </a:t>
            </a:r>
            <a:r>
              <a:rPr lang="en-US" dirty="0" smtClean="0">
                <a:solidFill>
                  <a:schemeClr val="accent5">
                    <a:lumMod val="20000"/>
                    <a:lumOff val="80000"/>
                  </a:schemeClr>
                </a:solidFill>
              </a:rPr>
              <a:t>exceptional</a:t>
            </a:r>
            <a:r>
              <a:rPr lang="en-US" dirty="0" smtClean="0"/>
              <a:t> and should be handled</a:t>
            </a:r>
          </a:p>
          <a:p>
            <a:pPr lvl="1">
              <a:lnSpc>
                <a:spcPct val="110000"/>
              </a:lnSpc>
            </a:pPr>
            <a:r>
              <a:rPr lang="en-US" dirty="0" smtClean="0"/>
              <a:t>Do not throw exceptions in the normal program control flow (e.g. for invalid user input)</a:t>
            </a:r>
            <a:endParaRPr lang="en-US" dirty="0"/>
          </a:p>
          <a:p>
            <a:pPr>
              <a:lnSpc>
                <a:spcPct val="110000"/>
              </a:lnSpc>
            </a:pPr>
            <a:r>
              <a:rPr lang="en-US" dirty="0" smtClean="0"/>
              <a:t>CLR could throw exceptions at </a:t>
            </a:r>
            <a:r>
              <a:rPr lang="en-US" dirty="0"/>
              <a:t>any time with no way to predict </a:t>
            </a:r>
            <a:r>
              <a:rPr lang="en-US" dirty="0" smtClean="0"/>
              <a:t>them</a:t>
            </a:r>
          </a:p>
          <a:p>
            <a:pPr lvl="1">
              <a:lnSpc>
                <a:spcPct val="110000"/>
              </a:lnSpc>
            </a:pPr>
            <a:r>
              <a:rPr lang="en-US" dirty="0" smtClean="0"/>
              <a:t>E.g. </a:t>
            </a:r>
            <a:r>
              <a:rPr lang="bg-BG" noProof="1" smtClean="0">
                <a:solidFill>
                  <a:schemeClr val="accent5">
                    <a:lumMod val="20000"/>
                    <a:lumOff val="80000"/>
                  </a:schemeClr>
                </a:solidFill>
                <a:latin typeface="Consolas" pitchFamily="49" charset="0"/>
                <a:cs typeface="Consolas" pitchFamily="49" charset="0"/>
              </a:rPr>
              <a:t>System.OutOfMemoryException</a:t>
            </a:r>
            <a:endParaRPr lang="bg-BG"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35</a:t>
            </a:fld>
            <a:endParaRPr lang="en-US" dirty="0"/>
          </a:p>
        </p:txBody>
      </p:sp>
    </p:spTree>
    <p:extLst>
      <p:ext uri="{BB962C8B-B14F-4D97-AF65-F5344CB8AC3E}">
        <p14:creationId xmlns:p14="http://schemas.microsoft.com/office/powerpoint/2010/main" val="1637939391"/>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228600" y="990600"/>
            <a:ext cx="8686800" cy="5638800"/>
          </a:xfrm>
        </p:spPr>
        <p:txBody>
          <a:bodyPr/>
          <a:lstStyle/>
          <a:p>
            <a:pPr>
              <a:lnSpc>
                <a:spcPct val="100000"/>
              </a:lnSpc>
            </a:pPr>
            <a:r>
              <a:rPr lang="en-US" dirty="0" smtClean="0"/>
              <a:t>Exceptions provide flexible error handling mechanism in .NET Framework</a:t>
            </a:r>
          </a:p>
          <a:p>
            <a:pPr lvl="1">
              <a:lnSpc>
                <a:spcPct val="100000"/>
              </a:lnSpc>
            </a:pPr>
            <a:r>
              <a:rPr lang="en-US" dirty="0" smtClean="0"/>
              <a:t>Allow errors to be handled at multiple levels</a:t>
            </a:r>
          </a:p>
          <a:p>
            <a:pPr lvl="1">
              <a:lnSpc>
                <a:spcPct val="100000"/>
              </a:lnSpc>
            </a:pPr>
            <a:r>
              <a:rPr lang="en-US" dirty="0" smtClean="0"/>
              <a:t>Each exception handler processes only errors of particular type (and its child types)</a:t>
            </a:r>
          </a:p>
          <a:p>
            <a:pPr lvl="2">
              <a:lnSpc>
                <a:spcPct val="100000"/>
              </a:lnSpc>
            </a:pPr>
            <a:r>
              <a:rPr lang="en-US" dirty="0" smtClean="0"/>
              <a:t>Other types of errors are processed by some other handlers later</a:t>
            </a:r>
          </a:p>
          <a:p>
            <a:pPr lvl="1">
              <a:lnSpc>
                <a:spcPct val="100000"/>
              </a:lnSpc>
            </a:pPr>
            <a:r>
              <a:rPr lang="en-US" dirty="0" smtClean="0"/>
              <a:t>Unhandled exceptions cause error messages</a:t>
            </a:r>
          </a:p>
          <a:p>
            <a:pPr>
              <a:lnSpc>
                <a:spcPct val="100000"/>
              </a:lnSpc>
            </a:pPr>
            <a:r>
              <a:rPr lang="en-US" dirty="0" smtClean="0"/>
              <a:t>Try-finally ensures given code block is always executed (even when an exception is thrown)</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36</a:t>
            </a:fld>
            <a:endParaRPr lang="en-US" dirty="0"/>
          </a:p>
        </p:txBody>
      </p:sp>
    </p:spTree>
    <p:extLst>
      <p:ext uri="{BB962C8B-B14F-4D97-AF65-F5344CB8AC3E}">
        <p14:creationId xmlns:p14="http://schemas.microsoft.com/office/powerpoint/2010/main" val="255337985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090" name="Rectangle 2"/>
          <p:cNvSpPr>
            <a:spLocks noGrp="1" noChangeArrowheads="1"/>
          </p:cNvSpPr>
          <p:nvPr>
            <p:ph type="title"/>
          </p:nvPr>
        </p:nvSpPr>
        <p:spPr/>
        <p:txBody>
          <a:bodyPr/>
          <a:lstStyle/>
          <a:p>
            <a:r>
              <a:rPr lang="en-US" dirty="0" smtClean="0"/>
              <a:t>Exceptions </a:t>
            </a:r>
            <a:r>
              <a:rPr lang="en-US" dirty="0"/>
              <a:t>Handling</a:t>
            </a:r>
            <a:endParaRPr lang="bg-BG" dirty="0"/>
          </a:p>
        </p:txBody>
      </p:sp>
      <p:sp>
        <p:nvSpPr>
          <p:cNvPr id="14" name="TextBox 5"/>
          <p:cNvSpPr txBox="1"/>
          <p:nvPr/>
        </p:nvSpPr>
        <p:spPr>
          <a:xfrm>
            <a:off x="4901698" y="6350000"/>
            <a:ext cx="4104009" cy="369332"/>
          </a:xfrm>
          <a:prstGeom prst="rect">
            <a:avLst/>
          </a:prstGeom>
          <a:noFill/>
        </p:spPr>
        <p:txBody>
          <a:bodyPr wrap="none" rtlCol="0">
            <a:spAutoFit/>
          </a:bodyP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lgn="r"/>
            <a:r>
              <a:rPr lang="en-US" sz="1800" b="1" smtClean="0">
                <a:hlinkClick r:id="rId2"/>
              </a:rPr>
              <a:t>http://csharpfundamentals.telerik.com</a:t>
            </a:r>
            <a:endParaRPr lang="en-US" sz="1800" b="1" dirty="0"/>
          </a:p>
        </p:txBody>
      </p:sp>
    </p:spTree>
    <p:extLst>
      <p:ext uri="{BB962C8B-B14F-4D97-AF65-F5344CB8AC3E}">
        <p14:creationId xmlns:p14="http://schemas.microsoft.com/office/powerpoint/2010/main" val="3890315528"/>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258" name="Rectangle 2"/>
          <p:cNvSpPr>
            <a:spLocks noGrp="1" noChangeArrowheads="1"/>
          </p:cNvSpPr>
          <p:nvPr>
            <p:ph type="title"/>
          </p:nvPr>
        </p:nvSpPr>
        <p:spPr/>
        <p:txBody>
          <a:bodyPr/>
          <a:lstStyle/>
          <a:p>
            <a:r>
              <a:rPr lang="en-US" dirty="0" smtClean="0"/>
              <a:t>Exercises</a:t>
            </a:r>
            <a:endParaRPr lang="bg-BG" dirty="0"/>
          </a:p>
        </p:txBody>
      </p:sp>
      <p:sp>
        <p:nvSpPr>
          <p:cNvPr id="608259" name="Rectangle 3"/>
          <p:cNvSpPr>
            <a:spLocks noGrp="1" noChangeArrowheads="1"/>
          </p:cNvSpPr>
          <p:nvPr>
            <p:ph idx="1"/>
          </p:nvPr>
        </p:nvSpPr>
        <p:spPr/>
        <p:txBody>
          <a:bodyPr/>
          <a:lstStyle/>
          <a:p>
            <a:pPr marL="360000" indent="-360000">
              <a:lnSpc>
                <a:spcPts val="3600"/>
              </a:lnSpc>
              <a:buFont typeface="+mj-lt"/>
              <a:buAutoNum type="arabicPeriod"/>
              <a:tabLst/>
            </a:pPr>
            <a:r>
              <a:rPr lang="en-US" sz="2800" dirty="0" smtClean="0"/>
              <a:t>Write a program that reads an integer number and calculates and prints its square root. If the number is invalid or negative, print "Invalid number". In all cases finally print "Good bye". Use try-catch-finally.</a:t>
            </a:r>
          </a:p>
          <a:p>
            <a:pPr marL="360000" indent="-360000">
              <a:lnSpc>
                <a:spcPts val="3600"/>
              </a:lnSpc>
              <a:buFont typeface="+mj-lt"/>
              <a:buAutoNum type="arabicPeriod"/>
              <a:tabLst/>
            </a:pPr>
            <a:r>
              <a:rPr lang="en-US" sz="2800" dirty="0" smtClean="0"/>
              <a:t>Write a method </a:t>
            </a:r>
            <a:r>
              <a:rPr lang="en-US" sz="2800" noProof="1" smtClean="0">
                <a:solidFill>
                  <a:schemeClr val="accent5">
                    <a:lumMod val="20000"/>
                    <a:lumOff val="80000"/>
                  </a:schemeClr>
                </a:solidFill>
                <a:latin typeface="Consolas" pitchFamily="49" charset="0"/>
                <a:cs typeface="Consolas" pitchFamily="49" charset="0"/>
              </a:rPr>
              <a:t>ReadNumber(int</a:t>
            </a:r>
            <a:r>
              <a:rPr lang="en-US" sz="2800" noProof="1" smtClean="0">
                <a:solidFill>
                  <a:schemeClr val="accent5">
                    <a:lumMod val="20000"/>
                    <a:lumOff val="80000"/>
                  </a:schemeClr>
                </a:solidFill>
                <a:cs typeface="Consolas" pitchFamily="49" charset="0"/>
              </a:rPr>
              <a:t> </a:t>
            </a:r>
            <a:r>
              <a:rPr lang="en-US" sz="2800" noProof="1" smtClean="0">
                <a:solidFill>
                  <a:schemeClr val="accent5">
                    <a:lumMod val="20000"/>
                    <a:lumOff val="80000"/>
                  </a:schemeClr>
                </a:solidFill>
                <a:latin typeface="Consolas" pitchFamily="49" charset="0"/>
                <a:cs typeface="Consolas" pitchFamily="49" charset="0"/>
              </a:rPr>
              <a:t>start,</a:t>
            </a:r>
            <a:r>
              <a:rPr lang="en-US" sz="2800" noProof="1" smtClean="0">
                <a:solidFill>
                  <a:schemeClr val="accent5">
                    <a:lumMod val="20000"/>
                    <a:lumOff val="80000"/>
                  </a:schemeClr>
                </a:solidFill>
                <a:cs typeface="Consolas" pitchFamily="49" charset="0"/>
              </a:rPr>
              <a:t> </a:t>
            </a:r>
            <a:r>
              <a:rPr lang="en-US" sz="2800" noProof="1" smtClean="0">
                <a:solidFill>
                  <a:schemeClr val="accent5">
                    <a:lumMod val="20000"/>
                    <a:lumOff val="80000"/>
                  </a:schemeClr>
                </a:solidFill>
                <a:latin typeface="Consolas" pitchFamily="49" charset="0"/>
                <a:cs typeface="Consolas" pitchFamily="49" charset="0"/>
              </a:rPr>
              <a:t>int</a:t>
            </a:r>
            <a:r>
              <a:rPr lang="en-US" sz="2800" noProof="1" smtClean="0">
                <a:solidFill>
                  <a:schemeClr val="accent5">
                    <a:lumMod val="20000"/>
                    <a:lumOff val="80000"/>
                  </a:schemeClr>
                </a:solidFill>
                <a:cs typeface="Consolas" pitchFamily="49" charset="0"/>
              </a:rPr>
              <a:t> </a:t>
            </a:r>
            <a:r>
              <a:rPr lang="en-US" sz="2800" noProof="1" smtClean="0">
                <a:solidFill>
                  <a:schemeClr val="accent5">
                    <a:lumMod val="20000"/>
                    <a:lumOff val="80000"/>
                  </a:schemeClr>
                </a:solidFill>
                <a:latin typeface="Consolas" pitchFamily="49" charset="0"/>
                <a:cs typeface="Consolas" pitchFamily="49" charset="0"/>
              </a:rPr>
              <a:t>end)</a:t>
            </a:r>
            <a:r>
              <a:rPr lang="en-US" sz="2800" dirty="0" smtClean="0"/>
              <a:t> that enters an integer number in given range [start…end]. If an invalid number or non-number text is entered, the method should throw an exception. Using this method write a program that enters </a:t>
            </a:r>
            <a:r>
              <a:rPr lang="en-US" sz="2800" dirty="0" smtClean="0">
                <a:latin typeface="Consolas" pitchFamily="49" charset="0"/>
                <a:cs typeface="Consolas" pitchFamily="49" charset="0"/>
              </a:rPr>
              <a:t>10 </a:t>
            </a:r>
            <a:r>
              <a:rPr lang="en-US" sz="2800" dirty="0" smtClean="0"/>
              <a:t>numbers:</a:t>
            </a:r>
          </a:p>
          <a:p>
            <a:pPr marL="360000" indent="-360000">
              <a:lnSpc>
                <a:spcPts val="3600"/>
              </a:lnSpc>
              <a:spcBef>
                <a:spcPts val="0"/>
              </a:spcBef>
              <a:buNone/>
            </a:pPr>
            <a:r>
              <a:rPr lang="en-US" sz="2800" dirty="0" smtClean="0"/>
              <a:t>			a</a:t>
            </a:r>
            <a:r>
              <a:rPr lang="en-US" sz="2800" baseline="-25000" dirty="0" smtClean="0"/>
              <a:t>1</a:t>
            </a:r>
            <a:r>
              <a:rPr lang="en-US" sz="2800" dirty="0" smtClean="0"/>
              <a:t>, a</a:t>
            </a:r>
            <a:r>
              <a:rPr lang="en-US" sz="2800" baseline="-25000" dirty="0" smtClean="0"/>
              <a:t>2</a:t>
            </a:r>
            <a:r>
              <a:rPr lang="en-US" sz="2800" dirty="0" smtClean="0"/>
              <a:t>, … a</a:t>
            </a:r>
            <a:r>
              <a:rPr lang="en-US" sz="2800" baseline="-25000" dirty="0" smtClean="0"/>
              <a:t>10</a:t>
            </a:r>
            <a:r>
              <a:rPr lang="en-US" sz="2800" dirty="0" smtClean="0"/>
              <a:t>, such that 1 &lt; a</a:t>
            </a:r>
            <a:r>
              <a:rPr lang="en-US" sz="2800" baseline="-25000" dirty="0" smtClean="0"/>
              <a:t>1</a:t>
            </a:r>
            <a:r>
              <a:rPr lang="en-US" sz="2800" dirty="0" smtClean="0"/>
              <a:t> &lt; … &lt; a</a:t>
            </a:r>
            <a:r>
              <a:rPr lang="en-US" sz="2800" baseline="-25000" dirty="0" smtClean="0"/>
              <a:t>10</a:t>
            </a:r>
            <a:r>
              <a:rPr lang="en-US" sz="2800" dirty="0" smtClean="0"/>
              <a:t> &lt; 100</a:t>
            </a:r>
            <a:endParaRPr lang="bg-BG" sz="2800"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38</a:t>
            </a:fld>
            <a:endParaRPr lang="en-US" dirty="0"/>
          </a:p>
        </p:txBody>
      </p:sp>
    </p:spTree>
    <p:extLst>
      <p:ext uri="{BB962C8B-B14F-4D97-AF65-F5344CB8AC3E}">
        <p14:creationId xmlns:p14="http://schemas.microsoft.com/office/powerpoint/2010/main" val="1862094"/>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 (2)</a:t>
            </a:r>
            <a:endParaRPr lang="en-US" dirty="0"/>
          </a:p>
        </p:txBody>
      </p:sp>
      <p:sp>
        <p:nvSpPr>
          <p:cNvPr id="3" name="Content Placeholder 2"/>
          <p:cNvSpPr>
            <a:spLocks noGrp="1"/>
          </p:cNvSpPr>
          <p:nvPr>
            <p:ph idx="1"/>
          </p:nvPr>
        </p:nvSpPr>
        <p:spPr/>
        <p:txBody>
          <a:bodyPr/>
          <a:lstStyle/>
          <a:p>
            <a:pPr marL="360000" indent="-360000">
              <a:lnSpc>
                <a:spcPts val="3600"/>
              </a:lnSpc>
              <a:buFont typeface="+mj-lt"/>
              <a:buAutoNum type="arabicPeriod" startAt="3"/>
              <a:tabLst/>
            </a:pPr>
            <a:r>
              <a:rPr lang="en-US" sz="2800" dirty="0" smtClean="0"/>
              <a:t>Write a program that enters file name along with its full file path (e.g. </a:t>
            </a:r>
            <a:r>
              <a:rPr lang="en-US" sz="2800" dirty="0" smtClean="0">
                <a:solidFill>
                  <a:schemeClr val="accent5">
                    <a:lumMod val="20000"/>
                    <a:lumOff val="80000"/>
                  </a:schemeClr>
                </a:solidFill>
                <a:latin typeface="Consolas" pitchFamily="49" charset="0"/>
                <a:cs typeface="Consolas" pitchFamily="49" charset="0"/>
              </a:rPr>
              <a:t>C:\WINDOWS\win.ini</a:t>
            </a:r>
            <a:r>
              <a:rPr lang="en-US" sz="2800" dirty="0" smtClean="0"/>
              <a:t>), reads its contents and prints it on the console. Find in MSDN how to use </a:t>
            </a:r>
            <a:r>
              <a:rPr lang="en-US" sz="2800" noProof="1" smtClean="0">
                <a:solidFill>
                  <a:schemeClr val="accent5">
                    <a:lumMod val="20000"/>
                    <a:lumOff val="80000"/>
                  </a:schemeClr>
                </a:solidFill>
                <a:latin typeface="Consolas" pitchFamily="49" charset="0"/>
                <a:cs typeface="Consolas" pitchFamily="49" charset="0"/>
              </a:rPr>
              <a:t>System.IO.File.ReadAllText(…)</a:t>
            </a:r>
            <a:r>
              <a:rPr lang="en-US" sz="2800" dirty="0" smtClean="0"/>
              <a:t>. Be sure to catch all possible exceptions and print user-friendly error messages.</a:t>
            </a:r>
          </a:p>
          <a:p>
            <a:pPr marL="360000" indent="-360000">
              <a:lnSpc>
                <a:spcPts val="3600"/>
              </a:lnSpc>
              <a:buFont typeface="+mj-lt"/>
              <a:buAutoNum type="arabicPeriod" startAt="3"/>
              <a:tabLst/>
            </a:pPr>
            <a:r>
              <a:rPr lang="en-US" sz="2800" dirty="0" smtClean="0"/>
              <a:t>Write a program that downloads a file from Internet (e.g. </a:t>
            </a:r>
            <a:r>
              <a:rPr lang="en-US" sz="2800" dirty="0" smtClean="0">
                <a:hlinkClick r:id="rId3"/>
              </a:rPr>
              <a:t>http://www.devbg.org/img/Logo-BASD.jpg</a:t>
            </a:r>
            <a:r>
              <a:rPr lang="en-US" sz="2800" dirty="0" smtClean="0"/>
              <a:t>) and stores it the current directory. Find in Google how to download files in C#. Be sure to catch all exceptions and to free any used resources in the finally block.</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39</a:t>
            </a:fld>
            <a:endParaRPr lang="en-US" dirty="0"/>
          </a:p>
        </p:txBody>
      </p:sp>
    </p:spTree>
    <p:extLst>
      <p:ext uri="{BB962C8B-B14F-4D97-AF65-F5344CB8AC3E}">
        <p14:creationId xmlns:p14="http://schemas.microsoft.com/office/powerpoint/2010/main" val="2736493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p:txBody>
          <a:bodyPr/>
          <a:lstStyle/>
          <a:p>
            <a:r>
              <a:rPr lang="en-US" dirty="0" smtClean="0"/>
              <a:t>What are Exceptions?</a:t>
            </a:r>
            <a:endParaRPr lang="bg-BG" dirty="0"/>
          </a:p>
        </p:txBody>
      </p:sp>
      <p:sp>
        <p:nvSpPr>
          <p:cNvPr id="465923" name="Rectangle 3"/>
          <p:cNvSpPr>
            <a:spLocks noGrp="1" noChangeArrowheads="1"/>
          </p:cNvSpPr>
          <p:nvPr>
            <p:ph idx="1"/>
          </p:nvPr>
        </p:nvSpPr>
        <p:spPr/>
        <p:txBody>
          <a:bodyPr/>
          <a:lstStyle/>
          <a:p>
            <a:pPr>
              <a:lnSpc>
                <a:spcPct val="100000"/>
              </a:lnSpc>
            </a:pPr>
            <a:r>
              <a:rPr lang="en-US" dirty="0"/>
              <a:t>The </a:t>
            </a:r>
            <a:r>
              <a:rPr lang="en-US" dirty="0">
                <a:solidFill>
                  <a:schemeClr val="accent5">
                    <a:lumMod val="20000"/>
                    <a:lumOff val="80000"/>
                  </a:schemeClr>
                </a:solidFill>
              </a:rPr>
              <a:t>exceptions</a:t>
            </a:r>
            <a:r>
              <a:rPr lang="en-US" dirty="0"/>
              <a:t> in .NET </a:t>
            </a:r>
            <a:r>
              <a:rPr lang="en-US" dirty="0" smtClean="0"/>
              <a:t>Framework are </a:t>
            </a:r>
            <a:r>
              <a:rPr lang="en-US" dirty="0"/>
              <a:t>classic implementation of the OOP exception model</a:t>
            </a:r>
          </a:p>
          <a:p>
            <a:pPr>
              <a:lnSpc>
                <a:spcPct val="100000"/>
              </a:lnSpc>
            </a:pPr>
            <a:r>
              <a:rPr lang="en-US" dirty="0"/>
              <a:t>Deliver powerful mechanism for centralized </a:t>
            </a:r>
            <a:r>
              <a:rPr lang="en-US" dirty="0" smtClean="0"/>
              <a:t>handling of errors </a:t>
            </a:r>
            <a:r>
              <a:rPr lang="en-US" dirty="0"/>
              <a:t>and unusual </a:t>
            </a:r>
            <a:r>
              <a:rPr lang="en-US" dirty="0" smtClean="0"/>
              <a:t>events</a:t>
            </a:r>
            <a:endParaRPr lang="bg-BG" dirty="0"/>
          </a:p>
          <a:p>
            <a:pPr>
              <a:lnSpc>
                <a:spcPct val="100000"/>
              </a:lnSpc>
            </a:pPr>
            <a:r>
              <a:rPr lang="en-US" dirty="0"/>
              <a:t>Substitute procedure-oriented approach, </a:t>
            </a:r>
            <a:br>
              <a:rPr lang="en-US" dirty="0"/>
            </a:br>
            <a:r>
              <a:rPr lang="en-US" dirty="0"/>
              <a:t>in which each function returns error </a:t>
            </a:r>
            <a:r>
              <a:rPr lang="en-US" dirty="0" smtClean="0"/>
              <a:t>code</a:t>
            </a:r>
          </a:p>
          <a:p>
            <a:pPr>
              <a:lnSpc>
                <a:spcPct val="100000"/>
              </a:lnSpc>
            </a:pPr>
            <a:r>
              <a:rPr lang="en-US" dirty="0" smtClean="0"/>
              <a:t>Simplify code construction and maintenance</a:t>
            </a:r>
            <a:endParaRPr lang="bg-BG" dirty="0" smtClean="0"/>
          </a:p>
          <a:p>
            <a:pPr>
              <a:lnSpc>
                <a:spcPct val="100000"/>
              </a:lnSpc>
            </a:pPr>
            <a:r>
              <a:rPr lang="en-US" dirty="0" smtClean="0"/>
              <a:t>Allow the problematic situations to be </a:t>
            </a:r>
            <a:br>
              <a:rPr lang="en-US" dirty="0" smtClean="0"/>
            </a:br>
            <a:r>
              <a:rPr lang="en-US" dirty="0" smtClean="0"/>
              <a:t>processed at multiple levels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a:t>
            </a:fld>
            <a:endParaRPr lang="en-US" dirty="0"/>
          </a:p>
        </p:txBody>
      </p:sp>
    </p:spTree>
    <p:extLst>
      <p:ext uri="{BB962C8B-B14F-4D97-AF65-F5344CB8AC3E}">
        <p14:creationId xmlns:p14="http://schemas.microsoft.com/office/powerpoint/2010/main" val="2270035677"/>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smtClean="0"/>
              <a:t>Free Trainings @ Telerik Academy</a:t>
            </a:r>
            <a:endParaRPr lang="en-US" sz="3600" dirty="0"/>
          </a:p>
        </p:txBody>
      </p:sp>
      <p:sp>
        <p:nvSpPr>
          <p:cNvPr id="4" name="Content Placeholder 3"/>
          <p:cNvSpPr>
            <a:spLocks noGrp="1"/>
          </p:cNvSpPr>
          <p:nvPr>
            <p:ph idx="1"/>
          </p:nvPr>
        </p:nvSpPr>
        <p:spPr>
          <a:xfrm>
            <a:off x="228600" y="1066800"/>
            <a:ext cx="8686800" cy="5638800"/>
          </a:xfrm>
        </p:spPr>
        <p:txBody>
          <a:bodyPr/>
          <a:lstStyle/>
          <a:p>
            <a:r>
              <a:rPr lang="en-US" dirty="0" smtClean="0"/>
              <a:t>“C# Programming @ Telerik Academy</a:t>
            </a:r>
          </a:p>
          <a:p>
            <a:pPr marL="574675" lvl="2" indent="-282575">
              <a:buClr>
                <a:schemeClr val="accent5">
                  <a:lumMod val="40000"/>
                  <a:lumOff val="60000"/>
                </a:schemeClr>
              </a:buClr>
              <a:buSzPct val="70000"/>
              <a:buFont typeface="Wingdings 2" pitchFamily="18" charset="2"/>
              <a:buChar char=""/>
              <a:tabLst>
                <a:tab pos="282575" algn="l"/>
              </a:tabLst>
            </a:pPr>
            <a:r>
              <a:rPr lang="en-US" noProof="1">
                <a:hlinkClick r:id="rId2"/>
              </a:rPr>
              <a:t>csharpfundamentals.telerik.com</a:t>
            </a:r>
            <a:endParaRPr lang="en-US" noProof="1"/>
          </a:p>
          <a:p>
            <a:pPr marL="282575" lvl="1" indent="-282575">
              <a:spcBef>
                <a:spcPts val="1800"/>
              </a:spcBef>
              <a:buClr>
                <a:schemeClr val="accent5">
                  <a:lumMod val="40000"/>
                  <a:lumOff val="60000"/>
                </a:schemeClr>
              </a:buClr>
              <a:buSzPct val="70000"/>
              <a:buFont typeface="Wingdings 2" pitchFamily="18" charset="2"/>
              <a:buChar char=""/>
              <a:tabLst>
                <a:tab pos="282575" algn="l"/>
              </a:tabLst>
            </a:pPr>
            <a:r>
              <a:rPr lang="en-US" dirty="0" smtClean="0"/>
              <a:t>Telerik Software Academy</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3" tooltip="Telerik Software Academy - Free Programming Courses"/>
              </a:rPr>
              <a:t>academy.telerik.com</a:t>
            </a:r>
            <a:endParaRPr lang="en-US" noProof="1" smtClean="0"/>
          </a:p>
          <a:p>
            <a:pPr marL="282575" lvl="1" indent="-282575">
              <a:spcBef>
                <a:spcPts val="1800"/>
              </a:spcBef>
              <a:buClr>
                <a:schemeClr val="accent5">
                  <a:lumMod val="40000"/>
                  <a:lumOff val="60000"/>
                </a:schemeClr>
              </a:buClr>
              <a:buSzPct val="70000"/>
              <a:buFont typeface="Wingdings 2" pitchFamily="18" charset="2"/>
              <a:buChar char=""/>
              <a:tabLst>
                <a:tab pos="282575" algn="l"/>
              </a:tabLst>
            </a:pPr>
            <a:r>
              <a:rPr lang="en-US" dirty="0" smtClean="0"/>
              <a:t>Telerik Academy @ Facebook</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4" tooltip="Telerik Softyware Academy @ Facebook"/>
              </a:rPr>
              <a:t>facebook.com/TelerikAcademy</a:t>
            </a:r>
            <a:endParaRPr lang="en-US" noProof="1" smtClean="0"/>
          </a:p>
          <a:p>
            <a:pPr marL="282575" lvl="1" indent="-282575">
              <a:spcBef>
                <a:spcPts val="1800"/>
              </a:spcBef>
              <a:buClr>
                <a:schemeClr val="accent5">
                  <a:lumMod val="40000"/>
                  <a:lumOff val="60000"/>
                </a:schemeClr>
              </a:buClr>
              <a:buSzPct val="70000"/>
              <a:buFont typeface="Wingdings 2" pitchFamily="18" charset="2"/>
              <a:buChar char=""/>
              <a:tabLst>
                <a:tab pos="282575" algn="l"/>
              </a:tabLst>
            </a:pPr>
            <a:r>
              <a:rPr lang="en-US" dirty="0" smtClean="0"/>
              <a:t>Telerik Software Academy Forums</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5" tooltip="Telerik Software Academy Forums - Community for Programmers"/>
              </a:rPr>
              <a:t>forums.academy.telerik.com</a:t>
            </a:r>
            <a:endParaRPr lang="en-US" noProof="1"/>
          </a:p>
        </p:txBody>
      </p:sp>
      <p:pic>
        <p:nvPicPr>
          <p:cNvPr id="5" name="Picture 5">
            <a:hlinkClick r:id="rId5" tooltip="Telerik Software Academy Forums - Discussion Board for Developers"/>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23898" y="5218092"/>
            <a:ext cx="1162902" cy="1268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a:hlinkClick r:id="rId3" tooltip="Telerik Software Academy"/>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48941" y="2667000"/>
            <a:ext cx="3137859" cy="918234"/>
          </a:xfrm>
          <a:prstGeom prst="rect">
            <a:avLst/>
          </a:prstGeom>
          <a:noFill/>
          <a:ln>
            <a:solidFill>
              <a:srgbClr val="9BCC00"/>
            </a:solidFill>
          </a:ln>
          <a:extLst>
            <a:ext uri="{909E8E84-426E-40DD-AFC4-6F175D3DCCD1}">
              <a14:hiddenFill xmlns:a14="http://schemas.microsoft.com/office/drawing/2010/main">
                <a:solidFill>
                  <a:srgbClr val="FFFFFF"/>
                </a:solidFill>
              </a14:hiddenFill>
            </a:ext>
          </a:extLst>
        </p:spPr>
      </p:pic>
      <p:pic>
        <p:nvPicPr>
          <p:cNvPr id="1037" name="Picture 13">
            <a:hlinkClick r:id="rId8" tooltip="Telerik Academy @ Facebook"/>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48587" y="4003901"/>
            <a:ext cx="938213" cy="938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1">
            <a:hlinkClick r:id="rId2"/>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562025" y="1123558"/>
            <a:ext cx="1124775" cy="1124775"/>
          </a:xfrm>
          <a:prstGeom prst="rect">
            <a:avLst/>
          </a:prstGeom>
        </p:spPr>
      </p:pic>
    </p:spTree>
    <p:extLst>
      <p:ext uri="{BB962C8B-B14F-4D97-AF65-F5344CB8AC3E}">
        <p14:creationId xmlns:p14="http://schemas.microsoft.com/office/powerpoint/2010/main" val="4958793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Grp="1" noChangeArrowheads="1"/>
          </p:cNvSpPr>
          <p:nvPr>
            <p:ph type="ctrTitle"/>
          </p:nvPr>
        </p:nvSpPr>
        <p:spPr>
          <a:xfrm>
            <a:off x="1295400" y="4191000"/>
            <a:ext cx="6548978" cy="898524"/>
          </a:xfrm>
        </p:spPr>
        <p:txBody>
          <a:bodyPr/>
          <a:lstStyle/>
          <a:p>
            <a:pPr>
              <a:lnSpc>
                <a:spcPct val="110000"/>
              </a:lnSpc>
            </a:pPr>
            <a:r>
              <a:rPr lang="en-US" dirty="0"/>
              <a:t>Handling Exceptions</a:t>
            </a:r>
            <a:endParaRPr lang="bg-BG" dirty="0"/>
          </a:p>
        </p:txBody>
      </p:sp>
      <p:sp>
        <p:nvSpPr>
          <p:cNvPr id="4" name="Rectangle 3"/>
          <p:cNvSpPr>
            <a:spLocks noChangeArrowheads="1"/>
          </p:cNvSpPr>
          <p:nvPr/>
        </p:nvSpPr>
        <p:spPr bwMode="auto">
          <a:xfrm>
            <a:off x="1322459" y="5188549"/>
            <a:ext cx="6491724" cy="450251"/>
          </a:xfrm>
          <a:prstGeom prst="rect">
            <a:avLst/>
          </a:prstGeom>
          <a:noFill/>
          <a:ln w="9525">
            <a:noFill/>
            <a:miter lim="800000"/>
            <a:headEnd/>
            <a:tailEnd/>
          </a:ln>
          <a:effectLst/>
        </p:spPr>
        <p:txBody>
          <a:bodyPr wrap="square" lIns="0" tIns="0" rIns="0" bIns="0" anchor="b">
            <a:spAutoFit/>
          </a:bodyPr>
          <a:lstStyle/>
          <a:p>
            <a:pPr algn="ctr" eaLnBrk="0" hangingPunct="0">
              <a:lnSpc>
                <a:spcPct val="110000"/>
              </a:lnSpc>
              <a:spcBef>
                <a:spcPct val="20000"/>
              </a:spcBef>
              <a:buClr>
                <a:schemeClr val="accent5">
                  <a:lumMod val="40000"/>
                  <a:lumOff val="60000"/>
                </a:schemeClr>
              </a:buClr>
              <a:buSzPct val="70000"/>
            </a:pPr>
            <a:r>
              <a:rPr lang="en-US" sz="2800" b="1" dirty="0" smtClean="0">
                <a:solidFill>
                  <a:srgbClr val="FAF7C8"/>
                </a:solidFill>
                <a:effectLst>
                  <a:outerShdw blurRad="38100" dist="38100" dir="2700000" algn="tl">
                    <a:srgbClr val="000000">
                      <a:alpha val="43137"/>
                    </a:srgbClr>
                  </a:outerShdw>
                </a:effectLst>
                <a:latin typeface="+mn-lt"/>
              </a:rPr>
              <a:t>Catching and Processing Errors</a:t>
            </a:r>
            <a:endParaRPr lang="bg-BG" sz="2800" b="1" dirty="0" smtClean="0">
              <a:solidFill>
                <a:srgbClr val="FAF7C8"/>
              </a:solidFill>
              <a:effectLst>
                <a:outerShdw blurRad="38100" dist="38100" dir="2700000" algn="tl">
                  <a:srgbClr val="000000">
                    <a:alpha val="43137"/>
                  </a:srgbClr>
                </a:outerShdw>
              </a:effectLst>
              <a:latin typeface="+mn-lt"/>
            </a:endParaRPr>
          </a:p>
        </p:txBody>
      </p:sp>
      <p:pic>
        <p:nvPicPr>
          <p:cNvPr id="58370" name="Picture 2" descr="http://umbrellajournal.com/Computer4.jpg"/>
          <p:cNvPicPr>
            <a:picLocks noChangeAspect="1" noChangeArrowheads="1"/>
          </p:cNvPicPr>
          <p:nvPr/>
        </p:nvPicPr>
        <p:blipFill>
          <a:blip r:embed="rId3" cstate="screen">
            <a:lum contrast="10000"/>
            <a:extLst>
              <a:ext uri="{28A0092B-C50C-407E-A947-70E740481C1C}">
                <a14:useLocalDpi xmlns:a14="http://schemas.microsoft.com/office/drawing/2010/main" val="0"/>
              </a:ext>
            </a:extLst>
          </a:blip>
          <a:srcRect/>
          <a:stretch>
            <a:fillRect/>
          </a:stretch>
        </p:blipFill>
        <p:spPr bwMode="auto">
          <a:xfrm>
            <a:off x="3084008" y="1219200"/>
            <a:ext cx="2971800" cy="2638958"/>
          </a:xfrm>
          <a:prstGeom prst="roundRect">
            <a:avLst>
              <a:gd name="adj" fmla="val 6005"/>
            </a:avLst>
          </a:prstGeom>
          <a:noFill/>
        </p:spPr>
      </p:pic>
    </p:spTree>
    <p:extLst>
      <p:ext uri="{BB962C8B-B14F-4D97-AF65-F5344CB8AC3E}">
        <p14:creationId xmlns:p14="http://schemas.microsoft.com/office/powerpoint/2010/main" val="2756489478"/>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p:cNvSpPr>
            <a:spLocks noGrp="1" noChangeArrowheads="1"/>
          </p:cNvSpPr>
          <p:nvPr>
            <p:ph type="title"/>
          </p:nvPr>
        </p:nvSpPr>
        <p:spPr/>
        <p:txBody>
          <a:bodyPr/>
          <a:lstStyle/>
          <a:p>
            <a:r>
              <a:rPr lang="en-US" dirty="0"/>
              <a:t>Handling Exceptions</a:t>
            </a:r>
            <a:endParaRPr lang="bg-BG" dirty="0"/>
          </a:p>
        </p:txBody>
      </p:sp>
      <p:sp>
        <p:nvSpPr>
          <p:cNvPr id="531459" name="Rectangle 3"/>
          <p:cNvSpPr>
            <a:spLocks noGrp="1" noChangeArrowheads="1"/>
          </p:cNvSpPr>
          <p:nvPr>
            <p:ph idx="1"/>
          </p:nvPr>
        </p:nvSpPr>
        <p:spPr/>
        <p:txBody>
          <a:bodyPr/>
          <a:lstStyle/>
          <a:p>
            <a:pPr>
              <a:lnSpc>
                <a:spcPct val="100000"/>
              </a:lnSpc>
            </a:pPr>
            <a:r>
              <a:rPr lang="en-US" dirty="0"/>
              <a:t>In C# the exceptions can be handled by the</a:t>
            </a:r>
            <a:r>
              <a:rPr lang="en-US" dirty="0">
                <a:solidFill>
                  <a:schemeClr val="tx2"/>
                </a:solidFill>
              </a:rPr>
              <a:t> </a:t>
            </a:r>
            <a:r>
              <a:rPr lang="en-US" dirty="0" smtClean="0">
                <a:solidFill>
                  <a:schemeClr val="accent5">
                    <a:lumMod val="20000"/>
                    <a:lumOff val="80000"/>
                  </a:schemeClr>
                </a:solidFill>
                <a:latin typeface="Consolas" pitchFamily="49" charset="0"/>
                <a:cs typeface="Consolas" pitchFamily="49" charset="0"/>
              </a:rPr>
              <a:t>try-catch-finally</a:t>
            </a:r>
            <a:r>
              <a:rPr lang="en-US" dirty="0" smtClean="0"/>
              <a:t> construction</a:t>
            </a:r>
            <a:endParaRPr lang="ru-RU" dirty="0"/>
          </a:p>
          <a:p>
            <a:pPr>
              <a:lnSpc>
                <a:spcPct val="100000"/>
              </a:lnSpc>
            </a:pPr>
            <a:endParaRPr lang="ru-RU" dirty="0"/>
          </a:p>
          <a:p>
            <a:pPr>
              <a:lnSpc>
                <a:spcPct val="100000"/>
              </a:lnSpc>
            </a:pPr>
            <a:endParaRPr lang="ru-RU" dirty="0"/>
          </a:p>
          <a:p>
            <a:pPr>
              <a:lnSpc>
                <a:spcPct val="100000"/>
              </a:lnSpc>
            </a:pPr>
            <a:endParaRPr lang="ru-RU" dirty="0"/>
          </a:p>
          <a:p>
            <a:pPr>
              <a:lnSpc>
                <a:spcPct val="100000"/>
              </a:lnSpc>
            </a:pPr>
            <a:endParaRPr lang="ru-RU" dirty="0"/>
          </a:p>
          <a:p>
            <a:pPr>
              <a:lnSpc>
                <a:spcPct val="100000"/>
              </a:lnSpc>
              <a:spcBef>
                <a:spcPts val="1800"/>
              </a:spcBef>
            </a:pPr>
            <a:r>
              <a:rPr lang="ru-RU" dirty="0" smtClean="0">
                <a:solidFill>
                  <a:schemeClr val="accent5">
                    <a:lumMod val="20000"/>
                    <a:lumOff val="80000"/>
                  </a:schemeClr>
                </a:solidFill>
                <a:latin typeface="Consolas" pitchFamily="49" charset="0"/>
                <a:cs typeface="Consolas" pitchFamily="49" charset="0"/>
              </a:rPr>
              <a:t>catch</a:t>
            </a:r>
            <a:r>
              <a:rPr lang="ru-RU" dirty="0" smtClean="0"/>
              <a:t> </a:t>
            </a:r>
            <a:r>
              <a:rPr lang="en-US" dirty="0" smtClean="0"/>
              <a:t>blocks </a:t>
            </a:r>
            <a:r>
              <a:rPr lang="en-US" dirty="0"/>
              <a:t>can be </a:t>
            </a:r>
            <a:r>
              <a:rPr lang="en-US" dirty="0" smtClean="0"/>
              <a:t>used multiple times to process different exception types</a:t>
            </a:r>
            <a:endParaRPr lang="ru-RU" dirty="0"/>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6</a:t>
            </a:fld>
            <a:endParaRPr lang="en-US" dirty="0"/>
          </a:p>
        </p:txBody>
      </p:sp>
      <p:sp>
        <p:nvSpPr>
          <p:cNvPr id="531460" name="Rectangle 4"/>
          <p:cNvSpPr>
            <a:spLocks noChangeArrowheads="1"/>
          </p:cNvSpPr>
          <p:nvPr/>
        </p:nvSpPr>
        <p:spPr bwMode="auto">
          <a:xfrm>
            <a:off x="685800" y="2292965"/>
            <a:ext cx="7631113" cy="243143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spcBef>
                <a:spcPts val="0"/>
              </a:spcBef>
              <a:buClr>
                <a:schemeClr val="accent5">
                  <a:lumMod val="40000"/>
                  <a:lumOff val="60000"/>
                </a:schemeClr>
              </a:buClr>
              <a:buSzPct val="70000"/>
            </a:pPr>
            <a:r>
              <a:rPr lang="en-US" sz="2000" b="1" noProof="1" smtClean="0">
                <a:solidFill>
                  <a:schemeClr val="tx2">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try</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Do some work that can raise an exception</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5000"/>
              </a:lnSpc>
              <a:spcBef>
                <a:spcPts val="0"/>
              </a:spcBef>
              <a:buClr>
                <a:schemeClr val="accent5">
                  <a:lumMod val="40000"/>
                  <a:lumOff val="60000"/>
                </a:schemeClr>
              </a:buClr>
              <a:buSzPct val="70000"/>
            </a:pPr>
            <a:r>
              <a:rPr lang="en-US" sz="2000" b="1" noProof="1" smtClean="0">
                <a:solidFill>
                  <a:schemeClr val="tx2">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catch</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(SomeException)</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Handle the caught exception</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56323" name="Picture 3" descr="http://ts3.mm.bing.net/images/thumbnail.aspx?q=1386114390746&amp;id=047150d196e33d2fd1c4ea310fb807be&amp;url=http%3a%2f%2fiphonefan.com%2fblog%2fwp-content%2fuploads%2f2009%2f08%2fbomb.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43800" y="2209800"/>
            <a:ext cx="1083733" cy="1219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992326754"/>
      </p:ext>
    </p:extLst>
  </p:cSld>
  <p:clrMapOvr>
    <a:masterClrMapping/>
  </p:clrMapOvr>
  <p:transition>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Rectangle 2"/>
          <p:cNvSpPr>
            <a:spLocks noGrp="1" noChangeArrowheads="1"/>
          </p:cNvSpPr>
          <p:nvPr>
            <p:ph type="title"/>
          </p:nvPr>
        </p:nvSpPr>
        <p:spPr/>
        <p:txBody>
          <a:bodyPr/>
          <a:lstStyle/>
          <a:p>
            <a:r>
              <a:rPr lang="en-US" sz="3900" dirty="0"/>
              <a:t>Handling Exceptions </a:t>
            </a:r>
            <a:r>
              <a:rPr lang="en-US" sz="3900" dirty="0" smtClean="0"/>
              <a:t>– Example</a:t>
            </a:r>
            <a:endParaRPr lang="bg-BG" sz="39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7</a:t>
            </a:fld>
            <a:endParaRPr lang="en-US" dirty="0"/>
          </a:p>
        </p:txBody>
      </p:sp>
      <p:sp>
        <p:nvSpPr>
          <p:cNvPr id="533508" name="Rectangle 4"/>
          <p:cNvSpPr>
            <a:spLocks noChangeArrowheads="1"/>
          </p:cNvSpPr>
          <p:nvPr/>
        </p:nvSpPr>
        <p:spPr bwMode="auto">
          <a:xfrm>
            <a:off x="623888" y="1144720"/>
            <a:ext cx="7910512" cy="517988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Main()</a:t>
            </a:r>
          </a:p>
          <a:p>
            <a:pPr eaLnBrk="0" hangingPunct="0">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80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string s = Console.ReadLine();</a:t>
            </a:r>
          </a:p>
          <a:p>
            <a:pPr eaLnBrk="0" hangingPunct="0">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19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try</a:t>
            </a:r>
          </a:p>
          <a:p>
            <a:pPr eaLnBrk="0" hangingPunct="0">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80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Int32.Parse(s);</a:t>
            </a:r>
          </a:p>
          <a:p>
            <a:pPr eaLnBrk="0" hangingPunct="0">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a:t>
            </a:r>
          </a:p>
          <a:p>
            <a:pPr eaLnBrk="0" hangingPunct="0">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"You entered valid Int32 number {0}.", s);</a:t>
            </a:r>
          </a:p>
          <a:p>
            <a:pPr eaLnBrk="0" hangingPunct="0">
              <a:lnSpc>
                <a:spcPct val="80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19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catch</a:t>
            </a: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(FormatException)</a:t>
            </a:r>
          </a:p>
          <a:p>
            <a:pPr eaLnBrk="0" hangingPunct="0">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80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Console.WriteLine("Invalid integer number!");</a:t>
            </a:r>
          </a:p>
          <a:p>
            <a:pPr eaLnBrk="0" hangingPunct="0">
              <a:lnSpc>
                <a:spcPct val="80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19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catch</a:t>
            </a: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(OverflowException)</a:t>
            </a:r>
          </a:p>
          <a:p>
            <a:pPr eaLnBrk="0" hangingPunct="0">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80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a:t>
            </a:r>
          </a:p>
          <a:p>
            <a:pPr eaLnBrk="0" hangingPunct="0">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"The number is too big to fit in Int32!");</a:t>
            </a:r>
          </a:p>
          <a:p>
            <a:pPr eaLnBrk="0" hangingPunct="0">
              <a:lnSpc>
                <a:spcPct val="80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80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pic>
        <p:nvPicPr>
          <p:cNvPr id="5" name="Picture 2" descr="http://alieneyes.files.wordpress.com/2008/04/explosion.jpg"/>
          <p:cNvPicPr>
            <a:picLocks noChangeAspect="1" noChangeArrowheads="1"/>
          </p:cNvPicPr>
          <p:nvPr/>
        </p:nvPicPr>
        <p:blipFill>
          <a:blip r:embed="rId2" cstate="screen">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6759980" y="1323976"/>
            <a:ext cx="1622020" cy="1495424"/>
          </a:xfrm>
          <a:prstGeom prst="rect">
            <a:avLst/>
          </a:prstGeom>
          <a:noFill/>
        </p:spPr>
      </p:pic>
    </p:spTree>
    <p:extLst>
      <p:ext uri="{BB962C8B-B14F-4D97-AF65-F5344CB8AC3E}">
        <p14:creationId xmlns:p14="http://schemas.microsoft.com/office/powerpoint/2010/main" val="4156674850"/>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p:cNvSpPr>
            <a:spLocks noGrp="1" noChangeArrowheads="1"/>
          </p:cNvSpPr>
          <p:nvPr>
            <p:ph type="ctrTitle"/>
          </p:nvPr>
        </p:nvSpPr>
        <p:spPr>
          <a:xfrm>
            <a:off x="1219200" y="1524000"/>
            <a:ext cx="3352800" cy="1524000"/>
          </a:xfrm>
        </p:spPr>
        <p:txBody>
          <a:bodyPr/>
          <a:lstStyle/>
          <a:p>
            <a:pPr>
              <a:lnSpc>
                <a:spcPct val="100000"/>
              </a:lnSpc>
            </a:pPr>
            <a:r>
              <a:rPr lang="en-US" dirty="0" smtClean="0"/>
              <a:t>Handling Exceptions</a:t>
            </a:r>
            <a:endParaRPr lang="bg-BG" dirty="0"/>
          </a:p>
        </p:txBody>
      </p:sp>
      <p:sp>
        <p:nvSpPr>
          <p:cNvPr id="618499" name="Rectangle 3"/>
          <p:cNvSpPr>
            <a:spLocks noChangeArrowheads="1"/>
          </p:cNvSpPr>
          <p:nvPr/>
        </p:nvSpPr>
        <p:spPr bwMode="auto">
          <a:xfrm>
            <a:off x="1138219" y="3336024"/>
            <a:ext cx="3433549" cy="473976"/>
          </a:xfrm>
          <a:prstGeom prst="rect">
            <a:avLst/>
          </a:prstGeom>
          <a:noFill/>
          <a:ln w="9525">
            <a:noFill/>
            <a:miter lim="800000"/>
            <a:headEnd/>
            <a:tailEnd/>
          </a:ln>
          <a:effectLst/>
        </p:spPr>
        <p:txBody>
          <a:bodyPr wrap="square" lIns="0" tIns="0" rIns="0" bIns="0" anchor="b">
            <a:spAutoFit/>
          </a:bodyPr>
          <a:lstStyle/>
          <a:p>
            <a:pPr algn="ctr" eaLnBrk="0" hangingPunct="0">
              <a:lnSpc>
                <a:spcPct val="110000"/>
              </a:lnSpc>
              <a:spcBef>
                <a:spcPct val="20000"/>
              </a:spcBef>
              <a:buClr>
                <a:schemeClr val="accent5">
                  <a:lumMod val="40000"/>
                  <a:lumOff val="60000"/>
                </a:schemeClr>
              </a:buClr>
              <a:buSzPct val="70000"/>
            </a:pPr>
            <a:r>
              <a:rPr lang="en-US" sz="2800" b="1" dirty="0" smtClean="0">
                <a:solidFill>
                  <a:srgbClr val="FAF7C8"/>
                </a:solidFill>
                <a:effectLst>
                  <a:outerShdw blurRad="38100" dist="38100" dir="2700000" algn="tl">
                    <a:srgbClr val="000000">
                      <a:alpha val="43137"/>
                    </a:srgbClr>
                  </a:outerShdw>
                </a:effectLst>
                <a:latin typeface="+mn-lt"/>
              </a:rPr>
              <a:t>Live Demo</a:t>
            </a:r>
            <a:endParaRPr lang="bg-BG" sz="2800" b="1" dirty="0" smtClean="0">
              <a:solidFill>
                <a:srgbClr val="FAF7C8"/>
              </a:solidFill>
              <a:effectLst>
                <a:outerShdw blurRad="38100" dist="38100" dir="2700000" algn="tl">
                  <a:srgbClr val="000000">
                    <a:alpha val="43137"/>
                  </a:srgbClr>
                </a:outerShdw>
              </a:effectLst>
              <a:latin typeface="+mn-lt"/>
            </a:endParaRPr>
          </a:p>
        </p:txBody>
      </p:sp>
      <p:pic>
        <p:nvPicPr>
          <p:cNvPr id="53250" name="Picture 2" descr="http://tubulamarok.free.fr/magma/explosion.gif"/>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5322379" y="2514600"/>
            <a:ext cx="3164396" cy="3733800"/>
          </a:xfrm>
          <a:prstGeom prst="roundRect">
            <a:avLst>
              <a:gd name="adj" fmla="val 6086"/>
            </a:avLst>
          </a:prstGeom>
          <a:noFill/>
        </p:spPr>
      </p:pic>
      <p:pic>
        <p:nvPicPr>
          <p:cNvPr id="1026" name="Picture 2" descr="bomb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83282">
            <a:off x="1849916" y="4314793"/>
            <a:ext cx="1835117" cy="1835117"/>
          </a:xfrm>
          <a:prstGeom prst="rect">
            <a:avLst/>
          </a:prstGeom>
          <a:noFill/>
          <a:effectLst>
            <a:glow rad="190500">
              <a:schemeClr val="accent5">
                <a:satMod val="175000"/>
                <a:alpha val="20000"/>
              </a:schemeClr>
            </a:glo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9596737"/>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p:cNvSpPr>
            <a:spLocks noGrp="1" noChangeArrowheads="1"/>
          </p:cNvSpPr>
          <p:nvPr>
            <p:ph type="title"/>
          </p:nvPr>
        </p:nvSpPr>
        <p:spPr/>
        <p:txBody>
          <a:bodyPr anchor="ctr" anchorCtr="0">
            <a:noAutofit/>
          </a:bodyPr>
          <a:lstStyle/>
          <a:p>
            <a:r>
              <a:rPr lang="en-US" dirty="0"/>
              <a:t>The</a:t>
            </a:r>
            <a:r>
              <a:rPr lang="bg-BG" dirty="0"/>
              <a:t> </a:t>
            </a:r>
            <a:r>
              <a:rPr lang="en-US" noProof="1">
                <a:latin typeface="Consolas" pitchFamily="49" charset="0"/>
                <a:cs typeface="Consolas" pitchFamily="49" charset="0"/>
              </a:rPr>
              <a:t>System.Exception</a:t>
            </a:r>
            <a:r>
              <a:rPr lang="en-US" dirty="0"/>
              <a:t> Class</a:t>
            </a:r>
            <a:endParaRPr lang="bg-BG" dirty="0"/>
          </a:p>
        </p:txBody>
      </p:sp>
      <p:sp>
        <p:nvSpPr>
          <p:cNvPr id="542723" name="Rectangle 3"/>
          <p:cNvSpPr>
            <a:spLocks noGrp="1" noChangeArrowheads="1"/>
          </p:cNvSpPr>
          <p:nvPr>
            <p:ph idx="1"/>
          </p:nvPr>
        </p:nvSpPr>
        <p:spPr>
          <a:xfrm>
            <a:off x="228600" y="1143000"/>
            <a:ext cx="8686800" cy="5562600"/>
          </a:xfrm>
        </p:spPr>
        <p:txBody>
          <a:bodyPr/>
          <a:lstStyle/>
          <a:p>
            <a:pPr>
              <a:lnSpc>
                <a:spcPct val="100000"/>
              </a:lnSpc>
            </a:pPr>
            <a:r>
              <a:rPr lang="en-US" sz="3000" dirty="0" smtClean="0"/>
              <a:t>Exceptions </a:t>
            </a:r>
            <a:r>
              <a:rPr lang="en-US" sz="3000" dirty="0"/>
              <a:t>in</a:t>
            </a:r>
            <a:r>
              <a:rPr lang="ru-RU" sz="3000" dirty="0"/>
              <a:t> .NET </a:t>
            </a:r>
            <a:r>
              <a:rPr lang="en-US" sz="3000" dirty="0"/>
              <a:t>are objects</a:t>
            </a:r>
            <a:endParaRPr lang="ru-RU" sz="3000" dirty="0"/>
          </a:p>
          <a:p>
            <a:pPr>
              <a:lnSpc>
                <a:spcPct val="100000"/>
              </a:lnSpc>
            </a:pPr>
            <a:r>
              <a:rPr lang="en-US" sz="3000" dirty="0"/>
              <a:t>The</a:t>
            </a:r>
            <a:r>
              <a:rPr lang="ru-RU" sz="3000" dirty="0"/>
              <a:t> </a:t>
            </a:r>
            <a:r>
              <a:rPr lang="ru-RU" sz="3000" dirty="0">
                <a:solidFill>
                  <a:schemeClr val="accent5">
                    <a:lumMod val="20000"/>
                    <a:lumOff val="80000"/>
                  </a:schemeClr>
                </a:solidFill>
                <a:latin typeface="Consolas" pitchFamily="49" charset="0"/>
                <a:cs typeface="Consolas" pitchFamily="49" charset="0"/>
              </a:rPr>
              <a:t>System.Exception</a:t>
            </a:r>
            <a:r>
              <a:rPr lang="ru-RU" sz="3000" dirty="0"/>
              <a:t> </a:t>
            </a:r>
            <a:r>
              <a:rPr lang="en-US" sz="3000" dirty="0"/>
              <a:t>class is base for all exceptions in CLR</a:t>
            </a:r>
            <a:endParaRPr lang="ru-RU" sz="3000" dirty="0"/>
          </a:p>
          <a:p>
            <a:pPr lvl="1">
              <a:lnSpc>
                <a:spcPct val="100000"/>
              </a:lnSpc>
            </a:pPr>
            <a:r>
              <a:rPr lang="en-US" sz="2800" dirty="0"/>
              <a:t>Contains information for the cause of the error </a:t>
            </a:r>
            <a:r>
              <a:rPr lang="en-US" sz="2800" dirty="0" smtClean="0"/>
              <a:t>/ unusual </a:t>
            </a:r>
            <a:r>
              <a:rPr lang="en-US" sz="2800" dirty="0"/>
              <a:t>situation</a:t>
            </a:r>
            <a:endParaRPr lang="ru-RU" sz="2800" dirty="0"/>
          </a:p>
          <a:p>
            <a:pPr lvl="2">
              <a:lnSpc>
                <a:spcPct val="100000"/>
              </a:lnSpc>
            </a:pPr>
            <a:r>
              <a:rPr lang="ru-RU" sz="2600" dirty="0">
                <a:solidFill>
                  <a:schemeClr val="accent5">
                    <a:lumMod val="20000"/>
                    <a:lumOff val="80000"/>
                  </a:schemeClr>
                </a:solidFill>
                <a:latin typeface="Consolas" pitchFamily="49" charset="0"/>
                <a:cs typeface="Consolas" pitchFamily="49" charset="0"/>
              </a:rPr>
              <a:t>Message</a:t>
            </a:r>
            <a:r>
              <a:rPr lang="ru-RU" sz="2600" dirty="0"/>
              <a:t> – </a:t>
            </a:r>
            <a:r>
              <a:rPr lang="en-US" sz="2600" dirty="0"/>
              <a:t>text description of the exception</a:t>
            </a:r>
            <a:endParaRPr lang="ru-RU" sz="2600" dirty="0"/>
          </a:p>
          <a:p>
            <a:pPr lvl="2">
              <a:lnSpc>
                <a:spcPct val="100000"/>
              </a:lnSpc>
            </a:pPr>
            <a:r>
              <a:rPr lang="ru-RU" sz="2600" dirty="0">
                <a:solidFill>
                  <a:schemeClr val="accent5">
                    <a:lumMod val="20000"/>
                    <a:lumOff val="80000"/>
                  </a:schemeClr>
                </a:solidFill>
                <a:latin typeface="Consolas" pitchFamily="49" charset="0"/>
                <a:cs typeface="Consolas" pitchFamily="49" charset="0"/>
              </a:rPr>
              <a:t>StackTrace</a:t>
            </a:r>
            <a:r>
              <a:rPr lang="ru-RU" sz="2600" dirty="0"/>
              <a:t> </a:t>
            </a:r>
            <a:r>
              <a:rPr lang="ru-RU" sz="2600" dirty="0" smtClean="0"/>
              <a:t>–</a:t>
            </a:r>
            <a:r>
              <a:rPr lang="en-US" sz="2600" dirty="0" smtClean="0"/>
              <a:t> the snapshot of the stack at </a:t>
            </a:r>
            <a:r>
              <a:rPr lang="en-US" sz="2600" dirty="0"/>
              <a:t>the moment of exception throwing</a:t>
            </a:r>
            <a:endParaRPr lang="ru-RU" sz="2600" dirty="0"/>
          </a:p>
          <a:p>
            <a:pPr lvl="2">
              <a:lnSpc>
                <a:spcPct val="100000"/>
              </a:lnSpc>
            </a:pPr>
            <a:r>
              <a:rPr lang="ru-RU" sz="2600" dirty="0">
                <a:solidFill>
                  <a:schemeClr val="accent5">
                    <a:lumMod val="20000"/>
                    <a:lumOff val="80000"/>
                  </a:schemeClr>
                </a:solidFill>
                <a:latin typeface="Consolas" pitchFamily="49" charset="0"/>
                <a:cs typeface="Consolas" pitchFamily="49" charset="0"/>
              </a:rPr>
              <a:t>InnerException</a:t>
            </a:r>
            <a:r>
              <a:rPr lang="ru-RU" sz="2600" dirty="0"/>
              <a:t> – </a:t>
            </a:r>
            <a:r>
              <a:rPr lang="en-US" sz="2600" dirty="0"/>
              <a:t>exception </a:t>
            </a:r>
            <a:r>
              <a:rPr lang="en-US" sz="2600" dirty="0" smtClean="0"/>
              <a:t>caused the current</a:t>
            </a:r>
            <a:r>
              <a:rPr lang="en-US" sz="2600" dirty="0"/>
              <a:t/>
            </a:r>
            <a:br>
              <a:rPr lang="en-US" sz="2600" dirty="0"/>
            </a:br>
            <a:r>
              <a:rPr lang="en-US" sz="2600" dirty="0"/>
              <a:t>exception </a:t>
            </a:r>
            <a:r>
              <a:rPr lang="ru-RU" sz="2600" dirty="0"/>
              <a:t>(</a:t>
            </a:r>
            <a:r>
              <a:rPr lang="en-US" sz="2600" dirty="0"/>
              <a:t>if any</a:t>
            </a:r>
            <a:r>
              <a:rPr lang="ru-RU" sz="2600" dirty="0"/>
              <a:t>)</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9</a:t>
            </a:fld>
            <a:endParaRPr lang="en-US" dirty="0"/>
          </a:p>
        </p:txBody>
      </p:sp>
    </p:spTree>
    <p:extLst>
      <p:ext uri="{BB962C8B-B14F-4D97-AF65-F5344CB8AC3E}">
        <p14:creationId xmlns:p14="http://schemas.microsoft.com/office/powerpoint/2010/main" val="648796593"/>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Telerik Academy">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Deluxe</Template>
  <TotalTime>1241</TotalTime>
  <Words>2642</Words>
  <Application>Microsoft Office PowerPoint</Application>
  <PresentationFormat>On-screen Show (4:3)</PresentationFormat>
  <Paragraphs>473</Paragraphs>
  <Slides>40</Slides>
  <Notes>31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Calibri</vt:lpstr>
      <vt:lpstr>Cambria</vt:lpstr>
      <vt:lpstr>Consolas</vt:lpstr>
      <vt:lpstr>Corbel</vt:lpstr>
      <vt:lpstr>Wingdings 2</vt:lpstr>
      <vt:lpstr>Telerik Academy</vt:lpstr>
      <vt:lpstr>Exception Handling</vt:lpstr>
      <vt:lpstr>Table of Contents</vt:lpstr>
      <vt:lpstr>What are Exceptions?</vt:lpstr>
      <vt:lpstr>What are Exceptions?</vt:lpstr>
      <vt:lpstr>Handling Exceptions</vt:lpstr>
      <vt:lpstr>Handling Exceptions</vt:lpstr>
      <vt:lpstr>Handling Exceptions – Example</vt:lpstr>
      <vt:lpstr>Handling Exceptions</vt:lpstr>
      <vt:lpstr>The System.Exception Class</vt:lpstr>
      <vt:lpstr>Exception Properties – Example</vt:lpstr>
      <vt:lpstr>Exception Properties</vt:lpstr>
      <vt:lpstr>Exception Properties (2)</vt:lpstr>
      <vt:lpstr>Exception Properties</vt:lpstr>
      <vt:lpstr>The Hierarchy of Exceptions</vt:lpstr>
      <vt:lpstr>Exception Hierarchy</vt:lpstr>
      <vt:lpstr>Types of Exceptions</vt:lpstr>
      <vt:lpstr>Handling Exceptions</vt:lpstr>
      <vt:lpstr>Find the Mistake!</vt:lpstr>
      <vt:lpstr>Handling All Exceptions</vt:lpstr>
      <vt:lpstr>Throwing Exceptions</vt:lpstr>
      <vt:lpstr>Throwing Exceptions</vt:lpstr>
      <vt:lpstr>How Exceptions Work?</vt:lpstr>
      <vt:lpstr>Using throw Keyword</vt:lpstr>
      <vt:lpstr>Re-Throwing Exceptions</vt:lpstr>
      <vt:lpstr>Throwing Exceptions – Example</vt:lpstr>
      <vt:lpstr>Throwing Exceptions</vt:lpstr>
      <vt:lpstr>Choosing the Exception Type</vt:lpstr>
      <vt:lpstr>Using Try-Finally Blocks</vt:lpstr>
      <vt:lpstr>The try-finally Statement</vt:lpstr>
      <vt:lpstr>try-finally – Example</vt:lpstr>
      <vt:lpstr>Try-Finally</vt:lpstr>
      <vt:lpstr>Exceptions: Best Practices</vt:lpstr>
      <vt:lpstr>Exceptions – Best Practices </vt:lpstr>
      <vt:lpstr>Exceptions – Best Practices  (2)</vt:lpstr>
      <vt:lpstr>Exceptions – Best Practices (3)</vt:lpstr>
      <vt:lpstr>Summary</vt:lpstr>
      <vt:lpstr>Exceptions Handling</vt:lpstr>
      <vt:lpstr>Exercises</vt:lpstr>
      <vt:lpstr>Exercises (2)</vt:lpstr>
      <vt:lpstr>Free Trainings @ Telerik Academy</vt:lpstr>
    </vt:vector>
  </TitlesOfParts>
  <Company>Telerik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Exception Handling</dc:title>
  <dc:subject>Telerik Software Academy</dc:subject>
  <dc:creator>Svetlin Nakov</dc:creator>
  <cp:keywords>exceptions, exception handling, C#, C# course, programming, telerik software academy, free courses for developers</cp:keywords>
  <cp:lastModifiedBy>Doncho Minkov</cp:lastModifiedBy>
  <cp:revision>308</cp:revision>
  <dcterms:created xsi:type="dcterms:W3CDTF">2007-12-08T16:03:35Z</dcterms:created>
  <dcterms:modified xsi:type="dcterms:W3CDTF">2014-01-08T07:39:56Z</dcterms:modified>
  <cp:category>software engineering</cp:category>
</cp:coreProperties>
</file>