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80" r:id="rId3"/>
    <p:sldId id="293" r:id="rId4"/>
    <p:sldId id="282" r:id="rId5"/>
    <p:sldId id="260" r:id="rId6"/>
    <p:sldId id="261" r:id="rId7"/>
    <p:sldId id="294" r:id="rId8"/>
    <p:sldId id="284" r:id="rId9"/>
    <p:sldId id="297" r:id="rId10"/>
    <p:sldId id="298" r:id="rId11"/>
    <p:sldId id="296" r:id="rId12"/>
    <p:sldId id="299" r:id="rId13"/>
    <p:sldId id="295" r:id="rId14"/>
    <p:sldId id="285" r:id="rId15"/>
    <p:sldId id="268" r:id="rId16"/>
    <p:sldId id="270" r:id="rId17"/>
    <p:sldId id="286" r:id="rId18"/>
    <p:sldId id="272" r:id="rId19"/>
    <p:sldId id="300" r:id="rId20"/>
    <p:sldId id="273" r:id="rId21"/>
    <p:sldId id="287" r:id="rId22"/>
    <p:sldId id="275" r:id="rId23"/>
    <p:sldId id="276" r:id="rId24"/>
    <p:sldId id="292" r:id="rId25"/>
    <p:sldId id="290" r:id="rId26"/>
    <p:sldId id="291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1"/>
    <p:restoredTop sz="93602"/>
  </p:normalViewPr>
  <p:slideViewPr>
    <p:cSldViewPr snapToGrid="0" snapToObjects="1">
      <p:cViewPr varScale="1">
        <p:scale>
          <a:sx n="81" d="100"/>
          <a:sy n="81" d="100"/>
        </p:scale>
        <p:origin x="2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2-12T13:18:09.2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ignorePressure" value="1"/>
    </inkml:brush>
  </inkml:definitions>
  <inkml:traceGroup>
    <inkml:annotationXML>
      <emma:emma xmlns:emma="http://www.w3.org/2003/04/emma" version="1.0">
        <emma:interpretation id="{7A5DBE24-C017-45CC-A6F1-3B6486F3F0D9}" emma:medium="tactile" emma:mode="ink">
          <msink:context xmlns:msink="http://schemas.microsoft.com/ink/2010/main" type="inkDrawing" rotatedBoundingBox="14227,5545 16777,6396 16738,6512 14188,5661" semanticType="callout" shapeName="Other">
            <msink:sourceLink direction="with" ref="{40376E7E-50A6-4605-82ED-088F39BF61B6}"/>
            <msink:sourceLink direction="with" ref="{9FC1F221-E48B-450F-852A-4F5FBCF45BA6}"/>
          </msink:context>
        </emma:interpretation>
      </emma:emma>
    </inkml:annotationXML>
    <inkml:trace contextRef="#ctx0" brushRef="#br0">3882 1501,'0'-4,"9"-1,12 3,15 4,11 0,15 9,20 12,8 2,12 1,2 0,4 1,12 5,4 4,1-2,-6-4,-1 13,-13-3,-9-8,-17-8,-5-5,-10 4,-11-3,-11-4,1-1,3 2,-8 3,9 6,0 3,-3-2,4-3,12 9,-1-2,-5 4,2-5,9 1,-2-4,-8-7,-13-7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2-12T13:18:10.33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ignorePressure" value="1"/>
    </inkml:brush>
  </inkml:definitions>
  <inkml:traceGroup>
    <inkml:annotationXML>
      <emma:emma xmlns:emma="http://www.w3.org/2003/04/emma" version="1.0">
        <emma:interpretation id="{40376E7E-50A6-4605-82ED-088F39BF61B6}" emma:medium="tactile" emma:mode="ink">
          <msink:context xmlns:msink="http://schemas.microsoft.com/ink/2010/main" type="inkDrawing" rotatedBoundingBox="17712,6442 20030,5821 20046,5882 17728,6502" shapeName="Other">
            <msink:destinationLink direction="with" ref="{7A5DBE24-C017-45CC-A6F1-3B6486F3F0D9}"/>
          </msink:context>
        </emma:interpretation>
      </emma:emma>
    </inkml:annotationXML>
    <inkml:trace contextRef="#ctx0" brushRef="#br0">7416 2339,'14'-4,"8"-2,5 0,12-7,12-6,10-5,14-2,20-6,16-2,12 5,12-1,9-5,3 3,-11 8,-1-6,-2-2,4-5,-18 4,-15 4,-17 6,-18 2,-12 6,-3 1,-6-3,-10-2,-8-3,-1 4,14-6,-2 2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2-12T13:18:11.3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ignorePressure" value="1"/>
    </inkml:brush>
  </inkml:definitions>
  <inkml:traceGroup>
    <inkml:annotationXML>
      <emma:emma xmlns:emma="http://www.w3.org/2003/04/emma" version="1.0">
        <emma:interpretation id="{9FC1F221-E48B-450F-852A-4F5FBCF45BA6}" emma:medium="tactile" emma:mode="ink">
          <msink:context xmlns:msink="http://schemas.microsoft.com/ink/2010/main" type="inkDrawing" rotatedBoundingBox="17543,8081 17575,7301 17620,7303 17588,8083" shapeName="Other">
            <msink:destinationLink direction="with" ref="{7A5DBE24-C017-45CC-A6F1-3B6486F3F0D9}"/>
          </msink:context>
        </emma:interpretation>
      </emma:emma>
    </inkml:annotationXML>
    <inkml:trace contextRef="#ctx0" brushRef="#br0">7310 3150,'-9'0,"-3"4,1 16,3 12,1 11,3 14,2 8,1 15,1 7,0-3,1-2,0-10,-1-8,0-12,0-14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2-12T13:18:12.46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ignorePressure" value="1"/>
    </inkml:brush>
  </inkml:definitions>
  <inkml:traceGroup>
    <inkml:annotationXML>
      <emma:emma xmlns:emma="http://www.w3.org/2003/04/emma" version="1.0">
        <emma:interpretation id="{20500BD8-92B5-4BE4-95F7-50AA515498C2}" emma:medium="tactile" emma:mode="ink">
          <msink:context xmlns:msink="http://schemas.microsoft.com/ink/2010/main" type="inkDrawing" rotatedBoundingBox="17466,9099 17593,9775 17538,9785 17412,9110" shapeName="Other"/>
        </emma:interpretation>
      </emma:emma>
    </inkml:annotationXML>
    <inkml:trace contextRef="#ctx0" brushRef="#br0">7102 4957,'5'0,"5"9,6 12,5 15,-2 11,-4 2,-4 6,0 2,-1 1,-3-1,-3-1,-1-2,-2 0,-1-5,0-7,-1-11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2-12T13:18:13.3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ignorePressure" value="1"/>
    </inkml:brush>
  </inkml:definitions>
  <inkml:traceGroup>
    <inkml:annotationXML>
      <emma:emma xmlns:emma="http://www.w3.org/2003/04/emma" version="1.0">
        <emma:interpretation id="{07C41876-FBDF-41D6-9D2A-556A25A3F38C}" emma:medium="tactile" emma:mode="ink">
          <msink:context xmlns:msink="http://schemas.microsoft.com/ink/2010/main" type="inkDrawing" rotatedBoundingBox="14098,11625 16021,10764 16102,10944 14178,11804" semanticType="callout" shapeName="Other">
            <msink:sourceLink direction="with" ref="{218F32B6-5039-490D-AA85-797F1286F122}"/>
          </msink:context>
        </emma:interpretation>
      </emma:emma>
    </inkml:annotationXML>
    <inkml:trace contextRef="#ctx0" brushRef="#br0">5806 2835,'-9'-5,"-7"-1,-15 0,-14 1,-23 2,-18 5,-16 12,-8 8,-12 22,-14 8,-8 18,-12 15,3 1,1 4,8-8,15 4,13-10,20-6,27-13,26-15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2-12T13:18:14.2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ignorePressure" value="1"/>
    </inkml:brush>
  </inkml:definitions>
  <inkml:traceGroup>
    <inkml:annotationXML>
      <emma:emma xmlns:emma="http://www.w3.org/2003/04/emma" version="1.0">
        <emma:interpretation id="{218F32B6-5039-490D-AA85-797F1286F122}" emma:medium="tactile" emma:mode="ink">
          <msink:context xmlns:msink="http://schemas.microsoft.com/ink/2010/main" type="inkDrawing" rotatedBoundingBox="17018,10732 17096,11646 17031,11651 16954,10737" shapeName="Line">
            <msink:destinationLink direction="with" ref="{07C41876-FBDF-41D6-9D2A-556A25A3F38C}"/>
          </msink:context>
        </emma:interpretation>
      </emma:emma>
    </inkml:annotationXML>
    <inkml:trace contextRef="#ctx0" brushRef="#br0">4629 2764,'-9'0,"-3"4,0 7,3 9,3 11,2 18,6 14,7 22,3 2,-1 5,-3 3,7-2,1-5,-3-11,0-9,0-16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2-12T13:18:14.84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ignorePressure" value="1"/>
    </inkml:brush>
  </inkml:definitions>
  <inkml:traceGroup>
    <inkml:annotationXML>
      <emma:emma xmlns:emma="http://www.w3.org/2003/04/emma" version="1.0">
        <emma:interpretation id="{0D8CD6AB-DC03-4C3A-9579-AD0B3D252F27}" emma:medium="tactile" emma:mode="ink">
          <msink:context xmlns:msink="http://schemas.microsoft.com/ink/2010/main" type="inkDrawing" rotatedBoundingBox="18314,10780 18830,11832 18765,11864 18249,10813" semanticType="callout" shapeName="Other"/>
        </emma:interpretation>
      </emma:emma>
    </inkml:annotationXML>
    <inkml:trace contextRef="#ctx0" brushRef="#br0">4897 2783,'14'0,"8"0,5 18,8 23,1 14,4 20,9 28,4 23,7 9,-2-2,-7-13,-7-20,-12-21,-11-25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2-12T13:18:15.5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ignorePressure" value="1"/>
    </inkml:brush>
  </inkml:definitions>
  <inkml:traceGroup>
    <inkml:annotationXML>
      <emma:emma xmlns:emma="http://www.w3.org/2003/04/emma" version="1.0">
        <emma:interpretation id="{452601A8-8F81-4E18-83D1-AD5A4CC580C5}" emma:medium="tactile" emma:mode="ink">
          <msink:context xmlns:msink="http://schemas.microsoft.com/ink/2010/main" type="inkDrawing" rotatedBoundingBox="19199,10808 20972,11526 20938,11609 19166,10891" semanticType="callout" shapeName="Other"/>
        </emma:interpretation>
      </emma:emma>
    </inkml:annotationXML>
    <inkml:trace contextRef="#ctx0" brushRef="#br0">5126 2802,'5'0,"5"0,10 0,7 0,12 0,26 0,36 22,34 26,11 8,12 9,15 11,9 10,-1 4,-2 0,-29-11,-30-19,-36-19</inkml:trace>
  </inkml:traceGroup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hyperlink" Target="http://www.officeplus.cn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" Type="http://schemas.openxmlformats.org/officeDocument/2006/relationships/image" Target="../media/image4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Segoe UI"/>
                <a:ea typeface="微软雅黑"/>
              </a:rPr>
              <a:t>数据结构与算法</a:t>
            </a:r>
            <a:endParaRPr lang="en-US" altLang="zh-CN" dirty="0">
              <a:latin typeface="Segoe UI"/>
              <a:ea typeface="微软雅黑"/>
            </a:endParaRPr>
          </a:p>
          <a:p>
            <a:r>
              <a:rPr lang="en-US" altLang="zh-CN" dirty="0">
                <a:latin typeface="Segoe UI"/>
                <a:ea typeface="微软雅黑"/>
              </a:rPr>
              <a:t>——</a:t>
            </a:r>
            <a:r>
              <a:rPr lang="zh-CN" altLang="en-US" dirty="0">
                <a:latin typeface="Segoe UI"/>
                <a:ea typeface="微软雅黑"/>
              </a:rPr>
              <a:t>扫雷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155230" y="5127377"/>
            <a:ext cx="5881540" cy="508364"/>
          </a:xfrm>
        </p:spPr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PRESENTED BY   </a:t>
            </a:r>
            <a:r>
              <a:rPr lang="zh-CN" altLang="en-US" kern="0" dirty="0">
                <a:latin typeface="Segoe UI"/>
                <a:ea typeface="微软雅黑"/>
                <a:cs typeface=""/>
              </a:rPr>
              <a:t>陈林、许文豪、李坚涛</a:t>
            </a:r>
            <a:endParaRPr lang="en-US" altLang="zh-CN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学校名称：深圳大学</a:t>
            </a: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90" y="2151021"/>
            <a:ext cx="4595258" cy="708721"/>
          </a:xfrm>
          <a:prstGeom prst="rect">
            <a:avLst/>
          </a:prstGeom>
        </p:spPr>
      </p:pic>
      <p:sp>
        <p:nvSpPr>
          <p:cNvPr id="15" name="流程图: 接点 14"/>
          <p:cNvSpPr/>
          <p:nvPr/>
        </p:nvSpPr>
        <p:spPr>
          <a:xfrm>
            <a:off x="3702890" y="578964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接点 16"/>
          <p:cNvSpPr/>
          <p:nvPr/>
        </p:nvSpPr>
        <p:spPr>
          <a:xfrm>
            <a:off x="3702889" y="1457227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接点 17"/>
          <p:cNvSpPr/>
          <p:nvPr/>
        </p:nvSpPr>
        <p:spPr>
          <a:xfrm>
            <a:off x="3702888" y="3109876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05859" y="1438837"/>
            <a:ext cx="180332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生成非雷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305860" y="571805"/>
            <a:ext cx="11984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生成雷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305857" y="3101049"/>
            <a:ext cx="180332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随机布雷</a:t>
            </a:r>
          </a:p>
        </p:txBody>
      </p:sp>
      <p:sp>
        <p:nvSpPr>
          <p:cNvPr id="22" name="流程图: 接点 21"/>
          <p:cNvSpPr/>
          <p:nvPr/>
        </p:nvSpPr>
        <p:spPr>
          <a:xfrm>
            <a:off x="3700697" y="3971689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03668" y="3970719"/>
            <a:ext cx="235793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整体代码的实现</a:t>
            </a:r>
          </a:p>
        </p:txBody>
      </p:sp>
    </p:spTree>
    <p:extLst>
      <p:ext uri="{BB962C8B-B14F-4D97-AF65-F5344CB8AC3E}">
        <p14:creationId xmlns:p14="http://schemas.microsoft.com/office/powerpoint/2010/main" val="118439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43" y="2880579"/>
            <a:ext cx="2667231" cy="3657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743" y="3391382"/>
            <a:ext cx="3696020" cy="151651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580342" y="5087123"/>
            <a:ext cx="696640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此处我们有一个优化，我们是事先生成了雷，之后再进行位置的布置（此时循环的次数是固定的：</a:t>
            </a:r>
            <a:r>
              <a:rPr lang="en-US" altLang="zh-CN" sz="12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MineNum</a:t>
            </a:r>
            <a:r>
              <a:rPr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），而不是在生成雷的时候判断该位置是否为雷，如果是就在进行一次循环布雷（此时循环的次数是不固定的：</a:t>
            </a:r>
            <a:r>
              <a:rPr lang="en-US" altLang="zh-CN" sz="12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MineNum+x</a:t>
            </a:r>
            <a:r>
              <a:rPr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</a:p>
        </p:txBody>
      </p:sp>
      <p:sp>
        <p:nvSpPr>
          <p:cNvPr id="12" name="流程图: 接点 11"/>
          <p:cNvSpPr/>
          <p:nvPr/>
        </p:nvSpPr>
        <p:spPr>
          <a:xfrm>
            <a:off x="3721743" y="501281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接点 12"/>
          <p:cNvSpPr/>
          <p:nvPr/>
        </p:nvSpPr>
        <p:spPr>
          <a:xfrm>
            <a:off x="3721742" y="1379544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接点 13"/>
          <p:cNvSpPr/>
          <p:nvPr/>
        </p:nvSpPr>
        <p:spPr>
          <a:xfrm>
            <a:off x="3721743" y="2257807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24712" y="1361154"/>
            <a:ext cx="180332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生成非雷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324713" y="494122"/>
            <a:ext cx="11984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生成雷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324712" y="2248980"/>
            <a:ext cx="180332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随机布雷</a:t>
            </a:r>
          </a:p>
        </p:txBody>
      </p:sp>
      <p:sp>
        <p:nvSpPr>
          <p:cNvPr id="18" name="流程图: 接点 17"/>
          <p:cNvSpPr/>
          <p:nvPr/>
        </p:nvSpPr>
        <p:spPr>
          <a:xfrm>
            <a:off x="3721743" y="6078883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4714" y="6077913"/>
            <a:ext cx="235793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整体代码的实现</a:t>
            </a:r>
          </a:p>
        </p:txBody>
      </p:sp>
    </p:spTree>
    <p:extLst>
      <p:ext uri="{BB962C8B-B14F-4D97-AF65-F5344CB8AC3E}">
        <p14:creationId xmlns:p14="http://schemas.microsoft.com/office/powerpoint/2010/main" val="297158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874" y="1423560"/>
            <a:ext cx="6864026" cy="4739140"/>
          </a:xfrm>
          <a:prstGeom prst="rect">
            <a:avLst/>
          </a:prstGeom>
        </p:spPr>
      </p:pic>
      <p:sp>
        <p:nvSpPr>
          <p:cNvPr id="55" name="流程图: 接点 54"/>
          <p:cNvSpPr/>
          <p:nvPr/>
        </p:nvSpPr>
        <p:spPr>
          <a:xfrm>
            <a:off x="3746874" y="623540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349845" y="622570"/>
            <a:ext cx="235793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整体代码的实现</a:t>
            </a:r>
          </a:p>
        </p:txBody>
      </p:sp>
    </p:spTree>
    <p:extLst>
      <p:ext uri="{BB962C8B-B14F-4D97-AF65-F5344CB8AC3E}">
        <p14:creationId xmlns:p14="http://schemas.microsoft.com/office/powerpoint/2010/main" val="378268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计算雷数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4" y="254699"/>
            <a:ext cx="3303395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4" y="3110845"/>
            <a:ext cx="7842279" cy="318403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49969"/>
              </p:ext>
            </p:extLst>
          </p:nvPr>
        </p:nvGraphicFramePr>
        <p:xfrm>
          <a:off x="265304" y="1076226"/>
          <a:ext cx="2894028" cy="1602558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{616DA210-FB5B-4158-B5E0-FEB733F419BA}</a:tableStyleId>
              </a:tblPr>
              <a:tblGrid>
                <a:gridCol w="964676">
                  <a:extLst>
                    <a:ext uri="{9D8B030D-6E8A-4147-A177-3AD203B41FA5}">
                      <a16:colId xmlns:a16="http://schemas.microsoft.com/office/drawing/2014/main" val="1901266592"/>
                    </a:ext>
                  </a:extLst>
                </a:gridCol>
                <a:gridCol w="964676">
                  <a:extLst>
                    <a:ext uri="{9D8B030D-6E8A-4147-A177-3AD203B41FA5}">
                      <a16:colId xmlns:a16="http://schemas.microsoft.com/office/drawing/2014/main" val="45122833"/>
                    </a:ext>
                  </a:extLst>
                </a:gridCol>
                <a:gridCol w="964676">
                  <a:extLst>
                    <a:ext uri="{9D8B030D-6E8A-4147-A177-3AD203B41FA5}">
                      <a16:colId xmlns:a16="http://schemas.microsoft.com/office/drawing/2014/main" val="613575036"/>
                    </a:ext>
                  </a:extLst>
                </a:gridCol>
              </a:tblGrid>
              <a:tr h="53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(i-1,j-1)</a:t>
                      </a:r>
                      <a:endParaRPr lang="zh-CN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(i,j-1)</a:t>
                      </a:r>
                      <a:endParaRPr lang="zh-CN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(i+1,j+1)</a:t>
                      </a:r>
                      <a:endParaRPr lang="zh-CN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6723140"/>
                  </a:ext>
                </a:extLst>
              </a:tr>
              <a:tr h="562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(i-1,j)</a:t>
                      </a:r>
                      <a:endParaRPr lang="zh-CN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（</a:t>
                      </a:r>
                      <a:r>
                        <a:rPr lang="en-US" altLang="zh-CN" sz="1400" b="1" dirty="0" err="1"/>
                        <a:t>i</a:t>
                      </a:r>
                      <a:r>
                        <a:rPr lang="en-US" altLang="zh-CN" sz="1400" b="1" dirty="0"/>
                        <a:t>,</a:t>
                      </a:r>
                      <a:r>
                        <a:rPr lang="zh-CN" altLang="en-US" sz="1400" b="1" dirty="0"/>
                        <a:t>，</a:t>
                      </a:r>
                      <a:r>
                        <a:rPr lang="en-US" altLang="zh-CN" sz="1400" b="1" dirty="0"/>
                        <a:t>j</a:t>
                      </a:r>
                      <a:r>
                        <a:rPr lang="zh-CN" altLang="en-US" sz="1400" b="1" dirty="0"/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(i+1,j)</a:t>
                      </a:r>
                      <a:endParaRPr lang="zh-CN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6546905"/>
                  </a:ext>
                </a:extLst>
              </a:tr>
              <a:tr h="50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(i-1,j-1)</a:t>
                      </a:r>
                      <a:endParaRPr lang="zh-CN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(i,j-1)</a:t>
                      </a:r>
                      <a:endParaRPr lang="zh-CN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(i+1,j+1)</a:t>
                      </a:r>
                      <a:endParaRPr lang="zh-CN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543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7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1384387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46" y="2113516"/>
            <a:ext cx="6729043" cy="389415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65304" y="1152879"/>
            <a:ext cx="304485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另外一种方式</a:t>
            </a:r>
          </a:p>
        </p:txBody>
      </p:sp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递归翻转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1365533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4" y="704613"/>
            <a:ext cx="8916173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游戏结束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55378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5" y="220133"/>
            <a:ext cx="1469228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23" name="流程图: 接点 22"/>
          <p:cNvSpPr/>
          <p:nvPr/>
        </p:nvSpPr>
        <p:spPr>
          <a:xfrm>
            <a:off x="265306" y="792388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接点 23"/>
          <p:cNvSpPr/>
          <p:nvPr/>
        </p:nvSpPr>
        <p:spPr>
          <a:xfrm>
            <a:off x="266315" y="3178939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9285" y="3160549"/>
            <a:ext cx="39478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判断是否失败，或者是是否翻转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68275" y="785229"/>
            <a:ext cx="20257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判断是否胜利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6" y="1453301"/>
            <a:ext cx="6241321" cy="14174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5" y="3903811"/>
            <a:ext cx="8748518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449910" y="1766092"/>
            <a:ext cx="4588044" cy="888855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449910" y="2665996"/>
            <a:ext cx="4588044" cy="401052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数据结构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	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随机布雷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计算雷数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游戏结束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FIVE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实验总结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SIX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递归翻转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FOUR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9114" y="5014774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99664" y="5014774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60214" y="5014774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2588" y="5014774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84962" y="5014774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247336" y="5014774"/>
            <a:ext cx="1083718" cy="60756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77217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2"/>
          <a:srcRect l="48897"/>
          <a:stretch/>
        </p:blipFill>
        <p:spPr>
          <a:xfrm>
            <a:off x="0" y="323559"/>
            <a:ext cx="3137336" cy="6145301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grpSp>
        <p:nvGrpSpPr>
          <p:cNvPr id="81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8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3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4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5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grpSp>
          <p:nvGrpSpPr>
            <p:cNvPr id="8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90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1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2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84" name="椭圆 83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6961426" y="432404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7" name="组 156"/>
          <p:cNvGrpSpPr/>
          <p:nvPr/>
        </p:nvGrpSpPr>
        <p:grpSpPr>
          <a:xfrm>
            <a:off x="4568825" y="438589"/>
            <a:ext cx="2300757" cy="509896"/>
            <a:chOff x="4568825" y="438589"/>
            <a:chExt cx="2300757" cy="509896"/>
          </a:xfrm>
        </p:grpSpPr>
        <p:grpSp>
          <p:nvGrpSpPr>
            <p:cNvPr id="98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06" name="矩形 105"/>
          <p:cNvSpPr/>
          <p:nvPr/>
        </p:nvSpPr>
        <p:spPr>
          <a:xfrm>
            <a:off x="6961426" y="1520240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8" name="组 157"/>
          <p:cNvGrpSpPr/>
          <p:nvPr/>
        </p:nvGrpSpPr>
        <p:grpSpPr>
          <a:xfrm>
            <a:off x="4568825" y="1526425"/>
            <a:ext cx="2300757" cy="509896"/>
            <a:chOff x="4568825" y="1526425"/>
            <a:chExt cx="2300757" cy="509896"/>
          </a:xfrm>
        </p:grpSpPr>
        <p:grpSp>
          <p:nvGrpSpPr>
            <p:cNvPr id="107" name="组合 80"/>
            <p:cNvGrpSpPr/>
            <p:nvPr/>
          </p:nvGrpSpPr>
          <p:grpSpPr>
            <a:xfrm>
              <a:off x="4568825" y="1526425"/>
              <a:ext cx="2300757" cy="509896"/>
              <a:chOff x="888096" y="1000203"/>
              <a:chExt cx="4259825" cy="94406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4677733" y="1601801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15" name="矩形 114"/>
          <p:cNvSpPr/>
          <p:nvPr/>
        </p:nvSpPr>
        <p:spPr>
          <a:xfrm>
            <a:off x="6961426" y="2625613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9" name="组 158"/>
          <p:cNvGrpSpPr/>
          <p:nvPr/>
        </p:nvGrpSpPr>
        <p:grpSpPr>
          <a:xfrm>
            <a:off x="4568825" y="2631798"/>
            <a:ext cx="2300757" cy="509896"/>
            <a:chOff x="4568825" y="2631798"/>
            <a:chExt cx="2300757" cy="509896"/>
          </a:xfrm>
        </p:grpSpPr>
        <p:grpSp>
          <p:nvGrpSpPr>
            <p:cNvPr id="116" name="组合 89"/>
            <p:cNvGrpSpPr/>
            <p:nvPr/>
          </p:nvGrpSpPr>
          <p:grpSpPr>
            <a:xfrm>
              <a:off x="4568825" y="2631798"/>
              <a:ext cx="2300757" cy="509896"/>
              <a:chOff x="888096" y="1000203"/>
              <a:chExt cx="4259825" cy="944066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17" name="矩形 116"/>
            <p:cNvSpPr/>
            <p:nvPr/>
          </p:nvSpPr>
          <p:spPr>
            <a:xfrm>
              <a:off x="4677733" y="270717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24" name="矩形 123"/>
          <p:cNvSpPr/>
          <p:nvPr/>
        </p:nvSpPr>
        <p:spPr>
          <a:xfrm>
            <a:off x="6961426" y="3721573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0" name="组 159"/>
          <p:cNvGrpSpPr/>
          <p:nvPr/>
        </p:nvGrpSpPr>
        <p:grpSpPr>
          <a:xfrm>
            <a:off x="4568825" y="3727758"/>
            <a:ext cx="2300757" cy="509896"/>
            <a:chOff x="4568825" y="3727758"/>
            <a:chExt cx="2300757" cy="509896"/>
          </a:xfrm>
        </p:grpSpPr>
        <p:grpSp>
          <p:nvGrpSpPr>
            <p:cNvPr id="125" name="组合 98"/>
            <p:cNvGrpSpPr/>
            <p:nvPr/>
          </p:nvGrpSpPr>
          <p:grpSpPr>
            <a:xfrm>
              <a:off x="4568825" y="3727758"/>
              <a:ext cx="2300757" cy="509896"/>
              <a:chOff x="888096" y="1000203"/>
              <a:chExt cx="4259825" cy="944066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4677733" y="380313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33" name="矩形 132"/>
          <p:cNvSpPr/>
          <p:nvPr/>
        </p:nvSpPr>
        <p:spPr>
          <a:xfrm>
            <a:off x="6961426" y="4809201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1" name="组 160"/>
          <p:cNvGrpSpPr/>
          <p:nvPr/>
        </p:nvGrpSpPr>
        <p:grpSpPr>
          <a:xfrm>
            <a:off x="4568825" y="4815386"/>
            <a:ext cx="2300757" cy="509896"/>
            <a:chOff x="4568825" y="4815386"/>
            <a:chExt cx="2300757" cy="509896"/>
          </a:xfrm>
        </p:grpSpPr>
        <p:grpSp>
          <p:nvGrpSpPr>
            <p:cNvPr id="134" name="组合 107"/>
            <p:cNvGrpSpPr/>
            <p:nvPr/>
          </p:nvGrpSpPr>
          <p:grpSpPr>
            <a:xfrm>
              <a:off x="4568825" y="4815386"/>
              <a:ext cx="2300757" cy="509896"/>
              <a:chOff x="888096" y="1000203"/>
              <a:chExt cx="4259825" cy="944066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35" name="矩形 134"/>
            <p:cNvSpPr/>
            <p:nvPr/>
          </p:nvSpPr>
          <p:spPr>
            <a:xfrm>
              <a:off x="4677733" y="489076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42" name="矩形 141"/>
          <p:cNvSpPr/>
          <p:nvPr/>
        </p:nvSpPr>
        <p:spPr>
          <a:xfrm>
            <a:off x="6961426" y="5889038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2" name="组 161"/>
          <p:cNvGrpSpPr/>
          <p:nvPr/>
        </p:nvGrpSpPr>
        <p:grpSpPr>
          <a:xfrm>
            <a:off x="4568825" y="5895223"/>
            <a:ext cx="2300757" cy="509896"/>
            <a:chOff x="4568825" y="5895223"/>
            <a:chExt cx="2300757" cy="509896"/>
          </a:xfrm>
        </p:grpSpPr>
        <p:grpSp>
          <p:nvGrpSpPr>
            <p:cNvPr id="143" name="组合 116"/>
            <p:cNvGrpSpPr/>
            <p:nvPr/>
          </p:nvGrpSpPr>
          <p:grpSpPr>
            <a:xfrm>
              <a:off x="4568825" y="5895223"/>
              <a:ext cx="2300757" cy="509896"/>
              <a:chOff x="888096" y="1000203"/>
              <a:chExt cx="4259825" cy="944066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44" name="矩形 143"/>
            <p:cNvSpPr/>
            <p:nvPr/>
          </p:nvSpPr>
          <p:spPr>
            <a:xfrm>
              <a:off x="4677733" y="597059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1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2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3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4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5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6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3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主要结论</a:t>
            </a: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2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192" name="菱形 191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3000"/>
                </a:srgbClr>
              </a:gs>
              <a:gs pos="83000">
                <a:srgbClr val="A5A5A5">
                  <a:lumMod val="45000"/>
                  <a:lumOff val="55000"/>
                  <a:alpha val="57000"/>
                </a:srgbClr>
              </a:gs>
              <a:gs pos="100000">
                <a:srgbClr val="A5A5A5">
                  <a:lumMod val="30000"/>
                  <a:lumOff val="7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6600" b="1" kern="0" dirty="0">
                <a:gradFill flip="none" rotWithShape="1">
                  <a:gsLst>
                    <a:gs pos="0">
                      <a:srgbClr val="515151">
                        <a:lumMod val="89000"/>
                      </a:srgbClr>
                    </a:gs>
                    <a:gs pos="23000">
                      <a:srgbClr val="515151">
                        <a:lumMod val="89000"/>
                      </a:srgbClr>
                    </a:gs>
                    <a:gs pos="69000">
                      <a:srgbClr val="515151">
                        <a:lumMod val="75000"/>
                      </a:srgbClr>
                    </a:gs>
                    <a:gs pos="97000">
                      <a:srgbClr val="515151">
                        <a:lumMod val="7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UI"/>
                <a:ea typeface="微软雅黑"/>
              </a:rPr>
              <a:t>结论</a:t>
            </a:r>
          </a:p>
        </p:txBody>
      </p:sp>
      <p:grpSp>
        <p:nvGrpSpPr>
          <p:cNvPr id="193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194" name="矩形 19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99" name="矩形 198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00" name="矩形 199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01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202" name="矩形 20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07" name="矩形 206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08" name="矩形 207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09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10" name="矩形 20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15" name="矩形 214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16" name="矩形 215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17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218" name="矩形 2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1" name="椭圆 2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23" name="矩形 222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24" name="矩形 223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39" name="图片 38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THANK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YOU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FOR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WATCHING</a:t>
            </a: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155230" y="5127377"/>
            <a:ext cx="5881540" cy="508364"/>
          </a:xfrm>
        </p:spPr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PRESENTED BY   </a:t>
            </a:r>
            <a:r>
              <a:rPr lang="zh-CN" altLang="en-US" kern="0" dirty="0">
                <a:latin typeface="Segoe UI"/>
                <a:ea typeface="微软雅黑"/>
                <a:cs typeface=""/>
              </a:rPr>
              <a:t>陈林、许文豪、李坚涛</a:t>
            </a:r>
            <a:endParaRPr lang="en-US" altLang="zh-CN" kern="0" dirty="0">
              <a:latin typeface="Segoe UI"/>
              <a:ea typeface="微软雅黑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3048" r="54675" b="2377"/>
          <a:stretch/>
        </p:blipFill>
        <p:spPr>
          <a:xfrm>
            <a:off x="1066902" y="1973180"/>
            <a:ext cx="3070936" cy="33888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4972697" y="2097692"/>
            <a:ext cx="3202380" cy="29755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61489" t="25058" r="12143" b="25081"/>
          <a:stretch/>
        </p:blipFill>
        <p:spPr>
          <a:xfrm>
            <a:off x="9009936" y="2562780"/>
            <a:ext cx="2045368" cy="204536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7333744" y="4330412"/>
            <a:ext cx="405352" cy="386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92168" y="4332198"/>
            <a:ext cx="405352" cy="386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数据结构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6" y="1156296"/>
            <a:ext cx="5077543" cy="52730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58158" y="2866646"/>
            <a:ext cx="964965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Pane</a:t>
            </a: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</a:t>
            </a:r>
          </a:p>
        </p:txBody>
      </p:sp>
      <p:sp>
        <p:nvSpPr>
          <p:cNvPr id="5" name="矩形 4"/>
          <p:cNvSpPr/>
          <p:nvPr/>
        </p:nvSpPr>
        <p:spPr>
          <a:xfrm>
            <a:off x="5012103" y="4332198"/>
            <a:ext cx="405352" cy="38649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58158" y="4330413"/>
            <a:ext cx="405352" cy="386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617" y="4351485"/>
            <a:ext cx="390903" cy="3672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822" y="4351485"/>
            <a:ext cx="337506" cy="31803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85858" y="4925876"/>
            <a:ext cx="912249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未翻转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562073" y="4925876"/>
            <a:ext cx="1030095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已翻转</a:t>
            </a: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592168" y="4939478"/>
            <a:ext cx="912249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爆炸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282971" y="4919871"/>
            <a:ext cx="912249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有雷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552995" y="2253666"/>
            <a:ext cx="1780749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由以上几种属性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502222" y="3494656"/>
            <a:ext cx="178074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分为以下几种状态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074452" y="1357200"/>
            <a:ext cx="1780749" cy="70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发送位置信号</a:t>
            </a: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endParaRPr lang="zh-CN" altLang="en-US" sz="1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646045" y="1330851"/>
            <a:ext cx="178074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周围雷的数目</a:t>
            </a:r>
            <a:r>
              <a:rPr lang="en-US" altLang="zh-CN" sz="14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shownum</a:t>
            </a:r>
            <a:endParaRPr lang="zh-CN" altLang="en-US" sz="1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3" name="墨迹 62"/>
              <p14:cNvContentPartPr/>
              <p14:nvPr/>
            </p14:nvContentPartPr>
            <p14:xfrm>
              <a:off x="5109313" y="2031758"/>
              <a:ext cx="917280" cy="313200"/>
            </p14:xfrm>
          </p:contentPart>
        </mc:Choice>
        <mc:Fallback>
          <p:pic>
            <p:nvPicPr>
              <p:cNvPr id="63" name="墨迹 6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7433" y="2019878"/>
                <a:ext cx="9410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4" name="墨迹 63"/>
              <p14:cNvContentPartPr/>
              <p14:nvPr/>
            </p14:nvContentPartPr>
            <p14:xfrm>
              <a:off x="6381553" y="2096198"/>
              <a:ext cx="829800" cy="241560"/>
            </p14:xfrm>
          </p:contentPart>
        </mc:Choice>
        <mc:Fallback>
          <p:pic>
            <p:nvPicPr>
              <p:cNvPr id="64" name="墨迹 6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9673" y="2084318"/>
                <a:ext cx="8535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5" name="墨迹 64"/>
              <p14:cNvContentPartPr/>
              <p14:nvPr/>
            </p14:nvContentPartPr>
            <p14:xfrm>
              <a:off x="6323953" y="2629358"/>
              <a:ext cx="19800" cy="281160"/>
            </p14:xfrm>
          </p:contentPart>
        </mc:Choice>
        <mc:Fallback>
          <p:pic>
            <p:nvPicPr>
              <p:cNvPr id="65" name="墨迹 6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12073" y="2617478"/>
                <a:ext cx="435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6" name="墨迹 65"/>
              <p14:cNvContentPartPr/>
              <p14:nvPr/>
            </p14:nvContentPartPr>
            <p14:xfrm>
              <a:off x="6268513" y="3279878"/>
              <a:ext cx="48240" cy="243360"/>
            </p14:xfrm>
          </p:contentPart>
        </mc:Choice>
        <mc:Fallback>
          <p:pic>
            <p:nvPicPr>
              <p:cNvPr id="66" name="墨迹 6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56633" y="3267998"/>
                <a:ext cx="720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7" name="墨迹 66"/>
              <p14:cNvContentPartPr/>
              <p14:nvPr/>
            </p14:nvContentPartPr>
            <p14:xfrm>
              <a:off x="5103193" y="3931118"/>
              <a:ext cx="694080" cy="316440"/>
            </p14:xfrm>
          </p:contentPart>
        </mc:Choice>
        <mc:Fallback>
          <p:pic>
            <p:nvPicPr>
              <p:cNvPr id="67" name="墨迹 6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91313" y="3919238"/>
                <a:ext cx="71784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8" name="墨迹 67"/>
              <p14:cNvContentPartPr/>
              <p14:nvPr/>
            </p14:nvContentPartPr>
            <p14:xfrm>
              <a:off x="6108313" y="3864158"/>
              <a:ext cx="40680" cy="329760"/>
            </p14:xfrm>
          </p:contentPart>
        </mc:Choice>
        <mc:Fallback>
          <p:pic>
            <p:nvPicPr>
              <p:cNvPr id="68" name="墨迹 6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96433" y="3852278"/>
                <a:ext cx="644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7" name="墨迹 76"/>
              <p14:cNvContentPartPr/>
              <p14:nvPr/>
            </p14:nvContentPartPr>
            <p14:xfrm>
              <a:off x="6569833" y="3892958"/>
              <a:ext cx="195480" cy="374400"/>
            </p14:xfrm>
          </p:contentPart>
        </mc:Choice>
        <mc:Fallback>
          <p:pic>
            <p:nvPicPr>
              <p:cNvPr id="77" name="墨迹 7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7953" y="3881078"/>
                <a:ext cx="21924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8" name="墨迹 77"/>
              <p14:cNvContentPartPr/>
              <p14:nvPr/>
            </p14:nvContentPartPr>
            <p14:xfrm>
              <a:off x="6899953" y="3921038"/>
              <a:ext cx="639360" cy="257040"/>
            </p14:xfrm>
          </p:contentPart>
        </mc:Choice>
        <mc:Fallback>
          <p:pic>
            <p:nvPicPr>
              <p:cNvPr id="78" name="墨迹 7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88073" y="3909158"/>
                <a:ext cx="663120" cy="2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4" y="1295011"/>
            <a:ext cx="4004145" cy="493884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65304" y="650124"/>
            <a:ext cx="91560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game</a:t>
            </a: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</a:t>
            </a:r>
          </a:p>
        </p:txBody>
      </p:sp>
      <p:sp>
        <p:nvSpPr>
          <p:cNvPr id="20" name="流程图: 接点 19"/>
          <p:cNvSpPr/>
          <p:nvPr/>
        </p:nvSpPr>
        <p:spPr>
          <a:xfrm>
            <a:off x="4269451" y="2049682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接点 20"/>
          <p:cNvSpPr/>
          <p:nvPr/>
        </p:nvSpPr>
        <p:spPr>
          <a:xfrm>
            <a:off x="4269450" y="2927945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接点 21"/>
          <p:cNvSpPr/>
          <p:nvPr/>
        </p:nvSpPr>
        <p:spPr>
          <a:xfrm>
            <a:off x="4269451" y="3806208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接点 23"/>
          <p:cNvSpPr/>
          <p:nvPr/>
        </p:nvSpPr>
        <p:spPr>
          <a:xfrm>
            <a:off x="4269449" y="4684471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67533" y="1068282"/>
            <a:ext cx="180332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控制游戏进行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806431" y="2926975"/>
            <a:ext cx="180332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随机布雷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806431" y="2042523"/>
            <a:ext cx="39699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初始化</a:t>
            </a:r>
            <a:r>
              <a:rPr lang="en-US" altLang="zh-CN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pane</a:t>
            </a: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、设置行、列、雷数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806431" y="3819079"/>
            <a:ext cx="180332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翻转</a:t>
            </a:r>
            <a:r>
              <a:rPr lang="en-US" altLang="zh-CN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pane</a:t>
            </a:r>
            <a:endParaRPr lang="zh-CN" altLang="en-US" sz="20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872420" y="4683501"/>
            <a:ext cx="23579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判断游戏是否结束</a:t>
            </a:r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4" y="1325368"/>
            <a:ext cx="5847225" cy="47482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3120" y="794937"/>
            <a:ext cx="2091447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MainWindow</a:t>
            </a: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57469" y="640966"/>
            <a:ext cx="282245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扫雷界面的实现</a:t>
            </a:r>
          </a:p>
        </p:txBody>
      </p:sp>
    </p:spTree>
    <p:extLst>
      <p:ext uri="{BB962C8B-B14F-4D97-AF65-F5344CB8AC3E}">
        <p14:creationId xmlns:p14="http://schemas.microsoft.com/office/powerpoint/2010/main" val="22443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随机布雷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/>
          <p:cNvSpPr/>
          <p:nvPr/>
        </p:nvSpPr>
        <p:spPr>
          <a:xfrm>
            <a:off x="3655755" y="578964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接点 4"/>
          <p:cNvSpPr/>
          <p:nvPr/>
        </p:nvSpPr>
        <p:spPr>
          <a:xfrm>
            <a:off x="3655755" y="2057190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接点 5"/>
          <p:cNvSpPr/>
          <p:nvPr/>
        </p:nvSpPr>
        <p:spPr>
          <a:xfrm>
            <a:off x="3655755" y="3526823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58725" y="2038800"/>
            <a:ext cx="180332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生成非雷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58725" y="571805"/>
            <a:ext cx="11984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58724" y="3517996"/>
            <a:ext cx="180332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随机布雷</a:t>
            </a:r>
          </a:p>
        </p:txBody>
      </p:sp>
      <p:sp>
        <p:nvSpPr>
          <p:cNvPr id="13" name="流程图: 接点 12"/>
          <p:cNvSpPr/>
          <p:nvPr/>
        </p:nvSpPr>
        <p:spPr>
          <a:xfrm>
            <a:off x="3655753" y="4989569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58724" y="4988599"/>
            <a:ext cx="235793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整体代码的实现</a:t>
            </a:r>
          </a:p>
        </p:txBody>
      </p:sp>
    </p:spTree>
    <p:extLst>
      <p:ext uri="{BB962C8B-B14F-4D97-AF65-F5344CB8AC3E}">
        <p14:creationId xmlns:p14="http://schemas.microsoft.com/office/powerpoint/2010/main" val="2734623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310" y="1248343"/>
            <a:ext cx="4271728" cy="1032628"/>
          </a:xfrm>
          <a:prstGeom prst="rect">
            <a:avLst/>
          </a:prstGeom>
        </p:spPr>
      </p:pic>
      <p:sp>
        <p:nvSpPr>
          <p:cNvPr id="28" name="流程图: 接点 27"/>
          <p:cNvSpPr/>
          <p:nvPr/>
        </p:nvSpPr>
        <p:spPr>
          <a:xfrm>
            <a:off x="3656214" y="586123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接点 28"/>
          <p:cNvSpPr/>
          <p:nvPr/>
        </p:nvSpPr>
        <p:spPr>
          <a:xfrm>
            <a:off x="3654024" y="2491907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流程图: 接点 29"/>
          <p:cNvSpPr/>
          <p:nvPr/>
        </p:nvSpPr>
        <p:spPr>
          <a:xfrm>
            <a:off x="3654025" y="3370170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256994" y="2473517"/>
            <a:ext cx="180332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生成非雷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259184" y="578964"/>
            <a:ext cx="11984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生成雷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256994" y="3361343"/>
            <a:ext cx="180332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随机布雷</a:t>
            </a:r>
          </a:p>
        </p:txBody>
      </p:sp>
      <p:sp>
        <p:nvSpPr>
          <p:cNvPr id="34" name="流程图: 接点 33"/>
          <p:cNvSpPr/>
          <p:nvPr/>
        </p:nvSpPr>
        <p:spPr>
          <a:xfrm>
            <a:off x="3651834" y="4231983"/>
            <a:ext cx="455887" cy="4524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254805" y="4231013"/>
            <a:ext cx="235793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整体代码的实现</a:t>
            </a:r>
          </a:p>
        </p:txBody>
      </p:sp>
    </p:spTree>
    <p:extLst>
      <p:ext uri="{BB962C8B-B14F-4D97-AF65-F5344CB8AC3E}">
        <p14:creationId xmlns:p14="http://schemas.microsoft.com/office/powerpoint/2010/main" val="2571088870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806</Words>
  <Application>Microsoft Office PowerPoint</Application>
  <PresentationFormat>宽屏</PresentationFormat>
  <Paragraphs>139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宋体</vt:lpstr>
      <vt:lpstr>微软雅黑</vt:lpstr>
      <vt:lpstr>微软雅黑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gentle lee</cp:lastModifiedBy>
  <cp:revision>74</cp:revision>
  <dcterms:created xsi:type="dcterms:W3CDTF">2015-08-18T02:51:41Z</dcterms:created>
  <dcterms:modified xsi:type="dcterms:W3CDTF">2016-12-12T15:05:14Z</dcterms:modified>
  <cp:category/>
</cp:coreProperties>
</file>