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70" r:id="rId5"/>
    <p:sldId id="280" r:id="rId6"/>
    <p:sldId id="271" r:id="rId7"/>
    <p:sldId id="2147470588" r:id="rId8"/>
    <p:sldId id="2147470575" r:id="rId9"/>
    <p:sldId id="2147470584" r:id="rId10"/>
    <p:sldId id="2147470586" r:id="rId11"/>
    <p:sldId id="277" r:id="rId12"/>
    <p:sldId id="278" r:id="rId13"/>
    <p:sldId id="2147470587" r:id="rId14"/>
    <p:sldId id="2147470576" r:id="rId15"/>
    <p:sldId id="2147470577" r:id="rId16"/>
    <p:sldId id="2147470590" r:id="rId17"/>
    <p:sldId id="2147470589" r:id="rId18"/>
    <p:sldId id="2147470578" r:id="rId19"/>
    <p:sldId id="2147470579" r:id="rId20"/>
    <p:sldId id="2147470581" r:id="rId21"/>
    <p:sldId id="273" r:id="rId22"/>
    <p:sldId id="21474705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4358E-9F3A-4B2D-B2BF-775B6FA51C5B}" v="17" dt="2022-12-02T15:40:51.710"/>
    <p1510:client id="{9380B2C6-CF65-4887-BAFE-4D2A9A281E17}" v="9" dt="2022-12-02T05:13:26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.sharepoint.com/sites/NMD-GDCLabsetup/Shared%20Documents/General/Digital%20Dashboard%20-%20setup%20(final)/NMD_Dashboards_Master_Data_V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hclo365-my.sharepoint.com/personal/shalini_manickasamy_hcl_com/Documents/Documents/Abbott_NMD/NMD_ODC/NMD_Dashboards_Master_Data_28_Nov_Draf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[NMD_Dashboards_Master_Data_28_Nov_Draft.xlsx]GDC_H_Resource_Pivots!PivotTable11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Resource Experience Levels- Across GDC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GDC_H_Resource_Pivots!$B$2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4F-4960-A7A8-74422B1BAE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4F-4960-A7A8-74422B1BAE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4F-4960-A7A8-74422B1BAE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4F-4960-A7A8-74422B1BAE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GDC_H_Resource_Pivots!$A$3:$A$6</c:f>
              <c:strCache>
                <c:ptCount val="4"/>
                <c:pt idx="0">
                  <c:v>Count of Overall Exp count: 0-5 years</c:v>
                </c:pt>
                <c:pt idx="1">
                  <c:v>Count of Overall Exp: More than 15 years</c:v>
                </c:pt>
                <c:pt idx="2">
                  <c:v>Count of Overall Exp count: 11-15 years</c:v>
                </c:pt>
                <c:pt idx="3">
                  <c:v>Count of Overall Exp count: 6-10 years</c:v>
                </c:pt>
              </c:strCache>
            </c:strRef>
          </c:cat>
          <c:val>
            <c:numRef>
              <c:f>GDC_H_Resource_Pivots!$B$3:$B$6</c:f>
              <c:numCache>
                <c:formatCode>General</c:formatCode>
                <c:ptCount val="4"/>
                <c:pt idx="0">
                  <c:v>20</c:v>
                </c:pt>
                <c:pt idx="1">
                  <c:v>14</c:v>
                </c:pt>
                <c:pt idx="2">
                  <c:v>24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4F-4960-A7A8-74422B1BA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275184126044727"/>
          <c:y val="0.31559966462525518"/>
          <c:w val="0.46166368558783161"/>
          <c:h val="0.581159594634004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[NMD_Dashboards_Master_Data_28_Nov_Draft.xlsx]SDL_Resource_Pivots!PivotTable8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Onboarding Status across GDC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SDL_Resource_Pivots!$B$65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75-4CCC-80C8-77790F22A7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75-4CCC-80C8-77790F22A715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75-4CCC-80C8-77790F22A7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75-4CCC-80C8-77790F22A715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75-4CCC-80C8-77790F22A7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SDL_Resource_Pivots!$A$66:$A$70</c:f>
              <c:strCache>
                <c:ptCount val="4"/>
                <c:pt idx="0">
                  <c:v>Offboarded</c:v>
                </c:pt>
                <c:pt idx="1">
                  <c:v>Offboarding in progress</c:v>
                </c:pt>
                <c:pt idx="2">
                  <c:v>Onboarded</c:v>
                </c:pt>
                <c:pt idx="3">
                  <c:v>(blank)</c:v>
                </c:pt>
              </c:strCache>
            </c:strRef>
          </c:cat>
          <c:val>
            <c:numRef>
              <c:f>SDL_Resource_Pivots!$B$66:$B$70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75-4CCC-80C8-77790F22A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[NMD_Dashboards_Master_Data_28_Nov_Draft.xlsx]SDL_Resource_Pivots!PivotTable9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Attrition Status across GDC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SDL_Resource_Pivots!$B$81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90-429B-B887-86645A9D98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90-429B-B887-86645A9D98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90-429B-B887-86645A9D98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90-429B-B887-86645A9D98C8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90-429B-B887-86645A9D98C8}"/>
              </c:ext>
            </c:extLst>
          </c:dPt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90-429B-B887-86645A9D98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SDL_Resource_Pivots!$A$82:$A$87</c:f>
              <c:strCache>
                <c:ptCount val="5"/>
                <c:pt idx="0">
                  <c:v>Attrition</c:v>
                </c:pt>
                <c:pt idx="1">
                  <c:v>Project Change requested</c:v>
                </c:pt>
                <c:pt idx="2">
                  <c:v>Project Ramp down</c:v>
                </c:pt>
                <c:pt idx="3">
                  <c:v>(blank)</c:v>
                </c:pt>
                <c:pt idx="4">
                  <c:v>Resource Active</c:v>
                </c:pt>
              </c:strCache>
            </c:strRef>
          </c:cat>
          <c:val>
            <c:numRef>
              <c:f>SDL_Resource_Pivots!$B$82:$B$87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90-429B-B887-86645A9D9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'Master Data- Finance'!$F$44</c:f>
              <c:strCache>
                <c:ptCount val="1"/>
                <c:pt idx="0">
                  <c:v>Aquarius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F9-4B3B-8E6A-C34079B9BF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F9-4B3B-8E6A-C34079B9BF9B}"/>
              </c:ext>
            </c:extLst>
          </c:dPt>
          <c:dLbls>
            <c:dLbl>
              <c:idx val="0"/>
              <c:layout>
                <c:manualLayout>
                  <c:x val="8.7865266841644793E-2"/>
                  <c:y val="-6.8448162729658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F9-4B3B-8E6A-C34079B9BF9B}"/>
                </c:ext>
              </c:extLst>
            </c:dLbl>
            <c:dLbl>
              <c:idx val="1"/>
              <c:layout>
                <c:manualLayout>
                  <c:x val="-8.7519794400699916E-2"/>
                  <c:y val="4.3079250510352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F9-4B3B-8E6A-C34079B9BF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'Master Data- Finance'!$G$43:$H$43</c:f>
              <c:strCache>
                <c:ptCount val="2"/>
                <c:pt idx="0">
                  <c:v>Budget </c:v>
                </c:pt>
                <c:pt idx="1">
                  <c:v>Budget Consumed till Date</c:v>
                </c:pt>
              </c:strCache>
            </c:strRef>
          </c:cat>
          <c:val>
            <c:numRef>
              <c:f>'Master Data- Finance'!$G$44:$H$44</c:f>
              <c:numCache>
                <c:formatCode>_("$"* #,##0.00_);_("$"* \(#,##0.00\);_("$"* "-"??_);_(@_)</c:formatCode>
                <c:ptCount val="2"/>
                <c:pt idx="0">
                  <c:v>740513.1</c:v>
                </c:pt>
                <c:pt idx="1">
                  <c:v>209498.17499999996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F9-4B3B-8E6A-C34079B9B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[NMD_Dashboards_Master_Data_28_Nov_Draft.xlsx]GDC_H_Resource_Pivots!PivotTable15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Experience in Abbott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GDC_H_Resource_Pivots!$B$35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93-42EA-AF3E-2DED095482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93-42EA-AF3E-2DED095482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93-42EA-AF3E-2DED095482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93-42EA-AF3E-2DED095482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GDC_H_Resource_Pivots!$A$36:$A$40</c:f>
              <c:strCache>
                <c:ptCount val="4"/>
                <c:pt idx="0">
                  <c:v>1-3 years</c:v>
                </c:pt>
                <c:pt idx="1">
                  <c:v>3-5 years</c:v>
                </c:pt>
                <c:pt idx="2">
                  <c:v>less than 1 year</c:v>
                </c:pt>
                <c:pt idx="3">
                  <c:v>Less than 1 yr</c:v>
                </c:pt>
              </c:strCache>
            </c:strRef>
          </c:cat>
          <c:val>
            <c:numRef>
              <c:f>GDC_H_Resource_Pivots!$B$36:$B$40</c:f>
              <c:numCache>
                <c:formatCode>General</c:formatCode>
                <c:ptCount val="4"/>
                <c:pt idx="0">
                  <c:v>54</c:v>
                </c:pt>
                <c:pt idx="1">
                  <c:v>5</c:v>
                </c:pt>
                <c:pt idx="2">
                  <c:v>14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93-42EA-AF3E-2DED09548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[NMD_Dashboards_Master_Data_V1.0.xlsx]GDC_H_Resource_Pivots!PivotTable1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GDC_H_Resource_Pivots!$B$88:$B$90</c:f>
              <c:strCache>
                <c:ptCount val="1"/>
                <c:pt idx="0">
                  <c:v>YEs - Mechanical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GDC_H_Resource_Pivots!$A$91:$A$94</c:f>
              <c:strCache>
                <c:ptCount val="3"/>
                <c:pt idx="0">
                  <c:v>Python</c:v>
                </c:pt>
                <c:pt idx="1">
                  <c:v>Value Engineering</c:v>
                </c:pt>
                <c:pt idx="2">
                  <c:v>(blank)</c:v>
                </c:pt>
              </c:strCache>
            </c:strRef>
          </c:cat>
          <c:val>
            <c:numRef>
              <c:f>GDC_H_Resource_Pivots!$B$91:$B$94</c:f>
              <c:numCache>
                <c:formatCode>General</c:formatCode>
                <c:ptCount val="3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B02-A5B0-B58AFBF94137}"/>
            </c:ext>
          </c:extLst>
        </c:ser>
        <c:ser>
          <c:idx val="5"/>
          <c:order val="1"/>
          <c:tx>
            <c:strRef>
              <c:f>GDC_H_Resource_Pivots!$C$88:$C$90</c:f>
              <c:strCache>
                <c:ptCount val="1"/>
                <c:pt idx="0">
                  <c:v>YEs - Software - Embedded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GDC_H_Resource_Pivots!$A$91:$A$94</c:f>
              <c:strCache>
                <c:ptCount val="3"/>
                <c:pt idx="0">
                  <c:v>Python</c:v>
                </c:pt>
                <c:pt idx="1">
                  <c:v>Value Engineering</c:v>
                </c:pt>
                <c:pt idx="2">
                  <c:v>(blank)</c:v>
                </c:pt>
              </c:strCache>
            </c:strRef>
          </c:cat>
          <c:val>
            <c:numRef>
              <c:f>GDC_H_Resource_Pivots!$C$91:$C$94</c:f>
              <c:numCache>
                <c:formatCode>General</c:formatCode>
                <c:ptCount val="3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8E-4B02-A5B0-B58AFBF94137}"/>
            </c:ext>
          </c:extLst>
        </c:ser>
        <c:ser>
          <c:idx val="6"/>
          <c:order val="2"/>
          <c:tx>
            <c:strRef>
              <c:f>GDC_H_Resource_Pivots!$D$88:$D$90</c:f>
              <c:strCache>
                <c:ptCount val="1"/>
                <c:pt idx="0">
                  <c:v>YEs - Systems / Mechanical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GDC_H_Resource_Pivots!$A$91:$A$94</c:f>
              <c:strCache>
                <c:ptCount val="3"/>
                <c:pt idx="0">
                  <c:v>Python</c:v>
                </c:pt>
                <c:pt idx="1">
                  <c:v>Value Engineering</c:v>
                </c:pt>
                <c:pt idx="2">
                  <c:v>(blank)</c:v>
                </c:pt>
              </c:strCache>
            </c:strRef>
          </c:cat>
          <c:val>
            <c:numRef>
              <c:f>GDC_H_Resource_Pivots!$D$91:$D$94</c:f>
              <c:numCache>
                <c:formatCode>General</c:formatCode>
                <c:ptCount val="3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8E-4B02-A5B0-B58AFBF94137}"/>
            </c:ext>
          </c:extLst>
        </c:ser>
        <c:ser>
          <c:idx val="7"/>
          <c:order val="3"/>
          <c:tx>
            <c:strRef>
              <c:f>GDC_H_Resource_Pivots!$F$88:$F$90</c:f>
              <c:strCache>
                <c:ptCount val="1"/>
                <c:pt idx="0">
                  <c:v>(blank) - (blank)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GDC_H_Resource_Pivots!$A$91:$A$94</c:f>
              <c:strCache>
                <c:ptCount val="3"/>
                <c:pt idx="0">
                  <c:v>Python</c:v>
                </c:pt>
                <c:pt idx="1">
                  <c:v>Value Engineering</c:v>
                </c:pt>
                <c:pt idx="2">
                  <c:v>(blank)</c:v>
                </c:pt>
              </c:strCache>
            </c:strRef>
          </c:cat>
          <c:val>
            <c:numRef>
              <c:f>GDC_H_Resource_Pivots!$F$91:$F$94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3-148E-4B02-A5B0-B58AFBF94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3737567"/>
        <c:axId val="1533737983"/>
      </c:barChart>
      <c:catAx>
        <c:axId val="153373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737983"/>
        <c:crosses val="autoZero"/>
        <c:auto val="1"/>
        <c:lblAlgn val="ctr"/>
        <c:lblOffset val="100"/>
        <c:noMultiLvlLbl val="0"/>
      </c:catAx>
      <c:valAx>
        <c:axId val="153373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73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[NMD_Dashboards_Master_Data_28_Nov_Draft.xlsx]GDC_H_Resource_Pivots!PivotTable8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Onboarding Status across GDC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GDC_H_Resource_Pivots!$B$53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7-4EAD-92C1-0E91487A5F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7-4EAD-92C1-0E91487A5F85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97-4EAD-92C1-0E91487A5F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97-4EAD-92C1-0E91487A5F85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97-4EAD-92C1-0E91487A5F8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97-4EAD-92C1-0E91487A5F85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97-4EAD-92C1-0E91487A5F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GDC_H_Resource_Pivots!$A$54:$A$58</c:f>
              <c:strCache>
                <c:ptCount val="4"/>
                <c:pt idx="0">
                  <c:v>Offboarded</c:v>
                </c:pt>
                <c:pt idx="1">
                  <c:v>Offboarding in progress</c:v>
                </c:pt>
                <c:pt idx="2">
                  <c:v>Onboarded</c:v>
                </c:pt>
                <c:pt idx="3">
                  <c:v>(blank)</c:v>
                </c:pt>
              </c:strCache>
            </c:strRef>
          </c:cat>
          <c:val>
            <c:numRef>
              <c:f>GDC_H_Resource_Pivots!$B$54:$B$58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97-4EAD-92C1-0E91487A5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[NMD_Dashboards_Master_Data_28_Nov_Draft.xlsx]GDC_H_Resource_Pivots!PivotTable9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Attrition Status across GDC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GDC_H_Resource_Pivots!$B$69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7F-4502-A046-1479DA1DB3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7F-4502-A046-1479DA1DB3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7F-4502-A046-1479DA1DB3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7F-4502-A046-1479DA1DB3CA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7F-4502-A046-1479DA1DB3CA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7F-4502-A046-1479DA1DB3C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7F-4502-A046-1479DA1DB3C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A7F-4502-A046-1479DA1DB3CA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7F-4502-A046-1479DA1DB3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GDC_H_Resource_Pivots!$A$70:$A$75</c:f>
              <c:strCache>
                <c:ptCount val="5"/>
                <c:pt idx="0">
                  <c:v>Attrition</c:v>
                </c:pt>
                <c:pt idx="1">
                  <c:v>Project Change requested</c:v>
                </c:pt>
                <c:pt idx="2">
                  <c:v>Project Ramp down</c:v>
                </c:pt>
                <c:pt idx="3">
                  <c:v>(blank)</c:v>
                </c:pt>
                <c:pt idx="4">
                  <c:v>Resource Active</c:v>
                </c:pt>
              </c:strCache>
            </c:strRef>
          </c:cat>
          <c:val>
            <c:numRef>
              <c:f>GDC_H_Resource_Pivots!$B$70:$B$75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7F-4502-A046-1479DA1DB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Program level Burn 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'Master Data- Finance'!$G$43</c:f>
              <c:strCache>
                <c:ptCount val="1"/>
                <c:pt idx="0">
                  <c:v>Budget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'Master Data- Finance'!$F$44:$F$50</c:f>
              <c:strCache>
                <c:ptCount val="7"/>
                <c:pt idx="0">
                  <c:v>Aquarius</c:v>
                </c:pt>
                <c:pt idx="1">
                  <c:v>Brooklyn</c:v>
                </c:pt>
                <c:pt idx="2">
                  <c:v>Gemini</c:v>
                </c:pt>
                <c:pt idx="3">
                  <c:v>Jupiter</c:v>
                </c:pt>
                <c:pt idx="4">
                  <c:v>Others(Cloud Ops)</c:v>
                </c:pt>
                <c:pt idx="5">
                  <c:v>Sapphire</c:v>
                </c:pt>
                <c:pt idx="6">
                  <c:v>Sustenance</c:v>
                </c:pt>
              </c:strCache>
            </c:strRef>
          </c:cat>
          <c:val>
            <c:numRef>
              <c:f>'Master Data- Finance'!$G$44:$G$50</c:f>
              <c:numCache>
                <c:formatCode>_("$"* #,##0.00_);_("$"* \(#,##0.00\);_("$"* "-"??_);_(@_)</c:formatCode>
                <c:ptCount val="7"/>
                <c:pt idx="0">
                  <c:v>740513.1</c:v>
                </c:pt>
                <c:pt idx="1">
                  <c:v>1475679</c:v>
                </c:pt>
                <c:pt idx="2">
                  <c:v>610301</c:v>
                </c:pt>
                <c:pt idx="3">
                  <c:v>1265163.5</c:v>
                </c:pt>
                <c:pt idx="4">
                  <c:v>1314673.75</c:v>
                </c:pt>
                <c:pt idx="5">
                  <c:v>1276838</c:v>
                </c:pt>
                <c:pt idx="6">
                  <c:v>2702942.72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B-43B8-B56C-168A1B8556D2}"/>
            </c:ext>
          </c:extLst>
        </c:ser>
        <c:ser>
          <c:idx val="1"/>
          <c:order val="1"/>
          <c:tx>
            <c:strRef>
              <c:f>'Master Data- Finance'!$H$43</c:f>
              <c:strCache>
                <c:ptCount val="1"/>
                <c:pt idx="0">
                  <c:v>Budget Consumed till Date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'Master Data- Finance'!$F$44:$F$50</c:f>
              <c:strCache>
                <c:ptCount val="7"/>
                <c:pt idx="0">
                  <c:v>Aquarius</c:v>
                </c:pt>
                <c:pt idx="1">
                  <c:v>Brooklyn</c:v>
                </c:pt>
                <c:pt idx="2">
                  <c:v>Gemini</c:v>
                </c:pt>
                <c:pt idx="3">
                  <c:v>Jupiter</c:v>
                </c:pt>
                <c:pt idx="4">
                  <c:v>Others(Cloud Ops)</c:v>
                </c:pt>
                <c:pt idx="5">
                  <c:v>Sapphire</c:v>
                </c:pt>
                <c:pt idx="6">
                  <c:v>Sustenance</c:v>
                </c:pt>
              </c:strCache>
            </c:strRef>
          </c:cat>
          <c:val>
            <c:numRef>
              <c:f>'Master Data- Finance'!$H$44:$H$50</c:f>
              <c:numCache>
                <c:formatCode>_("$"* #,##0.00_);_("$"* \(#,##0.00\);_("$"* "-"??_);_(@_)</c:formatCode>
                <c:ptCount val="7"/>
                <c:pt idx="0">
                  <c:v>209498.17499999996</c:v>
                </c:pt>
                <c:pt idx="1">
                  <c:v>1104541.47</c:v>
                </c:pt>
                <c:pt idx="2">
                  <c:v>180257.04</c:v>
                </c:pt>
                <c:pt idx="3">
                  <c:v>899327.375</c:v>
                </c:pt>
                <c:pt idx="4">
                  <c:v>832478.2649999999</c:v>
                </c:pt>
                <c:pt idx="5">
                  <c:v>398838.77999999997</c:v>
                </c:pt>
                <c:pt idx="6">
                  <c:v>2067987.1149999998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B-43B8-B56C-168A1B855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72202431"/>
        <c:axId val="1872204927"/>
      </c:barChart>
      <c:catAx>
        <c:axId val="187220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204927"/>
        <c:crosses val="autoZero"/>
        <c:auto val="1"/>
        <c:lblAlgn val="ctr"/>
        <c:lblOffset val="100"/>
        <c:noMultiLvlLbl val="0"/>
      </c:catAx>
      <c:valAx>
        <c:axId val="18722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20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[NMD_Dashboards_Master_Data_28_Nov_Draft.xlsx]SDL_Resource_Pivots!PivotTable10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Utilization -Program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SDL_Resource_Pivots!$B$4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78-4C89-999C-69204948F9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78-4C89-999C-69204948F9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78-4C89-999C-69204948F9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78-4C89-999C-69204948F9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SDL_Resource_Pivots!$A$5:$A$9</c:f>
              <c:strCache>
                <c:ptCount val="4"/>
                <c:pt idx="0">
                  <c:v>Electrical</c:v>
                </c:pt>
                <c:pt idx="1">
                  <c:v>Mechanical</c:v>
                </c:pt>
                <c:pt idx="2">
                  <c:v>Software - Embedded</c:v>
                </c:pt>
                <c:pt idx="3">
                  <c:v>Systems</c:v>
                </c:pt>
              </c:strCache>
            </c:strRef>
          </c:cat>
          <c:val>
            <c:numRef>
              <c:f>SDL_Resource_Pivots!$B$5:$B$9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78-4C89-999C-69204948F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[NMD_Dashboards_Master_Data_28_Nov_Draft.xlsx]SDL_Resource_Pivots!PivotTable11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Experience Levels- Across GDC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SDL_Resource_Pivots!$B$14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7-49DA-999E-0F14FDB072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7-49DA-999E-0F14FDB07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7-49DA-999E-0F14FDB072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67-49DA-999E-0F14FDB072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SDL_Resource_Pivots!$A$15:$A$18</c:f>
              <c:strCache>
                <c:ptCount val="4"/>
                <c:pt idx="0">
                  <c:v>Count of Overall Exp count: 0-5 years</c:v>
                </c:pt>
                <c:pt idx="1">
                  <c:v>Count of Overall Exp: More than 15 years</c:v>
                </c:pt>
                <c:pt idx="2">
                  <c:v>Count of Overall Exp count: 11-15 years</c:v>
                </c:pt>
                <c:pt idx="3">
                  <c:v>Count of Overall Exp count: 6-10 years</c:v>
                </c:pt>
              </c:strCache>
            </c:strRef>
          </c:cat>
          <c:val>
            <c:numRef>
              <c:f>SDL_Resource_Pivots!$B$15:$B$18</c:f>
              <c:numCache>
                <c:formatCode>General</c:formatCode>
                <c:ptCount val="4"/>
                <c:pt idx="0">
                  <c:v>20</c:v>
                </c:pt>
                <c:pt idx="1">
                  <c:v>14</c:v>
                </c:pt>
                <c:pt idx="2">
                  <c:v>24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67-49DA-999E-0F14FDB07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275184126044727"/>
          <c:y val="0.31559966462525518"/>
          <c:w val="0.46166368558783161"/>
          <c:h val="0.581159594634004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[NMD_Dashboards_Master_Data_28_Nov_Draft.xlsx]SDL_Resource_Pivots!PivotTable15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Experience in Abbott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SDL_Resource_Pivots!$B$47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2F-436F-BF75-A34823F293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2F-436F-BF75-A34823F293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2F-436F-BF75-A34823F293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2F-436F-BF75-A34823F293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SDL_Resource_Pivots!$A$48:$A$52</c:f>
              <c:strCache>
                <c:ptCount val="4"/>
                <c:pt idx="0">
                  <c:v>1-3 years</c:v>
                </c:pt>
                <c:pt idx="1">
                  <c:v>3-5 years</c:v>
                </c:pt>
                <c:pt idx="2">
                  <c:v>less than 1 year</c:v>
                </c:pt>
                <c:pt idx="3">
                  <c:v>Less than 1 yr</c:v>
                </c:pt>
              </c:strCache>
            </c:strRef>
          </c:cat>
          <c:val>
            <c:numRef>
              <c:f>SDL_Resource_Pivots!$B$48:$B$52</c:f>
              <c:numCache>
                <c:formatCode>General</c:formatCode>
                <c:ptCount val="4"/>
                <c:pt idx="0">
                  <c:v>54</c:v>
                </c:pt>
                <c:pt idx="1">
                  <c:v>5</c:v>
                </c:pt>
                <c:pt idx="2">
                  <c:v>14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2F-436F-BF75-A34823F29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0.25864</cdr:x>
      <cdr:y>0.86361</cdr:y>
    </cdr:from>
    <cdr:to>
      <cdr:x>0.29905</cdr:x>
      <cdr:y>1</cdr:y>
    </cdr:to>
    <cdr:sp macro="" textlink="">
      <cdr:nvSpPr>
        <cdr:cNvPr id="2" name="TextBox 15">
          <a:extLst xmlns:a="http://schemas.openxmlformats.org/drawingml/2006/main">
            <a:ext uri="{FF2B5EF4-FFF2-40B4-BE49-F238E27FC236}">
              <a16:creationId xmlns:a16="http://schemas.microsoft.com/office/drawing/2014/main" id="{BF14E91E-4FCB-C3D9-8FEF-130F9AA8FBB1}"/>
            </a:ext>
          </a:extLst>
        </cdr:cNvPr>
        <cdr:cNvSpPr txBox="1"/>
      </cdr:nvSpPr>
      <cdr:spPr>
        <a:xfrm xmlns:a="http://schemas.openxmlformats.org/drawingml/2006/main">
          <a:off x="1182518" y="2404646"/>
          <a:ext cx="184731" cy="3741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0.25864</cdr:x>
      <cdr:y>0.86361</cdr:y>
    </cdr:from>
    <cdr:to>
      <cdr:x>0.29905</cdr:x>
      <cdr:y>1</cdr:y>
    </cdr:to>
    <cdr:sp macro="" textlink="">
      <cdr:nvSpPr>
        <cdr:cNvPr id="2" name="TextBox 15">
          <a:extLst xmlns:a="http://schemas.openxmlformats.org/drawingml/2006/main">
            <a:ext uri="{FF2B5EF4-FFF2-40B4-BE49-F238E27FC236}">
              <a16:creationId xmlns:a16="http://schemas.microsoft.com/office/drawing/2014/main" id="{BF14E91E-4FCB-C3D9-8FEF-130F9AA8FBB1}"/>
            </a:ext>
          </a:extLst>
        </cdr:cNvPr>
        <cdr:cNvSpPr txBox="1"/>
      </cdr:nvSpPr>
      <cdr:spPr>
        <a:xfrm xmlns:a="http://schemas.openxmlformats.org/drawingml/2006/main">
          <a:off x="1182518" y="2404646"/>
          <a:ext cx="184731" cy="3741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9CE3D-53E4-4AC4-8105-D732259D9BA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6054-3BBE-49B0-88CF-D73BD45B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AF4B5-3E5C-F84D-A668-6F62F852D3B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0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3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054-3BBE-49B0-88CF-D73BD45B16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147C-2720-044F-2466-84CDE50C9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CF46C-3358-CF2F-777E-2F7133D8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9AD-9381-ECE6-A218-7E9E9C04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DC9F-E7A1-CD4E-D5A0-E5AC922D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75FC-C1FB-8768-FB2D-D4AF00F7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2829-FD1D-6013-D252-FB458EF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A64CF-309E-86BC-0E30-08655D26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1AA0-AAA8-B390-2D53-1CD3DF60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96A0-04C9-A8B3-9DEB-BF088D99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14D5-EFC0-BF16-A090-96729579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4D3CF-58D7-F904-A0D4-B02F5C58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63DB6-D5ED-3085-5715-415000AA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9649-B723-3D5A-BA4D-B59EEE8F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A3C2-E033-C479-F1C5-8BBE660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209D-ED53-B615-FC79-44D698B5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in Contai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1430000" cy="478537"/>
          </a:xfrm>
        </p:spPr>
        <p:txBody>
          <a:bodyPr>
            <a:normAutofit/>
          </a:bodyPr>
          <a:lstStyle>
            <a:lvl1pPr>
              <a:defRPr sz="2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1430000" cy="350283"/>
          </a:xfrm>
        </p:spPr>
        <p:txBody>
          <a:bodyPr lIns="0" anchor="ctr"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104900"/>
            <a:ext cx="11430000" cy="1656167"/>
          </a:xfrm>
        </p:spPr>
        <p:txBody>
          <a:bodyPr>
            <a:normAutofit/>
          </a:bodyPr>
          <a:lstStyle>
            <a:lvl1pPr>
              <a:defRPr sz="1400"/>
            </a:lvl1pPr>
            <a:lvl2pPr marL="465138" indent="-233363">
              <a:buFont typeface="System Font Regular"/>
              <a:buChar char="–"/>
              <a:tabLst/>
              <a:defRPr sz="1200"/>
            </a:lvl2pPr>
            <a:lvl3pPr marL="687388" indent="-222250"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2744DD-7622-7A0D-D878-3A2F0DD565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761673"/>
            <a:ext cx="12192000" cy="372009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6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5046-6390-0F29-087C-A15ADF43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8C0A-D52A-974F-F347-EB01996C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8BEB-D7D1-54D5-1AA6-2DC4B7AF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B8E8-1046-1EC8-D701-62246317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AA60-1FCE-006B-0285-EF8D330C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7648-32B5-6435-6381-4E86149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BB4F-DE75-7B72-382E-32955EC6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5CBC5-59D6-57D1-F44B-78179F8D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C96-6764-90EF-C744-9220AD6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017B-2EFA-D5D8-6B99-EC40294C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1CEB-C739-A219-B81D-6D82DE8A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C79F-E553-3313-3991-02B5896C1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2A094-306F-3561-89FA-C4F118E3F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9CE65-E2B8-E579-A2E4-F838D17B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267D-7E27-54A1-635A-BE1D2CE7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1553-54DD-A1BE-2807-0364EE75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6B5B-F7DA-803F-9A93-B5F68D15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D1628-7A2A-D78A-C09B-FFCCF172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128EC-7592-1F5D-B960-072E25FD6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DEB98-BACD-4926-10FA-ED18B8453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9AE2F-6A79-5B92-4150-0E8835063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2CA91-7BFA-EFE1-446F-A65C9BC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E6347-D072-B182-B366-DB5F3F60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7BC6-106D-93A4-A7A8-5D2BFCBE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5DD6-69A2-21E8-383F-A42AF0FB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CA149-EA7C-E980-C144-1C853D46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6D08-EFD0-BFD4-C450-EFF1C01D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38FC-859F-B0AA-7825-903E7A5F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ACEBF-97A5-F098-1A38-10A4FB92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3A6D0-6A27-706B-641F-03D28A41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1F26C-3270-376E-B00E-266EFBA3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7D9-A67C-6C8C-3BB2-449F085B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0E05-9078-5B2F-412A-A0656595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3A26D-C6A2-AD38-54A2-6FC64A8D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7117-768D-C93E-565B-6C127DE3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E224-9715-FA84-898C-7A40D4EC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6300-DEE1-5CF1-45AC-74203377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67C3-371E-1B34-C783-8CEFE913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73F70-4D7A-F084-7C9D-452FF635D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0711E-4F51-8BA9-3687-B9048427D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85E7-F197-1FD9-FC08-FCB4E493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F8A13-18E8-805A-37AC-FAC7BD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BB5E7-6E30-5FBB-9979-9BDF5545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F1099-9B8E-10CE-4016-44B33E73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9752-7B70-8731-DA7A-07B829ABD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C62A-D321-9594-20A2-6CE8B4289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D306-13B6-42DE-B597-45C7BB93169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B57A-7E82-5531-D76F-097FF5DA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C770-7D04-07B2-B42B-16AB7E8F5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7880-B9EA-4544-A992-5C01B980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1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clo365.sharepoint.com/:x:/r/sites/NMD-GDCLabsetup/Shared%20Documents/General/Digital%20Dashboard%20-%20setup%20(final)/NMD_Dashboards_Master_Data_28_Nov.xlsx?d=w9c704498f088474ba4b9d7d1f5733a9c&amp;csf=1&amp;web=1&amp;e=uXqCOP" TargetMode="Externa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hclo365.sharepoint.com/:x:/r/sites/NMD-GDCLabsetup/Shared%20Documents/General/Digital%20Dashboard%20-%20setup%20(final)/NMD_Dashboards_Master_Data_28_Nov.xlsx?d=w9c704498f088474ba4b9d7d1f5733a9c&amp;csf=1&amp;web=1&amp;e=uXqC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clo365.sharepoint.com/:x:/r/sites/NMD-GDCLabsetup/Shared%20Documents/General/Digital%20Dashboard%20-%20setup%20(final)/NMD_Dashboards_Master_Data_28_Nov.xlsx?d=w9c704498f088474ba4b9d7d1f5733a9c&amp;csf=1&amp;web=1&amp;e=uXqCO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clo365.sharepoint.com/:x:/r/sites/NMD-GDCLabsetup/Shared%20Documents/General/Digital%20Dashboard%20-%20setup%20(final)/NMD_Dashboards_Master_Data_28_Nov.xlsx?d=w9c704498f088474ba4b9d7d1f5733a9c&amp;csf=1&amp;web=1&amp;e=uXqCO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clo365.sharepoint.com/:x:/r/sites/NMD-GDCLabsetup/Shared%20Documents/General/Digital%20Dashboard%20-%20setup%20(final)/NMD_Dashboards_Master_Data_28_Nov.xlsx?d=w9c704498f088474ba4b9d7d1f5733a9c&amp;csf=1&amp;web=1&amp;e=uXqC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clo365.sharepoint.com/:x:/r/sites/NMD-GDCLabsetup/Shared%20Documents/General/Digital%20Dashboard%20-%20setup%20(final)/NMD_Dashboards_Master_Data_28_Nov.xlsx?d=w9c704498f088474ba4b9d7d1f5733a9c&amp;csf=1&amp;web=1&amp;e=uXqCO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clo365.sharepoint.com/:x:/r/sites/NMD-GDCLabsetup/Shared%20Documents/General/Digital%20Dashboard%20-%20setup%20(final)/NMD_Dashboards_Master_Data_28_Nov.xlsx?d=w9c704498f088474ba4b9d7d1f5733a9c&amp;csf=1&amp;web=1&amp;e=uXqCO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B535-DAD1-2C35-5D83-A57BA293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507"/>
            <a:ext cx="10515600" cy="97599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8B5F-76AF-EDC8-4D7B-ADBAE804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42938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-apple-system"/>
              </a:rPr>
              <a:t>Dashboard Approach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-apple-system"/>
              </a:rPr>
              <a:t>Dashboard Access- Table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-apple-system"/>
              </a:rPr>
              <a:t>Dashboard Views ( Access / Chart) – Visualization and Source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-apple-system"/>
              </a:rPr>
              <a:t>DVP View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-apple-system"/>
              </a:rPr>
              <a:t>GDC Head View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-apple-system"/>
              </a:rPr>
              <a:t>Functional view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-apple-system"/>
              </a:rPr>
              <a:t>Priority/Phase of rollout ( Phase 1 / Phase 2 : With and without metrics)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B3B2-89DA-99C2-C99B-5783D0F7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384425"/>
            <a:ext cx="534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GDC Head View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3294B2-1369-F9EF-5E76-3EB7FC1DF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" y="18256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rgbClr val="0070C0"/>
                </a:solidFill>
              </a:rPr>
              <a:t>GDC Head : Resource Dashboard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F63230-4F8F-50B1-CBE4-41640FD729F6}"/>
              </a:ext>
            </a:extLst>
          </p:cNvPr>
          <p:cNvSpPr txBox="1"/>
          <p:nvPr/>
        </p:nvSpPr>
        <p:spPr>
          <a:xfrm>
            <a:off x="10971415" y="6402561"/>
            <a:ext cx="692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Cont..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44B9D333-6561-BEA2-7F76-63CB9E17A5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91044"/>
              </p:ext>
            </p:extLst>
          </p:nvPr>
        </p:nvGraphicFramePr>
        <p:xfrm>
          <a:off x="528088" y="3849048"/>
          <a:ext cx="5008254" cy="272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53A38D7-729D-81B4-13EF-C3386F157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14756"/>
              </p:ext>
            </p:extLst>
          </p:nvPr>
        </p:nvGraphicFramePr>
        <p:xfrm>
          <a:off x="5989222" y="718004"/>
          <a:ext cx="5012789" cy="2781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938465-456B-E7BC-4E97-A5D5B12639DE}"/>
              </a:ext>
            </a:extLst>
          </p:cNvPr>
          <p:cNvSpPr txBox="1"/>
          <p:nvPr/>
        </p:nvSpPr>
        <p:spPr>
          <a:xfrm>
            <a:off x="393701" y="1711045"/>
            <a:ext cx="5263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dashboards are visible only in GDC Head Login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82AB90-7C5B-E2C3-EFFF-225FFE9479B0}"/>
              </a:ext>
            </a:extLst>
          </p:cNvPr>
          <p:cNvSpPr/>
          <p:nvPr/>
        </p:nvSpPr>
        <p:spPr>
          <a:xfrm>
            <a:off x="393701" y="718004"/>
            <a:ext cx="5142641" cy="278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63E378-6347-34C7-A987-4B1643469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80078"/>
              </p:ext>
            </p:extLst>
          </p:nvPr>
        </p:nvGraphicFramePr>
        <p:xfrm>
          <a:off x="5989222" y="3849048"/>
          <a:ext cx="5008254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DA8968-6A50-F8BB-8D6D-4AF5E8ECF2AA}"/>
              </a:ext>
            </a:extLst>
          </p:cNvPr>
          <p:cNvSpPr txBox="1"/>
          <p:nvPr/>
        </p:nvSpPr>
        <p:spPr>
          <a:xfrm>
            <a:off x="7556634" y="3798446"/>
            <a:ext cx="3414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Resource Upskill across GDC</a:t>
            </a:r>
          </a:p>
        </p:txBody>
      </p:sp>
    </p:spTree>
    <p:extLst>
      <p:ext uri="{BB962C8B-B14F-4D97-AF65-F5344CB8AC3E}">
        <p14:creationId xmlns:p14="http://schemas.microsoft.com/office/powerpoint/2010/main" val="54989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44E447-098A-5CFF-47CF-D341FF56A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" y="18256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rgbClr val="0070C0"/>
                </a:solidFill>
              </a:rPr>
              <a:t>GDC Head : Resource Dashboard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4BB5955-4629-A106-0852-FEDE9458F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720072"/>
              </p:ext>
            </p:extLst>
          </p:nvPr>
        </p:nvGraphicFramePr>
        <p:xfrm>
          <a:off x="520701" y="1010111"/>
          <a:ext cx="5067218" cy="250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495603-1A28-16BD-7B4F-04CBCF827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454218"/>
              </p:ext>
            </p:extLst>
          </p:nvPr>
        </p:nvGraphicFramePr>
        <p:xfrm>
          <a:off x="520701" y="3624465"/>
          <a:ext cx="5067218" cy="2754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91044A7B-11A4-A609-99FE-0B460BEE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27577"/>
              </p:ext>
            </p:extLst>
          </p:nvPr>
        </p:nvGraphicFramePr>
        <p:xfrm>
          <a:off x="6057913" y="1381775"/>
          <a:ext cx="5968987" cy="277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172">
                  <a:extLst>
                    <a:ext uri="{9D8B030D-6E8A-4147-A177-3AD203B41FA5}">
                      <a16:colId xmlns:a16="http://schemas.microsoft.com/office/drawing/2014/main" val="1905012034"/>
                    </a:ext>
                  </a:extLst>
                </a:gridCol>
                <a:gridCol w="4244815">
                  <a:extLst>
                    <a:ext uri="{9D8B030D-6E8A-4147-A177-3AD203B41FA5}">
                      <a16:colId xmlns:a16="http://schemas.microsoft.com/office/drawing/2014/main" val="993780958"/>
                    </a:ext>
                  </a:extLst>
                </a:gridCol>
              </a:tblGrid>
              <a:tr h="79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Source of Date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NMD_Dashboards_Master_Data_28_Nov.xlsx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8493"/>
                  </a:ext>
                </a:extLst>
              </a:tr>
              <a:tr h="564018">
                <a:tc>
                  <a:txBody>
                    <a:bodyPr/>
                    <a:lstStyle/>
                    <a:p>
                      <a:r>
                        <a:rPr lang="en-US" sz="1600" dirty="0"/>
                        <a:t>Sheet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Data-Resource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9026"/>
                  </a:ext>
                </a:extLst>
              </a:tr>
              <a:tr h="843080">
                <a:tc>
                  <a:txBody>
                    <a:bodyPr/>
                    <a:lstStyle/>
                    <a:p>
                      <a:r>
                        <a:rPr lang="en-US" sz="1600" dirty="0"/>
                        <a:t>Chart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GDC_H_Resource_Pivots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67524"/>
                  </a:ext>
                </a:extLst>
              </a:tr>
              <a:tr h="564018">
                <a:tc>
                  <a:txBody>
                    <a:bodyPr/>
                    <a:lstStyle/>
                    <a:p>
                      <a:r>
                        <a:rPr lang="en-US" sz="1600" dirty="0"/>
                        <a:t>Frequency of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62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E021-C6CE-0176-9F0B-F509B61D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72" y="-4761"/>
            <a:ext cx="10515600" cy="868362"/>
          </a:xfrm>
        </p:spPr>
        <p:txBody>
          <a:bodyPr/>
          <a:lstStyle/>
          <a:p>
            <a:r>
              <a:rPr lang="en-US" sz="3400" b="1" dirty="0">
                <a:solidFill>
                  <a:srgbClr val="0070C0"/>
                </a:solidFill>
              </a:rPr>
              <a:t>GDC Head : </a:t>
            </a:r>
            <a:r>
              <a:rPr lang="en-US" sz="3400" b="1">
                <a:solidFill>
                  <a:srgbClr val="0070C0"/>
                </a:solidFill>
              </a:rPr>
              <a:t>Financial CONSUMPTION </a:t>
            </a:r>
            <a:r>
              <a:rPr lang="en-US" sz="3400" b="1" dirty="0">
                <a:solidFill>
                  <a:srgbClr val="0070C0"/>
                </a:solidFill>
              </a:rPr>
              <a:t>Program wise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C7B756-5C8A-B4C1-1661-4809A8282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824386"/>
              </p:ext>
            </p:extLst>
          </p:nvPr>
        </p:nvGraphicFramePr>
        <p:xfrm>
          <a:off x="201172" y="1715294"/>
          <a:ext cx="5894828" cy="342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BFFACBE-E910-B4F4-443A-DFD66069A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32185"/>
              </p:ext>
            </p:extLst>
          </p:nvPr>
        </p:nvGraphicFramePr>
        <p:xfrm>
          <a:off x="6451613" y="1715294"/>
          <a:ext cx="553921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77">
                  <a:extLst>
                    <a:ext uri="{9D8B030D-6E8A-4147-A177-3AD203B41FA5}">
                      <a16:colId xmlns:a16="http://schemas.microsoft.com/office/drawing/2014/main" val="1905012034"/>
                    </a:ext>
                  </a:extLst>
                </a:gridCol>
                <a:gridCol w="4177338">
                  <a:extLst>
                    <a:ext uri="{9D8B030D-6E8A-4147-A177-3AD203B41FA5}">
                      <a16:colId xmlns:a16="http://schemas.microsoft.com/office/drawing/2014/main" val="993780958"/>
                    </a:ext>
                  </a:extLst>
                </a:gridCol>
              </a:tblGrid>
              <a:tr h="690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Source of Date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NMD_Dashboards_Master_Data_28_Nov.xlsx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8493"/>
                  </a:ext>
                </a:extLst>
              </a:tr>
              <a:tr h="274412">
                <a:tc>
                  <a:txBody>
                    <a:bodyPr/>
                    <a:lstStyle/>
                    <a:p>
                      <a:r>
                        <a:rPr lang="en-US" sz="1600" dirty="0"/>
                        <a:t>Sheet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Data-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902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1600" dirty="0"/>
                        <a:t>Frequency of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8488"/>
                  </a:ext>
                </a:extLst>
              </a:tr>
              <a:tr h="974776"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077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73E936D-42B7-7502-FB58-D00BE67FA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222" y="3564444"/>
            <a:ext cx="4047078" cy="19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9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B3B2-89DA-99C2-C99B-5783D0F7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08225"/>
            <a:ext cx="11430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Functional Leads / Service Delivery Leads View </a:t>
            </a:r>
          </a:p>
        </p:txBody>
      </p:sp>
    </p:spTree>
    <p:extLst>
      <p:ext uri="{BB962C8B-B14F-4D97-AF65-F5344CB8AC3E}">
        <p14:creationId xmlns:p14="http://schemas.microsoft.com/office/powerpoint/2010/main" val="26956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360143-8F1B-88B3-78C8-371A01F05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-73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rgbClr val="0070C0"/>
                </a:solidFill>
              </a:rPr>
              <a:t>SDL/ Function Leads : Resource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8A9A9-5BE2-CB95-9187-D5FC023D7BFD}"/>
              </a:ext>
            </a:extLst>
          </p:cNvPr>
          <p:cNvSpPr txBox="1"/>
          <p:nvPr/>
        </p:nvSpPr>
        <p:spPr>
          <a:xfrm>
            <a:off x="273050" y="841549"/>
            <a:ext cx="11341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Based on Functional Lead's login the resource dashboards shall be displayed based on the program mapping. Available in the following location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D6DEA1-072A-95CB-7E33-3E79A69A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1487880"/>
            <a:ext cx="4152900" cy="5078413"/>
          </a:xfrm>
          <a:prstGeom prst="rect">
            <a:avLst/>
          </a:prstGeom>
        </p:spPr>
      </p:pic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65787935-C1A7-23E6-9203-052EE9970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18115"/>
              </p:ext>
            </p:extLst>
          </p:nvPr>
        </p:nvGraphicFramePr>
        <p:xfrm>
          <a:off x="5321313" y="2167112"/>
          <a:ext cx="5968987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172">
                  <a:extLst>
                    <a:ext uri="{9D8B030D-6E8A-4147-A177-3AD203B41FA5}">
                      <a16:colId xmlns:a16="http://schemas.microsoft.com/office/drawing/2014/main" val="1905012034"/>
                    </a:ext>
                  </a:extLst>
                </a:gridCol>
                <a:gridCol w="4244815">
                  <a:extLst>
                    <a:ext uri="{9D8B030D-6E8A-4147-A177-3AD203B41FA5}">
                      <a16:colId xmlns:a16="http://schemas.microsoft.com/office/drawing/2014/main" val="993780958"/>
                    </a:ext>
                  </a:extLst>
                </a:gridCol>
              </a:tblGrid>
              <a:tr h="477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Source of Date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NMD_Dashboards_Master_Data_28_Nov.xlsx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8493"/>
                  </a:ext>
                </a:extLst>
              </a:tr>
              <a:tr h="340279">
                <a:tc>
                  <a:txBody>
                    <a:bodyPr/>
                    <a:lstStyle/>
                    <a:p>
                      <a:r>
                        <a:rPr lang="en-US" sz="1600" dirty="0"/>
                        <a:t>Sheet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Data-Resource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9026"/>
                  </a:ext>
                </a:extLst>
              </a:tr>
              <a:tr h="349391">
                <a:tc>
                  <a:txBody>
                    <a:bodyPr/>
                    <a:lstStyle/>
                    <a:p>
                      <a:r>
                        <a:rPr lang="en-US" sz="1600" dirty="0"/>
                        <a:t>Frequency of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8488"/>
                  </a:ext>
                </a:extLst>
              </a:tr>
              <a:tr h="349391">
                <a:tc>
                  <a:txBody>
                    <a:bodyPr/>
                    <a:lstStyle/>
                    <a:p>
                      <a:r>
                        <a:rPr lang="en-US" sz="1600" dirty="0"/>
                        <a:t>Chart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SDL_Resource_Pivots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07756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B6A1D7A-D01D-B3AC-64F3-AAEB82AF859A}"/>
              </a:ext>
            </a:extLst>
          </p:cNvPr>
          <p:cNvSpPr/>
          <p:nvPr/>
        </p:nvSpPr>
        <p:spPr>
          <a:xfrm>
            <a:off x="114300" y="1487880"/>
            <a:ext cx="4489450" cy="1325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76387-A593-5C67-931F-95A16A9C3418}"/>
              </a:ext>
            </a:extLst>
          </p:cNvPr>
          <p:cNvSpPr txBox="1"/>
          <p:nvPr/>
        </p:nvSpPr>
        <p:spPr>
          <a:xfrm>
            <a:off x="10597803" y="6227739"/>
            <a:ext cx="692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329879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1D28C9-AA02-4F7D-B50A-EEA5C8B83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963093"/>
              </p:ext>
            </p:extLst>
          </p:nvPr>
        </p:nvGraphicFramePr>
        <p:xfrm>
          <a:off x="357948" y="971816"/>
          <a:ext cx="3736976" cy="200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8B480E8-2C84-444E-B7C6-304A51123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401627"/>
              </p:ext>
            </p:extLst>
          </p:nvPr>
        </p:nvGraphicFramePr>
        <p:xfrm>
          <a:off x="296036" y="4450258"/>
          <a:ext cx="4783964" cy="200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B2AC1E6-F7C8-B0EF-8C7D-E2DA808DC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-73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rgbClr val="0070C0"/>
                </a:solidFill>
              </a:rPr>
              <a:t>SDL/ Function Leads : Resource Dashboard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93D946-D010-44E0-B8E1-CEE7DBFD1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554904"/>
              </p:ext>
            </p:extLst>
          </p:nvPr>
        </p:nvGraphicFramePr>
        <p:xfrm>
          <a:off x="4094924" y="2407742"/>
          <a:ext cx="3613151" cy="204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CBC024D-41E3-45F6-93FC-B9DAF8C3F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160654"/>
              </p:ext>
            </p:extLst>
          </p:nvPr>
        </p:nvGraphicFramePr>
        <p:xfrm>
          <a:off x="7708075" y="838200"/>
          <a:ext cx="4125977" cy="213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CE19F8-73A2-4E5B-AF92-9599ADB9F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353383"/>
              </p:ext>
            </p:extLst>
          </p:nvPr>
        </p:nvGraphicFramePr>
        <p:xfrm>
          <a:off x="7708075" y="4226461"/>
          <a:ext cx="4190918" cy="2224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3528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74296-F627-36C3-1B92-761B6DE1A64F}"/>
              </a:ext>
            </a:extLst>
          </p:cNvPr>
          <p:cNvSpPr txBox="1"/>
          <p:nvPr/>
        </p:nvSpPr>
        <p:spPr>
          <a:xfrm>
            <a:off x="273050" y="679792"/>
            <a:ext cx="11341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Based on Functional Lead's login the Financial dashboards shall be displayed based on the program mapping. Available in the following location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86BED4-E5A9-CFD8-3FB1-F7DE483BF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10459"/>
              </p:ext>
            </p:extLst>
          </p:nvPr>
        </p:nvGraphicFramePr>
        <p:xfrm>
          <a:off x="3508375" y="1466176"/>
          <a:ext cx="267334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210">
                  <a:extLst>
                    <a:ext uri="{9D8B030D-6E8A-4147-A177-3AD203B41FA5}">
                      <a16:colId xmlns:a16="http://schemas.microsoft.com/office/drawing/2014/main" val="1905012034"/>
                    </a:ext>
                  </a:extLst>
                </a:gridCol>
                <a:gridCol w="1901139">
                  <a:extLst>
                    <a:ext uri="{9D8B030D-6E8A-4147-A177-3AD203B41FA5}">
                      <a16:colId xmlns:a16="http://schemas.microsoft.com/office/drawing/2014/main" val="993780958"/>
                    </a:ext>
                  </a:extLst>
                </a:gridCol>
              </a:tblGrid>
              <a:tr h="517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Source of Date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NMD_Dashboards_Master_Data_28_Nov.xlsx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8493"/>
                  </a:ext>
                </a:extLst>
              </a:tr>
              <a:tr h="429730">
                <a:tc>
                  <a:txBody>
                    <a:bodyPr/>
                    <a:lstStyle/>
                    <a:p>
                      <a:r>
                        <a:rPr lang="en-US" sz="1600" dirty="0"/>
                        <a:t>Sheet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Data-Resource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902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16B9A11-2849-FE37-16EE-9035741A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26" y="1222336"/>
            <a:ext cx="3390900" cy="2133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874EA2A-2E7B-2BE0-E7DD-90C3F979D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" y="-208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rgbClr val="0070C0"/>
                </a:solidFill>
              </a:rPr>
              <a:t>SDL/ Function Leads : Financial Dashboard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332EFA6-D7C4-2005-F849-C82D19A1D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95014"/>
              </p:ext>
            </p:extLst>
          </p:nvPr>
        </p:nvGraphicFramePr>
        <p:xfrm>
          <a:off x="273050" y="38569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27520B-C997-B547-1290-1AD55D9CFCDC}"/>
              </a:ext>
            </a:extLst>
          </p:cNvPr>
          <p:cNvSpPr txBox="1"/>
          <p:nvPr/>
        </p:nvSpPr>
        <p:spPr>
          <a:xfrm>
            <a:off x="393700" y="3554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Functional /Program Financial burn down</a:t>
            </a:r>
            <a:endParaRPr lang="en-US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55AEBD7B-905E-748A-6377-5F617316A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06704"/>
              </p:ext>
            </p:extLst>
          </p:nvPr>
        </p:nvGraphicFramePr>
        <p:xfrm>
          <a:off x="6579760" y="2576786"/>
          <a:ext cx="553921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77">
                  <a:extLst>
                    <a:ext uri="{9D8B030D-6E8A-4147-A177-3AD203B41FA5}">
                      <a16:colId xmlns:a16="http://schemas.microsoft.com/office/drawing/2014/main" val="1905012034"/>
                    </a:ext>
                  </a:extLst>
                </a:gridCol>
                <a:gridCol w="4177338">
                  <a:extLst>
                    <a:ext uri="{9D8B030D-6E8A-4147-A177-3AD203B41FA5}">
                      <a16:colId xmlns:a16="http://schemas.microsoft.com/office/drawing/2014/main" val="993780958"/>
                    </a:ext>
                  </a:extLst>
                </a:gridCol>
              </a:tblGrid>
              <a:tr h="690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Source of Date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NMD_Dashboards_Master_Data_28_Nov.xlsx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8493"/>
                  </a:ext>
                </a:extLst>
              </a:tr>
              <a:tr h="274412">
                <a:tc>
                  <a:txBody>
                    <a:bodyPr/>
                    <a:lstStyle/>
                    <a:p>
                      <a:r>
                        <a:rPr lang="en-US" sz="1600" dirty="0"/>
                        <a:t>Sheet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Data-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902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1600" dirty="0"/>
                        <a:t>Frequency of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8488"/>
                  </a:ext>
                </a:extLst>
              </a:tr>
              <a:tr h="974776"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077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9AF2767-EDD0-AFE5-2179-36FC72D35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971" y="4481909"/>
            <a:ext cx="4047078" cy="1972755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C42A984-B7B2-DCA6-E4C1-4658421320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526" y="2370443"/>
            <a:ext cx="11918948" cy="1131622"/>
          </a:xfrm>
          <a:prstGeom prst="bentConnector3">
            <a:avLst>
              <a:gd name="adj1" fmla="val 4808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52AA1D9-9BF2-4341-DAA4-D34C686AA141}"/>
              </a:ext>
            </a:extLst>
          </p:cNvPr>
          <p:cNvSpPr/>
          <p:nvPr/>
        </p:nvSpPr>
        <p:spPr>
          <a:xfrm>
            <a:off x="5334000" y="4876800"/>
            <a:ext cx="84772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3C5E-2288-B828-7272-E641128A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355599"/>
            <a:ext cx="10515600" cy="6508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Roll out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11C2E7-2FF7-C28E-16EE-8E06A0A22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85692"/>
              </p:ext>
            </p:extLst>
          </p:nvPr>
        </p:nvGraphicFramePr>
        <p:xfrm>
          <a:off x="873760" y="1263650"/>
          <a:ext cx="11064239" cy="392012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0177">
                  <a:extLst>
                    <a:ext uri="{9D8B030D-6E8A-4147-A177-3AD203B41FA5}">
                      <a16:colId xmlns:a16="http://schemas.microsoft.com/office/drawing/2014/main" val="1690766383"/>
                    </a:ext>
                  </a:extLst>
                </a:gridCol>
                <a:gridCol w="3668623">
                  <a:extLst>
                    <a:ext uri="{9D8B030D-6E8A-4147-A177-3AD203B41FA5}">
                      <a16:colId xmlns:a16="http://schemas.microsoft.com/office/drawing/2014/main" val="373074005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65329025"/>
                    </a:ext>
                  </a:extLst>
                </a:gridCol>
                <a:gridCol w="526132">
                  <a:extLst>
                    <a:ext uri="{9D8B030D-6E8A-4147-A177-3AD203B41FA5}">
                      <a16:colId xmlns:a16="http://schemas.microsoft.com/office/drawing/2014/main" val="3992706399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1310344810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609691050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2033212710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383264828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2172462573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4009995885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1385634032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3037264225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2084610832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1553596681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1262117766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2381323430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683886962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3629825220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263748887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3733186348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2293130575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3891518748"/>
                    </a:ext>
                  </a:extLst>
                </a:gridCol>
                <a:gridCol w="299033">
                  <a:extLst>
                    <a:ext uri="{9D8B030D-6E8A-4147-A177-3AD203B41FA5}">
                      <a16:colId xmlns:a16="http://schemas.microsoft.com/office/drawing/2014/main" val="2864601376"/>
                    </a:ext>
                  </a:extLst>
                </a:gridCol>
              </a:tblGrid>
              <a:tr h="212350"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Sl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No.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 Activities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Q4-22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Q1-23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6227"/>
                  </a:ext>
                </a:extLst>
              </a:tr>
              <a:tr h="212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November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December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Jan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Feb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March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92463"/>
                  </a:ext>
                </a:extLst>
              </a:tr>
              <a:tr h="59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44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45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46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47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48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49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50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51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 52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Wk1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Wk2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Wk3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Wk5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Wk6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Wk7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Wk8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Wk9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Wk10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Wk11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Wk12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67097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Digital Dashboard- </a:t>
                      </a:r>
                      <a:r>
                        <a:rPr lang="en-US" sz="1050" u="none" strike="noStrike" dirty="0" err="1">
                          <a:effectLst/>
                        </a:rPr>
                        <a:t>Intial</a:t>
                      </a:r>
                      <a:r>
                        <a:rPr lang="en-US" sz="1050" u="none" strike="noStrike" dirty="0">
                          <a:effectLst/>
                        </a:rPr>
                        <a:t> review with customer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704731208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Customer feedback Sessions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2084442646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Digital Dashboard- Structure finalization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569942478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Customer approval on final dashboard contents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3063765848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Input gathering and data sanity check- end of Nov.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2385231023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Identification of suitable source of capturing the data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3975431036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Dashboard Build- Phase1( Without Metrics and Lab details)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135758663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Dashboard Build- Phase2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3920262534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Validation of the Dashboard( Similar to End user Validation)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974125087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Workflow for capturing the data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604701803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Final Roll out to GDC team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23147382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2972425465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2310077164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2029355201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1" marR="5371" marT="5371" marB="0" anchor="b"/>
                </a:tc>
                <a:extLst>
                  <a:ext uri="{0D108BD9-81ED-4DB2-BD59-A6C34878D82A}">
                    <a16:rowId xmlns:a16="http://schemas.microsoft.com/office/drawing/2014/main" val="34886602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81F01-0064-4003-3BD8-495770520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87850"/>
              </p:ext>
            </p:extLst>
          </p:nvPr>
        </p:nvGraphicFramePr>
        <p:xfrm>
          <a:off x="751840" y="5875655"/>
          <a:ext cx="2438400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812238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1171294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Ongoing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1299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Planned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53882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0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260C15-8A89-B834-8A06-4003CED5EE39}"/>
              </a:ext>
            </a:extLst>
          </p:cNvPr>
          <p:cNvSpPr txBox="1"/>
          <p:nvPr/>
        </p:nvSpPr>
        <p:spPr>
          <a:xfrm>
            <a:off x="4460199" y="5690989"/>
            <a:ext cx="32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Varun to update / split #7 and #8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5119A-BC90-6145-33D3-0B906E23FAE8}"/>
              </a:ext>
            </a:extLst>
          </p:cNvPr>
          <p:cNvCxnSpPr/>
          <p:nvPr/>
        </p:nvCxnSpPr>
        <p:spPr>
          <a:xfrm>
            <a:off x="1674796" y="3551722"/>
            <a:ext cx="3031958" cy="213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4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F40B-3501-1DD6-8B7C-66E1BDFE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539" y="2970212"/>
            <a:ext cx="3271787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 of the Slide</a:t>
            </a:r>
          </a:p>
        </p:txBody>
      </p:sp>
    </p:spTree>
    <p:extLst>
      <p:ext uri="{BB962C8B-B14F-4D97-AF65-F5344CB8AC3E}">
        <p14:creationId xmlns:p14="http://schemas.microsoft.com/office/powerpoint/2010/main" val="104440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2B5-E207-3941-D6D7-38D03F18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292418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NMD GDC Dashboard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FBF1A-3D72-9E17-8E49-DFBAA85BBA88}"/>
              </a:ext>
            </a:extLst>
          </p:cNvPr>
          <p:cNvSpPr txBox="1"/>
          <p:nvPr/>
        </p:nvSpPr>
        <p:spPr>
          <a:xfrm>
            <a:off x="701040" y="1391920"/>
            <a:ext cx="772224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Dashboards will be represented based on type of view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DVP 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GDC Head 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Functional Leads/Service Delivery Leads View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Dashboards will be rolled out in 2 phases and classified 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Master Data for the Dashboards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Data source shall be excel file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Each of the dashboard classified above shall have one spreadsheet each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3F36BE7-9586-A274-E530-588FCB6C6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91601"/>
              </p:ext>
            </p:extLst>
          </p:nvPr>
        </p:nvGraphicFramePr>
        <p:xfrm>
          <a:off x="879800" y="3144169"/>
          <a:ext cx="566925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600">
                  <a:extLst>
                    <a:ext uri="{9D8B030D-6E8A-4147-A177-3AD203B41FA5}">
                      <a16:colId xmlns:a16="http://schemas.microsoft.com/office/drawing/2014/main" val="4118029876"/>
                    </a:ext>
                  </a:extLst>
                </a:gridCol>
                <a:gridCol w="3094650">
                  <a:extLst>
                    <a:ext uri="{9D8B030D-6E8A-4147-A177-3AD203B41FA5}">
                      <a16:colId xmlns:a16="http://schemas.microsoft.com/office/drawing/2014/main" val="3033445926"/>
                    </a:ext>
                  </a:extLst>
                </a:gridCol>
              </a:tblGrid>
              <a:tr h="64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Phase 1 Roll out: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Phase 2 Roll out: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38595"/>
                  </a:ext>
                </a:extLst>
              </a:tr>
              <a:tr h="1203029">
                <a:tc>
                  <a:txBody>
                    <a:bodyPr/>
                    <a:lstStyle/>
                    <a:p>
                      <a:pPr marL="346075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/>
                        <a:t>Executive Dashboard</a:t>
                      </a:r>
                    </a:p>
                    <a:p>
                      <a:pPr marL="346075" lvl="1" indent="-285750">
                        <a:buFont typeface="+mj-lt"/>
                        <a:buAutoNum type="arabicPeriod"/>
                      </a:pPr>
                      <a:r>
                        <a:rPr lang="en-US" dirty="0"/>
                        <a:t>Resource Dashboard</a:t>
                      </a:r>
                    </a:p>
                    <a:p>
                      <a:pPr marL="346075" lvl="1" indent="-285750">
                        <a:buFont typeface="+mj-lt"/>
                        <a:buAutoNum type="arabicPeriod"/>
                      </a:pPr>
                      <a:r>
                        <a:rPr lang="en-US" dirty="0"/>
                        <a:t>Financial Dashboard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-342900">
                        <a:buFont typeface="+mj-lt"/>
                        <a:buAutoNum type="arabicPeriod"/>
                      </a:pPr>
                      <a:r>
                        <a:rPr lang="en-US" dirty="0"/>
                        <a:t>Program Metrics</a:t>
                      </a:r>
                    </a:p>
                    <a:p>
                      <a:pPr marL="342900" lvl="1" indent="-342900">
                        <a:buFont typeface="+mj-lt"/>
                        <a:buAutoNum type="arabicPeriod"/>
                      </a:pPr>
                      <a:r>
                        <a:rPr lang="en-US" dirty="0"/>
                        <a:t>Inventory Dashboard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2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88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B935-D072-BD0D-12AE-060B208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"/>
            <a:ext cx="10515600" cy="7636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GDC Dashboard- Access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428176-0198-65F8-2CAC-C1944F8DB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08515"/>
              </p:ext>
            </p:extLst>
          </p:nvPr>
        </p:nvGraphicFramePr>
        <p:xfrm>
          <a:off x="297179" y="744958"/>
          <a:ext cx="11597641" cy="601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42463358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649726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615828440"/>
                    </a:ext>
                  </a:extLst>
                </a:gridCol>
                <a:gridCol w="3771901">
                  <a:extLst>
                    <a:ext uri="{9D8B030D-6E8A-4147-A177-3AD203B41FA5}">
                      <a16:colId xmlns:a16="http://schemas.microsoft.com/office/drawing/2014/main" val="3087048133"/>
                    </a:ext>
                  </a:extLst>
                </a:gridCol>
                <a:gridCol w="3208020">
                  <a:extLst>
                    <a:ext uri="{9D8B030D-6E8A-4147-A177-3AD203B41FA5}">
                      <a16:colId xmlns:a16="http://schemas.microsoft.com/office/drawing/2014/main" val="175176318"/>
                    </a:ext>
                  </a:extLst>
                </a:gridCol>
              </a:tblGrid>
              <a:tr h="501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Dashboard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Frequency of updates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DVP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GDC Head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Functional Leads / Service Delivery Leads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5126106"/>
                  </a:ext>
                </a:extLst>
              </a:tr>
              <a:tr h="915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Summary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Dashboard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Level Key Program RAG Status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Milestones/Metrics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Message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Risk/ Issue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Dashboard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Level Key Program RAG Status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Milestones/Metrics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Message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Risk/ Issue</a:t>
                      </a:r>
                    </a:p>
                    <a:p>
                      <a:pPr marL="0" indent="0" algn="l" fontAlgn="b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45304"/>
                  </a:ext>
                </a:extLst>
              </a:tr>
              <a:tr h="915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1) Program Metrics ( Quality , Performance)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2) Training Compliance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3) Program level Risks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1) Functional level Metrics ( Quality , Performance)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2) Training Compliance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3) Functional level Risks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45895"/>
                  </a:ext>
                </a:extLst>
              </a:tr>
              <a:tr h="1881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Metrics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Resource Utilization -Overall  GDC</a:t>
                      </a:r>
                    </a:p>
                  </a:txBody>
                  <a:tcPr marL="6350" marR="6350" marT="6350" marB="0" anchor="b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Resource Utilization -Overall  GDC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Resource Experience Levels- Across GDC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Resource Experience in abbott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Resource Onboarding Status across GDC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 Resource attrition across GDC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6) Resource Upskill across GDC</a:t>
                      </a:r>
                    </a:p>
                  </a:txBody>
                  <a:tcPr marL="6350" marR="6350" marT="6350" marB="0" anchor="b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Functional Lead's login-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Resource Utilization -Program wise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Resource Experience Levels- Program wise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Resource Experience in abbott -Program wise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Resource Onboarding Status - Program wise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Resource attrition Program wise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 Resource Upskill Program wise</a:t>
                      </a:r>
                    </a:p>
                  </a:txBody>
                  <a:tcPr marL="6350" marR="6350" marT="6350" marB="0" anchor="b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20296"/>
                  </a:ext>
                </a:extLst>
              </a:tr>
              <a:tr h="689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Metrics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Financial Burn down</a:t>
                      </a:r>
                    </a:p>
                    <a:p>
                      <a:pPr marL="0" indent="0" algn="l" fontAlgn="b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Program level Burn down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Functional /Program Financial burn down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5083"/>
                  </a:ext>
                </a:extLst>
              </a:tr>
              <a:tr h="915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Utilization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Bi-Weekly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Lab utilization Summary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Lab utilization Summary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Asset specific utilization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 Inventory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 Calibration / PM  summary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utilization Summary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 specific utilization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specific asset utilization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Calibration / PM  summary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3816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2C6E1F-2B20-E1CA-185E-1325807C6444}"/>
              </a:ext>
            </a:extLst>
          </p:cNvPr>
          <p:cNvSpPr/>
          <p:nvPr/>
        </p:nvSpPr>
        <p:spPr>
          <a:xfrm>
            <a:off x="7783879" y="298291"/>
            <a:ext cx="731520" cy="331629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E7822-995B-C32D-2A80-F270CE2D55E2}"/>
              </a:ext>
            </a:extLst>
          </p:cNvPr>
          <p:cNvSpPr/>
          <p:nvPr/>
        </p:nvSpPr>
        <p:spPr>
          <a:xfrm>
            <a:off x="9868205" y="300056"/>
            <a:ext cx="731520" cy="3316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6F905-6A96-5FA8-85BD-0414241CF91D}"/>
              </a:ext>
            </a:extLst>
          </p:cNvPr>
          <p:cNvSpPr txBox="1"/>
          <p:nvPr/>
        </p:nvSpPr>
        <p:spPr>
          <a:xfrm>
            <a:off x="8515399" y="311983"/>
            <a:ext cx="13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Phase 1 Roll 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D7325-4CD7-2CF9-3E64-99D8FC4F3D4A}"/>
              </a:ext>
            </a:extLst>
          </p:cNvPr>
          <p:cNvSpPr txBox="1"/>
          <p:nvPr/>
        </p:nvSpPr>
        <p:spPr>
          <a:xfrm>
            <a:off x="10599725" y="323908"/>
            <a:ext cx="13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Phase 2 Roll out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E0C2B8-8D24-7363-FB04-AC0A77395417}"/>
              </a:ext>
            </a:extLst>
          </p:cNvPr>
          <p:cNvSpPr/>
          <p:nvPr/>
        </p:nvSpPr>
        <p:spPr>
          <a:xfrm>
            <a:off x="5698746" y="300056"/>
            <a:ext cx="731520" cy="3316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94FC1-5920-FB11-8F58-6D326B305978}"/>
              </a:ext>
            </a:extLst>
          </p:cNvPr>
          <p:cNvSpPr txBox="1"/>
          <p:nvPr/>
        </p:nvSpPr>
        <p:spPr>
          <a:xfrm>
            <a:off x="6382409" y="322143"/>
            <a:ext cx="125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Applicable</a:t>
            </a:r>
          </a:p>
        </p:txBody>
      </p:sp>
    </p:spTree>
    <p:extLst>
      <p:ext uri="{BB962C8B-B14F-4D97-AF65-F5344CB8AC3E}">
        <p14:creationId xmlns:p14="http://schemas.microsoft.com/office/powerpoint/2010/main" val="247977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B3B2-89DA-99C2-C99B-5783D0F7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384425"/>
            <a:ext cx="3975100" cy="1325563"/>
          </a:xfrm>
        </p:spPr>
        <p:txBody>
          <a:bodyPr/>
          <a:lstStyle/>
          <a:p>
            <a:r>
              <a:rPr lang="en-US" dirty="0"/>
              <a:t>DVP Head View</a:t>
            </a:r>
          </a:p>
        </p:txBody>
      </p:sp>
    </p:spTree>
    <p:extLst>
      <p:ext uri="{BB962C8B-B14F-4D97-AF65-F5344CB8AC3E}">
        <p14:creationId xmlns:p14="http://schemas.microsoft.com/office/powerpoint/2010/main" val="398735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D24C-AE7D-45B3-94C2-1F3E47BC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20" y="96451"/>
            <a:ext cx="11430000" cy="478537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DVP View: Executive Dashboard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BE182-24E6-4BC8-8522-A33236CA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AB437D-BF05-4B8E-9A83-242B2B4A18A9}"/>
              </a:ext>
            </a:extLst>
          </p:cNvPr>
          <p:cNvCxnSpPr>
            <a:cxnSpLocks/>
          </p:cNvCxnSpPr>
          <p:nvPr/>
        </p:nvCxnSpPr>
        <p:spPr>
          <a:xfrm flipV="1">
            <a:off x="5982948" y="609607"/>
            <a:ext cx="2682" cy="602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D76F2-9ED4-404D-B995-C82736527BE1}"/>
              </a:ext>
            </a:extLst>
          </p:cNvPr>
          <p:cNvCxnSpPr>
            <a:cxnSpLocks/>
          </p:cNvCxnSpPr>
          <p:nvPr/>
        </p:nvCxnSpPr>
        <p:spPr>
          <a:xfrm>
            <a:off x="381000" y="3279100"/>
            <a:ext cx="11429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82D72-1FDC-450D-A3D8-6F2A0D35BC4F}"/>
              </a:ext>
            </a:extLst>
          </p:cNvPr>
          <p:cNvSpPr/>
          <p:nvPr/>
        </p:nvSpPr>
        <p:spPr>
          <a:xfrm>
            <a:off x="788276" y="609607"/>
            <a:ext cx="3184634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Health Indicators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F72A9A7-F324-4645-91F2-A7B66FCB6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50986"/>
              </p:ext>
            </p:extLst>
          </p:nvPr>
        </p:nvGraphicFramePr>
        <p:xfrm>
          <a:off x="381000" y="1057264"/>
          <a:ext cx="5284076" cy="22410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1019">
                  <a:extLst>
                    <a:ext uri="{9D8B030D-6E8A-4147-A177-3AD203B41FA5}">
                      <a16:colId xmlns:a16="http://schemas.microsoft.com/office/drawing/2014/main" val="2956222742"/>
                    </a:ext>
                  </a:extLst>
                </a:gridCol>
                <a:gridCol w="1321019">
                  <a:extLst>
                    <a:ext uri="{9D8B030D-6E8A-4147-A177-3AD203B41FA5}">
                      <a16:colId xmlns:a16="http://schemas.microsoft.com/office/drawing/2014/main" val="3628062811"/>
                    </a:ext>
                  </a:extLst>
                </a:gridCol>
                <a:gridCol w="1321019">
                  <a:extLst>
                    <a:ext uri="{9D8B030D-6E8A-4147-A177-3AD203B41FA5}">
                      <a16:colId xmlns:a16="http://schemas.microsoft.com/office/drawing/2014/main" val="1736674205"/>
                    </a:ext>
                  </a:extLst>
                </a:gridCol>
                <a:gridCol w="1321019">
                  <a:extLst>
                    <a:ext uri="{9D8B030D-6E8A-4147-A177-3AD203B41FA5}">
                      <a16:colId xmlns:a16="http://schemas.microsoft.com/office/drawing/2014/main" val="2365290814"/>
                    </a:ext>
                  </a:extLst>
                </a:gridCol>
              </a:tblGrid>
              <a:tr h="400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Jupiter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Aquarius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474342"/>
                  </a:ext>
                </a:extLst>
              </a:tr>
              <a:tr h="400249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259578"/>
                  </a:ext>
                </a:extLst>
              </a:tr>
              <a:tr h="400249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508"/>
                  </a:ext>
                </a:extLst>
              </a:tr>
              <a:tr h="400249">
                <a:tc>
                  <a:txBody>
                    <a:bodyPr/>
                    <a:lstStyle/>
                    <a:p>
                      <a:r>
                        <a:rPr lang="en-US" dirty="0"/>
                        <a:t>Schedule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47333"/>
                  </a:ext>
                </a:extLst>
              </a:tr>
              <a:tr h="400249">
                <a:tc>
                  <a:txBody>
                    <a:bodyPr/>
                    <a:lstStyle/>
                    <a:p>
                      <a:r>
                        <a:rPr lang="en-US" dirty="0"/>
                        <a:t>Overall, Health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553232"/>
                  </a:ext>
                </a:extLst>
              </a:tr>
            </a:tbl>
          </a:graphicData>
        </a:graphic>
      </p:graphicFrame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69354BB-271C-4C5D-9746-DB97F9FE6874}"/>
              </a:ext>
            </a:extLst>
          </p:cNvPr>
          <p:cNvSpPr/>
          <p:nvPr/>
        </p:nvSpPr>
        <p:spPr>
          <a:xfrm>
            <a:off x="2089990" y="1547945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7F0624C-ECF0-4610-A953-8A7547146EC2}"/>
              </a:ext>
            </a:extLst>
          </p:cNvPr>
          <p:cNvSpPr/>
          <p:nvPr/>
        </p:nvSpPr>
        <p:spPr>
          <a:xfrm>
            <a:off x="2088496" y="2037814"/>
            <a:ext cx="357356" cy="336308"/>
          </a:xfrm>
          <a:prstGeom prst="flowChartConnector">
            <a:avLst/>
          </a:prstGeom>
          <a:solidFill>
            <a:srgbClr val="FFC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4F7658F-FA97-4670-BC05-4BC7D19EB2D1}"/>
              </a:ext>
            </a:extLst>
          </p:cNvPr>
          <p:cNvSpPr/>
          <p:nvPr/>
        </p:nvSpPr>
        <p:spPr>
          <a:xfrm>
            <a:off x="2088496" y="2437230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651ECDB-4D06-400F-9048-17910955E5DC}"/>
              </a:ext>
            </a:extLst>
          </p:cNvPr>
          <p:cNvSpPr/>
          <p:nvPr/>
        </p:nvSpPr>
        <p:spPr>
          <a:xfrm>
            <a:off x="2088496" y="2815599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5C5D03-C952-4E6F-9CFA-99BC97D5F92E}"/>
              </a:ext>
            </a:extLst>
          </p:cNvPr>
          <p:cNvSpPr/>
          <p:nvPr/>
        </p:nvSpPr>
        <p:spPr>
          <a:xfrm>
            <a:off x="7886120" y="645092"/>
            <a:ext cx="3184634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Messages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17BEC1A-2838-409F-B0ED-D600E5A3D754}"/>
              </a:ext>
            </a:extLst>
          </p:cNvPr>
          <p:cNvSpPr/>
          <p:nvPr/>
        </p:nvSpPr>
        <p:spPr>
          <a:xfrm>
            <a:off x="6215879" y="1271752"/>
            <a:ext cx="5595116" cy="84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42EECC-7303-449A-971A-0A118402A274}"/>
              </a:ext>
            </a:extLst>
          </p:cNvPr>
          <p:cNvSpPr/>
          <p:nvPr/>
        </p:nvSpPr>
        <p:spPr>
          <a:xfrm>
            <a:off x="6204814" y="2249214"/>
            <a:ext cx="5571471" cy="804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Jupiter Release: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959753-A938-47D6-8BE1-342DD55CED04}"/>
              </a:ext>
            </a:extLst>
          </p:cNvPr>
          <p:cNvSpPr/>
          <p:nvPr/>
        </p:nvSpPr>
        <p:spPr>
          <a:xfrm>
            <a:off x="788276" y="3472260"/>
            <a:ext cx="3184634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Milestones/Metrics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58D519-B1F7-4275-A116-3EB42359C1DA}"/>
              </a:ext>
            </a:extLst>
          </p:cNvPr>
          <p:cNvSpPr/>
          <p:nvPr/>
        </p:nvSpPr>
        <p:spPr>
          <a:xfrm>
            <a:off x="7822307" y="3439422"/>
            <a:ext cx="3184634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Risks/Issues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EF4C79-313F-4D2D-B64A-AB6E20D5E647}"/>
              </a:ext>
            </a:extLst>
          </p:cNvPr>
          <p:cNvSpPr/>
          <p:nvPr/>
        </p:nvSpPr>
        <p:spPr>
          <a:xfrm>
            <a:off x="6205371" y="3851317"/>
            <a:ext cx="5571471" cy="277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Jupiter Release: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B8996F7-FD0C-4049-BF94-8614EBD919F5}"/>
              </a:ext>
            </a:extLst>
          </p:cNvPr>
          <p:cNvSpPr/>
          <p:nvPr/>
        </p:nvSpPr>
        <p:spPr>
          <a:xfrm>
            <a:off x="114646" y="3892703"/>
            <a:ext cx="5571452" cy="1213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Jupiter Release: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484A488-652E-4D3C-BE48-F5766F3EC72F}"/>
              </a:ext>
            </a:extLst>
          </p:cNvPr>
          <p:cNvSpPr/>
          <p:nvPr/>
        </p:nvSpPr>
        <p:spPr>
          <a:xfrm>
            <a:off x="130412" y="5243316"/>
            <a:ext cx="5658144" cy="14987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Jupiter Release: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689891-A7FD-4E14-A7D4-AEFF13452CC5}"/>
              </a:ext>
            </a:extLst>
          </p:cNvPr>
          <p:cNvSpPr/>
          <p:nvPr/>
        </p:nvSpPr>
        <p:spPr>
          <a:xfrm>
            <a:off x="167202" y="5312977"/>
            <a:ext cx="1786761" cy="1388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Quality Metrics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er Release: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335A54-A343-4259-88E7-F70413F558D5}"/>
              </a:ext>
            </a:extLst>
          </p:cNvPr>
          <p:cNvSpPr/>
          <p:nvPr/>
        </p:nvSpPr>
        <p:spPr>
          <a:xfrm>
            <a:off x="2059046" y="5339254"/>
            <a:ext cx="1786761" cy="1388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Performance Metrics</a:t>
            </a:r>
            <a:r>
              <a:rPr lang="en-US" sz="2000" dirty="0"/>
              <a:t> 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/>
              <a:t>lease: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67B455-6F5F-47EF-AC6F-271C3B6CEE16}"/>
              </a:ext>
            </a:extLst>
          </p:cNvPr>
          <p:cNvSpPr/>
          <p:nvPr/>
        </p:nvSpPr>
        <p:spPr>
          <a:xfrm>
            <a:off x="3930870" y="5318234"/>
            <a:ext cx="1728938" cy="1388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Training Compliance</a:t>
            </a:r>
            <a:r>
              <a:rPr lang="en-US" sz="2400" dirty="0"/>
              <a:t> </a:t>
            </a:r>
            <a:r>
              <a:rPr lang="en-US" dirty="0"/>
              <a:t>Release: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68631-7D5C-E5A3-6549-873432832DA9}"/>
              </a:ext>
            </a:extLst>
          </p:cNvPr>
          <p:cNvSpPr txBox="1"/>
          <p:nvPr/>
        </p:nvSpPr>
        <p:spPr>
          <a:xfrm>
            <a:off x="6312715" y="1257937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Gemini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46659-8408-6CEF-BC86-7CB695F453A5}"/>
              </a:ext>
            </a:extLst>
          </p:cNvPr>
          <p:cNvSpPr txBox="1"/>
          <p:nvPr/>
        </p:nvSpPr>
        <p:spPr>
          <a:xfrm>
            <a:off x="7326425" y="1312479"/>
            <a:ext cx="430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FDA Approval Received,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Design Transfer Completed,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Launch planned during Jan’2023.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A2774-DF2C-C5A4-97EE-D722E863F48E}"/>
              </a:ext>
            </a:extLst>
          </p:cNvPr>
          <p:cNvSpPr txBox="1"/>
          <p:nvPr/>
        </p:nvSpPr>
        <p:spPr>
          <a:xfrm>
            <a:off x="6375175" y="2204816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Jupiter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68663-AD12-90FC-9A5B-D91E2F357BF1}"/>
              </a:ext>
            </a:extLst>
          </p:cNvPr>
          <p:cNvSpPr txBox="1"/>
          <p:nvPr/>
        </p:nvSpPr>
        <p:spPr>
          <a:xfrm>
            <a:off x="7388885" y="2259358"/>
            <a:ext cx="430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Design Input Completed,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Launch planned during Dec’2023 or Jan’2024 based on FDA approval.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F42D3-9311-244C-B33E-73CB2CFB3ADA}"/>
              </a:ext>
            </a:extLst>
          </p:cNvPr>
          <p:cNvSpPr txBox="1"/>
          <p:nvPr/>
        </p:nvSpPr>
        <p:spPr>
          <a:xfrm>
            <a:off x="197182" y="3851317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Jupiter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EEA7B-9B18-91B7-46EA-B8569A39A1A0}"/>
              </a:ext>
            </a:extLst>
          </p:cNvPr>
          <p:cNvSpPr txBox="1"/>
          <p:nvPr/>
        </p:nvSpPr>
        <p:spPr>
          <a:xfrm>
            <a:off x="1260601" y="3851317"/>
            <a:ext cx="449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DIDR – 07</a:t>
            </a:r>
            <a:r>
              <a:rPr lang="en-US" sz="1600" baseline="30000" dirty="0"/>
              <a:t>th</a:t>
            </a:r>
            <a:r>
              <a:rPr lang="en-US" sz="1600" dirty="0"/>
              <a:t> Oct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DODR – 16</a:t>
            </a:r>
            <a:r>
              <a:rPr lang="en-US" sz="1600" baseline="30000" dirty="0"/>
              <a:t>th</a:t>
            </a:r>
            <a:r>
              <a:rPr lang="en-US" sz="1600" dirty="0"/>
              <a:t> Jan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DVDR –  14</a:t>
            </a:r>
            <a:r>
              <a:rPr lang="en-US" sz="1600" baseline="30000" dirty="0"/>
              <a:t>th</a:t>
            </a:r>
            <a:r>
              <a:rPr lang="en-US" sz="1600" dirty="0"/>
              <a:t> Apr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FDA BSI Submission – 28</a:t>
            </a:r>
            <a:r>
              <a:rPr lang="en-US" sz="1600" baseline="30000" dirty="0"/>
              <a:t>th</a:t>
            </a:r>
            <a:r>
              <a:rPr lang="en-US" sz="1600" dirty="0"/>
              <a:t> Apr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FDA Approval Expected – 01</a:t>
            </a:r>
            <a:r>
              <a:rPr lang="en-US" sz="1600" baseline="30000" dirty="0"/>
              <a:t>st</a:t>
            </a:r>
            <a:r>
              <a:rPr lang="en-US" sz="1600" dirty="0"/>
              <a:t> Dec 2023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F7EEA-936F-1825-9A2C-B94C238C6271}"/>
              </a:ext>
            </a:extLst>
          </p:cNvPr>
          <p:cNvSpPr txBox="1"/>
          <p:nvPr/>
        </p:nvSpPr>
        <p:spPr>
          <a:xfrm rot="19185996">
            <a:off x="4385590" y="4243258"/>
            <a:ext cx="460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Under review with customer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12208F-C417-07F8-329D-F28E773DD718}"/>
              </a:ext>
            </a:extLst>
          </p:cNvPr>
          <p:cNvSpPr/>
          <p:nvPr/>
        </p:nvSpPr>
        <p:spPr>
          <a:xfrm>
            <a:off x="3470931" y="1534674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03FF1EA-190D-846E-13DE-1B8554F097BD}"/>
              </a:ext>
            </a:extLst>
          </p:cNvPr>
          <p:cNvSpPr/>
          <p:nvPr/>
        </p:nvSpPr>
        <p:spPr>
          <a:xfrm>
            <a:off x="3470931" y="1945219"/>
            <a:ext cx="357356" cy="336308"/>
          </a:xfrm>
          <a:prstGeom prst="flowChartConnector">
            <a:avLst/>
          </a:prstGeom>
          <a:solidFill>
            <a:srgbClr val="FFC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044A15D-8AFD-98C9-0F60-86411C395752}"/>
              </a:ext>
            </a:extLst>
          </p:cNvPr>
          <p:cNvSpPr/>
          <p:nvPr/>
        </p:nvSpPr>
        <p:spPr>
          <a:xfrm>
            <a:off x="3470931" y="2344635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875A72F-0C0E-93AA-4103-2774848C8D7B}"/>
              </a:ext>
            </a:extLst>
          </p:cNvPr>
          <p:cNvSpPr/>
          <p:nvPr/>
        </p:nvSpPr>
        <p:spPr>
          <a:xfrm>
            <a:off x="3470931" y="2723004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1C39A13-FE4F-22D2-9EE9-A33DA6CDE213}"/>
              </a:ext>
            </a:extLst>
          </p:cNvPr>
          <p:cNvSpPr/>
          <p:nvPr/>
        </p:nvSpPr>
        <p:spPr>
          <a:xfrm>
            <a:off x="4814816" y="1554203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3A65F09E-1AF2-24E0-B47D-F203C342D6DC}"/>
              </a:ext>
            </a:extLst>
          </p:cNvPr>
          <p:cNvSpPr/>
          <p:nvPr/>
        </p:nvSpPr>
        <p:spPr>
          <a:xfrm>
            <a:off x="4814816" y="1964748"/>
            <a:ext cx="357356" cy="336308"/>
          </a:xfrm>
          <a:prstGeom prst="flowChartConnector">
            <a:avLst/>
          </a:prstGeom>
          <a:solidFill>
            <a:srgbClr val="FFC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C2D4D46-6834-34A0-02D1-441C76FDD596}"/>
              </a:ext>
            </a:extLst>
          </p:cNvPr>
          <p:cNvSpPr/>
          <p:nvPr/>
        </p:nvSpPr>
        <p:spPr>
          <a:xfrm>
            <a:off x="4814816" y="2364164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9A39961E-05A7-177D-DD90-AF2ADB05823A}"/>
              </a:ext>
            </a:extLst>
          </p:cNvPr>
          <p:cNvSpPr/>
          <p:nvPr/>
        </p:nvSpPr>
        <p:spPr>
          <a:xfrm>
            <a:off x="4814816" y="2742533"/>
            <a:ext cx="357356" cy="336308"/>
          </a:xfrm>
          <a:prstGeom prst="flowChartConnector">
            <a:avLst/>
          </a:prstGeom>
          <a:solidFill>
            <a:srgbClr val="82C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7A6F-E721-51DC-B973-EC550BE9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DVP View: Executive Dashboard: Data Source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3FB0A7B6-BE31-F31F-AED5-B7D4E02A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14282"/>
              </p:ext>
            </p:extLst>
          </p:nvPr>
        </p:nvGraphicFramePr>
        <p:xfrm>
          <a:off x="381000" y="3652518"/>
          <a:ext cx="5168900" cy="267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126">
                  <a:extLst>
                    <a:ext uri="{9D8B030D-6E8A-4147-A177-3AD203B41FA5}">
                      <a16:colId xmlns:a16="http://schemas.microsoft.com/office/drawing/2014/main" val="1905012034"/>
                    </a:ext>
                  </a:extLst>
                </a:gridCol>
                <a:gridCol w="3588774">
                  <a:extLst>
                    <a:ext uri="{9D8B030D-6E8A-4147-A177-3AD203B41FA5}">
                      <a16:colId xmlns:a16="http://schemas.microsoft.com/office/drawing/2014/main" val="993780958"/>
                    </a:ext>
                  </a:extLst>
                </a:gridCol>
              </a:tblGrid>
              <a:tr h="950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of 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NMD_Dashboards_Master_Data_28_Nov.xlsx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8493"/>
                  </a:ext>
                </a:extLst>
              </a:tr>
              <a:tr h="543364">
                <a:tc>
                  <a:txBody>
                    <a:bodyPr/>
                    <a:lstStyle/>
                    <a:p>
                      <a:r>
                        <a:rPr lang="en-US" dirty="0"/>
                        <a:t>Sheet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“Master Data-Executive Dashboard”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9026"/>
                  </a:ext>
                </a:extLst>
              </a:tr>
              <a:tr h="543364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Refer to 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67524"/>
                  </a:ext>
                </a:extLst>
              </a:tr>
              <a:tr h="543364">
                <a:tc>
                  <a:txBody>
                    <a:bodyPr/>
                    <a:lstStyle/>
                    <a:p>
                      <a:r>
                        <a:rPr lang="en-US" dirty="0"/>
                        <a:t>Frequency of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8488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F892A061-B770-2C9F-479D-CFA9FCA5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52" y="979915"/>
            <a:ext cx="4723448" cy="2483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1E853A-A577-5B68-9A75-3C5AB78CBDA6}"/>
              </a:ext>
            </a:extLst>
          </p:cNvPr>
          <p:cNvSpPr txBox="1"/>
          <p:nvPr/>
        </p:nvSpPr>
        <p:spPr>
          <a:xfrm>
            <a:off x="10789920" y="6502400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55640-2D51-4ADA-C644-81E72EFC7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1" y="607694"/>
            <a:ext cx="5476875" cy="2867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AB901-8F2F-5233-8F2C-44A3D5682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621" y="4082414"/>
            <a:ext cx="6430802" cy="1795671"/>
          </a:xfrm>
          <a:prstGeom prst="rect">
            <a:avLst/>
          </a:prstGeom>
        </p:spPr>
      </p:pic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B78675EE-7203-3874-FF75-0BFDF67ADE06}"/>
              </a:ext>
            </a:extLst>
          </p:cNvPr>
          <p:cNvSpPr/>
          <p:nvPr/>
        </p:nvSpPr>
        <p:spPr>
          <a:xfrm>
            <a:off x="5766436" y="4124960"/>
            <a:ext cx="4647564" cy="687672"/>
          </a:xfrm>
          <a:prstGeom prst="wedgeRoundRectCallout">
            <a:avLst>
              <a:gd name="adj1" fmla="val -62714"/>
              <a:gd name="adj2" fmla="val -211612"/>
              <a:gd name="adj3" fmla="val 1666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F645E087-0AAA-4AE9-7931-4B24DD5E2BB2}"/>
              </a:ext>
            </a:extLst>
          </p:cNvPr>
          <p:cNvSpPr/>
          <p:nvPr/>
        </p:nvSpPr>
        <p:spPr>
          <a:xfrm>
            <a:off x="10556240" y="4124960"/>
            <a:ext cx="1397000" cy="947554"/>
          </a:xfrm>
          <a:prstGeom prst="wedgeRoundRectCallout">
            <a:avLst>
              <a:gd name="adj1" fmla="val -70998"/>
              <a:gd name="adj2" fmla="val -201434"/>
              <a:gd name="adj3" fmla="val 1666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7A6F-E721-51DC-B973-EC550BE9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DVP View: Executive Dashboard: Data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040C9-85D9-8D9E-FC8A-18F68111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2" y="4267200"/>
            <a:ext cx="8029575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327E8-C77C-524E-6DD4-793A76E93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745490"/>
            <a:ext cx="5448300" cy="331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88EAAA-1B14-12AD-27B1-7D3C3D327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2" y="634948"/>
            <a:ext cx="5629275" cy="330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B71CA6A-C8B9-ACF1-B007-EB76D420E19A}"/>
              </a:ext>
            </a:extLst>
          </p:cNvPr>
          <p:cNvSpPr/>
          <p:nvPr/>
        </p:nvSpPr>
        <p:spPr>
          <a:xfrm>
            <a:off x="0" y="4267200"/>
            <a:ext cx="8392160" cy="1056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AB8-0057-1BE2-3913-74C4D0D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25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DVP View &amp; GDC Head View: Resource Utilization -Overall  GDC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AB723D-18A5-41D2-D177-E03D11108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36617"/>
              </p:ext>
            </p:extLst>
          </p:nvPr>
        </p:nvGraphicFramePr>
        <p:xfrm>
          <a:off x="4815840" y="1732279"/>
          <a:ext cx="705104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494">
                  <a:extLst>
                    <a:ext uri="{9D8B030D-6E8A-4147-A177-3AD203B41FA5}">
                      <a16:colId xmlns:a16="http://schemas.microsoft.com/office/drawing/2014/main" val="1905012034"/>
                    </a:ext>
                  </a:extLst>
                </a:gridCol>
                <a:gridCol w="4895546">
                  <a:extLst>
                    <a:ext uri="{9D8B030D-6E8A-4147-A177-3AD203B41FA5}">
                      <a16:colId xmlns:a16="http://schemas.microsoft.com/office/drawing/2014/main" val="993780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of 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NMD_Dashboards_Master_Data_28_Nov.xlsx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“Master Data-Resource”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“NMD Program Name “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6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 of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need basis ( Triggered from Onboarding and Offboarding)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84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3F7AA2F-FDF3-C507-A988-BF90813B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095379"/>
            <a:ext cx="3149601" cy="1358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B23F5-14D5-5DD9-EBEA-EFC404C4D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02" y="3939822"/>
            <a:ext cx="3571875" cy="2828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2F7189-2BD9-A093-56BD-73007E020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02" y="750117"/>
            <a:ext cx="3571875" cy="307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4177F-146D-BC8B-8A6E-FDA89E0B7484}"/>
              </a:ext>
            </a:extLst>
          </p:cNvPr>
          <p:cNvSpPr txBox="1"/>
          <p:nvPr/>
        </p:nvSpPr>
        <p:spPr>
          <a:xfrm>
            <a:off x="7177975" y="54498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 Reference</a:t>
            </a:r>
          </a:p>
        </p:txBody>
      </p:sp>
    </p:spTree>
    <p:extLst>
      <p:ext uri="{BB962C8B-B14F-4D97-AF65-F5344CB8AC3E}">
        <p14:creationId xmlns:p14="http://schemas.microsoft.com/office/powerpoint/2010/main" val="275648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922D68-0F71-6496-8095-FD48B2F3E00C}"/>
              </a:ext>
            </a:extLst>
          </p:cNvPr>
          <p:cNvSpPr txBox="1">
            <a:spLocks/>
          </p:cNvSpPr>
          <p:nvPr/>
        </p:nvSpPr>
        <p:spPr>
          <a:xfrm>
            <a:off x="144026" y="28671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</a:rPr>
              <a:t>DVP View: Financial Dashboard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4FB0984-0BF4-66D4-CF5B-CEA71AECD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7195"/>
              </p:ext>
            </p:extLst>
          </p:nvPr>
        </p:nvGraphicFramePr>
        <p:xfrm>
          <a:off x="521614" y="3314699"/>
          <a:ext cx="9760424" cy="341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08">
                  <a:extLst>
                    <a:ext uri="{9D8B030D-6E8A-4147-A177-3AD203B41FA5}">
                      <a16:colId xmlns:a16="http://schemas.microsoft.com/office/drawing/2014/main" val="1905012034"/>
                    </a:ext>
                  </a:extLst>
                </a:gridCol>
                <a:gridCol w="8283716">
                  <a:extLst>
                    <a:ext uri="{9D8B030D-6E8A-4147-A177-3AD203B41FA5}">
                      <a16:colId xmlns:a16="http://schemas.microsoft.com/office/drawing/2014/main" val="993780958"/>
                    </a:ext>
                  </a:extLst>
                </a:gridCol>
              </a:tblGrid>
              <a:tr h="74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Source of Date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NMD_Dashboards_Master_Data_28_Nov.xlsx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48493"/>
                  </a:ext>
                </a:extLst>
              </a:tr>
              <a:tr h="533736">
                <a:tc>
                  <a:txBody>
                    <a:bodyPr/>
                    <a:lstStyle/>
                    <a:p>
                      <a:r>
                        <a:rPr lang="en-US" sz="1600" dirty="0"/>
                        <a:t>Sheet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Data-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9026"/>
                  </a:ext>
                </a:extLst>
              </a:tr>
              <a:tr h="1471021"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67524"/>
                  </a:ext>
                </a:extLst>
              </a:tr>
              <a:tr h="548027">
                <a:tc>
                  <a:txBody>
                    <a:bodyPr/>
                    <a:lstStyle/>
                    <a:p>
                      <a:r>
                        <a:rPr lang="en-US" sz="1600" dirty="0"/>
                        <a:t>Frequency of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848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31B6405-9864-7726-6C2B-E8D6F80E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14" y="871743"/>
            <a:ext cx="9760424" cy="2265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93AAC6-062F-99E4-D0A7-EC8D2C2EF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614" y="4678269"/>
            <a:ext cx="4248828" cy="14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9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9D55B28F3A64DB5C526DF4718346B" ma:contentTypeVersion="12" ma:contentTypeDescription="Create a new document." ma:contentTypeScope="" ma:versionID="d0d485e86ceda25d26b092a5b6ba2a30">
  <xsd:schema xmlns:xsd="http://www.w3.org/2001/XMLSchema" xmlns:xs="http://www.w3.org/2001/XMLSchema" xmlns:p="http://schemas.microsoft.com/office/2006/metadata/properties" xmlns:ns2="bb8d8d70-631f-481e-bede-3e2d268c6c07" xmlns:ns3="24d8a9f4-8952-4302-9006-d1397d4b18f4" targetNamespace="http://schemas.microsoft.com/office/2006/metadata/properties" ma:root="true" ma:fieldsID="f247499c81f5d67a8da5f529b72c11e4" ns2:_="" ns3:_="">
    <xsd:import namespace="bb8d8d70-631f-481e-bede-3e2d268c6c07"/>
    <xsd:import namespace="24d8a9f4-8952-4302-9006-d1397d4b18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d8d70-631f-481e-bede-3e2d268c6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b31ed30-7e58-4985-b8c2-d455a920e2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8a9f4-8952-4302-9006-d1397d4b18f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bcae1d7-9b63-4de4-99b2-709956d91cf9}" ma:internalName="TaxCatchAll" ma:showField="CatchAllData" ma:web="24d8a9f4-8952-4302-9006-d1397d4b18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d8a9f4-8952-4302-9006-d1397d4b18f4" xsi:nil="true"/>
    <lcf76f155ced4ddcb4097134ff3c332f xmlns="bb8d8d70-631f-481e-bede-3e2d268c6c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73C258-B4FD-4AB2-9C36-164C69235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8d8d70-631f-481e-bede-3e2d268c6c07"/>
    <ds:schemaRef ds:uri="24d8a9f4-8952-4302-9006-d1397d4b18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9452BA-3913-4BF1-960A-D6FF5834B9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A006-AF31-4523-9C58-6D9E6BFF3B0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4d8a9f4-8952-4302-9006-d1397d4b18f4"/>
    <ds:schemaRef ds:uri="bb8d8d70-631f-481e-bede-3e2d268c6c0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25373</TotalTime>
  <Words>1454</Words>
  <Application>Microsoft Office PowerPoint</Application>
  <PresentationFormat>Widescreen</PresentationFormat>
  <Paragraphs>632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System Font Regular</vt:lpstr>
      <vt:lpstr>Wingdings</vt:lpstr>
      <vt:lpstr>Office Theme</vt:lpstr>
      <vt:lpstr>Contents</vt:lpstr>
      <vt:lpstr>NMD GDC Dashboard Approach</vt:lpstr>
      <vt:lpstr>GDC Dashboard- Access</vt:lpstr>
      <vt:lpstr>DVP Head View</vt:lpstr>
      <vt:lpstr>DVP View: Executive Dashboard</vt:lpstr>
      <vt:lpstr>DVP View: Executive Dashboard: Data Source</vt:lpstr>
      <vt:lpstr>DVP View: Executive Dashboard: Data Source</vt:lpstr>
      <vt:lpstr>DVP View &amp; GDC Head View: Resource Utilization -Overall  GDC</vt:lpstr>
      <vt:lpstr>PowerPoint Presentation</vt:lpstr>
      <vt:lpstr>GDC Head View  </vt:lpstr>
      <vt:lpstr>GDC Head : Resource Dashboard</vt:lpstr>
      <vt:lpstr>GDC Head : Resource Dashboard</vt:lpstr>
      <vt:lpstr>GDC Head : Financial CONSUMPTION Program wise</vt:lpstr>
      <vt:lpstr>Functional Leads / Service Delivery Leads View </vt:lpstr>
      <vt:lpstr>SDL/ Function Leads : Resource Dashboard</vt:lpstr>
      <vt:lpstr>SDL/ Function Leads : Resource Dashboard</vt:lpstr>
      <vt:lpstr>SDL/ Function Leads : Financial Dashboard</vt:lpstr>
      <vt:lpstr>Roll out plan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Cheralathan R-ERS,HCLTech</dc:creator>
  <cp:lastModifiedBy>Lokesh Palani</cp:lastModifiedBy>
  <cp:revision>326</cp:revision>
  <dcterms:created xsi:type="dcterms:W3CDTF">2022-11-15T12:51:54Z</dcterms:created>
  <dcterms:modified xsi:type="dcterms:W3CDTF">2023-04-04T10:15:13Z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024fcf2f-eb22-40bf-92d4-96a612730e0a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  <property fmtid="{D5CDD505-2E9C-101B-9397-08002B2CF9AE}" pid="5" name="ContentTypeId">
    <vt:lpwstr>0x0101001819D55B28F3A64DB5C526DF4718346B</vt:lpwstr>
  </property>
  <property fmtid="{D5CDD505-2E9C-101B-9397-08002B2CF9AE}" pid="6" name="MediaServiceImageTags">
    <vt:lpwstr/>
  </property>
</Properties>
</file>