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3716000" cy="10287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" y="-102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1683545"/>
            <a:ext cx="1028700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2564607"/>
            <a:ext cx="1183005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6884195"/>
            <a:ext cx="1183005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547688"/>
            <a:ext cx="11830050" cy="19883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5121" y="2667657"/>
            <a:ext cx="5482771" cy="1235868"/>
          </a:xfrm>
        </p:spPr>
        <p:txBody>
          <a:bodyPr anchor="ctr" anchorCtr="0"/>
          <a:lstStyle>
            <a:lvl1pPr marL="0" indent="0">
              <a:buNone/>
              <a:defRPr sz="3150"/>
            </a:lvl1pPr>
            <a:lvl2pPr marL="514350" indent="0">
              <a:buNone/>
              <a:defRPr sz="2700"/>
            </a:lvl2pPr>
            <a:lvl3pPr marL="1028700" indent="0">
              <a:buNone/>
              <a:defRPr sz="2250"/>
            </a:lvl3pPr>
            <a:lvl4pPr marL="1543050" indent="0">
              <a:buNone/>
              <a:defRPr sz="2025"/>
            </a:lvl4pPr>
            <a:lvl5pPr marL="2057400" indent="0">
              <a:buNone/>
              <a:defRPr sz="2025"/>
            </a:lvl5pPr>
            <a:lvl6pPr marL="2571750" indent="0">
              <a:buNone/>
              <a:defRPr sz="2025"/>
            </a:lvl6pPr>
            <a:lvl7pPr marL="3086100" indent="0">
              <a:buNone/>
              <a:defRPr sz="2025"/>
            </a:lvl7pPr>
            <a:lvl8pPr marL="3600450" indent="0">
              <a:buNone/>
              <a:defRPr sz="2025"/>
            </a:lvl8pPr>
            <a:lvl9pPr marL="4114800" indent="0">
              <a:buNone/>
              <a:defRPr sz="20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5121" y="3998069"/>
            <a:ext cx="5482771" cy="5286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39055" y="2667657"/>
            <a:ext cx="5509773" cy="1235868"/>
          </a:xfrm>
        </p:spPr>
        <p:txBody>
          <a:bodyPr anchor="ctr" anchorCtr="0"/>
          <a:lstStyle>
            <a:lvl1pPr marL="0" indent="0">
              <a:buNone/>
              <a:defRPr sz="3150"/>
            </a:lvl1pPr>
            <a:lvl2pPr marL="514350" indent="0">
              <a:buNone/>
              <a:defRPr sz="2700"/>
            </a:lvl2pPr>
            <a:lvl3pPr marL="1028700" indent="0">
              <a:buNone/>
              <a:defRPr sz="2250"/>
            </a:lvl3pPr>
            <a:lvl4pPr marL="1543050" indent="0">
              <a:buNone/>
              <a:defRPr sz="2025"/>
            </a:lvl4pPr>
            <a:lvl5pPr marL="2057400" indent="0">
              <a:buNone/>
              <a:defRPr sz="2025"/>
            </a:lvl5pPr>
            <a:lvl6pPr marL="2571750" indent="0">
              <a:buNone/>
              <a:defRPr sz="2025"/>
            </a:lvl6pPr>
            <a:lvl7pPr marL="3086100" indent="0">
              <a:buNone/>
              <a:defRPr sz="2025"/>
            </a:lvl7pPr>
            <a:lvl8pPr marL="3600450" indent="0">
              <a:buNone/>
              <a:defRPr sz="2025"/>
            </a:lvl8pPr>
            <a:lvl9pPr marL="4114800" indent="0">
              <a:buNone/>
              <a:defRPr sz="20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39055" y="3998069"/>
            <a:ext cx="5509773" cy="5286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1087" y="1481138"/>
            <a:ext cx="6943725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686018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1087" y="685802"/>
            <a:ext cx="6943725" cy="8105775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686018" cy="5717382"/>
          </a:xfrm>
        </p:spPr>
        <p:txBody>
          <a:bodyPr/>
          <a:lstStyle>
            <a:lvl1pPr marL="0" indent="0">
              <a:buNone/>
              <a:defRPr sz="2250"/>
            </a:lvl1pPr>
            <a:lvl2pPr marL="514350" indent="0">
              <a:buNone/>
              <a:defRPr sz="2025"/>
            </a:lvl2pPr>
            <a:lvl3pPr marL="1028700" indent="0">
              <a:buNone/>
              <a:defRPr sz="1800"/>
            </a:lvl3pPr>
            <a:lvl4pPr marL="1543050" indent="0">
              <a:buNone/>
              <a:defRPr sz="1575"/>
            </a:lvl4pPr>
            <a:lvl5pPr marL="2057400" indent="0">
              <a:buNone/>
              <a:defRPr sz="1575"/>
            </a:lvl5pPr>
            <a:lvl6pPr marL="2571750" indent="0">
              <a:buNone/>
              <a:defRPr sz="1575"/>
            </a:lvl6pPr>
            <a:lvl7pPr marL="3086100" indent="0">
              <a:buNone/>
              <a:defRPr sz="1575"/>
            </a:lvl7pPr>
            <a:lvl8pPr marL="3600450" indent="0">
              <a:buNone/>
              <a:defRPr sz="1575"/>
            </a:lvl8pPr>
            <a:lvl9pPr marL="4114800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0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40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4099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4101" name="文本框 4100"/>
          <p:cNvSpPr txBox="1"/>
          <p:nvPr/>
        </p:nvSpPr>
        <p:spPr>
          <a:xfrm>
            <a:off x="1155700" y="1460500"/>
            <a:ext cx="12700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5000">
                <a:solidFill>
                  <a:srgbClr val="003265"/>
                </a:solidFill>
                <a:latin typeface="Arial" panose="020B0604020202020204" pitchFamily="34" charset="0"/>
              </a:rPr>
              <a:t>1.1</a:t>
            </a:r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文本框 4101"/>
          <p:cNvSpPr txBox="1"/>
          <p:nvPr/>
        </p:nvSpPr>
        <p:spPr>
          <a:xfrm>
            <a:off x="2057400" y="1460500"/>
            <a:ext cx="29591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状态机（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4103" name="文本框 4102"/>
          <p:cNvSpPr txBox="1"/>
          <p:nvPr/>
        </p:nvSpPr>
        <p:spPr>
          <a:xfrm>
            <a:off x="4648200" y="1460500"/>
            <a:ext cx="45212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5000">
                <a:solidFill>
                  <a:srgbClr val="003265"/>
                </a:solidFill>
                <a:latin typeface="Arial" panose="020B0604020202020204" pitchFamily="34" charset="0"/>
              </a:rPr>
              <a:t>State Machine</a:t>
            </a:r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文本框 4103"/>
          <p:cNvSpPr txBox="1"/>
          <p:nvPr/>
        </p:nvSpPr>
        <p:spPr>
          <a:xfrm>
            <a:off x="8788400" y="1460500"/>
            <a:ext cx="10160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）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4105" name="文本框 4104"/>
          <p:cNvSpPr txBox="1"/>
          <p:nvPr/>
        </p:nvSpPr>
        <p:spPr>
          <a:xfrm>
            <a:off x="1168400" y="26416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文本框 4105"/>
          <p:cNvSpPr txBox="1"/>
          <p:nvPr/>
        </p:nvSpPr>
        <p:spPr>
          <a:xfrm>
            <a:off x="1676400" y="2641600"/>
            <a:ext cx="110363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状态机用于对具有事件驱动的特性的动态行为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07" name="文本框 4106"/>
          <p:cNvSpPr txBox="1"/>
          <p:nvPr/>
        </p:nvSpPr>
        <p:spPr>
          <a:xfrm>
            <a:off x="1676400" y="3162300"/>
            <a:ext cx="19685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建模。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08" name="文本框 4107"/>
          <p:cNvSpPr txBox="1"/>
          <p:nvPr/>
        </p:nvSpPr>
        <p:spPr>
          <a:xfrm>
            <a:off x="1168400" y="40513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4109" name="文本框 4108"/>
          <p:cNvSpPr txBox="1"/>
          <p:nvPr/>
        </p:nvSpPr>
        <p:spPr>
          <a:xfrm>
            <a:off x="1676400" y="4051300"/>
            <a:ext cx="89027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状态机是展现状态与状态转换的图。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0" name="文本框 4109"/>
          <p:cNvSpPr txBox="1"/>
          <p:nvPr/>
        </p:nvSpPr>
        <p:spPr>
          <a:xfrm>
            <a:off x="1168400" y="48133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4111" name="文本框 4110"/>
          <p:cNvSpPr txBox="1"/>
          <p:nvPr/>
        </p:nvSpPr>
        <p:spPr>
          <a:xfrm>
            <a:off x="1676400" y="4813300"/>
            <a:ext cx="25019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状态机由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2" name="文本框 4111"/>
          <p:cNvSpPr txBox="1"/>
          <p:nvPr/>
        </p:nvSpPr>
        <p:spPr>
          <a:xfrm>
            <a:off x="3810000" y="4813300"/>
            <a:ext cx="1447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 b="1">
                <a:solidFill>
                  <a:srgbClr val="FF0000"/>
                </a:solidFill>
                <a:latin typeface="华文细黑" panose="02010600040101010101" pitchFamily="34" charset="-122"/>
              </a:rPr>
              <a:t>状态</a:t>
            </a:r>
            <a:endParaRPr lang="zh-CN" altLang="en-US" sz="4100" b="1">
              <a:solidFill>
                <a:srgbClr val="FF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3" name="文本框 4112"/>
          <p:cNvSpPr txBox="1"/>
          <p:nvPr/>
        </p:nvSpPr>
        <p:spPr>
          <a:xfrm>
            <a:off x="4876800" y="4813300"/>
            <a:ext cx="41021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组成，各状态由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4" name="文本框 4113"/>
          <p:cNvSpPr txBox="1"/>
          <p:nvPr/>
        </p:nvSpPr>
        <p:spPr>
          <a:xfrm>
            <a:off x="8597900" y="4813300"/>
            <a:ext cx="1447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 b="1">
                <a:solidFill>
                  <a:srgbClr val="FF0000"/>
                </a:solidFill>
                <a:latin typeface="华文细黑" panose="02010600040101010101" pitchFamily="34" charset="-122"/>
              </a:rPr>
              <a:t>转移</a:t>
            </a:r>
            <a:endParaRPr lang="zh-CN" altLang="en-US" sz="4100" b="1">
              <a:solidFill>
                <a:srgbClr val="FF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5" name="文本框 4114"/>
          <p:cNvSpPr txBox="1"/>
          <p:nvPr/>
        </p:nvSpPr>
        <p:spPr>
          <a:xfrm>
            <a:off x="9677400" y="4813300"/>
            <a:ext cx="30353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链接在一起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6" name="文本框 4115"/>
          <p:cNvSpPr txBox="1"/>
          <p:nvPr/>
        </p:nvSpPr>
        <p:spPr>
          <a:xfrm>
            <a:off x="1676400" y="5346700"/>
            <a:ext cx="11036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。状态是对象执行某项活动或等待某个事件时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7" name="文本框 4116"/>
          <p:cNvSpPr txBox="1"/>
          <p:nvPr/>
        </p:nvSpPr>
        <p:spPr>
          <a:xfrm>
            <a:off x="1676400" y="5981700"/>
            <a:ext cx="11036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的条件。转移是两个状态之间的关系，它由某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8" name="文本框 4117"/>
          <p:cNvSpPr txBox="1"/>
          <p:nvPr/>
        </p:nvSpPr>
        <p:spPr>
          <a:xfrm>
            <a:off x="1676400" y="6629400"/>
            <a:ext cx="11036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个事件触发，然后执行特定的操作或者评估，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4119" name="文本框 4118"/>
          <p:cNvSpPr txBox="1"/>
          <p:nvPr/>
        </p:nvSpPr>
        <p:spPr>
          <a:xfrm>
            <a:off x="1676400" y="7264400"/>
            <a:ext cx="5702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并导致特定结束状态。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3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13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13315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3317" name="文本框 13316"/>
          <p:cNvSpPr txBox="1"/>
          <p:nvPr/>
        </p:nvSpPr>
        <p:spPr>
          <a:xfrm>
            <a:off x="355600" y="2489200"/>
            <a:ext cx="113792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在已有的状态图上加入新的状态和转换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pic>
        <p:nvPicPr>
          <p:cNvPr id="13318" name="图片 13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203700"/>
            <a:ext cx="13004800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文本框 13318"/>
          <p:cNvSpPr txBox="1"/>
          <p:nvPr/>
        </p:nvSpPr>
        <p:spPr>
          <a:xfrm>
            <a:off x="444500" y="68580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0" name="文本框 13319"/>
          <p:cNvSpPr txBox="1"/>
          <p:nvPr/>
        </p:nvSpPr>
        <p:spPr>
          <a:xfrm>
            <a:off x="2400300" y="67437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4876800" y="6743700"/>
            <a:ext cx="23368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5003800" y="6997700"/>
            <a:ext cx="19431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3505200" y="6692900"/>
            <a:ext cx="19431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2120900" y="5626100"/>
            <a:ext cx="19431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8712200" y="5080000"/>
            <a:ext cx="19431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9105900" y="5346700"/>
            <a:ext cx="7620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7" name="文本框 13326"/>
          <p:cNvSpPr txBox="1"/>
          <p:nvPr/>
        </p:nvSpPr>
        <p:spPr>
          <a:xfrm>
            <a:off x="6375400" y="5892800"/>
            <a:ext cx="31242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8" name="文本框 13327"/>
          <p:cNvSpPr txBox="1"/>
          <p:nvPr/>
        </p:nvSpPr>
        <p:spPr>
          <a:xfrm>
            <a:off x="11480800" y="5080000"/>
            <a:ext cx="23368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显示新办借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9" name="文本框 13328"/>
          <p:cNvSpPr txBox="1"/>
          <p:nvPr/>
        </p:nvSpPr>
        <p:spPr>
          <a:xfrm>
            <a:off x="11620500" y="5346700"/>
            <a:ext cx="19431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30" name="文本框 13329"/>
          <p:cNvSpPr txBox="1"/>
          <p:nvPr/>
        </p:nvSpPr>
        <p:spPr>
          <a:xfrm>
            <a:off x="9664700" y="46228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31" name="文本框 13330"/>
          <p:cNvSpPr txBox="1"/>
          <p:nvPr/>
        </p:nvSpPr>
        <p:spPr>
          <a:xfrm>
            <a:off x="10363200" y="50419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32" name="文本框 13331"/>
          <p:cNvSpPr txBox="1"/>
          <p:nvPr/>
        </p:nvSpPr>
        <p:spPr>
          <a:xfrm>
            <a:off x="12420600" y="45085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14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14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14339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1155700" y="1460500"/>
            <a:ext cx="87884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阅读“补办借阅证”用例描述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14342" name="文本框 14341"/>
          <p:cNvSpPr txBox="1"/>
          <p:nvPr/>
        </p:nvSpPr>
        <p:spPr>
          <a:xfrm>
            <a:off x="1168400" y="2540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43" name="图片 14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70200"/>
            <a:ext cx="3454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4" name="文本框 14343"/>
          <p:cNvSpPr txBox="1"/>
          <p:nvPr/>
        </p:nvSpPr>
        <p:spPr>
          <a:xfrm>
            <a:off x="1676400" y="2540000"/>
            <a:ext cx="38100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用例名称：补办借阅证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45" name="文本框 14344"/>
          <p:cNvSpPr txBox="1"/>
          <p:nvPr/>
        </p:nvSpPr>
        <p:spPr>
          <a:xfrm>
            <a:off x="1168400" y="29464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46" name="图片 143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6600"/>
            <a:ext cx="1739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7" name="文本框 14346"/>
          <p:cNvSpPr txBox="1"/>
          <p:nvPr/>
        </p:nvSpPr>
        <p:spPr>
          <a:xfrm>
            <a:off x="1676400" y="2946400"/>
            <a:ext cx="2095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48" name="文本框 14347"/>
          <p:cNvSpPr txBox="1"/>
          <p:nvPr/>
        </p:nvSpPr>
        <p:spPr>
          <a:xfrm>
            <a:off x="3390900" y="2946400"/>
            <a:ext cx="75819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图书馆工作人员输入学生信息进行借阅证补办。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49" name="文本框 14348"/>
          <p:cNvSpPr txBox="1"/>
          <p:nvPr/>
        </p:nvSpPr>
        <p:spPr>
          <a:xfrm>
            <a:off x="1168400" y="33528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50" name="图片 143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695700"/>
            <a:ext cx="13970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1" name="文本框 14350"/>
          <p:cNvSpPr txBox="1"/>
          <p:nvPr/>
        </p:nvSpPr>
        <p:spPr>
          <a:xfrm>
            <a:off x="1676400" y="3352800"/>
            <a:ext cx="1752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52" name="文本框 14351"/>
          <p:cNvSpPr txBox="1"/>
          <p:nvPr/>
        </p:nvSpPr>
        <p:spPr>
          <a:xfrm>
            <a:off x="3048000" y="3352800"/>
            <a:ext cx="31242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图书馆工作人员。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53" name="文本框 14352"/>
          <p:cNvSpPr txBox="1"/>
          <p:nvPr/>
        </p:nvSpPr>
        <p:spPr>
          <a:xfrm>
            <a:off x="1168400" y="37719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54" name="图片 14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102100"/>
            <a:ext cx="1739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5" name="文本框 14354"/>
          <p:cNvSpPr txBox="1"/>
          <p:nvPr/>
        </p:nvSpPr>
        <p:spPr>
          <a:xfrm>
            <a:off x="1676400" y="3771900"/>
            <a:ext cx="2095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56" name="文本框 14355"/>
          <p:cNvSpPr txBox="1"/>
          <p:nvPr/>
        </p:nvSpPr>
        <p:spPr>
          <a:xfrm>
            <a:off x="3390900" y="3771900"/>
            <a:ext cx="58674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图书馆工作人员点击“补办借阅证”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57" name="文本框 14356"/>
          <p:cNvSpPr txBox="1"/>
          <p:nvPr/>
        </p:nvSpPr>
        <p:spPr>
          <a:xfrm>
            <a:off x="1168400" y="41783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58" name="图片 14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08500"/>
            <a:ext cx="1739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9" name="文本框 14358"/>
          <p:cNvSpPr txBox="1"/>
          <p:nvPr/>
        </p:nvSpPr>
        <p:spPr>
          <a:xfrm>
            <a:off x="1676400" y="4178300"/>
            <a:ext cx="2095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0" name="文本框 14359"/>
          <p:cNvSpPr txBox="1"/>
          <p:nvPr/>
        </p:nvSpPr>
        <p:spPr>
          <a:xfrm>
            <a:off x="1168400" y="45974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61" name="文本框 14360"/>
          <p:cNvSpPr txBox="1"/>
          <p:nvPr/>
        </p:nvSpPr>
        <p:spPr>
          <a:xfrm>
            <a:off x="1676400" y="4597400"/>
            <a:ext cx="1752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输入学号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2" name="文本框 14361"/>
          <p:cNvSpPr txBox="1"/>
          <p:nvPr/>
        </p:nvSpPr>
        <p:spPr>
          <a:xfrm>
            <a:off x="1168400" y="50038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63" name="文本框 14362"/>
          <p:cNvSpPr txBox="1"/>
          <p:nvPr/>
        </p:nvSpPr>
        <p:spPr>
          <a:xfrm>
            <a:off x="1676400" y="5003800"/>
            <a:ext cx="24257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点击“查询”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4" name="文本框 14363"/>
          <p:cNvSpPr txBox="1"/>
          <p:nvPr/>
        </p:nvSpPr>
        <p:spPr>
          <a:xfrm>
            <a:off x="1168400" y="54102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65" name="文本框 14364"/>
          <p:cNvSpPr txBox="1"/>
          <p:nvPr/>
        </p:nvSpPr>
        <p:spPr>
          <a:xfrm>
            <a:off x="1676400" y="5410200"/>
            <a:ext cx="113538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显示该学生遗失的借阅证信息（借阅证编号，学号，姓名，专业，班级，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6" name="文本框 14365"/>
          <p:cNvSpPr txBox="1"/>
          <p:nvPr/>
        </p:nvSpPr>
        <p:spPr>
          <a:xfrm>
            <a:off x="1676400" y="5676900"/>
            <a:ext cx="1409700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性别）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7" name="文本框 14366"/>
          <p:cNvSpPr txBox="1"/>
          <p:nvPr/>
        </p:nvSpPr>
        <p:spPr>
          <a:xfrm>
            <a:off x="1168400" y="61595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68" name="文本框 14367"/>
          <p:cNvSpPr txBox="1"/>
          <p:nvPr/>
        </p:nvSpPr>
        <p:spPr>
          <a:xfrm>
            <a:off x="1676400" y="6159500"/>
            <a:ext cx="24257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点击“补办”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69" name="文本框 14368"/>
          <p:cNvSpPr txBox="1"/>
          <p:nvPr/>
        </p:nvSpPr>
        <p:spPr>
          <a:xfrm>
            <a:off x="1168400" y="65659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70" name="文本框 14369"/>
          <p:cNvSpPr txBox="1"/>
          <p:nvPr/>
        </p:nvSpPr>
        <p:spPr>
          <a:xfrm>
            <a:off x="1676400" y="6565900"/>
            <a:ext cx="110109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显示该学生新借阅证信息（借阅证编号，学号，姓名，专业，班级，性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71" name="文本框 14370"/>
          <p:cNvSpPr txBox="1"/>
          <p:nvPr/>
        </p:nvSpPr>
        <p:spPr>
          <a:xfrm>
            <a:off x="1676400" y="6819900"/>
            <a:ext cx="1066800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别）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72" name="文本框 14371"/>
          <p:cNvSpPr txBox="1"/>
          <p:nvPr/>
        </p:nvSpPr>
        <p:spPr>
          <a:xfrm>
            <a:off x="1168400" y="73025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73" name="文本框 14372"/>
          <p:cNvSpPr txBox="1"/>
          <p:nvPr/>
        </p:nvSpPr>
        <p:spPr>
          <a:xfrm>
            <a:off x="1676400" y="7302500"/>
            <a:ext cx="24257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进入备选流程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74" name="文本框 14373"/>
          <p:cNvSpPr txBox="1"/>
          <p:nvPr/>
        </p:nvSpPr>
        <p:spPr>
          <a:xfrm>
            <a:off x="3733800" y="7302500"/>
            <a:ext cx="609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5" name="文本框 14374"/>
          <p:cNvSpPr txBox="1"/>
          <p:nvPr/>
        </p:nvSpPr>
        <p:spPr>
          <a:xfrm>
            <a:off x="1168400" y="77216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4376" name="图片 143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8051800"/>
            <a:ext cx="1739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77" name="文本框 14376"/>
          <p:cNvSpPr txBox="1"/>
          <p:nvPr/>
        </p:nvSpPr>
        <p:spPr>
          <a:xfrm>
            <a:off x="1676400" y="7721600"/>
            <a:ext cx="2095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78" name="文本框 14377"/>
          <p:cNvSpPr txBox="1"/>
          <p:nvPr/>
        </p:nvSpPr>
        <p:spPr>
          <a:xfrm>
            <a:off x="1168400" y="8128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79" name="文本框 14378"/>
          <p:cNvSpPr txBox="1"/>
          <p:nvPr/>
        </p:nvSpPr>
        <p:spPr>
          <a:xfrm>
            <a:off x="1676400" y="8128000"/>
            <a:ext cx="609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0" name="文本框 14379"/>
          <p:cNvSpPr txBox="1"/>
          <p:nvPr/>
        </p:nvSpPr>
        <p:spPr>
          <a:xfrm>
            <a:off x="1905000" y="8128000"/>
            <a:ext cx="7239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81" name="文本框 14380"/>
          <p:cNvSpPr txBox="1"/>
          <p:nvPr/>
        </p:nvSpPr>
        <p:spPr>
          <a:xfrm>
            <a:off x="2247900" y="8128000"/>
            <a:ext cx="571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2" name="文本框 14381"/>
          <p:cNvSpPr txBox="1"/>
          <p:nvPr/>
        </p:nvSpPr>
        <p:spPr>
          <a:xfrm>
            <a:off x="2438400" y="8128000"/>
            <a:ext cx="58674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点击“重新填写”，实现重填学号。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83" name="文本框 14382"/>
          <p:cNvSpPr txBox="1"/>
          <p:nvPr/>
        </p:nvSpPr>
        <p:spPr>
          <a:xfrm>
            <a:off x="1168400" y="85471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84" name="文本框 14383"/>
          <p:cNvSpPr txBox="1"/>
          <p:nvPr/>
        </p:nvSpPr>
        <p:spPr>
          <a:xfrm>
            <a:off x="2247900" y="8547100"/>
            <a:ext cx="571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5" name="文本框 14384"/>
          <p:cNvSpPr txBox="1"/>
          <p:nvPr/>
        </p:nvSpPr>
        <p:spPr>
          <a:xfrm>
            <a:off x="2425700" y="8547100"/>
            <a:ext cx="24384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进入基本路径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86" name="文本框 14385"/>
          <p:cNvSpPr txBox="1"/>
          <p:nvPr/>
        </p:nvSpPr>
        <p:spPr>
          <a:xfrm>
            <a:off x="4495800" y="8547100"/>
            <a:ext cx="571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7" name="文本框 14386"/>
          <p:cNvSpPr txBox="1"/>
          <p:nvPr/>
        </p:nvSpPr>
        <p:spPr>
          <a:xfrm>
            <a:off x="1168400" y="89535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4388" name="文本框 14387"/>
          <p:cNvSpPr txBox="1"/>
          <p:nvPr/>
        </p:nvSpPr>
        <p:spPr>
          <a:xfrm>
            <a:off x="1676400" y="8953500"/>
            <a:ext cx="609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9" name="文本框 14388"/>
          <p:cNvSpPr txBox="1"/>
          <p:nvPr/>
        </p:nvSpPr>
        <p:spPr>
          <a:xfrm>
            <a:off x="1905000" y="8953500"/>
            <a:ext cx="9969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：如果学生有借阅图书未归还，显示当前该学生借阅情况（书名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90" name="文本框 14389"/>
          <p:cNvSpPr txBox="1"/>
          <p:nvPr/>
        </p:nvSpPr>
        <p:spPr>
          <a:xfrm>
            <a:off x="11506200" y="8953500"/>
            <a:ext cx="12700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,ISBN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1" name="文本框 14390"/>
          <p:cNvSpPr txBox="1"/>
          <p:nvPr/>
        </p:nvSpPr>
        <p:spPr>
          <a:xfrm>
            <a:off x="12395200" y="8953500"/>
            <a:ext cx="7239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，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4392" name="文本框 14391"/>
          <p:cNvSpPr txBox="1"/>
          <p:nvPr/>
        </p:nvSpPr>
        <p:spPr>
          <a:xfrm>
            <a:off x="1676400" y="9207500"/>
            <a:ext cx="4152900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借阅时间，应归还时间）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5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文本框 15363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pic>
        <p:nvPicPr>
          <p:cNvPr id="15365" name="图片 15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3594100"/>
            <a:ext cx="11518900" cy="311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文本框 15365"/>
          <p:cNvSpPr txBox="1"/>
          <p:nvPr/>
        </p:nvSpPr>
        <p:spPr>
          <a:xfrm>
            <a:off x="1384300" y="5664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7" name="文本框 15366"/>
          <p:cNvSpPr txBox="1"/>
          <p:nvPr/>
        </p:nvSpPr>
        <p:spPr>
          <a:xfrm>
            <a:off x="2908300" y="55753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8" name="文本框 15367"/>
          <p:cNvSpPr txBox="1"/>
          <p:nvPr/>
        </p:nvSpPr>
        <p:spPr>
          <a:xfrm>
            <a:off x="4838700" y="55753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9" name="文本框 15368"/>
          <p:cNvSpPr txBox="1"/>
          <p:nvPr/>
        </p:nvSpPr>
        <p:spPr>
          <a:xfrm>
            <a:off x="4940300" y="57785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0" name="文本框 15369"/>
          <p:cNvSpPr txBox="1"/>
          <p:nvPr/>
        </p:nvSpPr>
        <p:spPr>
          <a:xfrm>
            <a:off x="3771900" y="55372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1" name="文本框 15370"/>
          <p:cNvSpPr txBox="1"/>
          <p:nvPr/>
        </p:nvSpPr>
        <p:spPr>
          <a:xfrm>
            <a:off x="2692400" y="47117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2" name="文本框 15371"/>
          <p:cNvSpPr txBox="1"/>
          <p:nvPr/>
        </p:nvSpPr>
        <p:spPr>
          <a:xfrm>
            <a:off x="7835900" y="42799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3" name="文本框 15372"/>
          <p:cNvSpPr txBox="1"/>
          <p:nvPr/>
        </p:nvSpPr>
        <p:spPr>
          <a:xfrm>
            <a:off x="8140700" y="44958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4" name="文本框 15373"/>
          <p:cNvSpPr txBox="1"/>
          <p:nvPr/>
        </p:nvSpPr>
        <p:spPr>
          <a:xfrm>
            <a:off x="6019800" y="49149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5" name="文本框 15374"/>
          <p:cNvSpPr txBox="1"/>
          <p:nvPr/>
        </p:nvSpPr>
        <p:spPr>
          <a:xfrm>
            <a:off x="9994900" y="42799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显示新办借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6" name="文本框 15375"/>
          <p:cNvSpPr txBox="1"/>
          <p:nvPr/>
        </p:nvSpPr>
        <p:spPr>
          <a:xfrm>
            <a:off x="10096500" y="4495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7" name="文本框 15376"/>
          <p:cNvSpPr txBox="1"/>
          <p:nvPr/>
        </p:nvSpPr>
        <p:spPr>
          <a:xfrm>
            <a:off x="8585200" y="39243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8" name="文本框 15377"/>
          <p:cNvSpPr txBox="1"/>
          <p:nvPr/>
        </p:nvSpPr>
        <p:spPr>
          <a:xfrm>
            <a:off x="9118600" y="42545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9" name="文本框 15378"/>
          <p:cNvSpPr txBox="1"/>
          <p:nvPr/>
        </p:nvSpPr>
        <p:spPr>
          <a:xfrm>
            <a:off x="8001000" y="5613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0" name="文本框 15379"/>
          <p:cNvSpPr txBox="1"/>
          <p:nvPr/>
        </p:nvSpPr>
        <p:spPr>
          <a:xfrm>
            <a:off x="8305800" y="58166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1" name="文本框 15380"/>
          <p:cNvSpPr txBox="1"/>
          <p:nvPr/>
        </p:nvSpPr>
        <p:spPr>
          <a:xfrm>
            <a:off x="9944100" y="5588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显示旧借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2" name="文本框 15381"/>
          <p:cNvSpPr txBox="1"/>
          <p:nvPr/>
        </p:nvSpPr>
        <p:spPr>
          <a:xfrm>
            <a:off x="9944100" y="57912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3" name="文本框 15382"/>
          <p:cNvSpPr txBox="1"/>
          <p:nvPr/>
        </p:nvSpPr>
        <p:spPr>
          <a:xfrm>
            <a:off x="11582400" y="5562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显示新借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4" name="文本框 15383"/>
          <p:cNvSpPr txBox="1"/>
          <p:nvPr/>
        </p:nvSpPr>
        <p:spPr>
          <a:xfrm>
            <a:off x="11582400" y="5765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5" name="文本框 15384"/>
          <p:cNvSpPr txBox="1"/>
          <p:nvPr/>
        </p:nvSpPr>
        <p:spPr>
          <a:xfrm>
            <a:off x="9169400" y="5562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6" name="文本框 15385"/>
          <p:cNvSpPr txBox="1"/>
          <p:nvPr/>
        </p:nvSpPr>
        <p:spPr>
          <a:xfrm>
            <a:off x="10960100" y="5537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7" name="文本框 15386"/>
          <p:cNvSpPr txBox="1"/>
          <p:nvPr/>
        </p:nvSpPr>
        <p:spPr>
          <a:xfrm>
            <a:off x="8407400" y="51181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8" name="文本框 15387"/>
          <p:cNvSpPr txBox="1"/>
          <p:nvPr/>
        </p:nvSpPr>
        <p:spPr>
          <a:xfrm>
            <a:off x="10731500" y="3835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9" name="文本框 15388"/>
          <p:cNvSpPr txBox="1"/>
          <p:nvPr/>
        </p:nvSpPr>
        <p:spPr>
          <a:xfrm>
            <a:off x="6223000" y="55626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点击补办借阅证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90" name="文本框 15389"/>
          <p:cNvSpPr txBox="1"/>
          <p:nvPr/>
        </p:nvSpPr>
        <p:spPr>
          <a:xfrm>
            <a:off x="12065000" y="6299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91" name="文本框 15390"/>
          <p:cNvSpPr txBox="1"/>
          <p:nvPr/>
        </p:nvSpPr>
        <p:spPr>
          <a:xfrm>
            <a:off x="127000" y="1460500"/>
            <a:ext cx="113792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在已有的状态图上加入新的状态和转换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文本框 16387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1155700" y="1460500"/>
            <a:ext cx="81407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阅读“图书借阅”用例描述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1168400" y="25146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391" name="图片 16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71800"/>
            <a:ext cx="41402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2" name="文本框 16391"/>
          <p:cNvSpPr txBox="1"/>
          <p:nvPr/>
        </p:nvSpPr>
        <p:spPr>
          <a:xfrm>
            <a:off x="1676400" y="2514600"/>
            <a:ext cx="4495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用例名称：图书借阅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393" name="文本框 16392"/>
          <p:cNvSpPr txBox="1"/>
          <p:nvPr/>
        </p:nvSpPr>
        <p:spPr>
          <a:xfrm>
            <a:off x="1168400" y="30734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394" name="图片 16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5179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5" name="文本框 16394"/>
          <p:cNvSpPr txBox="1"/>
          <p:nvPr/>
        </p:nvSpPr>
        <p:spPr>
          <a:xfrm>
            <a:off x="1676400" y="3073400"/>
            <a:ext cx="10896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用例描述：图书馆工作人员输入借阅证编号和图书登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396" name="文本框 16395"/>
          <p:cNvSpPr txBox="1"/>
          <p:nvPr/>
        </p:nvSpPr>
        <p:spPr>
          <a:xfrm>
            <a:off x="1676400" y="3416300"/>
            <a:ext cx="4953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录号来完成图书借阅。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397" name="文本框 16396"/>
          <p:cNvSpPr txBox="1"/>
          <p:nvPr/>
        </p:nvSpPr>
        <p:spPr>
          <a:xfrm>
            <a:off x="1168400" y="4051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398" name="图片 163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508500"/>
            <a:ext cx="18542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9" name="文本框 16398"/>
          <p:cNvSpPr txBox="1"/>
          <p:nvPr/>
        </p:nvSpPr>
        <p:spPr>
          <a:xfrm>
            <a:off x="1676400" y="4051300"/>
            <a:ext cx="5867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参与者：图书馆工作人员。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00" name="文本框 16399"/>
          <p:cNvSpPr txBox="1"/>
          <p:nvPr/>
        </p:nvSpPr>
        <p:spPr>
          <a:xfrm>
            <a:off x="1168400" y="46101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401" name="图片 16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0546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2" name="文本框 16401"/>
          <p:cNvSpPr txBox="1"/>
          <p:nvPr/>
        </p:nvSpPr>
        <p:spPr>
          <a:xfrm>
            <a:off x="1676400" y="4610100"/>
            <a:ext cx="9525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前置条件：图书馆工作人员点击“图书借阅”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03" name="文本框 16402"/>
          <p:cNvSpPr txBox="1"/>
          <p:nvPr/>
        </p:nvSpPr>
        <p:spPr>
          <a:xfrm>
            <a:off x="1168400" y="51562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404" name="图片 164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6007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5" name="文本框 16404"/>
          <p:cNvSpPr txBox="1"/>
          <p:nvPr/>
        </p:nvSpPr>
        <p:spPr>
          <a:xfrm>
            <a:off x="1676400" y="51562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06" name="文本框 16405"/>
          <p:cNvSpPr txBox="1"/>
          <p:nvPr/>
        </p:nvSpPr>
        <p:spPr>
          <a:xfrm>
            <a:off x="1168400" y="5702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6407" name="文本框 16406"/>
          <p:cNvSpPr txBox="1"/>
          <p:nvPr/>
        </p:nvSpPr>
        <p:spPr>
          <a:xfrm>
            <a:off x="1676400" y="5702300"/>
            <a:ext cx="4038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输入借阅证编号。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08" name="文本框 16407"/>
          <p:cNvSpPr txBox="1"/>
          <p:nvPr/>
        </p:nvSpPr>
        <p:spPr>
          <a:xfrm>
            <a:off x="1168400" y="62484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6409" name="文本框 16408"/>
          <p:cNvSpPr txBox="1"/>
          <p:nvPr/>
        </p:nvSpPr>
        <p:spPr>
          <a:xfrm>
            <a:off x="1676400" y="6248400"/>
            <a:ext cx="4038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输入图书登录号。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10" name="文本框 16409"/>
          <p:cNvSpPr txBox="1"/>
          <p:nvPr/>
        </p:nvSpPr>
        <p:spPr>
          <a:xfrm>
            <a:off x="1168400" y="67945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6411" name="文本框 16410"/>
          <p:cNvSpPr txBox="1"/>
          <p:nvPr/>
        </p:nvSpPr>
        <p:spPr>
          <a:xfrm>
            <a:off x="1676400" y="6794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点击“借阅”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12" name="文本框 16411"/>
          <p:cNvSpPr txBox="1"/>
          <p:nvPr/>
        </p:nvSpPr>
        <p:spPr>
          <a:xfrm>
            <a:off x="1168400" y="7353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6413" name="文本框 16412"/>
          <p:cNvSpPr txBox="1"/>
          <p:nvPr/>
        </p:nvSpPr>
        <p:spPr>
          <a:xfrm>
            <a:off x="1676400" y="7353300"/>
            <a:ext cx="5410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显示当前借阅信息（书名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14" name="文本框 16413"/>
          <p:cNvSpPr txBox="1"/>
          <p:nvPr/>
        </p:nvSpPr>
        <p:spPr>
          <a:xfrm>
            <a:off x="6705600" y="7353300"/>
            <a:ext cx="15875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0000"/>
                </a:solidFill>
                <a:latin typeface="Arial Bold" pitchFamily="34" charset="0"/>
              </a:rPr>
              <a:t>,ISBN</a:t>
            </a:r>
            <a:endParaRPr lang="en-US" altLang="zh-CN" sz="3600" b="1">
              <a:solidFill>
                <a:srgbClr val="000000"/>
              </a:solidFill>
              <a:latin typeface="Arial Bold" pitchFamily="34" charset="0"/>
            </a:endParaRPr>
          </a:p>
        </p:txBody>
      </p:sp>
      <p:sp>
        <p:nvSpPr>
          <p:cNvPr id="16415" name="文本框 16414"/>
          <p:cNvSpPr txBox="1"/>
          <p:nvPr/>
        </p:nvSpPr>
        <p:spPr>
          <a:xfrm>
            <a:off x="7924800" y="7353300"/>
            <a:ext cx="4953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，借阅时间，应归还时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16" name="文本框 16415"/>
          <p:cNvSpPr txBox="1"/>
          <p:nvPr/>
        </p:nvSpPr>
        <p:spPr>
          <a:xfrm>
            <a:off x="1676400" y="7696200"/>
            <a:ext cx="12954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间）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17" name="文本框 16416"/>
          <p:cNvSpPr txBox="1"/>
          <p:nvPr/>
        </p:nvSpPr>
        <p:spPr>
          <a:xfrm>
            <a:off x="1168400" y="83312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6418" name="图片 164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87884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19" name="文本框 16418"/>
          <p:cNvSpPr txBox="1"/>
          <p:nvPr/>
        </p:nvSpPr>
        <p:spPr>
          <a:xfrm>
            <a:off x="1676400" y="83312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6420" name="文本框 16419"/>
          <p:cNvSpPr txBox="1"/>
          <p:nvPr/>
        </p:nvSpPr>
        <p:spPr>
          <a:xfrm>
            <a:off x="1168400" y="88900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6421" name="文本框 16420"/>
          <p:cNvSpPr txBox="1"/>
          <p:nvPr/>
        </p:nvSpPr>
        <p:spPr>
          <a:xfrm>
            <a:off x="1676400" y="8890000"/>
            <a:ext cx="9982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点击“重填”实现借阅证和图书登录号重新填写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7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17411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127000" y="1460500"/>
            <a:ext cx="113792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在已有的状态图上加入新的状态和转换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pic>
        <p:nvPicPr>
          <p:cNvPr id="17414" name="图片 17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136900"/>
            <a:ext cx="12903200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文本框 17414"/>
          <p:cNvSpPr txBox="1"/>
          <p:nvPr/>
        </p:nvSpPr>
        <p:spPr>
          <a:xfrm>
            <a:off x="508000" y="54610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6" name="文本框 17415"/>
          <p:cNvSpPr txBox="1"/>
          <p:nvPr/>
        </p:nvSpPr>
        <p:spPr>
          <a:xfrm>
            <a:off x="2209800" y="53594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4368800" y="5359400"/>
            <a:ext cx="20955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8" name="文本框 17417"/>
          <p:cNvSpPr txBox="1"/>
          <p:nvPr/>
        </p:nvSpPr>
        <p:spPr>
          <a:xfrm>
            <a:off x="4483100" y="55880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9" name="文本框 17418"/>
          <p:cNvSpPr txBox="1"/>
          <p:nvPr/>
        </p:nvSpPr>
        <p:spPr>
          <a:xfrm>
            <a:off x="3175000" y="53213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0" name="文本框 17419"/>
          <p:cNvSpPr txBox="1"/>
          <p:nvPr/>
        </p:nvSpPr>
        <p:spPr>
          <a:xfrm>
            <a:off x="1968500" y="43815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1" name="文本框 17420"/>
          <p:cNvSpPr txBox="1"/>
          <p:nvPr/>
        </p:nvSpPr>
        <p:spPr>
          <a:xfrm>
            <a:off x="7721600" y="39116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2" name="文本框 17421"/>
          <p:cNvSpPr txBox="1"/>
          <p:nvPr/>
        </p:nvSpPr>
        <p:spPr>
          <a:xfrm>
            <a:off x="8077200" y="4140200"/>
            <a:ext cx="7239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3" name="文本框 17422"/>
          <p:cNvSpPr txBox="1"/>
          <p:nvPr/>
        </p:nvSpPr>
        <p:spPr>
          <a:xfrm>
            <a:off x="5689600" y="4610100"/>
            <a:ext cx="27813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4" name="文本框 17423"/>
          <p:cNvSpPr txBox="1"/>
          <p:nvPr/>
        </p:nvSpPr>
        <p:spPr>
          <a:xfrm>
            <a:off x="10147300" y="3911600"/>
            <a:ext cx="20955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显示新办借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5" name="文本框 17424"/>
          <p:cNvSpPr txBox="1"/>
          <p:nvPr/>
        </p:nvSpPr>
        <p:spPr>
          <a:xfrm>
            <a:off x="10261600" y="41402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6" name="文本框 17425"/>
          <p:cNvSpPr txBox="1"/>
          <p:nvPr/>
        </p:nvSpPr>
        <p:spPr>
          <a:xfrm>
            <a:off x="8559800" y="35052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7" name="文本框 17426"/>
          <p:cNvSpPr txBox="1"/>
          <p:nvPr/>
        </p:nvSpPr>
        <p:spPr>
          <a:xfrm>
            <a:off x="9169400" y="38735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8" name="文本框 17427"/>
          <p:cNvSpPr txBox="1"/>
          <p:nvPr/>
        </p:nvSpPr>
        <p:spPr>
          <a:xfrm>
            <a:off x="7899400" y="53975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补办借阅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9" name="文本框 17428"/>
          <p:cNvSpPr txBox="1"/>
          <p:nvPr/>
        </p:nvSpPr>
        <p:spPr>
          <a:xfrm>
            <a:off x="8255000" y="5626100"/>
            <a:ext cx="7239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0" name="文本框 17429"/>
          <p:cNvSpPr txBox="1"/>
          <p:nvPr/>
        </p:nvSpPr>
        <p:spPr>
          <a:xfrm>
            <a:off x="10083800" y="53721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显示旧借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1" name="文本框 17430"/>
          <p:cNvSpPr txBox="1"/>
          <p:nvPr/>
        </p:nvSpPr>
        <p:spPr>
          <a:xfrm>
            <a:off x="10083800" y="56007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2" name="文本框 17431"/>
          <p:cNvSpPr txBox="1"/>
          <p:nvPr/>
        </p:nvSpPr>
        <p:spPr>
          <a:xfrm>
            <a:off x="11912600" y="53467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显示新借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3" name="文本框 17432"/>
          <p:cNvSpPr txBox="1"/>
          <p:nvPr/>
        </p:nvSpPr>
        <p:spPr>
          <a:xfrm>
            <a:off x="11912600" y="55753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4" name="文本框 17433"/>
          <p:cNvSpPr txBox="1"/>
          <p:nvPr/>
        </p:nvSpPr>
        <p:spPr>
          <a:xfrm>
            <a:off x="9220200" y="53467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5" name="文本框 17434"/>
          <p:cNvSpPr txBox="1"/>
          <p:nvPr/>
        </p:nvSpPr>
        <p:spPr>
          <a:xfrm>
            <a:off x="11226800" y="53213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补办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6" name="文本框 17435"/>
          <p:cNvSpPr txBox="1"/>
          <p:nvPr/>
        </p:nvSpPr>
        <p:spPr>
          <a:xfrm>
            <a:off x="8356600" y="48387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7" name="文本框 17436"/>
          <p:cNvSpPr txBox="1"/>
          <p:nvPr/>
        </p:nvSpPr>
        <p:spPr>
          <a:xfrm>
            <a:off x="10960100" y="34036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8" name="文本框 17437"/>
          <p:cNvSpPr txBox="1"/>
          <p:nvPr/>
        </p:nvSpPr>
        <p:spPr>
          <a:xfrm>
            <a:off x="5918200" y="5346700"/>
            <a:ext cx="27813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点击补办借阅证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39" name="文本框 17438"/>
          <p:cNvSpPr txBox="1"/>
          <p:nvPr/>
        </p:nvSpPr>
        <p:spPr>
          <a:xfrm>
            <a:off x="12471400" y="61722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0" name="文本框 17439"/>
          <p:cNvSpPr txBox="1"/>
          <p:nvPr/>
        </p:nvSpPr>
        <p:spPr>
          <a:xfrm>
            <a:off x="6832600" y="78359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图书借阅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1" name="文本框 17440"/>
          <p:cNvSpPr txBox="1"/>
          <p:nvPr/>
        </p:nvSpPr>
        <p:spPr>
          <a:xfrm>
            <a:off x="9512300" y="7848600"/>
            <a:ext cx="17526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显示借阅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2" name="文本框 17441"/>
          <p:cNvSpPr txBox="1"/>
          <p:nvPr/>
        </p:nvSpPr>
        <p:spPr>
          <a:xfrm>
            <a:off x="9740900" y="80772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3" name="文本框 17442"/>
          <p:cNvSpPr txBox="1"/>
          <p:nvPr/>
        </p:nvSpPr>
        <p:spPr>
          <a:xfrm>
            <a:off x="5575300" y="6616700"/>
            <a:ext cx="24384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点击图书借阅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4" name="文本框 17443"/>
          <p:cNvSpPr txBox="1"/>
          <p:nvPr/>
        </p:nvSpPr>
        <p:spPr>
          <a:xfrm>
            <a:off x="8407400" y="78105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借阅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5" name="文本框 17444"/>
          <p:cNvSpPr txBox="1"/>
          <p:nvPr/>
        </p:nvSpPr>
        <p:spPr>
          <a:xfrm>
            <a:off x="7543800" y="75438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46" name="文本框 17445"/>
          <p:cNvSpPr txBox="1"/>
          <p:nvPr/>
        </p:nvSpPr>
        <p:spPr>
          <a:xfrm>
            <a:off x="9499600" y="7391400"/>
            <a:ext cx="1066800" cy="342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18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18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18435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8437" name="文本框 18436"/>
          <p:cNvSpPr txBox="1"/>
          <p:nvPr/>
        </p:nvSpPr>
        <p:spPr>
          <a:xfrm>
            <a:off x="927100" y="1727200"/>
            <a:ext cx="7239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500">
                <a:solidFill>
                  <a:srgbClr val="003265"/>
                </a:solidFill>
                <a:latin typeface="黑体" panose="02010609060101010101" pitchFamily="34" charset="-122"/>
              </a:rPr>
              <a:t>阅读“图书归还”用例描述</a:t>
            </a:r>
            <a:endParaRPr lang="zh-CN" altLang="en-US" sz="45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45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18438" name="文本框 18437"/>
          <p:cNvSpPr txBox="1"/>
          <p:nvPr/>
        </p:nvSpPr>
        <p:spPr>
          <a:xfrm>
            <a:off x="1168400" y="25146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39" name="图片 184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71800"/>
            <a:ext cx="41402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文本框 18439"/>
          <p:cNvSpPr txBox="1"/>
          <p:nvPr/>
        </p:nvSpPr>
        <p:spPr>
          <a:xfrm>
            <a:off x="1676400" y="2514600"/>
            <a:ext cx="4495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用例名称：图书归还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41" name="文本框 18440"/>
          <p:cNvSpPr txBox="1"/>
          <p:nvPr/>
        </p:nvSpPr>
        <p:spPr>
          <a:xfrm>
            <a:off x="1168400" y="30734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42" name="图片 184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5179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3" name="文本框 18442"/>
          <p:cNvSpPr txBox="1"/>
          <p:nvPr/>
        </p:nvSpPr>
        <p:spPr>
          <a:xfrm>
            <a:off x="1676400" y="3073400"/>
            <a:ext cx="10896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用例描述：图书馆工作人员输入图书登录号进行图书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44" name="文本框 18443"/>
          <p:cNvSpPr txBox="1"/>
          <p:nvPr/>
        </p:nvSpPr>
        <p:spPr>
          <a:xfrm>
            <a:off x="1676400" y="3416300"/>
            <a:ext cx="1752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归还。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45" name="文本框 18444"/>
          <p:cNvSpPr txBox="1"/>
          <p:nvPr/>
        </p:nvSpPr>
        <p:spPr>
          <a:xfrm>
            <a:off x="1168400" y="4051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46" name="图片 184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508500"/>
            <a:ext cx="13970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7" name="文本框 18446"/>
          <p:cNvSpPr txBox="1"/>
          <p:nvPr/>
        </p:nvSpPr>
        <p:spPr>
          <a:xfrm>
            <a:off x="1676400" y="4051300"/>
            <a:ext cx="5867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参与者：图书馆工作人员。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48" name="文本框 18447"/>
          <p:cNvSpPr txBox="1"/>
          <p:nvPr/>
        </p:nvSpPr>
        <p:spPr>
          <a:xfrm>
            <a:off x="1168400" y="46101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49" name="图片 184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054600"/>
            <a:ext cx="18542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0" name="文本框 18449"/>
          <p:cNvSpPr txBox="1"/>
          <p:nvPr/>
        </p:nvSpPr>
        <p:spPr>
          <a:xfrm>
            <a:off x="1676400" y="4610100"/>
            <a:ext cx="9525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前置条件：图书馆工作人员点击“图书归还”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51" name="文本框 18450"/>
          <p:cNvSpPr txBox="1"/>
          <p:nvPr/>
        </p:nvSpPr>
        <p:spPr>
          <a:xfrm>
            <a:off x="1168400" y="51562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52" name="图片 18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6007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3" name="文本框 18452"/>
          <p:cNvSpPr txBox="1"/>
          <p:nvPr/>
        </p:nvSpPr>
        <p:spPr>
          <a:xfrm>
            <a:off x="1676400" y="51562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54" name="文本框 18453"/>
          <p:cNvSpPr txBox="1"/>
          <p:nvPr/>
        </p:nvSpPr>
        <p:spPr>
          <a:xfrm>
            <a:off x="1168400" y="5702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55" name="文本框 18454"/>
          <p:cNvSpPr txBox="1"/>
          <p:nvPr/>
        </p:nvSpPr>
        <p:spPr>
          <a:xfrm>
            <a:off x="1676400" y="5702300"/>
            <a:ext cx="3581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输入图书登录号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56" name="文本框 18455"/>
          <p:cNvSpPr txBox="1"/>
          <p:nvPr/>
        </p:nvSpPr>
        <p:spPr>
          <a:xfrm>
            <a:off x="1168400" y="62484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57" name="文本框 18456"/>
          <p:cNvSpPr txBox="1"/>
          <p:nvPr/>
        </p:nvSpPr>
        <p:spPr>
          <a:xfrm>
            <a:off x="1676400" y="62484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点击“查询”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58" name="文本框 18457"/>
          <p:cNvSpPr txBox="1"/>
          <p:nvPr/>
        </p:nvSpPr>
        <p:spPr>
          <a:xfrm>
            <a:off x="1168400" y="67945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59" name="文本框 18458"/>
          <p:cNvSpPr txBox="1"/>
          <p:nvPr/>
        </p:nvSpPr>
        <p:spPr>
          <a:xfrm>
            <a:off x="1676400" y="6794500"/>
            <a:ext cx="5410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显示该书借阅信息（书名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60" name="文本框 18459"/>
          <p:cNvSpPr txBox="1"/>
          <p:nvPr/>
        </p:nvSpPr>
        <p:spPr>
          <a:xfrm>
            <a:off x="6705600" y="6794500"/>
            <a:ext cx="15875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0000"/>
                </a:solidFill>
                <a:latin typeface="Arial Bold" pitchFamily="34" charset="0"/>
              </a:rPr>
              <a:t>,ISBN</a:t>
            </a:r>
            <a:endParaRPr lang="en-US" altLang="zh-CN" sz="3600" b="1">
              <a:solidFill>
                <a:srgbClr val="000000"/>
              </a:solidFill>
              <a:latin typeface="Arial Bold" pitchFamily="34" charset="0"/>
            </a:endParaRPr>
          </a:p>
        </p:txBody>
      </p:sp>
      <p:sp>
        <p:nvSpPr>
          <p:cNvPr id="18461" name="文本框 18460"/>
          <p:cNvSpPr txBox="1"/>
          <p:nvPr/>
        </p:nvSpPr>
        <p:spPr>
          <a:xfrm>
            <a:off x="7924800" y="6794500"/>
            <a:ext cx="4953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，借阅时间，应归还时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62" name="文本框 18461"/>
          <p:cNvSpPr txBox="1"/>
          <p:nvPr/>
        </p:nvSpPr>
        <p:spPr>
          <a:xfrm>
            <a:off x="1676400" y="7137400"/>
            <a:ext cx="12954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间）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63" name="文本框 18462"/>
          <p:cNvSpPr txBox="1"/>
          <p:nvPr/>
        </p:nvSpPr>
        <p:spPr>
          <a:xfrm>
            <a:off x="1168400" y="77851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64" name="文本框 18463"/>
          <p:cNvSpPr txBox="1"/>
          <p:nvPr/>
        </p:nvSpPr>
        <p:spPr>
          <a:xfrm>
            <a:off x="1676400" y="77851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点击“归还”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65" name="文本框 18464"/>
          <p:cNvSpPr txBox="1"/>
          <p:nvPr/>
        </p:nvSpPr>
        <p:spPr>
          <a:xfrm>
            <a:off x="1168400" y="83312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66" name="文本框 18465"/>
          <p:cNvSpPr txBox="1"/>
          <p:nvPr/>
        </p:nvSpPr>
        <p:spPr>
          <a:xfrm>
            <a:off x="1676400" y="8331200"/>
            <a:ext cx="4038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提示“归还成功”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67" name="文本框 18466"/>
          <p:cNvSpPr txBox="1"/>
          <p:nvPr/>
        </p:nvSpPr>
        <p:spPr>
          <a:xfrm>
            <a:off x="1168400" y="88900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8468" name="图片 184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9334500"/>
            <a:ext cx="2311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69" name="文本框 18468"/>
          <p:cNvSpPr txBox="1"/>
          <p:nvPr/>
        </p:nvSpPr>
        <p:spPr>
          <a:xfrm>
            <a:off x="1676400" y="88900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8470" name="文本框 18469"/>
          <p:cNvSpPr txBox="1"/>
          <p:nvPr/>
        </p:nvSpPr>
        <p:spPr>
          <a:xfrm>
            <a:off x="1168400" y="94361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8471" name="文本框 18470"/>
          <p:cNvSpPr txBox="1"/>
          <p:nvPr/>
        </p:nvSpPr>
        <p:spPr>
          <a:xfrm>
            <a:off x="1676400" y="9436100"/>
            <a:ext cx="8610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点击重新填写，实现图书登录号重新填写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19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19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19459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127000" y="1854200"/>
            <a:ext cx="113792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在已有的状态图上加入新的状态和转换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pic>
        <p:nvPicPr>
          <p:cNvPr id="19462" name="图片 194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70200"/>
            <a:ext cx="12382500" cy="699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文本框 19462"/>
          <p:cNvSpPr txBox="1"/>
          <p:nvPr/>
        </p:nvSpPr>
        <p:spPr>
          <a:xfrm>
            <a:off x="469900" y="51054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4" name="文本框 19463"/>
          <p:cNvSpPr txBox="1"/>
          <p:nvPr/>
        </p:nvSpPr>
        <p:spPr>
          <a:xfrm>
            <a:off x="2108200" y="50038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5" name="文本框 19464"/>
          <p:cNvSpPr txBox="1"/>
          <p:nvPr/>
        </p:nvSpPr>
        <p:spPr>
          <a:xfrm>
            <a:off x="4178300" y="5003800"/>
            <a:ext cx="20193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6" name="文本框 19465"/>
          <p:cNvSpPr txBox="1"/>
          <p:nvPr/>
        </p:nvSpPr>
        <p:spPr>
          <a:xfrm>
            <a:off x="4292600" y="52197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3035300" y="49657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8" name="文本框 19467"/>
          <p:cNvSpPr txBox="1"/>
          <p:nvPr/>
        </p:nvSpPr>
        <p:spPr>
          <a:xfrm>
            <a:off x="1866900" y="40640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7391400" y="36195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0" name="文本框 19469"/>
          <p:cNvSpPr txBox="1"/>
          <p:nvPr/>
        </p:nvSpPr>
        <p:spPr>
          <a:xfrm>
            <a:off x="7721600" y="3835400"/>
            <a:ext cx="6985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1" name="文本框 19470"/>
          <p:cNvSpPr txBox="1"/>
          <p:nvPr/>
        </p:nvSpPr>
        <p:spPr>
          <a:xfrm>
            <a:off x="5435600" y="4292600"/>
            <a:ext cx="2679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2" name="文本框 19471"/>
          <p:cNvSpPr txBox="1"/>
          <p:nvPr/>
        </p:nvSpPr>
        <p:spPr>
          <a:xfrm>
            <a:off x="9715500" y="3619500"/>
            <a:ext cx="20193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显示新办借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3" name="文本框 19472"/>
          <p:cNvSpPr txBox="1"/>
          <p:nvPr/>
        </p:nvSpPr>
        <p:spPr>
          <a:xfrm>
            <a:off x="9829800" y="38354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4" name="文本框 19473"/>
          <p:cNvSpPr txBox="1"/>
          <p:nvPr/>
        </p:nvSpPr>
        <p:spPr>
          <a:xfrm>
            <a:off x="8775700" y="35814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5" name="文本框 19474"/>
          <p:cNvSpPr txBox="1"/>
          <p:nvPr/>
        </p:nvSpPr>
        <p:spPr>
          <a:xfrm>
            <a:off x="8204200" y="32258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6" name="文本框 19475"/>
          <p:cNvSpPr txBox="1"/>
          <p:nvPr/>
        </p:nvSpPr>
        <p:spPr>
          <a:xfrm>
            <a:off x="7569200" y="50419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补办借阅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7" name="文本框 19476"/>
          <p:cNvSpPr txBox="1"/>
          <p:nvPr/>
        </p:nvSpPr>
        <p:spPr>
          <a:xfrm>
            <a:off x="7899400" y="5257800"/>
            <a:ext cx="6985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8" name="文本框 19477"/>
          <p:cNvSpPr txBox="1"/>
          <p:nvPr/>
        </p:nvSpPr>
        <p:spPr>
          <a:xfrm>
            <a:off x="9652000" y="50165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显示旧借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9" name="文本框 19478"/>
          <p:cNvSpPr txBox="1"/>
          <p:nvPr/>
        </p:nvSpPr>
        <p:spPr>
          <a:xfrm>
            <a:off x="9652000" y="52324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0" name="文本框 19479"/>
          <p:cNvSpPr txBox="1"/>
          <p:nvPr/>
        </p:nvSpPr>
        <p:spPr>
          <a:xfrm>
            <a:off x="11417300" y="49911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显示新借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1" name="文本框 19480"/>
          <p:cNvSpPr txBox="1"/>
          <p:nvPr/>
        </p:nvSpPr>
        <p:spPr>
          <a:xfrm>
            <a:off x="11417300" y="52070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2" name="文本框 19481"/>
          <p:cNvSpPr txBox="1"/>
          <p:nvPr/>
        </p:nvSpPr>
        <p:spPr>
          <a:xfrm>
            <a:off x="8839200" y="49911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3" name="文本框 19482"/>
          <p:cNvSpPr txBox="1"/>
          <p:nvPr/>
        </p:nvSpPr>
        <p:spPr>
          <a:xfrm>
            <a:off x="10756900" y="49657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补办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4" name="文本框 19483"/>
          <p:cNvSpPr txBox="1"/>
          <p:nvPr/>
        </p:nvSpPr>
        <p:spPr>
          <a:xfrm>
            <a:off x="8001000" y="45085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5" name="文本框 19484"/>
          <p:cNvSpPr txBox="1"/>
          <p:nvPr/>
        </p:nvSpPr>
        <p:spPr>
          <a:xfrm>
            <a:off x="10502900" y="31242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6" name="文本框 19485"/>
          <p:cNvSpPr txBox="1"/>
          <p:nvPr/>
        </p:nvSpPr>
        <p:spPr>
          <a:xfrm>
            <a:off x="5664200" y="4991100"/>
            <a:ext cx="2679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点击补办借阅证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7" name="文本框 19486"/>
          <p:cNvSpPr txBox="1"/>
          <p:nvPr/>
        </p:nvSpPr>
        <p:spPr>
          <a:xfrm>
            <a:off x="11950700" y="57785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8" name="文本框 19487"/>
          <p:cNvSpPr txBox="1"/>
          <p:nvPr/>
        </p:nvSpPr>
        <p:spPr>
          <a:xfrm>
            <a:off x="7848600" y="67056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图书借阅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89" name="文本框 19488"/>
          <p:cNvSpPr txBox="1"/>
          <p:nvPr/>
        </p:nvSpPr>
        <p:spPr>
          <a:xfrm>
            <a:off x="10972800" y="67564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所借图书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0" name="文本框 19489"/>
          <p:cNvSpPr txBox="1"/>
          <p:nvPr/>
        </p:nvSpPr>
        <p:spPr>
          <a:xfrm>
            <a:off x="11188700" y="69850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1" name="文本框 19490"/>
          <p:cNvSpPr txBox="1"/>
          <p:nvPr/>
        </p:nvSpPr>
        <p:spPr>
          <a:xfrm>
            <a:off x="5905500" y="5829300"/>
            <a:ext cx="23622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点击图书借阅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2" name="文本框 19491"/>
          <p:cNvSpPr txBox="1"/>
          <p:nvPr/>
        </p:nvSpPr>
        <p:spPr>
          <a:xfrm>
            <a:off x="9626600" y="66929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3" name="文本框 19492"/>
          <p:cNvSpPr txBox="1"/>
          <p:nvPr/>
        </p:nvSpPr>
        <p:spPr>
          <a:xfrm>
            <a:off x="8534400" y="64262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4" name="文本框 19493"/>
          <p:cNvSpPr txBox="1"/>
          <p:nvPr/>
        </p:nvSpPr>
        <p:spPr>
          <a:xfrm>
            <a:off x="6680200" y="92964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图书归还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5" name="文本框 19494"/>
          <p:cNvSpPr txBox="1"/>
          <p:nvPr/>
        </p:nvSpPr>
        <p:spPr>
          <a:xfrm>
            <a:off x="10934700" y="92837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归还成功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6" name="文本框 19495"/>
          <p:cNvSpPr txBox="1"/>
          <p:nvPr/>
        </p:nvSpPr>
        <p:spPr>
          <a:xfrm>
            <a:off x="6934200" y="83566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7" name="文本框 19496"/>
          <p:cNvSpPr txBox="1"/>
          <p:nvPr/>
        </p:nvSpPr>
        <p:spPr>
          <a:xfrm>
            <a:off x="8788400" y="9271000"/>
            <a:ext cx="16891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显示借阅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8" name="文本框 19497"/>
          <p:cNvSpPr txBox="1"/>
          <p:nvPr/>
        </p:nvSpPr>
        <p:spPr>
          <a:xfrm>
            <a:off x="9004300" y="94996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99" name="文本框 19498"/>
          <p:cNvSpPr txBox="1"/>
          <p:nvPr/>
        </p:nvSpPr>
        <p:spPr>
          <a:xfrm>
            <a:off x="5435600" y="7213600"/>
            <a:ext cx="23622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点击图书归还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500" name="文本框 19499"/>
          <p:cNvSpPr txBox="1"/>
          <p:nvPr/>
        </p:nvSpPr>
        <p:spPr>
          <a:xfrm>
            <a:off x="7950200" y="92583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501" name="文本框 19500"/>
          <p:cNvSpPr txBox="1"/>
          <p:nvPr/>
        </p:nvSpPr>
        <p:spPr>
          <a:xfrm>
            <a:off x="10083800" y="92456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归还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502" name="文本框 19501"/>
          <p:cNvSpPr txBox="1"/>
          <p:nvPr/>
        </p:nvSpPr>
        <p:spPr>
          <a:xfrm>
            <a:off x="11328400" y="76581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503" name="文本框 19502"/>
          <p:cNvSpPr txBox="1"/>
          <p:nvPr/>
        </p:nvSpPr>
        <p:spPr>
          <a:xfrm>
            <a:off x="11468100" y="8902700"/>
            <a:ext cx="1028700" cy="31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7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204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204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20483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20485" name="文本框 20484"/>
          <p:cNvSpPr txBox="1"/>
          <p:nvPr/>
        </p:nvSpPr>
        <p:spPr>
          <a:xfrm>
            <a:off x="1041400" y="2070100"/>
            <a:ext cx="6096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500">
                <a:solidFill>
                  <a:srgbClr val="003265"/>
                </a:solidFill>
                <a:latin typeface="黑体" panose="02010609060101010101" pitchFamily="34" charset="-122"/>
              </a:rPr>
              <a:t>阅读“注销”用例描述</a:t>
            </a:r>
            <a:endParaRPr lang="zh-CN" altLang="en-US" sz="45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45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1155700" y="33147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487" name="图片 204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3771900"/>
            <a:ext cx="32385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文本框 20487"/>
          <p:cNvSpPr txBox="1"/>
          <p:nvPr/>
        </p:nvSpPr>
        <p:spPr>
          <a:xfrm>
            <a:off x="1663700" y="3314700"/>
            <a:ext cx="3581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用例名称：注销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489" name="文本框 20488"/>
          <p:cNvSpPr txBox="1"/>
          <p:nvPr/>
        </p:nvSpPr>
        <p:spPr>
          <a:xfrm>
            <a:off x="1155700" y="38735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490" name="图片 204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4318000"/>
            <a:ext cx="1866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1" name="文本框 20490"/>
          <p:cNvSpPr txBox="1"/>
          <p:nvPr/>
        </p:nvSpPr>
        <p:spPr>
          <a:xfrm>
            <a:off x="1663700" y="3873500"/>
            <a:ext cx="6781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用例描述：图书管理员离开系统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492" name="文本框 20491"/>
          <p:cNvSpPr txBox="1"/>
          <p:nvPr/>
        </p:nvSpPr>
        <p:spPr>
          <a:xfrm>
            <a:off x="1155700" y="44196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493" name="图片 204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00" y="4864100"/>
            <a:ext cx="14097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4" name="文本框 20493"/>
          <p:cNvSpPr txBox="1"/>
          <p:nvPr/>
        </p:nvSpPr>
        <p:spPr>
          <a:xfrm>
            <a:off x="1663700" y="4419600"/>
            <a:ext cx="5867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参与者：图书馆工作人员。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495" name="文本框 20494"/>
          <p:cNvSpPr txBox="1"/>
          <p:nvPr/>
        </p:nvSpPr>
        <p:spPr>
          <a:xfrm>
            <a:off x="1155700" y="49657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496" name="图片 204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5410200"/>
            <a:ext cx="1866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7" name="文本框 20496"/>
          <p:cNvSpPr txBox="1"/>
          <p:nvPr/>
        </p:nvSpPr>
        <p:spPr>
          <a:xfrm>
            <a:off x="1663700" y="4965700"/>
            <a:ext cx="5410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前置条件：已经进入系统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498" name="文本框 20497"/>
          <p:cNvSpPr txBox="1"/>
          <p:nvPr/>
        </p:nvSpPr>
        <p:spPr>
          <a:xfrm>
            <a:off x="1155700" y="55118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499" name="图片 204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5969000"/>
            <a:ext cx="1866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0" name="文本框 20499"/>
          <p:cNvSpPr txBox="1"/>
          <p:nvPr/>
        </p:nvSpPr>
        <p:spPr>
          <a:xfrm>
            <a:off x="1663700" y="55118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501" name="文本框 20500"/>
          <p:cNvSpPr txBox="1"/>
          <p:nvPr/>
        </p:nvSpPr>
        <p:spPr>
          <a:xfrm>
            <a:off x="1155700" y="6070600"/>
            <a:ext cx="7493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 Bold" pitchFamily="34" charset="0"/>
              </a:rPr>
              <a:t>1.</a:t>
            </a:r>
            <a:endParaRPr lang="en-US" altLang="zh-CN" sz="3600" b="1">
              <a:solidFill>
                <a:srgbClr val="003265"/>
              </a:solidFill>
              <a:latin typeface="Arial Bold" pitchFamily="34" charset="0"/>
            </a:endParaRPr>
          </a:p>
        </p:txBody>
      </p:sp>
      <p:sp>
        <p:nvSpPr>
          <p:cNvPr id="20502" name="文本框 20501"/>
          <p:cNvSpPr txBox="1"/>
          <p:nvPr/>
        </p:nvSpPr>
        <p:spPr>
          <a:xfrm>
            <a:off x="1663700" y="60706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点击“注销”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503" name="文本框 20502"/>
          <p:cNvSpPr txBox="1"/>
          <p:nvPr/>
        </p:nvSpPr>
        <p:spPr>
          <a:xfrm>
            <a:off x="1155700" y="6616700"/>
            <a:ext cx="7493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 Bold" pitchFamily="34" charset="0"/>
              </a:rPr>
              <a:t>2.</a:t>
            </a:r>
            <a:endParaRPr lang="en-US" altLang="zh-CN" sz="3600" b="1">
              <a:solidFill>
                <a:srgbClr val="003265"/>
              </a:solidFill>
              <a:latin typeface="Arial Bold" pitchFamily="34" charset="0"/>
            </a:endParaRPr>
          </a:p>
        </p:txBody>
      </p:sp>
      <p:sp>
        <p:nvSpPr>
          <p:cNvPr id="20504" name="文本框 20503"/>
          <p:cNvSpPr txBox="1"/>
          <p:nvPr/>
        </p:nvSpPr>
        <p:spPr>
          <a:xfrm>
            <a:off x="1663700" y="6616700"/>
            <a:ext cx="4038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提示“确认退出”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505" name="文本框 20504"/>
          <p:cNvSpPr txBox="1"/>
          <p:nvPr/>
        </p:nvSpPr>
        <p:spPr>
          <a:xfrm>
            <a:off x="1155700" y="7162800"/>
            <a:ext cx="7493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 Bold" pitchFamily="34" charset="0"/>
              </a:rPr>
              <a:t>3.</a:t>
            </a:r>
            <a:endParaRPr lang="en-US" altLang="zh-CN" sz="3600" b="1">
              <a:solidFill>
                <a:srgbClr val="003265"/>
              </a:solidFill>
              <a:latin typeface="Arial Bold" pitchFamily="34" charset="0"/>
            </a:endParaRPr>
          </a:p>
        </p:txBody>
      </p:sp>
      <p:sp>
        <p:nvSpPr>
          <p:cNvPr id="20506" name="文本框 20505"/>
          <p:cNvSpPr txBox="1"/>
          <p:nvPr/>
        </p:nvSpPr>
        <p:spPr>
          <a:xfrm>
            <a:off x="1663700" y="7162800"/>
            <a:ext cx="4495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点击确认，退出系统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507" name="文本框 20506"/>
          <p:cNvSpPr txBox="1"/>
          <p:nvPr/>
        </p:nvSpPr>
        <p:spPr>
          <a:xfrm>
            <a:off x="1155700" y="77089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20508" name="图片 20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700" y="8153400"/>
            <a:ext cx="23241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9" name="文本框 20508"/>
          <p:cNvSpPr txBox="1"/>
          <p:nvPr/>
        </p:nvSpPr>
        <p:spPr>
          <a:xfrm>
            <a:off x="1663700" y="7708900"/>
            <a:ext cx="2667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0510" name="文本框 20509"/>
          <p:cNvSpPr txBox="1"/>
          <p:nvPr/>
        </p:nvSpPr>
        <p:spPr>
          <a:xfrm>
            <a:off x="1155700" y="8255000"/>
            <a:ext cx="7493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 Bold" pitchFamily="34" charset="0"/>
              </a:rPr>
              <a:t>1.</a:t>
            </a:r>
            <a:endParaRPr lang="en-US" altLang="zh-CN" sz="3600" b="1">
              <a:solidFill>
                <a:srgbClr val="003265"/>
              </a:solidFill>
              <a:latin typeface="Arial Bold" pitchFamily="34" charset="0"/>
            </a:endParaRPr>
          </a:p>
        </p:txBody>
      </p:sp>
      <p:sp>
        <p:nvSpPr>
          <p:cNvPr id="20511" name="文本框 20510"/>
          <p:cNvSpPr txBox="1"/>
          <p:nvPr/>
        </p:nvSpPr>
        <p:spPr>
          <a:xfrm>
            <a:off x="1663700" y="8255000"/>
            <a:ext cx="4495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华文细黑" panose="02010600040101010101" pitchFamily="34" charset="-122"/>
              </a:rPr>
              <a:t>点击取消不退出系统</a:t>
            </a:r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21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7" name="图片 21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21507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21509" name="文本框 21508"/>
          <p:cNvSpPr txBox="1"/>
          <p:nvPr/>
        </p:nvSpPr>
        <p:spPr>
          <a:xfrm>
            <a:off x="127000" y="1003300"/>
            <a:ext cx="113792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在已有的状态图上加入新的状态和转换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pic>
        <p:nvPicPr>
          <p:cNvPr id="21510" name="图片 21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171700"/>
            <a:ext cx="11811000" cy="792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文本框 21510"/>
          <p:cNvSpPr txBox="1"/>
          <p:nvPr/>
        </p:nvSpPr>
        <p:spPr>
          <a:xfrm>
            <a:off x="1003300" y="4241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2" name="文本框 21511"/>
          <p:cNvSpPr txBox="1"/>
          <p:nvPr/>
        </p:nvSpPr>
        <p:spPr>
          <a:xfrm>
            <a:off x="2514600" y="41529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3" name="文本框 21512"/>
          <p:cNvSpPr txBox="1"/>
          <p:nvPr/>
        </p:nvSpPr>
        <p:spPr>
          <a:xfrm>
            <a:off x="4457700" y="41529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4559300" y="43561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5" name="文本框 21514"/>
          <p:cNvSpPr txBox="1"/>
          <p:nvPr/>
        </p:nvSpPr>
        <p:spPr>
          <a:xfrm>
            <a:off x="3390900" y="4114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6" name="文本框 21515"/>
          <p:cNvSpPr txBox="1"/>
          <p:nvPr/>
        </p:nvSpPr>
        <p:spPr>
          <a:xfrm>
            <a:off x="2298700" y="3276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7" name="文本框 21516"/>
          <p:cNvSpPr txBox="1"/>
          <p:nvPr/>
        </p:nvSpPr>
        <p:spPr>
          <a:xfrm>
            <a:off x="7442200" y="28575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8" name="文本框 21517"/>
          <p:cNvSpPr txBox="1"/>
          <p:nvPr/>
        </p:nvSpPr>
        <p:spPr>
          <a:xfrm>
            <a:off x="7759700" y="30607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19" name="文本框 21518"/>
          <p:cNvSpPr txBox="1"/>
          <p:nvPr/>
        </p:nvSpPr>
        <p:spPr>
          <a:xfrm>
            <a:off x="9613900" y="28575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显示新办借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0" name="文本框 21519"/>
          <p:cNvSpPr txBox="1"/>
          <p:nvPr/>
        </p:nvSpPr>
        <p:spPr>
          <a:xfrm>
            <a:off x="9715500" y="30607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1" name="文本框 21520"/>
          <p:cNvSpPr txBox="1"/>
          <p:nvPr/>
        </p:nvSpPr>
        <p:spPr>
          <a:xfrm>
            <a:off x="8724900" y="2819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2" name="文本框 21521"/>
          <p:cNvSpPr txBox="1"/>
          <p:nvPr/>
        </p:nvSpPr>
        <p:spPr>
          <a:xfrm>
            <a:off x="8191500" y="25019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3" name="文本框 21522"/>
          <p:cNvSpPr txBox="1"/>
          <p:nvPr/>
        </p:nvSpPr>
        <p:spPr>
          <a:xfrm>
            <a:off x="7607300" y="4191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4" name="文本框 21523"/>
          <p:cNvSpPr txBox="1"/>
          <p:nvPr/>
        </p:nvSpPr>
        <p:spPr>
          <a:xfrm>
            <a:off x="7912100" y="43942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5" name="文本框 21524"/>
          <p:cNvSpPr txBox="1"/>
          <p:nvPr/>
        </p:nvSpPr>
        <p:spPr>
          <a:xfrm>
            <a:off x="9550400" y="4165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显示旧借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6" name="文本框 21525"/>
          <p:cNvSpPr txBox="1"/>
          <p:nvPr/>
        </p:nvSpPr>
        <p:spPr>
          <a:xfrm>
            <a:off x="9550400" y="4368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7" name="文本框 21526"/>
          <p:cNvSpPr txBox="1"/>
          <p:nvPr/>
        </p:nvSpPr>
        <p:spPr>
          <a:xfrm>
            <a:off x="11188700" y="41402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显示新借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8" name="文本框 21527"/>
          <p:cNvSpPr txBox="1"/>
          <p:nvPr/>
        </p:nvSpPr>
        <p:spPr>
          <a:xfrm>
            <a:off x="11188700" y="4343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29" name="文本框 21528"/>
          <p:cNvSpPr txBox="1"/>
          <p:nvPr/>
        </p:nvSpPr>
        <p:spPr>
          <a:xfrm>
            <a:off x="8788400" y="4140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0" name="文本框 21529"/>
          <p:cNvSpPr txBox="1"/>
          <p:nvPr/>
        </p:nvSpPr>
        <p:spPr>
          <a:xfrm>
            <a:off x="10566400" y="4114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1" name="文本框 21530"/>
          <p:cNvSpPr txBox="1"/>
          <p:nvPr/>
        </p:nvSpPr>
        <p:spPr>
          <a:xfrm>
            <a:off x="8013700" y="3695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2" name="文本框 21531"/>
          <p:cNvSpPr txBox="1"/>
          <p:nvPr/>
        </p:nvSpPr>
        <p:spPr>
          <a:xfrm>
            <a:off x="10337800" y="24130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3" name="文本框 21532"/>
          <p:cNvSpPr txBox="1"/>
          <p:nvPr/>
        </p:nvSpPr>
        <p:spPr>
          <a:xfrm>
            <a:off x="11684000" y="4876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4" name="文本框 21533"/>
          <p:cNvSpPr txBox="1"/>
          <p:nvPr/>
        </p:nvSpPr>
        <p:spPr>
          <a:xfrm>
            <a:off x="7861300" y="5740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5" name="文本框 21534"/>
          <p:cNvSpPr txBox="1"/>
          <p:nvPr/>
        </p:nvSpPr>
        <p:spPr>
          <a:xfrm>
            <a:off x="10769600" y="57785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所借图书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6" name="文本框 21535"/>
          <p:cNvSpPr txBox="1"/>
          <p:nvPr/>
        </p:nvSpPr>
        <p:spPr>
          <a:xfrm>
            <a:off x="10972800" y="5994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7" name="文本框 21536"/>
          <p:cNvSpPr txBox="1"/>
          <p:nvPr/>
        </p:nvSpPr>
        <p:spPr>
          <a:xfrm>
            <a:off x="9525000" y="5727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8" name="文本框 21537"/>
          <p:cNvSpPr txBox="1"/>
          <p:nvPr/>
        </p:nvSpPr>
        <p:spPr>
          <a:xfrm>
            <a:off x="8509000" y="5473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39" name="文本框 21538"/>
          <p:cNvSpPr txBox="1"/>
          <p:nvPr/>
        </p:nvSpPr>
        <p:spPr>
          <a:xfrm>
            <a:off x="6781800" y="81407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0" name="文本框 21539"/>
          <p:cNvSpPr txBox="1"/>
          <p:nvPr/>
        </p:nvSpPr>
        <p:spPr>
          <a:xfrm>
            <a:off x="10744200" y="8128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归还成功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1" name="文本框 21540"/>
          <p:cNvSpPr txBox="1"/>
          <p:nvPr/>
        </p:nvSpPr>
        <p:spPr>
          <a:xfrm>
            <a:off x="7010400" y="7264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2" name="文本框 21541"/>
          <p:cNvSpPr txBox="1"/>
          <p:nvPr/>
        </p:nvSpPr>
        <p:spPr>
          <a:xfrm>
            <a:off x="8737600" y="81153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3" name="文本框 21542"/>
          <p:cNvSpPr txBox="1"/>
          <p:nvPr/>
        </p:nvSpPr>
        <p:spPr>
          <a:xfrm>
            <a:off x="8940800" y="8331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4" name="文本框 21543"/>
          <p:cNvSpPr txBox="1"/>
          <p:nvPr/>
        </p:nvSpPr>
        <p:spPr>
          <a:xfrm>
            <a:off x="7962900" y="8102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5" name="文本框 21544"/>
          <p:cNvSpPr txBox="1"/>
          <p:nvPr/>
        </p:nvSpPr>
        <p:spPr>
          <a:xfrm>
            <a:off x="9944100" y="80899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6" name="文本框 21545"/>
          <p:cNvSpPr txBox="1"/>
          <p:nvPr/>
        </p:nvSpPr>
        <p:spPr>
          <a:xfrm>
            <a:off x="11099800" y="6616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7" name="文本框 21546"/>
          <p:cNvSpPr txBox="1"/>
          <p:nvPr/>
        </p:nvSpPr>
        <p:spPr>
          <a:xfrm>
            <a:off x="11239500" y="7772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8" name="文本框 21547"/>
          <p:cNvSpPr txBox="1"/>
          <p:nvPr/>
        </p:nvSpPr>
        <p:spPr>
          <a:xfrm>
            <a:off x="9753600" y="9575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49" name="文本框 21548"/>
          <p:cNvSpPr txBox="1"/>
          <p:nvPr/>
        </p:nvSpPr>
        <p:spPr>
          <a:xfrm>
            <a:off x="12560300" y="9626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0" name="文本框 21549"/>
          <p:cNvSpPr txBox="1"/>
          <p:nvPr/>
        </p:nvSpPr>
        <p:spPr>
          <a:xfrm>
            <a:off x="5626100" y="34798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1" name="文本框 21550"/>
          <p:cNvSpPr txBox="1"/>
          <p:nvPr/>
        </p:nvSpPr>
        <p:spPr>
          <a:xfrm>
            <a:off x="5829300" y="41402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点击补办借阅证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2" name="文本框 21551"/>
          <p:cNvSpPr txBox="1"/>
          <p:nvPr/>
        </p:nvSpPr>
        <p:spPr>
          <a:xfrm>
            <a:off x="6057900" y="4914900"/>
            <a:ext cx="22225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点击图书借阅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3" name="文本框 21552"/>
          <p:cNvSpPr txBox="1"/>
          <p:nvPr/>
        </p:nvSpPr>
        <p:spPr>
          <a:xfrm>
            <a:off x="5626100" y="6210300"/>
            <a:ext cx="22225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点击图书归还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4" name="文本框 21553"/>
          <p:cNvSpPr txBox="1"/>
          <p:nvPr/>
        </p:nvSpPr>
        <p:spPr>
          <a:xfrm>
            <a:off x="4838700" y="9321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5" name="文本框 21554"/>
          <p:cNvSpPr txBox="1"/>
          <p:nvPr/>
        </p:nvSpPr>
        <p:spPr>
          <a:xfrm>
            <a:off x="10960100" y="9525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确认注销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556" name="文本框 21555"/>
          <p:cNvSpPr txBox="1"/>
          <p:nvPr/>
        </p:nvSpPr>
        <p:spPr>
          <a:xfrm>
            <a:off x="8343900" y="9245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取消注销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22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225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22531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1155700" y="1460500"/>
            <a:ext cx="29591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以此类推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3746500" y="1460500"/>
            <a:ext cx="55499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5000">
                <a:solidFill>
                  <a:srgbClr val="003265"/>
                </a:solidFill>
                <a:latin typeface="Arial" panose="020B0604020202020204" pitchFamily="34" charset="0"/>
              </a:rPr>
              <a:t>……………………</a:t>
            </a:r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1168400" y="26416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文本框 22535"/>
          <p:cNvSpPr txBox="1"/>
          <p:nvPr/>
        </p:nvSpPr>
        <p:spPr>
          <a:xfrm>
            <a:off x="1676400" y="2641600"/>
            <a:ext cx="115697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依次对“删除图书”“新增图书”“修改图书”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2537" name="文本框 22536"/>
          <p:cNvSpPr txBox="1"/>
          <p:nvPr/>
        </p:nvSpPr>
        <p:spPr>
          <a:xfrm>
            <a:off x="1676400" y="3162300"/>
            <a:ext cx="104902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的用例描述进行阅读，然后添加“状态”、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2538" name="文本框 22537"/>
          <p:cNvSpPr txBox="1"/>
          <p:nvPr/>
        </p:nvSpPr>
        <p:spPr>
          <a:xfrm>
            <a:off x="1676400" y="3810000"/>
            <a:ext cx="3035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华文细黑" panose="02010600040101010101" pitchFamily="34" charset="-122"/>
              </a:rPr>
              <a:t>“</a:t>
            </a:r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转换”。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22539" name="文本框 22538"/>
          <p:cNvSpPr txBox="1"/>
          <p:nvPr/>
        </p:nvSpPr>
        <p:spPr>
          <a:xfrm>
            <a:off x="1168400" y="46863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22540" name="文本框 22539"/>
          <p:cNvSpPr txBox="1"/>
          <p:nvPr/>
        </p:nvSpPr>
        <p:spPr>
          <a:xfrm>
            <a:off x="1676400" y="4686300"/>
            <a:ext cx="7302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最后得到完整的系统状态图。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950200"/>
            <a:ext cx="3606800" cy="157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8166100"/>
            <a:ext cx="635000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图片 5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8051800"/>
            <a:ext cx="90170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5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8432800"/>
            <a:ext cx="1955800" cy="27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图片 5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3728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8" name="文本框 5127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1155700" y="1460500"/>
            <a:ext cx="61976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状态图的概念和内容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1168400" y="26289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5131" name="文本框 5130"/>
          <p:cNvSpPr txBox="1"/>
          <p:nvPr/>
        </p:nvSpPr>
        <p:spPr>
          <a:xfrm>
            <a:off x="1676400" y="2628900"/>
            <a:ext cx="21971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状态图是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2" name="文本框 5131"/>
          <p:cNvSpPr txBox="1"/>
          <p:nvPr/>
        </p:nvSpPr>
        <p:spPr>
          <a:xfrm>
            <a:off x="3505200" y="2628900"/>
            <a:ext cx="13335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UML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文本框 5132"/>
          <p:cNvSpPr txBox="1"/>
          <p:nvPr/>
        </p:nvSpPr>
        <p:spPr>
          <a:xfrm>
            <a:off x="4470400" y="2628900"/>
            <a:ext cx="7239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中对系统动态方面建模的图之一。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4" name="文本框 5133"/>
          <p:cNvSpPr txBox="1"/>
          <p:nvPr/>
        </p:nvSpPr>
        <p:spPr>
          <a:xfrm>
            <a:off x="1168400" y="32893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 b="1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 b="1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5135" name="文本框 5134"/>
          <p:cNvSpPr txBox="1"/>
          <p:nvPr/>
        </p:nvSpPr>
        <p:spPr>
          <a:xfrm>
            <a:off x="1676400" y="3289300"/>
            <a:ext cx="108966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状态图是一种特殊种类的图形，它拥有所有其他图一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6" name="文本框 5135"/>
          <p:cNvSpPr txBox="1"/>
          <p:nvPr/>
        </p:nvSpPr>
        <p:spPr>
          <a:xfrm>
            <a:off x="1676400" y="3746500"/>
            <a:ext cx="10896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样的公共特性，即名称和投影在一个模型上的图形。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7" name="文本框 5136"/>
          <p:cNvSpPr txBox="1"/>
          <p:nvPr/>
        </p:nvSpPr>
        <p:spPr>
          <a:xfrm>
            <a:off x="1676400" y="4292600"/>
            <a:ext cx="10896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状态图和其他图的区别在于它的内容。状态图通常包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8" name="文本框 5137"/>
          <p:cNvSpPr txBox="1"/>
          <p:nvPr/>
        </p:nvSpPr>
        <p:spPr>
          <a:xfrm>
            <a:off x="1676400" y="4838700"/>
            <a:ext cx="35687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括如下内容：（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39" name="文本框 5138"/>
          <p:cNvSpPr txBox="1"/>
          <p:nvPr/>
        </p:nvSpPr>
        <p:spPr>
          <a:xfrm>
            <a:off x="4876800" y="4838700"/>
            <a:ext cx="635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40" name="文本框 5139"/>
          <p:cNvSpPr txBox="1"/>
          <p:nvPr/>
        </p:nvSpPr>
        <p:spPr>
          <a:xfrm>
            <a:off x="5130800" y="4838700"/>
            <a:ext cx="22098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）状态（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1" name="文本框 5140"/>
          <p:cNvSpPr txBox="1"/>
          <p:nvPr/>
        </p:nvSpPr>
        <p:spPr>
          <a:xfrm>
            <a:off x="6959600" y="4838700"/>
            <a:ext cx="635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42" name="文本框 5141"/>
          <p:cNvSpPr txBox="1"/>
          <p:nvPr/>
        </p:nvSpPr>
        <p:spPr>
          <a:xfrm>
            <a:off x="7213600" y="4838700"/>
            <a:ext cx="1752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）转换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3" name="文本框 5142"/>
          <p:cNvSpPr txBox="1"/>
          <p:nvPr/>
        </p:nvSpPr>
        <p:spPr>
          <a:xfrm>
            <a:off x="1168400" y="55880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5144" name="文本框 5143"/>
          <p:cNvSpPr txBox="1"/>
          <p:nvPr/>
        </p:nvSpPr>
        <p:spPr>
          <a:xfrm>
            <a:off x="1676400" y="5588000"/>
            <a:ext cx="838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在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5" name="文本框 5144"/>
          <p:cNvSpPr txBox="1"/>
          <p:nvPr/>
        </p:nvSpPr>
        <p:spPr>
          <a:xfrm>
            <a:off x="2133600" y="5588000"/>
            <a:ext cx="1346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</a:rPr>
              <a:t>UML</a:t>
            </a:r>
            <a:endParaRPr lang="en-US" altLang="zh-CN" sz="3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46" name="文本框 5145"/>
          <p:cNvSpPr txBox="1"/>
          <p:nvPr/>
        </p:nvSpPr>
        <p:spPr>
          <a:xfrm>
            <a:off x="3098800" y="5588000"/>
            <a:ext cx="9525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中，图形上每一个状态图都有一个初始状态（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7" name="文本框 5146"/>
          <p:cNvSpPr txBox="1"/>
          <p:nvPr/>
        </p:nvSpPr>
        <p:spPr>
          <a:xfrm>
            <a:off x="1676400" y="6045200"/>
            <a:ext cx="10896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实心圆），用来表示状态机的开始还有一个终止状态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8" name="文本框 5147"/>
          <p:cNvSpPr txBox="1"/>
          <p:nvPr/>
        </p:nvSpPr>
        <p:spPr>
          <a:xfrm>
            <a:off x="1676400" y="6591300"/>
            <a:ext cx="10896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（半实心圆），用来表示状态机的终止，其他的状态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49" name="文本框 5148"/>
          <p:cNvSpPr txBox="1"/>
          <p:nvPr/>
        </p:nvSpPr>
        <p:spPr>
          <a:xfrm>
            <a:off x="1676400" y="7137400"/>
            <a:ext cx="49530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用一个圆角的矩形表示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5150" name="文本框 5149"/>
          <p:cNvSpPr txBox="1"/>
          <p:nvPr/>
        </p:nvSpPr>
        <p:spPr>
          <a:xfrm>
            <a:off x="1536700" y="8013700"/>
            <a:ext cx="3124200" cy="889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700">
                <a:solidFill>
                  <a:srgbClr val="000000"/>
                </a:solidFill>
                <a:latin typeface="宋体" panose="02010600030101010101" pitchFamily="2" charset="-122"/>
              </a:rPr>
              <a:t>新状态</a:t>
            </a:r>
            <a:endParaRPr lang="zh-CN" altLang="en-US" sz="47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47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51" name="文本框 5150"/>
          <p:cNvSpPr txBox="1"/>
          <p:nvPr/>
        </p:nvSpPr>
        <p:spPr>
          <a:xfrm>
            <a:off x="5930900" y="8166100"/>
            <a:ext cx="1993900" cy="800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2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42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4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52" name="文本框 5151"/>
          <p:cNvSpPr txBox="1"/>
          <p:nvPr/>
        </p:nvSpPr>
        <p:spPr>
          <a:xfrm>
            <a:off x="8496300" y="8051800"/>
            <a:ext cx="2019300" cy="800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20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endParaRPr lang="zh-CN" altLang="en-US" sz="42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4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53" name="文本框 5152"/>
          <p:cNvSpPr txBox="1"/>
          <p:nvPr/>
        </p:nvSpPr>
        <p:spPr>
          <a:xfrm>
            <a:off x="11023600" y="89535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转换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54" name="文本框 5153"/>
          <p:cNvSpPr txBox="1"/>
          <p:nvPr/>
        </p:nvSpPr>
        <p:spPr>
          <a:xfrm>
            <a:off x="1752600" y="355600"/>
            <a:ext cx="19558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领域分析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55" name="文本框 5154"/>
          <p:cNvSpPr txBox="1"/>
          <p:nvPr/>
        </p:nvSpPr>
        <p:spPr>
          <a:xfrm>
            <a:off x="3251200" y="355600"/>
            <a:ext cx="19558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需求分析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56" name="文本框 5155"/>
          <p:cNvSpPr txBox="1"/>
          <p:nvPr/>
        </p:nvSpPr>
        <p:spPr>
          <a:xfrm>
            <a:off x="5029200" y="3556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设计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57" name="文本框 5156"/>
          <p:cNvSpPr txBox="1"/>
          <p:nvPr/>
        </p:nvSpPr>
        <p:spPr>
          <a:xfrm>
            <a:off x="6540500" y="3556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编码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58" name="文本框 5157"/>
          <p:cNvSpPr txBox="1"/>
          <p:nvPr/>
        </p:nvSpPr>
        <p:spPr>
          <a:xfrm>
            <a:off x="8051800" y="3556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测试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59" name="文本框 5158"/>
          <p:cNvSpPr txBox="1"/>
          <p:nvPr/>
        </p:nvSpPr>
        <p:spPr>
          <a:xfrm>
            <a:off x="9563100" y="355600"/>
            <a:ext cx="1155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交付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60" name="文本框 5159"/>
          <p:cNvSpPr txBox="1"/>
          <p:nvPr/>
        </p:nvSpPr>
        <p:spPr>
          <a:xfrm>
            <a:off x="101600" y="355600"/>
            <a:ext cx="23622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黑体" panose="02010609060101010101" pitchFamily="34" charset="-122"/>
              </a:rPr>
              <a:t>可行性研究</a:t>
            </a:r>
            <a:endParaRPr lang="zh-CN" altLang="en-US" sz="2000">
              <a:solidFill>
                <a:srgbClr val="000000"/>
              </a:solidFill>
              <a:latin typeface="黑体" panose="02010609060101010101" pitchFamily="34" charset="-122"/>
            </a:endParaRPr>
          </a:p>
        </p:txBody>
      </p:sp>
      <p:sp>
        <p:nvSpPr>
          <p:cNvPr id="5161" name="文本框 5160"/>
          <p:cNvSpPr txBox="1"/>
          <p:nvPr/>
        </p:nvSpPr>
        <p:spPr>
          <a:xfrm>
            <a:off x="5410200" y="1206500"/>
            <a:ext cx="3111500" cy="292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300">
                <a:solidFill>
                  <a:srgbClr val="000000"/>
                </a:solidFill>
                <a:latin typeface="宋体" panose="02010600030101010101" pitchFamily="2" charset="-122"/>
              </a:rPr>
              <a:t>我们的进度，在这里</a:t>
            </a:r>
            <a:endParaRPr lang="zh-CN" altLang="en-US" sz="23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3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23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图片 23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23555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pic>
        <p:nvPicPr>
          <p:cNvPr id="23557" name="图片 235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3296900" cy="838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文本框 23557"/>
          <p:cNvSpPr txBox="1"/>
          <p:nvPr/>
        </p:nvSpPr>
        <p:spPr>
          <a:xfrm>
            <a:off x="2387600" y="2870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59" name="文本框 23558"/>
          <p:cNvSpPr txBox="1"/>
          <p:nvPr/>
        </p:nvSpPr>
        <p:spPr>
          <a:xfrm>
            <a:off x="317500" y="2971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0" name="文本框 23559"/>
          <p:cNvSpPr txBox="1"/>
          <p:nvPr/>
        </p:nvSpPr>
        <p:spPr>
          <a:xfrm>
            <a:off x="13335000" y="9194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1" name="文本框 23560"/>
          <p:cNvSpPr txBox="1"/>
          <p:nvPr/>
        </p:nvSpPr>
        <p:spPr>
          <a:xfrm>
            <a:off x="4902200" y="4191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2" name="文本框 23561"/>
          <p:cNvSpPr txBox="1"/>
          <p:nvPr/>
        </p:nvSpPr>
        <p:spPr>
          <a:xfrm>
            <a:off x="5003800" y="43942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3" name="文本框 23562"/>
          <p:cNvSpPr txBox="1"/>
          <p:nvPr/>
        </p:nvSpPr>
        <p:spPr>
          <a:xfrm>
            <a:off x="7467600" y="2438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4" name="文本框 23563"/>
          <p:cNvSpPr txBox="1"/>
          <p:nvPr/>
        </p:nvSpPr>
        <p:spPr>
          <a:xfrm>
            <a:off x="7785100" y="26416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5" name="文本框 23564"/>
          <p:cNvSpPr txBox="1"/>
          <p:nvPr/>
        </p:nvSpPr>
        <p:spPr>
          <a:xfrm>
            <a:off x="7442200" y="3733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6" name="文本框 23565"/>
          <p:cNvSpPr txBox="1"/>
          <p:nvPr/>
        </p:nvSpPr>
        <p:spPr>
          <a:xfrm>
            <a:off x="7747000" y="39370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7" name="文本框 23566"/>
          <p:cNvSpPr txBox="1"/>
          <p:nvPr/>
        </p:nvSpPr>
        <p:spPr>
          <a:xfrm>
            <a:off x="1943100" y="54229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新增图书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8" name="文本框 23567"/>
          <p:cNvSpPr txBox="1"/>
          <p:nvPr/>
        </p:nvSpPr>
        <p:spPr>
          <a:xfrm>
            <a:off x="2794000" y="7213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修改图书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9" name="文本框 23568"/>
          <p:cNvSpPr txBox="1"/>
          <p:nvPr/>
        </p:nvSpPr>
        <p:spPr>
          <a:xfrm>
            <a:off x="5130800" y="85217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删除图书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0" name="文本框 23569"/>
          <p:cNvSpPr txBox="1"/>
          <p:nvPr/>
        </p:nvSpPr>
        <p:spPr>
          <a:xfrm>
            <a:off x="7950200" y="5740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1" name="文本框 23570"/>
          <p:cNvSpPr txBox="1"/>
          <p:nvPr/>
        </p:nvSpPr>
        <p:spPr>
          <a:xfrm>
            <a:off x="7366000" y="7645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图书归还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2" name="文本框 23571"/>
          <p:cNvSpPr txBox="1"/>
          <p:nvPr/>
        </p:nvSpPr>
        <p:spPr>
          <a:xfrm>
            <a:off x="10541000" y="9118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3" name="文本框 23572"/>
          <p:cNvSpPr txBox="1"/>
          <p:nvPr/>
        </p:nvSpPr>
        <p:spPr>
          <a:xfrm>
            <a:off x="9601200" y="24384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4" name="文本框 23573"/>
          <p:cNvSpPr txBox="1"/>
          <p:nvPr/>
        </p:nvSpPr>
        <p:spPr>
          <a:xfrm>
            <a:off x="9702800" y="2641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信息显示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5" name="文本框 23574"/>
          <p:cNvSpPr txBox="1"/>
          <p:nvPr/>
        </p:nvSpPr>
        <p:spPr>
          <a:xfrm>
            <a:off x="9664700" y="37338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旧借阅证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6" name="文本框 23575"/>
          <p:cNvSpPr txBox="1"/>
          <p:nvPr/>
        </p:nvSpPr>
        <p:spPr>
          <a:xfrm>
            <a:off x="9867900" y="39370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7" name="文本框 23576"/>
          <p:cNvSpPr txBox="1"/>
          <p:nvPr/>
        </p:nvSpPr>
        <p:spPr>
          <a:xfrm>
            <a:off x="11607800" y="37338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新借阅证信息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8" name="文本框 23577"/>
          <p:cNvSpPr txBox="1"/>
          <p:nvPr/>
        </p:nvSpPr>
        <p:spPr>
          <a:xfrm>
            <a:off x="11607800" y="39370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，未还书信息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9" name="文本框 23578"/>
          <p:cNvSpPr txBox="1"/>
          <p:nvPr/>
        </p:nvSpPr>
        <p:spPr>
          <a:xfrm>
            <a:off x="10096500" y="5740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所借图书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0" name="文本框 23579"/>
          <p:cNvSpPr txBox="1"/>
          <p:nvPr/>
        </p:nvSpPr>
        <p:spPr>
          <a:xfrm>
            <a:off x="10299700" y="5943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1" name="文本框 23580"/>
          <p:cNvSpPr txBox="1"/>
          <p:nvPr/>
        </p:nvSpPr>
        <p:spPr>
          <a:xfrm>
            <a:off x="11404600" y="7620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归还成功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2" name="文本框 23581"/>
          <p:cNvSpPr txBox="1"/>
          <p:nvPr/>
        </p:nvSpPr>
        <p:spPr>
          <a:xfrm>
            <a:off x="190500" y="4191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3" name="文本框 23582"/>
          <p:cNvSpPr txBox="1"/>
          <p:nvPr/>
        </p:nvSpPr>
        <p:spPr>
          <a:xfrm>
            <a:off x="393700" y="4394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4" name="文本框 23583"/>
          <p:cNvSpPr txBox="1"/>
          <p:nvPr/>
        </p:nvSpPr>
        <p:spPr>
          <a:xfrm>
            <a:off x="622300" y="7213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显示修改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5" name="文本框 23584"/>
          <p:cNvSpPr txBox="1"/>
          <p:nvPr/>
        </p:nvSpPr>
        <p:spPr>
          <a:xfrm>
            <a:off x="3009900" y="85344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确认删除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6" name="文本框 23585"/>
          <p:cNvSpPr txBox="1"/>
          <p:nvPr/>
        </p:nvSpPr>
        <p:spPr>
          <a:xfrm>
            <a:off x="2184400" y="1879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7" name="文本框 23586"/>
          <p:cNvSpPr txBox="1"/>
          <p:nvPr/>
        </p:nvSpPr>
        <p:spPr>
          <a:xfrm>
            <a:off x="3683000" y="35179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8" name="文本框 23587"/>
          <p:cNvSpPr txBox="1"/>
          <p:nvPr/>
        </p:nvSpPr>
        <p:spPr>
          <a:xfrm>
            <a:off x="8064500" y="21463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89" name="文本框 23588"/>
          <p:cNvSpPr txBox="1"/>
          <p:nvPr/>
        </p:nvSpPr>
        <p:spPr>
          <a:xfrm>
            <a:off x="8089900" y="34163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0" name="文本框 23589"/>
          <p:cNvSpPr txBox="1"/>
          <p:nvPr/>
        </p:nvSpPr>
        <p:spPr>
          <a:xfrm>
            <a:off x="2146300" y="4597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1" name="文本框 23590"/>
          <p:cNvSpPr txBox="1"/>
          <p:nvPr/>
        </p:nvSpPr>
        <p:spPr>
          <a:xfrm>
            <a:off x="3048000" y="63881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2" name="文本框 23591"/>
          <p:cNvSpPr txBox="1"/>
          <p:nvPr/>
        </p:nvSpPr>
        <p:spPr>
          <a:xfrm>
            <a:off x="5346700" y="7645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3" name="文本框 23592"/>
          <p:cNvSpPr txBox="1"/>
          <p:nvPr/>
        </p:nvSpPr>
        <p:spPr>
          <a:xfrm>
            <a:off x="8534400" y="5359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4" name="文本框 23593"/>
          <p:cNvSpPr txBox="1"/>
          <p:nvPr/>
        </p:nvSpPr>
        <p:spPr>
          <a:xfrm>
            <a:off x="7594600" y="67691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5" name="文本框 23594"/>
          <p:cNvSpPr txBox="1"/>
          <p:nvPr/>
        </p:nvSpPr>
        <p:spPr>
          <a:xfrm>
            <a:off x="8737600" y="24130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提交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6" name="文本框 23595"/>
          <p:cNvSpPr txBox="1"/>
          <p:nvPr/>
        </p:nvSpPr>
        <p:spPr>
          <a:xfrm>
            <a:off x="6667500" y="1803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7" name="文本框 23596"/>
          <p:cNvSpPr txBox="1"/>
          <p:nvPr/>
        </p:nvSpPr>
        <p:spPr>
          <a:xfrm>
            <a:off x="8750300" y="3695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8" name="文本框 23597"/>
          <p:cNvSpPr txBox="1"/>
          <p:nvPr/>
        </p:nvSpPr>
        <p:spPr>
          <a:xfrm>
            <a:off x="10337800" y="33655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99" name="文本框 23598"/>
          <p:cNvSpPr txBox="1"/>
          <p:nvPr/>
        </p:nvSpPr>
        <p:spPr>
          <a:xfrm>
            <a:off x="10833100" y="3695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补办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0" name="文本框 23599"/>
          <p:cNvSpPr txBox="1"/>
          <p:nvPr/>
        </p:nvSpPr>
        <p:spPr>
          <a:xfrm>
            <a:off x="11722100" y="4394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1" name="文本框 23600"/>
          <p:cNvSpPr txBox="1"/>
          <p:nvPr/>
        </p:nvSpPr>
        <p:spPr>
          <a:xfrm>
            <a:off x="9232900" y="57023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2" name="文本框 23601"/>
          <p:cNvSpPr txBox="1"/>
          <p:nvPr/>
        </p:nvSpPr>
        <p:spPr>
          <a:xfrm>
            <a:off x="10668000" y="54229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3" name="文本框 23602"/>
          <p:cNvSpPr txBox="1"/>
          <p:nvPr/>
        </p:nvSpPr>
        <p:spPr>
          <a:xfrm>
            <a:off x="1168400" y="5105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增加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4" name="文本框 23603"/>
          <p:cNvSpPr txBox="1"/>
          <p:nvPr/>
        </p:nvSpPr>
        <p:spPr>
          <a:xfrm>
            <a:off x="1143000" y="47371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5" name="文本框 23604"/>
          <p:cNvSpPr txBox="1"/>
          <p:nvPr/>
        </p:nvSpPr>
        <p:spPr>
          <a:xfrm>
            <a:off x="1917700" y="7543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查看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6" name="文本框 23605"/>
          <p:cNvSpPr txBox="1"/>
          <p:nvPr/>
        </p:nvSpPr>
        <p:spPr>
          <a:xfrm>
            <a:off x="825500" y="63754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重填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7" name="文本框 23606"/>
          <p:cNvSpPr txBox="1"/>
          <p:nvPr/>
        </p:nvSpPr>
        <p:spPr>
          <a:xfrm>
            <a:off x="1397000" y="6858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提交修改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8" name="文本框 23607"/>
          <p:cNvSpPr txBox="1"/>
          <p:nvPr/>
        </p:nvSpPr>
        <p:spPr>
          <a:xfrm>
            <a:off x="3060700" y="81280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确认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09" name="文本框 23608"/>
          <p:cNvSpPr txBox="1"/>
          <p:nvPr/>
        </p:nvSpPr>
        <p:spPr>
          <a:xfrm>
            <a:off x="4838700" y="9067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取消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0" name="文本框 23609"/>
          <p:cNvSpPr txBox="1"/>
          <p:nvPr/>
        </p:nvSpPr>
        <p:spPr>
          <a:xfrm>
            <a:off x="3619500" y="82677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删除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1" name="文本框 23610"/>
          <p:cNvSpPr txBox="1"/>
          <p:nvPr/>
        </p:nvSpPr>
        <p:spPr>
          <a:xfrm>
            <a:off x="9296400" y="76200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显示借阅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2" name="文本框 23611"/>
          <p:cNvSpPr txBox="1"/>
          <p:nvPr/>
        </p:nvSpPr>
        <p:spPr>
          <a:xfrm>
            <a:off x="9499600" y="78232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信息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3" name="文本框 23612"/>
          <p:cNvSpPr txBox="1"/>
          <p:nvPr/>
        </p:nvSpPr>
        <p:spPr>
          <a:xfrm>
            <a:off x="8534400" y="75946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查询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4" name="文本框 23613"/>
          <p:cNvSpPr txBox="1"/>
          <p:nvPr/>
        </p:nvSpPr>
        <p:spPr>
          <a:xfrm>
            <a:off x="10553700" y="75819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5" name="文本框 23614"/>
          <p:cNvSpPr txBox="1"/>
          <p:nvPr/>
        </p:nvSpPr>
        <p:spPr>
          <a:xfrm>
            <a:off x="11125200" y="7289800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6" name="文本框 23615"/>
          <p:cNvSpPr txBox="1"/>
          <p:nvPr/>
        </p:nvSpPr>
        <p:spPr>
          <a:xfrm>
            <a:off x="11747500" y="90932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确认注销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7" name="文本框 23616"/>
          <p:cNvSpPr txBox="1"/>
          <p:nvPr/>
        </p:nvSpPr>
        <p:spPr>
          <a:xfrm>
            <a:off x="9461500" y="97917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取消注销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8" name="文本框 23617"/>
          <p:cNvSpPr txBox="1"/>
          <p:nvPr/>
        </p:nvSpPr>
        <p:spPr>
          <a:xfrm>
            <a:off x="5829300" y="33147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点击新办借阅证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19" name="文本框 23618"/>
          <p:cNvSpPr txBox="1"/>
          <p:nvPr/>
        </p:nvSpPr>
        <p:spPr>
          <a:xfrm>
            <a:off x="5930900" y="3924300"/>
            <a:ext cx="25273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点击补办借阅证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0" name="文本框 23619"/>
          <p:cNvSpPr txBox="1"/>
          <p:nvPr/>
        </p:nvSpPr>
        <p:spPr>
          <a:xfrm>
            <a:off x="3289300" y="51435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点击新增图书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1" name="文本框 23620"/>
          <p:cNvSpPr txBox="1"/>
          <p:nvPr/>
        </p:nvSpPr>
        <p:spPr>
          <a:xfrm>
            <a:off x="3835400" y="59563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点击修改图书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2" name="文本框 23621"/>
          <p:cNvSpPr txBox="1"/>
          <p:nvPr/>
        </p:nvSpPr>
        <p:spPr>
          <a:xfrm>
            <a:off x="5041900" y="65024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点击删除图书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3" name="文本框 23622"/>
          <p:cNvSpPr txBox="1"/>
          <p:nvPr/>
        </p:nvSpPr>
        <p:spPr>
          <a:xfrm>
            <a:off x="6350000" y="49530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点击图书借阅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4" name="文本框 23623"/>
          <p:cNvSpPr txBox="1"/>
          <p:nvPr/>
        </p:nvSpPr>
        <p:spPr>
          <a:xfrm>
            <a:off x="6057900" y="60579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点击图书归还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25" name="文本框 23624"/>
          <p:cNvSpPr txBox="1"/>
          <p:nvPr/>
        </p:nvSpPr>
        <p:spPr>
          <a:xfrm>
            <a:off x="6934200" y="7848600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点击注销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6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6147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pic>
        <p:nvPicPr>
          <p:cNvPr id="6149" name="图片 6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100"/>
            <a:ext cx="12636500" cy="681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6149"/>
          <p:cNvSpPr txBox="1"/>
          <p:nvPr/>
        </p:nvSpPr>
        <p:spPr>
          <a:xfrm>
            <a:off x="127000" y="1460500"/>
            <a:ext cx="55499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状态机的各种元素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104900" y="33655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4419600" y="23749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3" name="文本框 6152"/>
          <p:cNvSpPr txBox="1"/>
          <p:nvPr/>
        </p:nvSpPr>
        <p:spPr>
          <a:xfrm>
            <a:off x="3797300" y="3898900"/>
            <a:ext cx="1536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首页面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4" name="文本框 6153"/>
          <p:cNvSpPr txBox="1"/>
          <p:nvPr/>
        </p:nvSpPr>
        <p:spPr>
          <a:xfrm>
            <a:off x="2705100" y="4445000"/>
            <a:ext cx="3162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宋体" panose="02010600030101010101" pitchFamily="2" charset="-122"/>
              </a:rPr>
              <a:t>entry/ </a:t>
            </a:r>
            <a:r>
              <a:rPr lang="zh-CN" altLang="en-US" sz="1900">
                <a:solidFill>
                  <a:srgbClr val="000000"/>
                </a:solidFill>
                <a:latin typeface="宋体" panose="02010600030101010101" pitchFamily="2" charset="-122"/>
              </a:rPr>
              <a:t>播放音乐</a:t>
            </a:r>
            <a:r>
              <a:rPr lang="en-US" altLang="zh-CN" sz="190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en-US" altLang="zh-CN" sz="1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sz="1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5" name="文本框 6154"/>
          <p:cNvSpPr txBox="1"/>
          <p:nvPr/>
        </p:nvSpPr>
        <p:spPr>
          <a:xfrm>
            <a:off x="9017000" y="5334000"/>
            <a:ext cx="210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NewState2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6" name="文本框 6155"/>
          <p:cNvSpPr txBox="1"/>
          <p:nvPr/>
        </p:nvSpPr>
        <p:spPr>
          <a:xfrm>
            <a:off x="8318500" y="6235700"/>
            <a:ext cx="191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NewState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7" name="文本框 6156"/>
          <p:cNvSpPr txBox="1"/>
          <p:nvPr/>
        </p:nvSpPr>
        <p:spPr>
          <a:xfrm>
            <a:off x="10337800" y="6248400"/>
            <a:ext cx="191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NewState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8" name="文本框 6157"/>
          <p:cNvSpPr txBox="1"/>
          <p:nvPr/>
        </p:nvSpPr>
        <p:spPr>
          <a:xfrm>
            <a:off x="8318500" y="7531100"/>
            <a:ext cx="191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NewState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59" name="文本框 6158"/>
          <p:cNvSpPr txBox="1"/>
          <p:nvPr/>
        </p:nvSpPr>
        <p:spPr>
          <a:xfrm>
            <a:off x="10363200" y="7594600"/>
            <a:ext cx="191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NewState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0" name="文本框 6159"/>
          <p:cNvSpPr txBox="1"/>
          <p:nvPr/>
        </p:nvSpPr>
        <p:spPr>
          <a:xfrm>
            <a:off x="8775700" y="6540500"/>
            <a:ext cx="571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1" name="文本框 6160"/>
          <p:cNvSpPr txBox="1"/>
          <p:nvPr/>
        </p:nvSpPr>
        <p:spPr>
          <a:xfrm>
            <a:off x="10795000" y="6553200"/>
            <a:ext cx="571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2" name="文本框 6161"/>
          <p:cNvSpPr txBox="1"/>
          <p:nvPr/>
        </p:nvSpPr>
        <p:spPr>
          <a:xfrm>
            <a:off x="3670300" y="3225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关闭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3" name="文本框 6162"/>
          <p:cNvSpPr txBox="1"/>
          <p:nvPr/>
        </p:nvSpPr>
        <p:spPr>
          <a:xfrm>
            <a:off x="2286000" y="57785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参数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)[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监护条件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] /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动作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4" name="文本框 6163"/>
          <p:cNvSpPr txBox="1"/>
          <p:nvPr/>
        </p:nvSpPr>
        <p:spPr>
          <a:xfrm>
            <a:off x="4864100" y="5384800"/>
            <a:ext cx="16764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宋体" panose="02010600030101010101" pitchFamily="2" charset="-122"/>
              </a:rPr>
              <a:t>&lt;&lt;</a:t>
            </a:r>
            <a:r>
              <a:rPr lang="zh-CN" altLang="en-US" sz="1900">
                <a:solidFill>
                  <a:srgbClr val="000000"/>
                </a:solidFill>
                <a:latin typeface="宋体" panose="02010600030101010101" pitchFamily="2" charset="-122"/>
              </a:rPr>
              <a:t>类型</a:t>
            </a:r>
            <a:r>
              <a:rPr lang="en-US" altLang="zh-CN" sz="1900">
                <a:solidFill>
                  <a:srgbClr val="000000"/>
                </a:solidFill>
                <a:latin typeface="宋体" panose="02010600030101010101" pitchFamily="2" charset="-122"/>
              </a:rPr>
              <a:t>&gt;&gt;</a:t>
            </a:r>
            <a:endParaRPr lang="en-US" altLang="zh-CN" sz="1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sz="1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5" name="文本框 6164"/>
          <p:cNvSpPr txBox="1"/>
          <p:nvPr/>
        </p:nvSpPr>
        <p:spPr>
          <a:xfrm>
            <a:off x="8775700" y="7835900"/>
            <a:ext cx="571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6" name="文本框 6165"/>
          <p:cNvSpPr txBox="1"/>
          <p:nvPr/>
        </p:nvSpPr>
        <p:spPr>
          <a:xfrm>
            <a:off x="10820400" y="7899400"/>
            <a:ext cx="571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7" name="文本框 6166"/>
          <p:cNvSpPr txBox="1"/>
          <p:nvPr/>
        </p:nvSpPr>
        <p:spPr>
          <a:xfrm>
            <a:off x="800100" y="23495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初始状态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8" name="文本框 6167"/>
          <p:cNvSpPr txBox="1"/>
          <p:nvPr/>
        </p:nvSpPr>
        <p:spPr>
          <a:xfrm>
            <a:off x="5994400" y="18669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最终状态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69" name="文本框 6168"/>
          <p:cNvSpPr txBox="1"/>
          <p:nvPr/>
        </p:nvSpPr>
        <p:spPr>
          <a:xfrm>
            <a:off x="7213600" y="3149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状态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70" name="文本框 6169"/>
          <p:cNvSpPr txBox="1"/>
          <p:nvPr/>
        </p:nvSpPr>
        <p:spPr>
          <a:xfrm>
            <a:off x="508000" y="6096000"/>
            <a:ext cx="2209800" cy="444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入口动作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71" name="文本框 6170"/>
          <p:cNvSpPr txBox="1"/>
          <p:nvPr/>
        </p:nvSpPr>
        <p:spPr>
          <a:xfrm>
            <a:off x="7823200" y="41529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转换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72" name="文本框 6171"/>
          <p:cNvSpPr txBox="1"/>
          <p:nvPr/>
        </p:nvSpPr>
        <p:spPr>
          <a:xfrm>
            <a:off x="228600" y="7035800"/>
            <a:ext cx="817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事件、动作、参数、警戒（监护条件）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73" name="文本框 6172"/>
          <p:cNvSpPr txBox="1"/>
          <p:nvPr/>
        </p:nvSpPr>
        <p:spPr>
          <a:xfrm>
            <a:off x="10693400" y="30099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嵌套状态</a:t>
            </a:r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7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7171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1155700" y="1460500"/>
            <a:ext cx="14478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5000">
                <a:solidFill>
                  <a:srgbClr val="003265"/>
                </a:solidFill>
                <a:latin typeface="Arial" panose="020B0604020202020204" pitchFamily="34" charset="0"/>
              </a:rPr>
              <a:t>1.2 </a:t>
            </a:r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2235200" y="1460500"/>
            <a:ext cx="23114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状态（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4178300" y="1460500"/>
            <a:ext cx="18923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5000">
                <a:solidFill>
                  <a:srgbClr val="003265"/>
                </a:solidFill>
                <a:latin typeface="Arial" panose="020B0604020202020204" pitchFamily="34" charset="0"/>
              </a:rPr>
              <a:t>State</a:t>
            </a:r>
            <a:endParaRPr lang="en-US" altLang="zh-CN" sz="5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5689600" y="1460500"/>
            <a:ext cx="1016000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）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7177" name="文本框 7176"/>
          <p:cNvSpPr txBox="1"/>
          <p:nvPr/>
        </p:nvSpPr>
        <p:spPr>
          <a:xfrm>
            <a:off x="1168400" y="2641600"/>
            <a:ext cx="5588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文本框 7177"/>
          <p:cNvSpPr txBox="1"/>
          <p:nvPr/>
        </p:nvSpPr>
        <p:spPr>
          <a:xfrm>
            <a:off x="1676400" y="2641600"/>
            <a:ext cx="110363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状态是状态机的重要组成部分，它描述了状态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79" name="文本框 7178"/>
          <p:cNvSpPr txBox="1"/>
          <p:nvPr/>
        </p:nvSpPr>
        <p:spPr>
          <a:xfrm>
            <a:off x="1676400" y="3162300"/>
            <a:ext cx="11036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机在对象动态行为的执行所产生的结果。一个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0" name="文本框 7179"/>
          <p:cNvSpPr txBox="1"/>
          <p:nvPr/>
        </p:nvSpPr>
        <p:spPr>
          <a:xfrm>
            <a:off x="1676400" y="3810000"/>
            <a:ext cx="3568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完整的状态有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1" name="文本框 7180"/>
          <p:cNvSpPr txBox="1"/>
          <p:nvPr/>
        </p:nvSpPr>
        <p:spPr>
          <a:xfrm>
            <a:off x="4864100" y="38100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2" name="文本框 7181"/>
          <p:cNvSpPr txBox="1"/>
          <p:nvPr/>
        </p:nvSpPr>
        <p:spPr>
          <a:xfrm>
            <a:off x="5168900" y="3810000"/>
            <a:ext cx="3568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个组成部分：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1168400" y="45720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4" name="文本框 7183"/>
          <p:cNvSpPr txBox="1"/>
          <p:nvPr/>
        </p:nvSpPr>
        <p:spPr>
          <a:xfrm>
            <a:off x="1701800" y="45720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5" name="文本框 7184"/>
          <p:cNvSpPr txBox="1"/>
          <p:nvPr/>
        </p:nvSpPr>
        <p:spPr>
          <a:xfrm>
            <a:off x="1993900" y="4572000"/>
            <a:ext cx="25019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）名字（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6" name="文本框 7185"/>
          <p:cNvSpPr txBox="1"/>
          <p:nvPr/>
        </p:nvSpPr>
        <p:spPr>
          <a:xfrm>
            <a:off x="4127500" y="4572000"/>
            <a:ext cx="17145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7" name="文本框 7186"/>
          <p:cNvSpPr txBox="1"/>
          <p:nvPr/>
        </p:nvSpPr>
        <p:spPr>
          <a:xfrm>
            <a:off x="5461000" y="45720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8" name="文本框 7187"/>
          <p:cNvSpPr txBox="1"/>
          <p:nvPr/>
        </p:nvSpPr>
        <p:spPr>
          <a:xfrm>
            <a:off x="1168400" y="53467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89" name="文本框 7188"/>
          <p:cNvSpPr txBox="1"/>
          <p:nvPr/>
        </p:nvSpPr>
        <p:spPr>
          <a:xfrm>
            <a:off x="1701800" y="53467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0" name="文本框 7189"/>
          <p:cNvSpPr txBox="1"/>
          <p:nvPr/>
        </p:nvSpPr>
        <p:spPr>
          <a:xfrm>
            <a:off x="1993900" y="5346700"/>
            <a:ext cx="19685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）入口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91" name="文本框 7190"/>
          <p:cNvSpPr txBox="1"/>
          <p:nvPr/>
        </p:nvSpPr>
        <p:spPr>
          <a:xfrm>
            <a:off x="3594100" y="5346700"/>
            <a:ext cx="520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2" name="文本框 7191"/>
          <p:cNvSpPr txBox="1"/>
          <p:nvPr/>
        </p:nvSpPr>
        <p:spPr>
          <a:xfrm>
            <a:off x="3733800" y="5346700"/>
            <a:ext cx="3035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出口动作（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93" name="文本框 7192"/>
          <p:cNvSpPr txBox="1"/>
          <p:nvPr/>
        </p:nvSpPr>
        <p:spPr>
          <a:xfrm>
            <a:off x="6400800" y="5346700"/>
            <a:ext cx="41148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entry/exit action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4" name="文本框 7193"/>
          <p:cNvSpPr txBox="1"/>
          <p:nvPr/>
        </p:nvSpPr>
        <p:spPr>
          <a:xfrm>
            <a:off x="10147300" y="53467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95" name="文本框 7194"/>
          <p:cNvSpPr txBox="1"/>
          <p:nvPr/>
        </p:nvSpPr>
        <p:spPr>
          <a:xfrm>
            <a:off x="1168400" y="61087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1701800" y="61087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7" name="文本框 7196"/>
          <p:cNvSpPr txBox="1"/>
          <p:nvPr/>
        </p:nvSpPr>
        <p:spPr>
          <a:xfrm>
            <a:off x="1993900" y="6108700"/>
            <a:ext cx="3568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）内部转换（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198" name="文本框 7197"/>
          <p:cNvSpPr txBox="1"/>
          <p:nvPr/>
        </p:nvSpPr>
        <p:spPr>
          <a:xfrm>
            <a:off x="5194300" y="6108700"/>
            <a:ext cx="46482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Internal Transition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99" name="文本框 7198"/>
          <p:cNvSpPr txBox="1"/>
          <p:nvPr/>
        </p:nvSpPr>
        <p:spPr>
          <a:xfrm>
            <a:off x="9474200" y="61087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0" name="文本框 7199"/>
          <p:cNvSpPr txBox="1"/>
          <p:nvPr/>
        </p:nvSpPr>
        <p:spPr>
          <a:xfrm>
            <a:off x="1168400" y="68834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1" name="文本框 7200"/>
          <p:cNvSpPr txBox="1"/>
          <p:nvPr/>
        </p:nvSpPr>
        <p:spPr>
          <a:xfrm>
            <a:off x="1701800" y="68834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2" name="文本框 7201"/>
          <p:cNvSpPr txBox="1"/>
          <p:nvPr/>
        </p:nvSpPr>
        <p:spPr>
          <a:xfrm>
            <a:off x="1993900" y="6883400"/>
            <a:ext cx="3568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）延迟事件（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3" name="文本框 7202"/>
          <p:cNvSpPr txBox="1"/>
          <p:nvPr/>
        </p:nvSpPr>
        <p:spPr>
          <a:xfrm>
            <a:off x="5194300" y="6883400"/>
            <a:ext cx="3975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Deferred Event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4" name="文本框 7203"/>
          <p:cNvSpPr txBox="1"/>
          <p:nvPr/>
        </p:nvSpPr>
        <p:spPr>
          <a:xfrm>
            <a:off x="8788400" y="68834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5" name="文本框 7204"/>
          <p:cNvSpPr txBox="1"/>
          <p:nvPr/>
        </p:nvSpPr>
        <p:spPr>
          <a:xfrm>
            <a:off x="1168400" y="76454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6" name="文本框 7205"/>
          <p:cNvSpPr txBox="1"/>
          <p:nvPr/>
        </p:nvSpPr>
        <p:spPr>
          <a:xfrm>
            <a:off x="1701800" y="7645400"/>
            <a:ext cx="6731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7" name="文本框 7206"/>
          <p:cNvSpPr txBox="1"/>
          <p:nvPr/>
        </p:nvSpPr>
        <p:spPr>
          <a:xfrm>
            <a:off x="1993900" y="7645400"/>
            <a:ext cx="30353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）子状态（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7208" name="文本框 7207"/>
          <p:cNvSpPr txBox="1"/>
          <p:nvPr/>
        </p:nvSpPr>
        <p:spPr>
          <a:xfrm>
            <a:off x="4660900" y="7645400"/>
            <a:ext cx="24765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0000"/>
                </a:solidFill>
                <a:latin typeface="Arial" panose="020B0604020202020204" pitchFamily="34" charset="0"/>
              </a:rPr>
              <a:t>Substate</a:t>
            </a:r>
            <a:endParaRPr lang="en-US" altLang="zh-CN" sz="4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09" name="文本框 7208"/>
          <p:cNvSpPr txBox="1"/>
          <p:nvPr/>
        </p:nvSpPr>
        <p:spPr>
          <a:xfrm>
            <a:off x="6769100" y="7645400"/>
            <a:ext cx="901700" cy="673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）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8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8195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1155700" y="1460500"/>
            <a:ext cx="68453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状态图和活动图的区别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1168400" y="25781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1676400" y="2578100"/>
            <a:ext cx="11353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状态图：用来描述对象，子系统，系统的生命周期。通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1676400" y="2971800"/>
            <a:ext cx="113538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过状态图可以了解一个对象所能达到的所有状态，以及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1" name="文本框 8200"/>
          <p:cNvSpPr txBox="1"/>
          <p:nvPr/>
        </p:nvSpPr>
        <p:spPr>
          <a:xfrm>
            <a:off x="1676400" y="3467100"/>
            <a:ext cx="76962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对象收到的事件对对象状态的影响。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2" name="文本框 8201"/>
          <p:cNvSpPr txBox="1"/>
          <p:nvPr/>
        </p:nvSpPr>
        <p:spPr>
          <a:xfrm>
            <a:off x="1168400" y="47752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文本框 8202"/>
          <p:cNvSpPr txBox="1"/>
          <p:nvPr/>
        </p:nvSpPr>
        <p:spPr>
          <a:xfrm>
            <a:off x="1676400" y="4775200"/>
            <a:ext cx="11353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活动图：显示动作及其结果。着重描述操作（方法）实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4" name="文本框 8203"/>
          <p:cNvSpPr txBox="1"/>
          <p:nvPr/>
        </p:nvSpPr>
        <p:spPr>
          <a:xfrm>
            <a:off x="1676400" y="5168900"/>
            <a:ext cx="113538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现中所完成的工作以及用例实例或对象中的活动，它是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5" name="文本框 8204"/>
          <p:cNvSpPr txBox="1"/>
          <p:nvPr/>
        </p:nvSpPr>
        <p:spPr>
          <a:xfrm>
            <a:off x="1676400" y="5664200"/>
            <a:ext cx="44958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状态图的一个变种。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6" name="文本框 8205"/>
          <p:cNvSpPr txBox="1"/>
          <p:nvPr/>
        </p:nvSpPr>
        <p:spPr>
          <a:xfrm>
            <a:off x="1168400" y="6959600"/>
            <a:ext cx="5334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6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6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8207" name="文本框 8206"/>
          <p:cNvSpPr txBox="1"/>
          <p:nvPr/>
        </p:nvSpPr>
        <p:spPr>
          <a:xfrm>
            <a:off x="1676400" y="6959600"/>
            <a:ext cx="113538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状态图与活动图的区别：活动图主要描述动作及对象状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8" name="文本框 8207"/>
          <p:cNvSpPr txBox="1"/>
          <p:nvPr/>
        </p:nvSpPr>
        <p:spPr>
          <a:xfrm>
            <a:off x="1676400" y="7366000"/>
            <a:ext cx="113538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态改变的结果。状态图主要描述的是事件对对象状态的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8209" name="文本框 8208"/>
          <p:cNvSpPr txBox="1"/>
          <p:nvPr/>
        </p:nvSpPr>
        <p:spPr>
          <a:xfrm>
            <a:off x="1676400" y="7861300"/>
            <a:ext cx="17526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华文细黑" panose="02010600040101010101" pitchFamily="34" charset="-122"/>
              </a:rPr>
              <a:t>影响。</a:t>
            </a:r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6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9219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1155700" y="1460500"/>
            <a:ext cx="94361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图书管理系统状态图的绘制步骤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1168400" y="2641600"/>
            <a:ext cx="825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1.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文本框 9222"/>
          <p:cNvSpPr txBox="1"/>
          <p:nvPr/>
        </p:nvSpPr>
        <p:spPr>
          <a:xfrm>
            <a:off x="1968500" y="2641600"/>
            <a:ext cx="51689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阅读需求规格说明书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9224" name="文本框 9223"/>
          <p:cNvSpPr txBox="1"/>
          <p:nvPr/>
        </p:nvSpPr>
        <p:spPr>
          <a:xfrm>
            <a:off x="1168400" y="3403600"/>
            <a:ext cx="825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2.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文本框 9224"/>
          <p:cNvSpPr txBox="1"/>
          <p:nvPr/>
        </p:nvSpPr>
        <p:spPr>
          <a:xfrm>
            <a:off x="1968500" y="3403600"/>
            <a:ext cx="41021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读懂系统用例图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9226" name="文本框 9225"/>
          <p:cNvSpPr txBox="1"/>
          <p:nvPr/>
        </p:nvSpPr>
        <p:spPr>
          <a:xfrm>
            <a:off x="1168400" y="4178300"/>
            <a:ext cx="825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3.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9227" name="文本框 9226"/>
          <p:cNvSpPr txBox="1"/>
          <p:nvPr/>
        </p:nvSpPr>
        <p:spPr>
          <a:xfrm>
            <a:off x="1968500" y="4178300"/>
            <a:ext cx="4635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阅读用例描述文档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9228" name="文本框 9227"/>
          <p:cNvSpPr txBox="1"/>
          <p:nvPr/>
        </p:nvSpPr>
        <p:spPr>
          <a:xfrm>
            <a:off x="1168400" y="4940300"/>
            <a:ext cx="8255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4100">
                <a:solidFill>
                  <a:srgbClr val="003265"/>
                </a:solidFill>
                <a:latin typeface="Arial" panose="020B0604020202020204" pitchFamily="34" charset="0"/>
              </a:rPr>
              <a:t>4.</a:t>
            </a:r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41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9229" name="文本框 9228"/>
          <p:cNvSpPr txBox="1"/>
          <p:nvPr/>
        </p:nvSpPr>
        <p:spPr>
          <a:xfrm>
            <a:off x="1968500" y="4940300"/>
            <a:ext cx="8369300" cy="55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4100">
                <a:solidFill>
                  <a:srgbClr val="000000"/>
                </a:solidFill>
                <a:latin typeface="华文细黑" panose="02010600040101010101" pitchFamily="34" charset="-122"/>
              </a:rPr>
              <a:t>根据用例描述文档画出状态转换图</a:t>
            </a:r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41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10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10243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1155700" y="1460500"/>
            <a:ext cx="81407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阅读图书管理系统登录用例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10246" name="文本框 10245"/>
          <p:cNvSpPr txBox="1"/>
          <p:nvPr/>
        </p:nvSpPr>
        <p:spPr>
          <a:xfrm>
            <a:off x="1168400" y="2540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47" name="图片 10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70200"/>
            <a:ext cx="24257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文本框 10247"/>
          <p:cNvSpPr txBox="1"/>
          <p:nvPr/>
        </p:nvSpPr>
        <p:spPr>
          <a:xfrm>
            <a:off x="1676400" y="2540000"/>
            <a:ext cx="2781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用例名称：登陆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49" name="文本框 10248"/>
          <p:cNvSpPr txBox="1"/>
          <p:nvPr/>
        </p:nvSpPr>
        <p:spPr>
          <a:xfrm>
            <a:off x="1168400" y="29464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50" name="图片 102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6600"/>
            <a:ext cx="13970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1" name="文本框 10250"/>
          <p:cNvSpPr txBox="1"/>
          <p:nvPr/>
        </p:nvSpPr>
        <p:spPr>
          <a:xfrm>
            <a:off x="1676400" y="2946400"/>
            <a:ext cx="1752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52" name="文本框 10251"/>
          <p:cNvSpPr txBox="1"/>
          <p:nvPr/>
        </p:nvSpPr>
        <p:spPr>
          <a:xfrm>
            <a:off x="3048000" y="2946400"/>
            <a:ext cx="9639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：本系统需要参与者输入帐号和密码进行系统登陆，该用例页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53" name="文本框 10252"/>
          <p:cNvSpPr txBox="1"/>
          <p:nvPr/>
        </p:nvSpPr>
        <p:spPr>
          <a:xfrm>
            <a:off x="1676400" y="3200400"/>
            <a:ext cx="9639300" cy="431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面是系统起始页面。用户帐号和密码是系统默认已经分配的。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54" name="文本框 10253"/>
          <p:cNvSpPr txBox="1"/>
          <p:nvPr/>
        </p:nvSpPr>
        <p:spPr>
          <a:xfrm>
            <a:off x="1168400" y="3683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55" name="图片 102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025900"/>
            <a:ext cx="10541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6" name="文本框 10255"/>
          <p:cNvSpPr txBox="1"/>
          <p:nvPr/>
        </p:nvSpPr>
        <p:spPr>
          <a:xfrm>
            <a:off x="1676400" y="3683000"/>
            <a:ext cx="14097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57" name="文本框 10256"/>
          <p:cNvSpPr txBox="1"/>
          <p:nvPr/>
        </p:nvSpPr>
        <p:spPr>
          <a:xfrm>
            <a:off x="2705100" y="3683000"/>
            <a:ext cx="34671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：图书馆工作人员。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58" name="文本框 10257"/>
          <p:cNvSpPr txBox="1"/>
          <p:nvPr/>
        </p:nvSpPr>
        <p:spPr>
          <a:xfrm>
            <a:off x="1168400" y="41021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59" name="图片 1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32300"/>
            <a:ext cx="13970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0" name="文本框 10259"/>
          <p:cNvSpPr txBox="1"/>
          <p:nvPr/>
        </p:nvSpPr>
        <p:spPr>
          <a:xfrm>
            <a:off x="1676400" y="4102100"/>
            <a:ext cx="1752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61" name="文本框 10260"/>
          <p:cNvSpPr txBox="1"/>
          <p:nvPr/>
        </p:nvSpPr>
        <p:spPr>
          <a:xfrm>
            <a:off x="3048000" y="4102100"/>
            <a:ext cx="10668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：无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62" name="文本框 10261"/>
          <p:cNvSpPr txBox="1"/>
          <p:nvPr/>
        </p:nvSpPr>
        <p:spPr>
          <a:xfrm>
            <a:off x="1168400" y="45085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63" name="图片 102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838700"/>
            <a:ext cx="13970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4" name="文本框 10263"/>
          <p:cNvSpPr txBox="1"/>
          <p:nvPr/>
        </p:nvSpPr>
        <p:spPr>
          <a:xfrm>
            <a:off x="1676400" y="4508500"/>
            <a:ext cx="1752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65" name="文本框 10264"/>
          <p:cNvSpPr txBox="1"/>
          <p:nvPr/>
        </p:nvSpPr>
        <p:spPr>
          <a:xfrm>
            <a:off x="3048000" y="4508500"/>
            <a:ext cx="7239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：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66" name="文本框 10265"/>
          <p:cNvSpPr txBox="1"/>
          <p:nvPr/>
        </p:nvSpPr>
        <p:spPr>
          <a:xfrm>
            <a:off x="1168400" y="49149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67" name="文本框 10266"/>
          <p:cNvSpPr txBox="1"/>
          <p:nvPr/>
        </p:nvSpPr>
        <p:spPr>
          <a:xfrm>
            <a:off x="1676400" y="4914900"/>
            <a:ext cx="27686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输入帐号，密码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68" name="文本框 10267"/>
          <p:cNvSpPr txBox="1"/>
          <p:nvPr/>
        </p:nvSpPr>
        <p:spPr>
          <a:xfrm>
            <a:off x="1168400" y="5334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69" name="文本框 10268"/>
          <p:cNvSpPr txBox="1"/>
          <p:nvPr/>
        </p:nvSpPr>
        <p:spPr>
          <a:xfrm>
            <a:off x="1676400" y="5334000"/>
            <a:ext cx="3111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点击“进入系统”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70" name="文本框 10269"/>
          <p:cNvSpPr txBox="1"/>
          <p:nvPr/>
        </p:nvSpPr>
        <p:spPr>
          <a:xfrm>
            <a:off x="1168400" y="57404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71" name="文本框 10270"/>
          <p:cNvSpPr txBox="1"/>
          <p:nvPr/>
        </p:nvSpPr>
        <p:spPr>
          <a:xfrm>
            <a:off x="1676400" y="5740400"/>
            <a:ext cx="44958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验证用户权限，进入主界面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72" name="文本框 10271"/>
          <p:cNvSpPr txBox="1"/>
          <p:nvPr/>
        </p:nvSpPr>
        <p:spPr>
          <a:xfrm>
            <a:off x="1168400" y="61595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0273" name="图片 102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6489700"/>
            <a:ext cx="17399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4" name="文本框 10273"/>
          <p:cNvSpPr txBox="1"/>
          <p:nvPr/>
        </p:nvSpPr>
        <p:spPr>
          <a:xfrm>
            <a:off x="1676400" y="6159500"/>
            <a:ext cx="2095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27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75" name="文本框 10274"/>
          <p:cNvSpPr txBox="1"/>
          <p:nvPr/>
        </p:nvSpPr>
        <p:spPr>
          <a:xfrm>
            <a:off x="1168400" y="65659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76" name="文本框 10275"/>
          <p:cNvSpPr txBox="1"/>
          <p:nvPr/>
        </p:nvSpPr>
        <p:spPr>
          <a:xfrm>
            <a:off x="1676400" y="6565900"/>
            <a:ext cx="72390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点击“重新填写”，实现重填帐号密码功能。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77" name="文本框 10276"/>
          <p:cNvSpPr txBox="1"/>
          <p:nvPr/>
        </p:nvSpPr>
        <p:spPr>
          <a:xfrm>
            <a:off x="1168400" y="69850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78" name="文本框 10277"/>
          <p:cNvSpPr txBox="1"/>
          <p:nvPr/>
        </p:nvSpPr>
        <p:spPr>
          <a:xfrm>
            <a:off x="1676400" y="6985000"/>
            <a:ext cx="58674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输入帐号或密码不正确，重新登陆。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79" name="文本框 10278"/>
          <p:cNvSpPr txBox="1"/>
          <p:nvPr/>
        </p:nvSpPr>
        <p:spPr>
          <a:xfrm>
            <a:off x="1168400" y="7391400"/>
            <a:ext cx="4953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7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0280" name="文本框 10279"/>
          <p:cNvSpPr txBox="1"/>
          <p:nvPr/>
        </p:nvSpPr>
        <p:spPr>
          <a:xfrm>
            <a:off x="1676400" y="7391400"/>
            <a:ext cx="24257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700">
                <a:solidFill>
                  <a:srgbClr val="000000"/>
                </a:solidFill>
                <a:latin typeface="华文细黑" panose="02010600040101010101" pitchFamily="34" charset="-122"/>
              </a:rPr>
              <a:t>进入基本路径</a:t>
            </a:r>
            <a:endParaRPr lang="zh-CN" altLang="en-US" sz="27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0281" name="文本框 10280"/>
          <p:cNvSpPr txBox="1"/>
          <p:nvPr/>
        </p:nvSpPr>
        <p:spPr>
          <a:xfrm>
            <a:off x="3733800" y="7391400"/>
            <a:ext cx="571500" cy="35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2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图片 1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文本框 11267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1269" name="文本框 11268"/>
          <p:cNvSpPr txBox="1"/>
          <p:nvPr/>
        </p:nvSpPr>
        <p:spPr>
          <a:xfrm>
            <a:off x="584200" y="2032000"/>
            <a:ext cx="133223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根据“登录”用例描述，画出状态图，如下：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pic>
        <p:nvPicPr>
          <p:cNvPr id="11270" name="图片 11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114800"/>
            <a:ext cx="9245600" cy="214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文本框 11270"/>
          <p:cNvSpPr txBox="1"/>
          <p:nvPr/>
        </p:nvSpPr>
        <p:spPr>
          <a:xfrm>
            <a:off x="2489200" y="5461000"/>
            <a:ext cx="15240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开始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5308600" y="5295900"/>
            <a:ext cx="15240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登录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3" name="文本框 11272"/>
          <p:cNvSpPr txBox="1"/>
          <p:nvPr/>
        </p:nvSpPr>
        <p:spPr>
          <a:xfrm>
            <a:off x="8890000" y="5295900"/>
            <a:ext cx="32385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图书管理系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4" name="文本框 11273"/>
          <p:cNvSpPr txBox="1"/>
          <p:nvPr/>
        </p:nvSpPr>
        <p:spPr>
          <a:xfrm>
            <a:off x="9080500" y="5676900"/>
            <a:ext cx="26670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统主界面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5" name="文本框 11274"/>
          <p:cNvSpPr txBox="1"/>
          <p:nvPr/>
        </p:nvSpPr>
        <p:spPr>
          <a:xfrm>
            <a:off x="6908800" y="5232400"/>
            <a:ext cx="26670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登录成功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6" name="文本框 11275"/>
          <p:cNvSpPr txBox="1"/>
          <p:nvPr/>
        </p:nvSpPr>
        <p:spPr>
          <a:xfrm>
            <a:off x="4889500" y="3670300"/>
            <a:ext cx="2667000" cy="54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</a:rPr>
              <a:t>登录失败</a:t>
            </a:r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716000" cy="1028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12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287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12291"/>
          <p:cNvSpPr txBox="1"/>
          <p:nvPr/>
        </p:nvSpPr>
        <p:spPr>
          <a:xfrm>
            <a:off x="10731500" y="317500"/>
            <a:ext cx="31242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华文隶书" panose="02010800040101010101" pitchFamily="34" charset="-122"/>
              </a:rPr>
              <a:t>软件工程实践</a:t>
            </a:r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  <a:p>
            <a:pPr eaLnBrk="1" hangingPunct="1"/>
            <a:endParaRPr lang="zh-CN" altLang="en-US" sz="3600" b="1">
              <a:solidFill>
                <a:srgbClr val="FF0000"/>
              </a:solidFill>
              <a:latin typeface="华文隶书" panose="02010800040101010101" pitchFamily="34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1155700" y="1689100"/>
            <a:ext cx="8788400" cy="635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5000">
                <a:solidFill>
                  <a:srgbClr val="003265"/>
                </a:solidFill>
                <a:latin typeface="黑体" panose="02010609060101010101" pitchFamily="34" charset="-122"/>
              </a:rPr>
              <a:t>阅读“新办借阅证”用例描述</a:t>
            </a:r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  <a:p>
            <a:pPr eaLnBrk="1" hangingPunct="1"/>
            <a:endParaRPr lang="zh-CN" altLang="en-US" sz="5000">
              <a:solidFill>
                <a:srgbClr val="003265"/>
              </a:solidFill>
              <a:latin typeface="黑体" panose="02010609060101010101" pitchFamily="34" charset="-122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1168400" y="25781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295" name="图片 12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46400"/>
            <a:ext cx="383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文本框 12295"/>
          <p:cNvSpPr txBox="1"/>
          <p:nvPr/>
        </p:nvSpPr>
        <p:spPr>
          <a:xfrm>
            <a:off x="1676400" y="2578100"/>
            <a:ext cx="4191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用例名称：新办借阅证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297" name="文本框 12296"/>
          <p:cNvSpPr txBox="1"/>
          <p:nvPr/>
        </p:nvSpPr>
        <p:spPr>
          <a:xfrm>
            <a:off x="1168400" y="30734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298" name="图片 12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454400"/>
            <a:ext cx="1549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9" name="文本框 12298"/>
          <p:cNvSpPr txBox="1"/>
          <p:nvPr/>
        </p:nvSpPr>
        <p:spPr>
          <a:xfrm>
            <a:off x="1676400" y="3073400"/>
            <a:ext cx="1905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用例描述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0" name="文本框 12299"/>
          <p:cNvSpPr txBox="1"/>
          <p:nvPr/>
        </p:nvSpPr>
        <p:spPr>
          <a:xfrm>
            <a:off x="3200400" y="3073400"/>
            <a:ext cx="8763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：图书馆工作人员输入学生信息进行借阅证办理。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1" name="文本框 12300"/>
          <p:cNvSpPr txBox="1"/>
          <p:nvPr/>
        </p:nvSpPr>
        <p:spPr>
          <a:xfrm>
            <a:off x="1168400" y="35814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302" name="图片 123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949700"/>
            <a:ext cx="1168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3" name="文本框 12302"/>
          <p:cNvSpPr txBox="1"/>
          <p:nvPr/>
        </p:nvSpPr>
        <p:spPr>
          <a:xfrm>
            <a:off x="1676400" y="3581400"/>
            <a:ext cx="1524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参与者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4" name="文本框 12303"/>
          <p:cNvSpPr txBox="1"/>
          <p:nvPr/>
        </p:nvSpPr>
        <p:spPr>
          <a:xfrm>
            <a:off x="2819400" y="3581400"/>
            <a:ext cx="3810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：图书馆工作人员。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5" name="文本框 12304"/>
          <p:cNvSpPr txBox="1"/>
          <p:nvPr/>
        </p:nvSpPr>
        <p:spPr>
          <a:xfrm>
            <a:off x="1168400" y="40894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306" name="图片 123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57700"/>
            <a:ext cx="1549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7" name="文本框 12306"/>
          <p:cNvSpPr txBox="1"/>
          <p:nvPr/>
        </p:nvSpPr>
        <p:spPr>
          <a:xfrm>
            <a:off x="1676400" y="4089400"/>
            <a:ext cx="1905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前置条件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8" name="文本框 12307"/>
          <p:cNvSpPr txBox="1"/>
          <p:nvPr/>
        </p:nvSpPr>
        <p:spPr>
          <a:xfrm>
            <a:off x="3200400" y="4089400"/>
            <a:ext cx="68453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：图书馆工作人员点击“新办借阅证”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09" name="文本框 12308"/>
          <p:cNvSpPr txBox="1"/>
          <p:nvPr/>
        </p:nvSpPr>
        <p:spPr>
          <a:xfrm>
            <a:off x="1168400" y="45847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310" name="图片 12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4953000"/>
            <a:ext cx="1930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11" name="文本框 12310"/>
          <p:cNvSpPr txBox="1"/>
          <p:nvPr/>
        </p:nvSpPr>
        <p:spPr>
          <a:xfrm>
            <a:off x="1676400" y="4584700"/>
            <a:ext cx="2286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基本路径：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12" name="文本框 12311"/>
          <p:cNvSpPr txBox="1"/>
          <p:nvPr/>
        </p:nvSpPr>
        <p:spPr>
          <a:xfrm>
            <a:off x="1168400" y="50927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文本框 12312"/>
          <p:cNvSpPr txBox="1"/>
          <p:nvPr/>
        </p:nvSpPr>
        <p:spPr>
          <a:xfrm>
            <a:off x="1676400" y="5092700"/>
            <a:ext cx="8763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输入学生信息（学号，姓名，专业，班级，性别）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14" name="文本框 12313"/>
          <p:cNvSpPr txBox="1"/>
          <p:nvPr/>
        </p:nvSpPr>
        <p:spPr>
          <a:xfrm>
            <a:off x="1168400" y="55880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文本框 12314"/>
          <p:cNvSpPr txBox="1"/>
          <p:nvPr/>
        </p:nvSpPr>
        <p:spPr>
          <a:xfrm>
            <a:off x="1676400" y="5588000"/>
            <a:ext cx="2667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点击“提交”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16" name="文本框 12315"/>
          <p:cNvSpPr txBox="1"/>
          <p:nvPr/>
        </p:nvSpPr>
        <p:spPr>
          <a:xfrm>
            <a:off x="1168400" y="60960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2317" name="文本框 12316"/>
          <p:cNvSpPr txBox="1"/>
          <p:nvPr/>
        </p:nvSpPr>
        <p:spPr>
          <a:xfrm>
            <a:off x="1676400" y="6096000"/>
            <a:ext cx="11430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显示添加的借阅证信息（借阅证编号，学号，姓名，专业，班级，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18" name="文本框 12317"/>
          <p:cNvSpPr txBox="1"/>
          <p:nvPr/>
        </p:nvSpPr>
        <p:spPr>
          <a:xfrm>
            <a:off x="1676400" y="6426200"/>
            <a:ext cx="1524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性别）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19" name="文本框 12318"/>
          <p:cNvSpPr txBox="1"/>
          <p:nvPr/>
        </p:nvSpPr>
        <p:spPr>
          <a:xfrm>
            <a:off x="1168400" y="70104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pic>
        <p:nvPicPr>
          <p:cNvPr id="12320" name="图片 12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7378700"/>
            <a:ext cx="1930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21" name="文本框 12320"/>
          <p:cNvSpPr txBox="1"/>
          <p:nvPr/>
        </p:nvSpPr>
        <p:spPr>
          <a:xfrm>
            <a:off x="1676400" y="7010400"/>
            <a:ext cx="2286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华文细黑" panose="02010600040101010101" pitchFamily="34" charset="-122"/>
              </a:rPr>
              <a:t>备选流程：</a:t>
            </a:r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  <a:p>
            <a:pPr eaLnBrk="1" hangingPunct="1"/>
            <a:endParaRPr lang="zh-CN" altLang="en-US" sz="3000" b="1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22" name="文本框 12321"/>
          <p:cNvSpPr txBox="1"/>
          <p:nvPr/>
        </p:nvSpPr>
        <p:spPr>
          <a:xfrm>
            <a:off x="1168400" y="75184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2323" name="文本框 12322"/>
          <p:cNvSpPr txBox="1"/>
          <p:nvPr/>
        </p:nvSpPr>
        <p:spPr>
          <a:xfrm>
            <a:off x="1676400" y="7518400"/>
            <a:ext cx="8001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点击“重新填写”，实现重填学生信息功能。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24" name="文本框 12323"/>
          <p:cNvSpPr txBox="1"/>
          <p:nvPr/>
        </p:nvSpPr>
        <p:spPr>
          <a:xfrm>
            <a:off x="1168400" y="8013700"/>
            <a:ext cx="508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3265"/>
                </a:solidFill>
                <a:latin typeface="Arial" panose="020B0604020202020204" pitchFamily="34" charset="0"/>
              </a:rPr>
              <a:t>•</a:t>
            </a:r>
            <a:endParaRPr lang="en-US" altLang="zh-CN" sz="3000">
              <a:solidFill>
                <a:srgbClr val="003265"/>
              </a:solidFill>
              <a:latin typeface="Arial" panose="020B0604020202020204" pitchFamily="34" charset="0"/>
            </a:endParaRPr>
          </a:p>
        </p:txBody>
      </p:sp>
      <p:sp>
        <p:nvSpPr>
          <p:cNvPr id="12325" name="文本框 12324"/>
          <p:cNvSpPr txBox="1"/>
          <p:nvPr/>
        </p:nvSpPr>
        <p:spPr>
          <a:xfrm>
            <a:off x="1676400" y="8013700"/>
            <a:ext cx="26670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zh-CN" altLang="en-US" sz="3000">
                <a:solidFill>
                  <a:srgbClr val="000000"/>
                </a:solidFill>
                <a:latin typeface="华文细黑" panose="02010600040101010101" pitchFamily="34" charset="-122"/>
              </a:rPr>
              <a:t>进入基本路径</a:t>
            </a:r>
            <a:endParaRPr lang="zh-CN" altLang="en-US" sz="3000">
              <a:solidFill>
                <a:srgbClr val="000000"/>
              </a:solidFill>
              <a:latin typeface="华文细黑" panose="02010600040101010101" pitchFamily="34" charset="-122"/>
            </a:endParaRPr>
          </a:p>
        </p:txBody>
      </p:sp>
      <p:sp>
        <p:nvSpPr>
          <p:cNvPr id="12326" name="文本框 12325"/>
          <p:cNvSpPr txBox="1"/>
          <p:nvPr/>
        </p:nvSpPr>
        <p:spPr>
          <a:xfrm>
            <a:off x="3962400" y="8013700"/>
            <a:ext cx="584200" cy="406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1" hangingPunct="1"/>
            <a:r>
              <a:rPr lang="en-US" altLang="zh-CN" sz="3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3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3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3122</Words>
  <Application>WPS 演示</Application>
  <PresentationFormat>On-screen Show</PresentationFormat>
  <Paragraphs>1462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华文隶书</vt:lpstr>
      <vt:lpstr>黑体</vt:lpstr>
      <vt:lpstr>华文细黑</vt:lpstr>
      <vt:lpstr>Arial Bold</vt:lpstr>
      <vt:lpstr>微软雅黑</vt:lpstr>
      <vt:lpstr>Arial Unicode MS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十年饮冰</cp:lastModifiedBy>
  <cp:revision>1</cp:revision>
  <dcterms:created xsi:type="dcterms:W3CDTF">2019-11-01T13:57:32Z</dcterms:created>
  <dcterms:modified xsi:type="dcterms:W3CDTF">2019-11-01T13:59:09Z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