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pt-BR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3200" b="1" strike="noStrike" spc="-1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pt-BR" sz="2600" b="1" strike="noStrike" spc="-1">
                <a:solidFill>
                  <a:srgbClr val="1C1C1C"/>
                </a:solidFill>
                <a:latin typeface="Source Sans Pro Semibold"/>
              </a:rPr>
              <a:t>Clique para editar o formato do texto da estrutura de tópicos</a:t>
            </a:r>
          </a:p>
          <a:p>
            <a:pPr marL="288000" lvl="1">
              <a:spcAft>
                <a:spcPts val="1134"/>
              </a:spcAft>
            </a:pPr>
            <a:r>
              <a:rPr lang="pt-BR" sz="2200" b="0" strike="noStrike" spc="-1">
                <a:solidFill>
                  <a:srgbClr val="1C1C1C"/>
                </a:solidFill>
                <a:latin typeface="Source Sans Pro Light"/>
              </a:rPr>
              <a:t>2.º nível da estrutura de tópicos</a:t>
            </a:r>
          </a:p>
          <a:p>
            <a:pPr marL="576000" lvl="2">
              <a:spcAft>
                <a:spcPts val="850"/>
              </a:spcAft>
            </a:pPr>
            <a:r>
              <a:rPr lang="pt-BR" sz="1800" b="0" strike="noStrike" spc="-1">
                <a:solidFill>
                  <a:srgbClr val="1C1C1C"/>
                </a:solidFill>
                <a:latin typeface="Source Sans Pro Light"/>
              </a:rPr>
              <a:t>3.º nível da estrutura de tópicos</a:t>
            </a:r>
          </a:p>
          <a:p>
            <a:pPr marL="864000" lvl="3">
              <a:spcAft>
                <a:spcPts val="567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4.º nível da estrutura de tópicos</a:t>
            </a:r>
          </a:p>
          <a:p>
            <a:pPr marL="1152000" lvl="4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5.º nível da estrutura de tópicos</a:t>
            </a:r>
          </a:p>
          <a:p>
            <a:pPr marL="1440000" lvl="5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6.º nível da estrutura de tópicos</a:t>
            </a:r>
          </a:p>
          <a:p>
            <a:pPr marL="1728000" lvl="6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7.º nível da estrutura de tópicos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pt-BR" sz="1800" b="1" strike="noStrike" spc="-1">
                <a:solidFill>
                  <a:srgbClr val="FFFFFF"/>
                </a:solidFill>
                <a:latin typeface="Source Sans Pro Black"/>
              </a:rPr>
              <a:t>&lt;data/hora&gt;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1800" b="1" strike="noStrike" spc="-1">
                <a:solidFill>
                  <a:srgbClr val="FFFFFF"/>
                </a:solidFill>
                <a:latin typeface="Source Sans Pro Black"/>
              </a:rPr>
              <a:t>&lt;rodapé&gt;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21889BB3-22A7-4F76-8B73-654CF6148667}" type="slidenum">
              <a:rPr lang="pt-BR" sz="1800" b="1" strike="noStrike" spc="-1">
                <a:solidFill>
                  <a:srgbClr val="FFFFFF"/>
                </a:solidFill>
                <a:latin typeface="Source Sans Pro Black"/>
              </a:rPr>
              <a:t>‹nº›</a:t>
            </a:fld>
            <a:endParaRPr lang="pt-BR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3200" b="1" strike="noStrike" spc="-1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>
              <a:spcAft>
                <a:spcPts val="1142"/>
              </a:spcAft>
            </a:pPr>
            <a:r>
              <a:rPr lang="pt-BR" sz="2600" b="1" strike="noStrike" spc="-1">
                <a:solidFill>
                  <a:srgbClr val="1C1C1C"/>
                </a:solidFill>
                <a:latin typeface="Source Sans Pro Semibold"/>
              </a:rPr>
              <a:t>Clique para editar o formato do texto da estrutura de tópicos</a:t>
            </a:r>
          </a:p>
          <a:p>
            <a:pPr marL="288000" lvl="1">
              <a:spcAft>
                <a:spcPts val="1131"/>
              </a:spcAft>
            </a:pPr>
            <a:r>
              <a:rPr lang="pt-BR" sz="2200" b="0" strike="noStrike" spc="-1">
                <a:solidFill>
                  <a:srgbClr val="1C1C1C"/>
                </a:solidFill>
                <a:latin typeface="Source Sans Pro Light"/>
              </a:rPr>
              <a:t>2.º nível da estrutura de tópicos</a:t>
            </a:r>
          </a:p>
          <a:p>
            <a:pPr marL="576000" lvl="2">
              <a:spcAft>
                <a:spcPts val="850"/>
              </a:spcAft>
            </a:pPr>
            <a:r>
              <a:rPr lang="pt-BR" sz="1800" b="0" strike="noStrike" spc="-1">
                <a:solidFill>
                  <a:srgbClr val="1C1C1C"/>
                </a:solidFill>
                <a:latin typeface="Source Sans Pro Light"/>
              </a:rPr>
              <a:t>3.º nível da estrutura de tópicos</a:t>
            </a:r>
          </a:p>
          <a:p>
            <a:pPr marL="864000" lvl="3">
              <a:spcAft>
                <a:spcPts val="567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4.º nível da estrutura de tópicos</a:t>
            </a:r>
          </a:p>
          <a:p>
            <a:pPr marL="1152000" lvl="4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5.º nível da estrutura de tópicos</a:t>
            </a:r>
          </a:p>
          <a:p>
            <a:pPr marL="1440000" lvl="5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6.º nível da estrutura de tópicos</a:t>
            </a:r>
          </a:p>
          <a:p>
            <a:pPr marL="1728000" lvl="6">
              <a:spcAft>
                <a:spcPts val="283"/>
              </a:spcAft>
            </a:pPr>
            <a:r>
              <a:rPr lang="pt-BR" sz="1600" b="0" strike="noStrike" spc="-1">
                <a:solidFill>
                  <a:srgbClr val="1C1C1C"/>
                </a:solidFill>
                <a:latin typeface="Source Sans Pro Light"/>
              </a:rPr>
              <a:t>7.º nível da estrutura de tópicos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1" strike="noStrike" spc="-1">
                <a:solidFill>
                  <a:srgbClr val="E74C3C"/>
                </a:solidFill>
                <a:latin typeface="Source Sans Pro Black"/>
              </a:rPr>
              <a:t>&lt;data/hora&gt;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1800" b="1" strike="noStrike" spc="-1">
                <a:solidFill>
                  <a:srgbClr val="E74C3C"/>
                </a:solidFill>
                <a:latin typeface="Source Sans Pro Black"/>
              </a:rPr>
              <a:t>&lt;rodapé&gt;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C0EE11C-B760-4FAE-97B7-E642CC2830EC}" type="slidenum">
              <a:rPr lang="pt-BR" sz="1800" b="1" strike="noStrike" spc="-1">
                <a:solidFill>
                  <a:srgbClr val="E74C3C"/>
                </a:solidFill>
                <a:latin typeface="Source Sans Pro Black"/>
              </a:rPr>
              <a:t>‹nº›</a:t>
            </a:fld>
            <a:endParaRPr lang="pt-BR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Source Sans Pro Black"/>
              </a:rPr>
              <a:t>Trabalho de Introdução </a:t>
            </a:r>
            <a:r>
              <a:rPr lang="pt-BR" sz="3200" b="1" strike="noStrike" spc="-1" dirty="0" smtClean="0">
                <a:solidFill>
                  <a:srgbClr val="FFFFFF"/>
                </a:solidFill>
                <a:latin typeface="Source Sans Pro Black"/>
              </a:rPr>
              <a:t>a </a:t>
            </a:r>
            <a:r>
              <a:rPr lang="pt-BR" sz="3200" b="1" strike="noStrike" spc="-1" dirty="0">
                <a:solidFill>
                  <a:srgbClr val="FFFFFF"/>
                </a:solidFill>
                <a:latin typeface="Source Sans Pro Black"/>
              </a:rPr>
              <a:t>Bancos de Dados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BR" sz="2200" b="0" strike="noStrike" spc="-1" dirty="0">
                <a:solidFill>
                  <a:srgbClr val="1C1C1C"/>
                </a:solidFill>
                <a:latin typeface="Source Sans Pro Light"/>
              </a:rPr>
              <a:t>											Daniel de Souza Campos </a:t>
            </a:r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2018054664       </a:t>
            </a:r>
            <a:endParaRPr lang="pt-BR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r>
              <a:rPr lang="pt-BR" sz="2200" b="0" strike="noStrike" spc="-1" dirty="0">
                <a:solidFill>
                  <a:srgbClr val="1C1C1C"/>
                </a:solidFill>
                <a:latin typeface="Source Sans Pro Light"/>
              </a:rPr>
              <a:t>            </a:t>
            </a:r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Davi </a:t>
            </a:r>
            <a:r>
              <a:rPr lang="pt-BR" sz="2200" b="0" strike="noStrike" spc="-1" dirty="0">
                <a:solidFill>
                  <a:srgbClr val="1C1C1C"/>
                </a:solidFill>
                <a:latin typeface="Source Sans Pro Light"/>
              </a:rPr>
              <a:t>Lage Borges Souza 2018054400</a:t>
            </a:r>
          </a:p>
          <a:p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	</a:t>
            </a:r>
            <a:r>
              <a:rPr lang="pt-BR" sz="2200" b="0" strike="noStrike" spc="-1" dirty="0" err="1" smtClean="0">
                <a:solidFill>
                  <a:srgbClr val="1C1C1C"/>
                </a:solidFill>
                <a:latin typeface="Source Sans Pro Light"/>
              </a:rPr>
              <a:t>Gean</a:t>
            </a:r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 Guilherme dos Santos 2018054362		</a:t>
            </a:r>
          </a:p>
          <a:p>
            <a:r>
              <a:rPr lang="pt-BR" sz="2200" spc="-1" dirty="0" smtClean="0">
                <a:solidFill>
                  <a:srgbClr val="1C1C1C"/>
                </a:solidFill>
                <a:latin typeface="Source Sans Pro Light"/>
              </a:rPr>
              <a:t>	</a:t>
            </a:r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Victor Vieira Brito Amaral Pessoa 2018054346</a:t>
            </a:r>
          </a:p>
          <a:p>
            <a:r>
              <a:rPr lang="pt-BR" sz="2200" spc="-1" dirty="0">
                <a:solidFill>
                  <a:srgbClr val="1C1C1C"/>
                </a:solidFill>
                <a:latin typeface="Source Sans Pro Light"/>
              </a:rPr>
              <a:t>	</a:t>
            </a:r>
            <a:r>
              <a:rPr lang="pt-BR" sz="2200" b="0" strike="noStrike" spc="-1" dirty="0" smtClean="0">
                <a:solidFill>
                  <a:srgbClr val="1C1C1C"/>
                </a:solidFill>
                <a:latin typeface="Source Sans Pro Light"/>
              </a:rPr>
              <a:t>Professor: </a:t>
            </a:r>
            <a:r>
              <a:rPr lang="pt-BR" sz="2200" b="0" strike="noStrike" spc="-1" dirty="0" err="1" smtClean="0">
                <a:solidFill>
                  <a:srgbClr val="1C1C1C"/>
                </a:solidFill>
                <a:latin typeface="Source Sans Pro Light"/>
              </a:rPr>
              <a:t>Rodrygo</a:t>
            </a:r>
            <a:endParaRPr lang="pt-BR" sz="2200" spc="-1" dirty="0" smtClean="0">
              <a:solidFill>
                <a:srgbClr val="1C1C1C"/>
              </a:solidFill>
              <a:latin typeface="Source Sans Pro Light"/>
            </a:endParaRPr>
          </a:p>
          <a:p>
            <a:endParaRPr lang="pt-BR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Source Sans Pro Semibold"/>
              </a:rPr>
              <a:t>O número de ocorrências diferentes para cada tipo de acidente diferente (Versão 2)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629316"/>
            <a:ext cx="9617980" cy="7234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93117"/>
            <a:ext cx="9360000" cy="4431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7" y="3934042"/>
            <a:ext cx="4420540" cy="28782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537" y="4280866"/>
            <a:ext cx="5140336" cy="23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ource Sans Pro Semibold"/>
              </a:rPr>
              <a:t>Número de carros registrados por pais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6" y="2259985"/>
            <a:ext cx="9360003" cy="53832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6" y="2903015"/>
            <a:ext cx="9360003" cy="457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6" y="3464756"/>
            <a:ext cx="3221404" cy="310209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98289"/>
            <a:ext cx="3169920" cy="23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ource Sans Pro Semibold"/>
              </a:rPr>
              <a:t>Pessoas que sofreram lesões e estavam sem cinto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6" y="2275852"/>
            <a:ext cx="9247607" cy="3176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5" y="2624212"/>
            <a:ext cx="9247607" cy="45420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75" y="3609370"/>
            <a:ext cx="2550845" cy="14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>
                <a:solidFill>
                  <a:srgbClr val="FFFFFF"/>
                </a:solidFill>
                <a:latin typeface="Source Sans Pro Black"/>
              </a:rPr>
              <a:t>Dificuldades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 principal dificuldade foi a irregularidade dos dados em </a:t>
            </a:r>
            <a:r>
              <a:rPr lang="pt-BR" sz="2600" b="1" strike="noStrike" spc="-1" dirty="0" smtClean="0">
                <a:solidFill>
                  <a:srgbClr val="1C1C1C"/>
                </a:solidFill>
                <a:latin typeface="Source Sans Pro Semibold"/>
              </a:rPr>
              <a:t>muitas das </a:t>
            </a: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tabelas, o que tornou realmente um desafio conseguir extrair informações delas.</a:t>
            </a: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 transformação dos arquivos .</a:t>
            </a:r>
            <a:r>
              <a:rPr lang="pt-BR" sz="2600" b="1" strike="noStrike" spc="-1" dirty="0" err="1">
                <a:solidFill>
                  <a:srgbClr val="1C1C1C"/>
                </a:solidFill>
                <a:latin typeface="Source Sans Pro Semibold"/>
              </a:rPr>
              <a:t>csv</a:t>
            </a: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 em tabelas do banco de dados também se provou um desafio visto que o dicionário de dados estava incompleto e não mostrava todos os aspectos das tabelas de forma acessível.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 dirty="0" smtClean="0">
                <a:solidFill>
                  <a:srgbClr val="FFFFFF"/>
                </a:solidFill>
                <a:latin typeface="Source Sans Pro Black"/>
              </a:rPr>
              <a:t>O BD consultado</a:t>
            </a:r>
            <a:endParaRPr lang="pt-BR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O Banco de Dados utilizado de Boletins de Ocorrência em Rodovias Federais nos proveu informações sobre: 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Motoristas envolvidos em acidentes;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Veículos;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Rodovias; 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Municípios das unidades federativas;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Boletins de ocorrência;</a:t>
            </a:r>
          </a:p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>
                <a:solidFill>
                  <a:srgbClr val="FFFFFF"/>
                </a:solidFill>
                <a:latin typeface="Source Sans Pro Black"/>
              </a:rPr>
              <a:t>Principais tabelas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 tabela de Ocorrências permite estabelecer uma relação entre todas as outras tabelas;</a:t>
            </a:r>
          </a:p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 tabela de Veículos concentra todos os dados que dizem respeito aos veículos envolvidos no boletim;</a:t>
            </a:r>
          </a:p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 tabela de Pessoas informa os principais dados acerca dos motoristas envolvidos;</a:t>
            </a:r>
          </a:p>
          <a:p>
            <a:pPr>
              <a:spcAft>
                <a:spcPts val="1142"/>
              </a:spcAft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As tabelas do domínio complementam as informações dessas tabelas com valores associados a índices.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Source Sans Pro Black"/>
              </a:rPr>
              <a:t>Modelo </a:t>
            </a:r>
            <a:r>
              <a:rPr lang="pt-BR" sz="3200" b="1" spc="-1" dirty="0" smtClean="0">
                <a:solidFill>
                  <a:srgbClr val="FFFFFF"/>
                </a:solidFill>
                <a:latin typeface="Source Sans Pro Black"/>
              </a:rPr>
              <a:t>ER</a:t>
            </a:r>
            <a:endParaRPr lang="pt-BR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744"/>
            <a:ext cx="10080625" cy="51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Source Sans Pro Black"/>
              </a:rPr>
              <a:t>Modelo Relacional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1"/>
            <a:ext cx="9720000" cy="530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pt-BR" sz="3200" b="1" strike="noStrike" spc="-1" dirty="0" smtClean="0">
                <a:solidFill>
                  <a:srgbClr val="FFFFFF"/>
                </a:solidFill>
                <a:latin typeface="Source Sans Pro Black"/>
              </a:rPr>
              <a:t>Implementação</a:t>
            </a:r>
            <a:endParaRPr lang="pt-BR" sz="32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pt-BR" sz="2600" b="1" strike="noStrike" spc="-1" dirty="0" smtClean="0">
                <a:solidFill>
                  <a:srgbClr val="1C1C1C"/>
                </a:solidFill>
                <a:latin typeface="Source Sans Pro Semibold"/>
              </a:rPr>
              <a:t>Linguagem </a:t>
            </a:r>
            <a:r>
              <a:rPr lang="pt-BR" sz="2600" b="1" strike="noStrike" spc="-1" dirty="0" err="1" smtClean="0">
                <a:solidFill>
                  <a:srgbClr val="1C1C1C"/>
                </a:solidFill>
                <a:latin typeface="Source Sans Pro Semibold"/>
              </a:rPr>
              <a:t>python</a:t>
            </a:r>
            <a:r>
              <a:rPr lang="pt-BR" sz="2600" b="1" spc="-1" dirty="0" smtClean="0">
                <a:solidFill>
                  <a:srgbClr val="1C1C1C"/>
                </a:solidFill>
                <a:latin typeface="Source Sans Pro Semibold"/>
              </a:rPr>
              <a:t>, </a:t>
            </a:r>
            <a:r>
              <a:rPr lang="pt-BR" sz="2600" b="1" spc="-1" dirty="0" err="1" smtClean="0">
                <a:solidFill>
                  <a:srgbClr val="1C1C1C"/>
                </a:solidFill>
                <a:latin typeface="Source Sans Pro Semibold"/>
              </a:rPr>
              <a:t>Jupyter</a:t>
            </a:r>
            <a:r>
              <a:rPr lang="pt-BR" sz="2600" b="1" spc="-1" dirty="0" smtClean="0">
                <a:solidFill>
                  <a:srgbClr val="1C1C1C"/>
                </a:solidFill>
                <a:latin typeface="Source Sans Pro Semibold"/>
              </a:rPr>
              <a:t>-Notebook e </a:t>
            </a:r>
            <a:r>
              <a:rPr lang="pt-BR" sz="2600" b="1" spc="-1" dirty="0" err="1" smtClean="0">
                <a:solidFill>
                  <a:srgbClr val="1C1C1C"/>
                </a:solidFill>
                <a:latin typeface="Source Sans Pro Semibold"/>
              </a:rPr>
              <a:t>SQLite</a:t>
            </a:r>
            <a:r>
              <a:rPr lang="pt-BR" sz="2600" b="1" spc="-1" dirty="0" smtClean="0">
                <a:solidFill>
                  <a:srgbClr val="1C1C1C"/>
                </a:solidFill>
                <a:latin typeface="Source Sans Pro Semibold"/>
              </a:rPr>
              <a:t>;</a:t>
            </a:r>
            <a:endParaRPr lang="pt-BR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pt-BR" sz="2600" b="1" strike="noStrike" spc="-1" dirty="0" smtClean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pt-BR" sz="2600" b="1" spc="-1" dirty="0" smtClean="0">
                <a:solidFill>
                  <a:srgbClr val="1C1C1C"/>
                </a:solidFill>
                <a:latin typeface="Source Sans Pro Semibold"/>
              </a:rPr>
              <a:t>Notebook exclusivo para criar o banco de dados;</a:t>
            </a:r>
            <a:endParaRPr lang="pt-BR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Além disso, como os arquivos estavam separados por ano e semestre,  nele também foi implementado um script para extrair os arquivos .</a:t>
            </a:r>
            <a:r>
              <a:rPr lang="pt-BR" sz="2600" b="1" strike="noStrike" spc="-1" dirty="0" err="1">
                <a:solidFill>
                  <a:srgbClr val="1C1C1C"/>
                </a:solidFill>
                <a:latin typeface="Source Sans Pro Semibold"/>
              </a:rPr>
              <a:t>csv</a:t>
            </a:r>
            <a:r>
              <a:rPr lang="pt-BR" sz="2600" b="1" strike="noStrike" spc="-1" dirty="0">
                <a:solidFill>
                  <a:srgbClr val="1C1C1C"/>
                </a:solidFill>
                <a:latin typeface="Source Sans Pro Semibold"/>
              </a:rPr>
              <a:t> necessários para a geração do banco de dados.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Source Sans Pro Semibold"/>
              </a:rPr>
              <a:t>O número de pessoas diferentes que se envolveram em um número igual de ocorrências (Versão 1)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952676"/>
            <a:ext cx="9478339" cy="49156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478036"/>
            <a:ext cx="6483636" cy="28956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" y="3860387"/>
            <a:ext cx="4928281" cy="23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Source Sans Pro Semibold"/>
              </a:rPr>
              <a:t>O número de pessoas diferentes que se envolveram em um número igual de ocorrências (Versão 2)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860387"/>
            <a:ext cx="4928281" cy="23927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2716141"/>
            <a:ext cx="9090937" cy="4514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" y="3252882"/>
            <a:ext cx="7208686" cy="3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pc="-1" dirty="0" smtClean="0">
                <a:solidFill>
                  <a:srgbClr val="FFFFFF"/>
                </a:solidFill>
                <a:latin typeface="Source Sans Pro Black"/>
              </a:rPr>
              <a:t>Consultas</a:t>
            </a:r>
            <a:endParaRPr lang="pt-BR" b="1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00" y="1798320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Source Sans Pro Semibold"/>
              </a:rPr>
              <a:t>O número de ocorrências diferentes para cada tipo de acidente diferente (Versão 1)</a:t>
            </a:r>
            <a:endParaRPr lang="pt-BR" sz="2400" dirty="0">
              <a:latin typeface="Source Sans Pro Semibold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629316"/>
            <a:ext cx="9134521" cy="8399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8" y="3469271"/>
            <a:ext cx="9134522" cy="4647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7" y="3934042"/>
            <a:ext cx="4420540" cy="2878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537" y="4280866"/>
            <a:ext cx="5140336" cy="23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311</Words>
  <Application>Microsoft Office PowerPoint</Application>
  <PresentationFormat>Personalizar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DejaVu Sans</vt:lpstr>
      <vt:lpstr>Source Sans Pro Black</vt:lpstr>
      <vt:lpstr>Source Sans Pro Light</vt:lpstr>
      <vt:lpstr>Source Sans Pro Semibold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Consultas</vt:lpstr>
      <vt:lpstr>Consultas</vt:lpstr>
      <vt:lpstr>Consultas</vt:lpstr>
      <vt:lpstr>Consultas</vt:lpstr>
      <vt:lpstr>Consultas</vt:lpstr>
      <vt:lpstr>Consultas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Daniel Campos</cp:lastModifiedBy>
  <cp:revision>19</cp:revision>
  <dcterms:created xsi:type="dcterms:W3CDTF">2019-11-10T21:36:10Z</dcterms:created>
  <dcterms:modified xsi:type="dcterms:W3CDTF">2019-11-11T02:55:42Z</dcterms:modified>
  <dc:language>pt-BR</dc:language>
</cp:coreProperties>
</file>