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65" autoAdjust="0"/>
  </p:normalViewPr>
  <p:slideViewPr>
    <p:cSldViewPr snapToGrid="0" showGuides="1">
      <p:cViewPr varScale="1">
        <p:scale>
          <a:sx n="107" d="100"/>
          <a:sy n="107" d="100"/>
        </p:scale>
        <p:origin x="75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0DE778B-9043-6640-BE32-D65768C6815F}" type="datetimeFigureOut">
              <a:rPr lang="nl-NL" smtClean="0"/>
              <a:pPr/>
              <a:t>7-6-2023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06CED714-CD51-CB44-B8E3-B61CCFEF669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938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8" y="1268413"/>
            <a:ext cx="3816780" cy="20644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3429000"/>
            <a:ext cx="4125636" cy="1411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8823F9B6-F78E-C74D-9285-5E1AB0095A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800" y="5207571"/>
            <a:ext cx="3152066" cy="755841"/>
          </a:xfrm>
          <a:prstGeom prst="rect">
            <a:avLst/>
          </a:prstGeom>
        </p:spPr>
      </p:pic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 userDrawn="1"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/>
              <a:t>Elfde-Liniestraat 24, 3500 Hasselt, </a:t>
            </a:r>
            <a:r>
              <a:rPr lang="nl-NL" sz="1500" dirty="0" err="1"/>
              <a:t>www.pxl.be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9" y="2528887"/>
            <a:ext cx="11160124" cy="22089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Tx/>
              <a:buNone/>
              <a:tabLst/>
              <a:defRPr sz="2400">
                <a:solidFill>
                  <a:schemeClr val="tx1"/>
                </a:solidFill>
              </a:defRPr>
            </a:lvl1pPr>
            <a:lvl2pPr marL="360000" indent="-171450" algn="l">
              <a:buFont typeface="Arial" panose="020B0604020202020204" pitchFamily="34" charset="0"/>
              <a:buChar char="•"/>
              <a:tabLst/>
              <a:defRPr sz="2000"/>
            </a:lvl2pPr>
            <a:lvl3pPr marL="648000" indent="-254000" algn="l">
              <a:buFont typeface="Wingdings" pitchFamily="2" charset="2"/>
              <a:buChar char="§"/>
              <a:tabLst/>
              <a:defRPr sz="2000"/>
            </a:lvl3pPr>
            <a:lvl4pPr marL="864000" indent="-254000" algn="l">
              <a:buFont typeface="Wingdings" pitchFamily="2" charset="2"/>
              <a:buChar char="§"/>
              <a:tabLst/>
              <a:defRPr sz="2000"/>
            </a:lvl4pPr>
            <a:lvl5pPr marL="801688" indent="-254000" algn="l">
              <a:buFont typeface="Courier New" panose="02070309020205020404" pitchFamily="49" charset="0"/>
              <a:buChar char="o"/>
              <a:tabLst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Eerste niveau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268413"/>
            <a:ext cx="11160124" cy="102484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A7A44048-D32D-6A41-B26B-1055F6A458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62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684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121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A7B07A4D-CC42-8843-BF1C-CE75692966FF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287FB161-F28D-374B-851D-782ECD484E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971D39AA-A9AD-AB2D-A214-28970C1D87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7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294" userDrawn="1">
          <p15:clr>
            <a:srgbClr val="FBAE40"/>
          </p15:clr>
        </p15:guide>
        <p15:guide id="3" pos="19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68413"/>
            <a:ext cx="11160125" cy="12604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 b="1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027C164D-B36A-4F44-85AE-71F60184BBA6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Afbeelding 4">
            <a:extLst>
              <a:ext uri="{FF2B5EF4-FFF2-40B4-BE49-F238E27FC236}">
                <a16:creationId xmlns:a16="http://schemas.microsoft.com/office/drawing/2014/main" id="{787D0989-ACB1-D947-8280-0CB445260F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AAD19C0-C71B-9A79-0E39-EBE83E587E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74083"/>
            <a:ext cx="11008405" cy="125480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8"/>
            <a:ext cx="4860925" cy="31867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DE4B7AB9-7ACC-6C42-979D-7F713ACE28EE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711B9F9A-E858-794E-ADD2-E455E7241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3A9051F-6CF7-796E-5D8D-4784FBF7C9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25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78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9"/>
            <a:ext cx="11160125" cy="3168650"/>
          </a:xfrm>
          <a:prstGeom prst="rect">
            <a:avLst/>
          </a:prstGeom>
        </p:spPr>
        <p:txBody>
          <a:bodyPr lIns="0" tIns="0" rIns="0" bIns="0" numCol="2" spcCol="72000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8" y="1268414"/>
            <a:ext cx="11160125" cy="132515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3A6F091C-A233-7F47-B910-D8D478B9950C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273A70C9-17D4-0D49-902D-73BBE806F6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620D54E3-9D67-1486-6941-AE51DF03DA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9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4859338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EC40EBDF-43BC-6A42-BA3B-9DBE5CF469CB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7E536E62-3BDB-D343-BEF0-D3ED6E83D5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625C96F5-8C4C-C055-5AED-CEDFBD8B8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4" r:id="rId2"/>
    <p:sldLayoutId id="2147483663" r:id="rId3"/>
    <p:sldLayoutId id="2147483667" r:id="rId4"/>
    <p:sldLayoutId id="2147483649" r:id="rId5"/>
    <p:sldLayoutId id="2147483650" r:id="rId6"/>
    <p:sldLayoutId id="214748366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1593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8" orient="horz" pos="799" userDrawn="1">
          <p15:clr>
            <a:srgbClr val="F26B43"/>
          </p15:clr>
        </p15:guide>
        <p15:guide id="9" pos="4294" userDrawn="1">
          <p15:clr>
            <a:srgbClr val="F26B43"/>
          </p15:clr>
        </p15:guide>
        <p15:guide id="10" pos="1935" userDrawn="1">
          <p15:clr>
            <a:srgbClr val="F26B43"/>
          </p15:clr>
        </p15:guide>
        <p15:guide id="11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6DE2C-F0C5-E444-B591-024EB8A8A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88496"/>
            <a:ext cx="3816780" cy="551056"/>
          </a:xfrm>
        </p:spPr>
        <p:txBody>
          <a:bodyPr/>
          <a:lstStyle/>
          <a:p>
            <a:r>
              <a:rPr lang="nl-BE" dirty="0">
                <a:solidFill>
                  <a:srgbClr val="42AC47"/>
                </a:solidFill>
              </a:rPr>
              <a:t>Soldering Station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7CEA5A6-C523-BE48-B6B5-25271B2EF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Joos Vanhees</a:t>
            </a:r>
          </a:p>
          <a:p>
            <a:r>
              <a:rPr lang="nl-BE" dirty="0"/>
              <a:t>1PBEAI</a:t>
            </a:r>
          </a:p>
        </p:txBody>
      </p:sp>
    </p:spTree>
    <p:extLst>
      <p:ext uri="{BB962C8B-B14F-4D97-AF65-F5344CB8AC3E}">
        <p14:creationId xmlns:p14="http://schemas.microsoft.com/office/powerpoint/2010/main" val="2136152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8E2969-5A17-E18D-C765-8202DEA14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636" y="554693"/>
            <a:ext cx="11169126" cy="918196"/>
          </a:xfrm>
        </p:spPr>
        <p:txBody>
          <a:bodyPr>
            <a:normAutofit/>
          </a:bodyPr>
          <a:lstStyle/>
          <a:p>
            <a:r>
              <a:rPr lang="en-US" sz="4000" dirty="0"/>
              <a:t>Q&amp;A?</a:t>
            </a:r>
          </a:p>
        </p:txBody>
      </p:sp>
      <p:pic>
        <p:nvPicPr>
          <p:cNvPr id="4098" name="Picture 2" descr="Q&amp;A - STM – Sea Traffic Management">
            <a:extLst>
              <a:ext uri="{FF2B5EF4-FFF2-40B4-BE49-F238E27FC236}">
                <a16:creationId xmlns:a16="http://schemas.microsoft.com/office/drawing/2014/main" id="{A8ECCB05-9E42-7613-3B88-B193F180B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717" y="1013791"/>
            <a:ext cx="5591957" cy="360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10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A2124F63-E2BC-3243-A35A-B0E44B246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1505881"/>
            <a:ext cx="11160124" cy="32190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/>
              <a:t>The assignment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/>
              <a:t>The PCB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/>
              <a:t>Altium Designer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/>
              <a:t>Case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/>
              <a:t>Discussion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/>
              <a:t>Q&amp;A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126EB3D-301E-194D-84D3-70F8E8CAE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600505"/>
            <a:ext cx="11160124" cy="635032"/>
          </a:xfrm>
        </p:spPr>
        <p:txBody>
          <a:bodyPr>
            <a:normAutofit/>
          </a:bodyPr>
          <a:lstStyle/>
          <a:p>
            <a:r>
              <a:rPr lang="nl-BE" sz="4000" dirty="0"/>
              <a:t>Table of contents:</a:t>
            </a:r>
          </a:p>
        </p:txBody>
      </p:sp>
    </p:spTree>
    <p:extLst>
      <p:ext uri="{BB962C8B-B14F-4D97-AF65-F5344CB8AC3E}">
        <p14:creationId xmlns:p14="http://schemas.microsoft.com/office/powerpoint/2010/main" val="96654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7C5F9-17CE-9C4C-8818-3B816F60D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726327"/>
            <a:ext cx="11160125" cy="981301"/>
          </a:xfrm>
        </p:spPr>
        <p:txBody>
          <a:bodyPr/>
          <a:lstStyle/>
          <a:p>
            <a:r>
              <a:rPr lang="nl-BE" sz="4000" dirty="0"/>
              <a:t>Introduction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13CEC14-6FDA-7C41-9C72-850D864B2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07628"/>
            <a:ext cx="11160125" cy="3933394"/>
          </a:xfrm>
        </p:spPr>
        <p:txBody>
          <a:bodyPr/>
          <a:lstStyle/>
          <a:p>
            <a:r>
              <a:rPr lang="nl-BE" dirty="0"/>
              <a:t>The assignment: </a:t>
            </a:r>
          </a:p>
          <a:p>
            <a:pPr marL="342900" indent="-342900">
              <a:buFontTx/>
              <a:buChar char="-"/>
            </a:pPr>
            <a:r>
              <a:rPr lang="nl-BE" dirty="0"/>
              <a:t>Making of</a:t>
            </a:r>
          </a:p>
          <a:p>
            <a:pPr marL="342900" indent="-342900">
              <a:buFontTx/>
              <a:buChar char="-"/>
            </a:pPr>
            <a:r>
              <a:rPr lang="nl-BE" dirty="0"/>
              <a:t>Usage of the software</a:t>
            </a:r>
          </a:p>
          <a:p>
            <a:pPr marL="342900" indent="-342900">
              <a:buFontTx/>
              <a:buChar char="-"/>
            </a:pPr>
            <a:r>
              <a:rPr lang="nl-BE" dirty="0"/>
              <a:t>PCB design</a:t>
            </a:r>
          </a:p>
          <a:p>
            <a:pPr marL="342900" indent="-342900">
              <a:buFontTx/>
              <a:buChar char="-"/>
            </a:pPr>
            <a:r>
              <a:rPr lang="nl-BE" dirty="0"/>
              <a:t>Case design</a:t>
            </a:r>
          </a:p>
          <a:p>
            <a:pPr marL="342900" indent="-342900">
              <a:buFontTx/>
              <a:buChar char="-"/>
            </a:pPr>
            <a:endParaRPr lang="nl-BE" dirty="0"/>
          </a:p>
        </p:txBody>
      </p:sp>
      <p:pic>
        <p:nvPicPr>
          <p:cNvPr id="5122" name="Picture 2" descr="Soldering station - Wikipedia">
            <a:extLst>
              <a:ext uri="{FF2B5EF4-FFF2-40B4-BE49-F238E27FC236}">
                <a16:creationId xmlns:a16="http://schemas.microsoft.com/office/drawing/2014/main" id="{EB8AED4E-CDBE-F2BF-C179-9918C90B5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116" y="895482"/>
            <a:ext cx="3464946" cy="290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lux Cored Solder 60:40/Tin:Lead 18SWG 0.5Kg | 12 Volt Planet">
            <a:extLst>
              <a:ext uri="{FF2B5EF4-FFF2-40B4-BE49-F238E27FC236}">
                <a16:creationId xmlns:a16="http://schemas.microsoft.com/office/drawing/2014/main" id="{FE23E786-EFAE-5913-B3B3-ADB7ECD45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385" y="3795805"/>
            <a:ext cx="2060359" cy="154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80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C57CF6F-B83E-722E-2609-0845AEADD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9" y="1431235"/>
            <a:ext cx="11160124" cy="3306637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800" dirty="0" err="1">
                <a:latin typeface="+mn-lt"/>
              </a:rPr>
              <a:t>Elektor</a:t>
            </a:r>
            <a:r>
              <a:rPr lang="en-US" sz="1800" dirty="0">
                <a:latin typeface="+mn-lt"/>
              </a:rPr>
              <a:t> magazine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+mn-lt"/>
              </a:rPr>
              <a:t>Base template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+mn-lt"/>
              </a:rPr>
              <a:t>General idea</a:t>
            </a:r>
          </a:p>
          <a:p>
            <a:pPr marL="285750" indent="-285750">
              <a:buFontTx/>
              <a:buChar char="-"/>
            </a:pPr>
            <a:endParaRPr lang="en-US" sz="1800" dirty="0">
              <a:latin typeface="+mn-lt"/>
            </a:endParaRPr>
          </a:p>
          <a:p>
            <a:pPr marL="285750" indent="-285750">
              <a:buFontTx/>
              <a:buChar char="-"/>
            </a:pPr>
            <a:endParaRPr lang="en-US" sz="1800" dirty="0">
              <a:latin typeface="+mn-lt"/>
            </a:endParaRPr>
          </a:p>
          <a:p>
            <a:pPr marL="285750" indent="-285750">
              <a:buFontTx/>
              <a:buChar char="-"/>
            </a:pPr>
            <a:endParaRPr lang="en-US" sz="1800" dirty="0">
              <a:latin typeface="+mn-lt"/>
            </a:endParaRPr>
          </a:p>
          <a:p>
            <a:pPr marL="285750" indent="-285750">
              <a:buFontTx/>
              <a:buChar char="-"/>
            </a:pPr>
            <a:endParaRPr lang="en-US" sz="1800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AAE1C1-DCF9-7E2A-46F9-2148548C0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539516"/>
            <a:ext cx="11160124" cy="584241"/>
          </a:xfrm>
        </p:spPr>
        <p:txBody>
          <a:bodyPr>
            <a:normAutofit/>
          </a:bodyPr>
          <a:lstStyle/>
          <a:p>
            <a:r>
              <a:rPr lang="en-US" sz="4000" dirty="0"/>
              <a:t>The assignment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07649-86C6-C1FA-F9B7-ECC4A2077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524786"/>
            <a:ext cx="2532061" cy="2834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5FC7D1-7D6A-CCC0-DF7A-1AE142A5E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530" y="3358991"/>
            <a:ext cx="326753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4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92CDD-7608-0B49-9684-A35413B32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524377"/>
            <a:ext cx="11160125" cy="756330"/>
          </a:xfrm>
        </p:spPr>
        <p:txBody>
          <a:bodyPr/>
          <a:lstStyle/>
          <a:p>
            <a:r>
              <a:rPr lang="nl-BE" sz="4000" dirty="0"/>
              <a:t>PCB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A66D6-2CB5-61F8-CCA3-27B23C23DB3A}"/>
              </a:ext>
            </a:extLst>
          </p:cNvPr>
          <p:cNvSpPr txBox="1"/>
          <p:nvPr/>
        </p:nvSpPr>
        <p:spPr>
          <a:xfrm>
            <a:off x="515937" y="1922106"/>
            <a:ext cx="8518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Altium designer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Special design</a:t>
            </a:r>
          </a:p>
          <a:p>
            <a:pPr marL="285750" indent="-285750">
              <a:buFontTx/>
              <a:buChar char="-"/>
            </a:pPr>
            <a:r>
              <a:rPr lang="en-US" dirty="0"/>
              <a:t>Fitment in the case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As many SMD components as possible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Picture 3" descr="A picture containing circuit, electronic component, electronic engineering, circuit component&#10;&#10;Description automatically generated">
            <a:extLst>
              <a:ext uri="{FF2B5EF4-FFF2-40B4-BE49-F238E27FC236}">
                <a16:creationId xmlns:a16="http://schemas.microsoft.com/office/drawing/2014/main" id="{9D270BB6-E696-E1BF-8BD0-77E945778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767" y="446452"/>
            <a:ext cx="4796316" cy="32902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E1536E-C665-4097-22DD-EA3DDA37B483}"/>
              </a:ext>
            </a:extLst>
          </p:cNvPr>
          <p:cNvSpPr txBox="1"/>
          <p:nvPr/>
        </p:nvSpPr>
        <p:spPr>
          <a:xfrm>
            <a:off x="515937" y="3320322"/>
            <a:ext cx="34803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Material:</a:t>
            </a:r>
          </a:p>
          <a:p>
            <a:pPr marL="285750" indent="-285750">
              <a:buFontTx/>
              <a:buChar char="-"/>
            </a:pPr>
            <a:r>
              <a:rPr lang="en-US" dirty="0"/>
              <a:t>FR4</a:t>
            </a:r>
          </a:p>
          <a:p>
            <a:pPr marL="285750" indent="-285750">
              <a:buFontTx/>
              <a:buChar char="-"/>
            </a:pPr>
            <a:r>
              <a:rPr lang="en-US" dirty="0"/>
              <a:t> Rigid strong material</a:t>
            </a:r>
          </a:p>
          <a:p>
            <a:pPr marL="285750" indent="-285750">
              <a:buFontTx/>
              <a:buChar char="-"/>
            </a:pPr>
            <a:r>
              <a:rPr lang="en-US" dirty="0"/>
              <a:t>Lightweight</a:t>
            </a:r>
          </a:p>
          <a:p>
            <a:pPr marL="285750" indent="-285750">
              <a:buFontTx/>
              <a:buChar char="-"/>
            </a:pPr>
            <a:r>
              <a:rPr lang="en-US" dirty="0"/>
              <a:t>Affordable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6" name="Picture 5" descr="A picture containing circuit, screenshot&#10;&#10;Description automatically generated">
            <a:extLst>
              <a:ext uri="{FF2B5EF4-FFF2-40B4-BE49-F238E27FC236}">
                <a16:creationId xmlns:a16="http://schemas.microsoft.com/office/drawing/2014/main" id="{0F9BFD35-C811-DC5D-8972-17B664341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330" y="3790371"/>
            <a:ext cx="3900577" cy="254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3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177D9-B7A9-AC4E-8407-264B49DEC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568941"/>
            <a:ext cx="11008405" cy="573378"/>
          </a:xfrm>
        </p:spPr>
        <p:txBody>
          <a:bodyPr/>
          <a:lstStyle/>
          <a:p>
            <a:r>
              <a:rPr lang="nl-BE" sz="4000" dirty="0"/>
              <a:t>Altium designer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0EB6CB0-BCA9-CB4B-85E8-B0D368E9C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1502229"/>
            <a:ext cx="11008405" cy="418546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nl-BE" sz="1800" dirty="0">
                <a:latin typeface="+mn-lt"/>
              </a:rPr>
              <a:t>PCB development software</a:t>
            </a:r>
          </a:p>
          <a:p>
            <a:pPr marL="285750" indent="-285750">
              <a:buFontTx/>
              <a:buChar char="-"/>
            </a:pPr>
            <a:r>
              <a:rPr lang="nl-BE" sz="1800" dirty="0">
                <a:latin typeface="+mn-lt"/>
              </a:rPr>
              <a:t>Globally used </a:t>
            </a:r>
          </a:p>
          <a:p>
            <a:pPr marL="285750" indent="-285750">
              <a:buFontTx/>
              <a:buChar char="-"/>
            </a:pPr>
            <a:r>
              <a:rPr lang="nl-BE" sz="1800" dirty="0">
                <a:latin typeface="+mn-lt"/>
              </a:rPr>
              <a:t>Professional </a:t>
            </a:r>
          </a:p>
          <a:p>
            <a:pPr marL="285750" indent="-285750">
              <a:buFontTx/>
              <a:buChar char="-"/>
            </a:pPr>
            <a:r>
              <a:rPr lang="nl-BE" sz="1800" dirty="0">
                <a:latin typeface="+mn-lt"/>
              </a:rPr>
              <a:t>Constantly updated</a:t>
            </a:r>
          </a:p>
          <a:p>
            <a:pPr marL="285750" indent="-285750">
              <a:buFontTx/>
              <a:buChar char="-"/>
            </a:pPr>
            <a:endParaRPr lang="nl-BE" sz="1800" dirty="0">
              <a:latin typeface="+mn-lt"/>
            </a:endParaRPr>
          </a:p>
          <a:p>
            <a:pPr marL="285750" indent="-285750">
              <a:buFontTx/>
              <a:buChar char="-"/>
            </a:pPr>
            <a:endParaRPr lang="nl-BE" sz="1800" dirty="0">
              <a:latin typeface="+mn-lt"/>
            </a:endParaRPr>
          </a:p>
        </p:txBody>
      </p:sp>
      <p:pic>
        <p:nvPicPr>
          <p:cNvPr id="1028" name="Picture 4" descr="Altium Designer Reviews 2023: Details, Pricing, &amp; Features | G2">
            <a:extLst>
              <a:ext uri="{FF2B5EF4-FFF2-40B4-BE49-F238E27FC236}">
                <a16:creationId xmlns:a16="http://schemas.microsoft.com/office/drawing/2014/main" id="{3C733878-67B2-46BD-8C2D-153B7B6F9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93" y="527568"/>
            <a:ext cx="1589412" cy="158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470DE2-D25F-3326-1C68-B767B4560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32" y="2407298"/>
            <a:ext cx="5666512" cy="328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6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88586F1F-AE88-A440-86C2-AEBB12436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548881"/>
            <a:ext cx="11160125" cy="4148657"/>
          </a:xfrm>
        </p:spPr>
        <p:txBody>
          <a:bodyPr/>
          <a:lstStyle/>
          <a:p>
            <a:pPr>
              <a:buFontTx/>
              <a:buChar char="-"/>
            </a:pPr>
            <a:r>
              <a:rPr lang="nl-BE" sz="1800" dirty="0">
                <a:latin typeface="+mn-lt"/>
              </a:rPr>
              <a:t>Inventor Pro</a:t>
            </a:r>
          </a:p>
          <a:p>
            <a:pPr>
              <a:buFontTx/>
              <a:buChar char="-"/>
            </a:pPr>
            <a:r>
              <a:rPr lang="nl-BE" sz="1800" dirty="0">
                <a:latin typeface="+mn-lt"/>
              </a:rPr>
              <a:t>User friendly </a:t>
            </a:r>
          </a:p>
          <a:p>
            <a:pPr>
              <a:buFontTx/>
              <a:buChar char="-"/>
            </a:pPr>
            <a:r>
              <a:rPr lang="nl-BE" sz="1800" dirty="0">
                <a:latin typeface="+mn-lt"/>
              </a:rPr>
              <a:t>StarWars design</a:t>
            </a:r>
          </a:p>
          <a:p>
            <a:pPr>
              <a:buFontTx/>
              <a:buChar char="-"/>
            </a:pPr>
            <a:r>
              <a:rPr lang="nl-BE" sz="1800" dirty="0">
                <a:latin typeface="+mn-lt"/>
              </a:rPr>
              <a:t>Proto saber </a:t>
            </a:r>
          </a:p>
          <a:p>
            <a:pPr>
              <a:buFontTx/>
              <a:buChar char="-"/>
            </a:pPr>
            <a:r>
              <a:rPr lang="nl-BE" sz="1800" dirty="0">
                <a:latin typeface="+mn-lt"/>
              </a:rPr>
              <a:t>Ideal design</a:t>
            </a:r>
          </a:p>
          <a:p>
            <a:pPr>
              <a:buFontTx/>
              <a:buChar char="-"/>
            </a:pPr>
            <a:endParaRPr lang="nl-BE" sz="1800" dirty="0">
              <a:latin typeface="+mn-lt"/>
            </a:endParaRPr>
          </a:p>
          <a:p>
            <a:pPr marL="0" indent="0">
              <a:buNone/>
            </a:pPr>
            <a:r>
              <a:rPr lang="nl-BE" sz="1800" dirty="0">
                <a:latin typeface="+mn-lt"/>
              </a:rPr>
              <a:t>Material used: </a:t>
            </a:r>
          </a:p>
          <a:p>
            <a:pPr marL="0" indent="0">
              <a:buNone/>
            </a:pPr>
            <a:r>
              <a:rPr lang="nl-BE" sz="1800" dirty="0">
                <a:latin typeface="+mn-lt"/>
              </a:rPr>
              <a:t>PLA: strong, cheap, relaible and ecological material</a:t>
            </a:r>
          </a:p>
          <a:p>
            <a:pPr marL="0" indent="0">
              <a:buNone/>
            </a:pPr>
            <a:endParaRPr lang="nl-BE" sz="1800" dirty="0">
              <a:latin typeface="+mn-lt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0E4897-B1BB-0A41-93BF-A71EA7A50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605941"/>
            <a:ext cx="11160125" cy="681684"/>
          </a:xfrm>
        </p:spPr>
        <p:txBody>
          <a:bodyPr/>
          <a:lstStyle/>
          <a:p>
            <a:r>
              <a:rPr lang="nl-BE" sz="4000" dirty="0"/>
              <a:t>Case design</a:t>
            </a:r>
          </a:p>
        </p:txBody>
      </p:sp>
      <p:pic>
        <p:nvPicPr>
          <p:cNvPr id="4" name="Picture 3" descr="A picture containing design&#10;&#10;Description automatically generated with low confidence">
            <a:extLst>
              <a:ext uri="{FF2B5EF4-FFF2-40B4-BE49-F238E27FC236}">
                <a16:creationId xmlns:a16="http://schemas.microsoft.com/office/drawing/2014/main" id="{FB168589-3F0C-B3C8-A9C2-6C7707839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120" y="663122"/>
            <a:ext cx="3502446" cy="2372118"/>
          </a:xfrm>
          <a:prstGeom prst="rect">
            <a:avLst/>
          </a:prstGeom>
        </p:spPr>
      </p:pic>
      <p:pic>
        <p:nvPicPr>
          <p:cNvPr id="5" name="Picture 4" descr="A picture containing electronics, cable, light, night&#10;&#10;Description automatically generated">
            <a:extLst>
              <a:ext uri="{FF2B5EF4-FFF2-40B4-BE49-F238E27FC236}">
                <a16:creationId xmlns:a16="http://schemas.microsoft.com/office/drawing/2014/main" id="{F7D2B82E-5466-7E97-8660-9A9510E05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412" y="3035240"/>
            <a:ext cx="4024154" cy="221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6F750280-02ED-7645-91E0-68378E41D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802" y="1432248"/>
            <a:ext cx="10109005" cy="383954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sz="1800" dirty="0">
                <a:latin typeface="+mn-lt"/>
              </a:rPr>
              <a:t>User friendly </a:t>
            </a:r>
          </a:p>
          <a:p>
            <a:pPr>
              <a:buFontTx/>
              <a:buChar char="-"/>
            </a:pPr>
            <a:r>
              <a:rPr lang="nl-BE" sz="1800" dirty="0">
                <a:latin typeface="+mn-lt"/>
              </a:rPr>
              <a:t>Easy to learn</a:t>
            </a:r>
          </a:p>
          <a:p>
            <a:pPr>
              <a:buFontTx/>
              <a:buChar char="-"/>
            </a:pPr>
            <a:r>
              <a:rPr lang="nl-BE" sz="1800" dirty="0">
                <a:latin typeface="+mn-lt"/>
              </a:rPr>
              <a:t>Multiple uses</a:t>
            </a:r>
          </a:p>
          <a:p>
            <a:pPr marL="0" indent="0">
              <a:buNone/>
            </a:pPr>
            <a:endParaRPr lang="nl-BE" sz="1800" dirty="0">
              <a:latin typeface="+mn-lt"/>
            </a:endParaRPr>
          </a:p>
          <a:p>
            <a:pPr marL="0" indent="0">
              <a:buNone/>
            </a:pPr>
            <a:endParaRPr lang="nl-BE" sz="1800" dirty="0">
              <a:latin typeface="+mn-lt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5A05700-7E27-4141-8C71-26BF47269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972" y="592796"/>
            <a:ext cx="4859338" cy="635031"/>
          </a:xfrm>
        </p:spPr>
        <p:txBody>
          <a:bodyPr>
            <a:normAutofit/>
          </a:bodyPr>
          <a:lstStyle/>
          <a:p>
            <a:r>
              <a:rPr lang="nl-BE" sz="4000" dirty="0"/>
              <a:t>Inventor Pro</a:t>
            </a:r>
          </a:p>
        </p:txBody>
      </p:sp>
      <p:pic>
        <p:nvPicPr>
          <p:cNvPr id="2050" name="Picture 2" descr="Autodesk - Inventor Professional 2024">
            <a:extLst>
              <a:ext uri="{FF2B5EF4-FFF2-40B4-BE49-F238E27FC236}">
                <a16:creationId xmlns:a16="http://schemas.microsoft.com/office/drawing/2014/main" id="{D0DD1146-F071-8A0F-D322-D984E65B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782" y="821093"/>
            <a:ext cx="3599543" cy="20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etween the Lines - Autodesk Inventor 2022 Released">
            <a:extLst>
              <a:ext uri="{FF2B5EF4-FFF2-40B4-BE49-F238E27FC236}">
                <a16:creationId xmlns:a16="http://schemas.microsoft.com/office/drawing/2014/main" id="{2D47840B-6F06-AB85-2C51-BE6646327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435" y="2687216"/>
            <a:ext cx="3696763" cy="214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08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87F0190-D7BB-D3E5-8243-FF704B112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085" y="1322614"/>
            <a:ext cx="9912821" cy="406348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800" dirty="0">
                <a:latin typeface="+mn-lt"/>
              </a:rPr>
              <a:t>Deadlines </a:t>
            </a:r>
          </a:p>
          <a:p>
            <a:pPr>
              <a:buFontTx/>
              <a:buChar char="-"/>
            </a:pPr>
            <a:r>
              <a:rPr lang="en-US" sz="1800" dirty="0">
                <a:latin typeface="+mn-lt"/>
              </a:rPr>
              <a:t>Working </a:t>
            </a:r>
            <a:r>
              <a:rPr lang="en-US" sz="1800" dirty="0" err="1">
                <a:latin typeface="+mn-lt"/>
              </a:rPr>
              <a:t>indepentandly</a:t>
            </a:r>
            <a:endParaRPr lang="en-US" sz="1800" dirty="0">
              <a:latin typeface="+mn-lt"/>
            </a:endParaRPr>
          </a:p>
          <a:p>
            <a:pPr>
              <a:buFontTx/>
              <a:buChar char="-"/>
            </a:pPr>
            <a:r>
              <a:rPr lang="en-US" sz="1800" dirty="0">
                <a:latin typeface="+mn-lt"/>
              </a:rPr>
              <a:t>Doing everything yourself</a:t>
            </a:r>
          </a:p>
          <a:p>
            <a:pPr>
              <a:buFontTx/>
              <a:buChar char="-"/>
            </a:pPr>
            <a:r>
              <a:rPr lang="en-US" sz="1800" dirty="0">
                <a:latin typeface="+mn-lt"/>
              </a:rPr>
              <a:t>Freedom in design </a:t>
            </a:r>
          </a:p>
          <a:p>
            <a:pPr>
              <a:buFontTx/>
              <a:buChar char="-"/>
            </a:pPr>
            <a:r>
              <a:rPr lang="en-US" sz="1800" dirty="0">
                <a:latin typeface="+mn-lt"/>
              </a:rPr>
              <a:t>Using the wrong schedule</a:t>
            </a:r>
          </a:p>
          <a:p>
            <a:pPr>
              <a:buFontTx/>
              <a:buChar char="-"/>
            </a:pPr>
            <a:endParaRPr lang="en-US" sz="1800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35278A-DBE7-246F-D42F-AF7FCBE62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085" y="493973"/>
            <a:ext cx="8952367" cy="998925"/>
          </a:xfrm>
        </p:spPr>
        <p:txBody>
          <a:bodyPr>
            <a:normAutofit/>
          </a:bodyPr>
          <a:lstStyle/>
          <a:p>
            <a:r>
              <a:rPr lang="en-US" sz="4000" dirty="0"/>
              <a:t>Discussion</a:t>
            </a:r>
          </a:p>
        </p:txBody>
      </p:sp>
      <p:pic>
        <p:nvPicPr>
          <p:cNvPr id="3074" name="Picture 2" descr="Advantages of scheduling your daily tasks - The New Times">
            <a:extLst>
              <a:ext uri="{FF2B5EF4-FFF2-40B4-BE49-F238E27FC236}">
                <a16:creationId xmlns:a16="http://schemas.microsoft.com/office/drawing/2014/main" id="{DB610762-A220-2EA7-AE07-18BA0B0CE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23" y="896855"/>
            <a:ext cx="3381292" cy="169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is Industry 4.0? A Guide to the Fourth Industrial Revolution | PTC">
            <a:extLst>
              <a:ext uri="{FF2B5EF4-FFF2-40B4-BE49-F238E27FC236}">
                <a16:creationId xmlns:a16="http://schemas.microsoft.com/office/drawing/2014/main" id="{8890A619-10F0-E85F-A5B2-C833170C0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827" y="2643583"/>
            <a:ext cx="2843088" cy="142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he Intersection Of AI And Human Creativity: Can Machines Really Be  Creative?">
            <a:extLst>
              <a:ext uri="{FF2B5EF4-FFF2-40B4-BE49-F238E27FC236}">
                <a16:creationId xmlns:a16="http://schemas.microsoft.com/office/drawing/2014/main" id="{A7CCDB0C-C6B9-D847-6F6C-21D9B0DBE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599" y="4065127"/>
            <a:ext cx="2132316" cy="142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61631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2963</TotalTime>
  <Words>132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Wingdings</vt:lpstr>
      <vt:lpstr>Kantoorthema</vt:lpstr>
      <vt:lpstr>Soldering Station</vt:lpstr>
      <vt:lpstr>Table of contents:</vt:lpstr>
      <vt:lpstr>Introduction</vt:lpstr>
      <vt:lpstr>The assignment</vt:lpstr>
      <vt:lpstr>PCB design</vt:lpstr>
      <vt:lpstr>Altium designer</vt:lpstr>
      <vt:lpstr>Case design</vt:lpstr>
      <vt:lpstr>Inventor Pro</vt:lpstr>
      <vt:lpstr>Discussion</vt:lpstr>
      <vt:lpstr>Q&amp;A?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PXL meets &lt;name&gt;</dc:title>
  <dc:creator>Nick Daenen</dc:creator>
  <cp:lastModifiedBy>Joos Vanhees</cp:lastModifiedBy>
  <cp:revision>317</cp:revision>
  <dcterms:created xsi:type="dcterms:W3CDTF">2017-10-12T15:08:04Z</dcterms:created>
  <dcterms:modified xsi:type="dcterms:W3CDTF">2023-06-07T08:21:45Z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etDate">
    <vt:lpwstr>2023-01-26T10:08:36Z</vt:lpwstr>
  </property>
  <property fmtid="{D5CDD505-2E9C-101B-9397-08002B2CF9AE}" pid="4" name="MSIP_Label_f95379a6-efcb-4855-97e0-03c6be785496_Method">
    <vt:lpwstr>Standard</vt:lpwstr>
  </property>
  <property fmtid="{D5CDD505-2E9C-101B-9397-08002B2CF9AE}" pid="5" name="MSIP_Label_f95379a6-efcb-4855-97e0-03c6be785496_Name">
    <vt:lpwstr>f95379a6-efcb-4855-97e0-03c6be785496</vt:lpwstr>
  </property>
  <property fmtid="{D5CDD505-2E9C-101B-9397-08002B2CF9AE}" pid="6" name="MSIP_Label_f95379a6-efcb-4855-97e0-03c6be785496_SiteId">
    <vt:lpwstr>0bff66c5-45db-46ed-8b81-87959e069b90</vt:lpwstr>
  </property>
  <property fmtid="{D5CDD505-2E9C-101B-9397-08002B2CF9AE}" pid="7" name="MSIP_Label_f95379a6-efcb-4855-97e0-03c6be785496_ActionId">
    <vt:lpwstr>82f3debc-6244-4024-92ee-8bd8dec7a818</vt:lpwstr>
  </property>
  <property fmtid="{D5CDD505-2E9C-101B-9397-08002B2CF9AE}" pid="8" name="MSIP_Label_f95379a6-efcb-4855-97e0-03c6be785496_ContentBits">
    <vt:lpwstr>0</vt:lpwstr>
  </property>
</Properties>
</file>