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7" r:id="rId2"/>
    <p:sldId id="259" r:id="rId3"/>
    <p:sldId id="260" r:id="rId4"/>
    <p:sldId id="261" r:id="rId5"/>
    <p:sldId id="262" r:id="rId6"/>
    <p:sldId id="263" r:id="rId7"/>
    <p:sldId id="264" r:id="rId8"/>
    <p:sldId id="265" r:id="rId9"/>
    <p:sldId id="267" r:id="rId10"/>
    <p:sldId id="268" r:id="rId11"/>
    <p:sldId id="269" r:id="rId12"/>
    <p:sldId id="271" r:id="rId13"/>
    <p:sldId id="272" r:id="rId14"/>
    <p:sldId id="273" r:id="rId15"/>
    <p:sldId id="274" r:id="rId16"/>
    <p:sldId id="275" r:id="rId17"/>
    <p:sldId id="277" r:id="rId18"/>
    <p:sldId id="278" r:id="rId19"/>
    <p:sldId id="280" r:id="rId20"/>
    <p:sldId id="282" r:id="rId21"/>
    <p:sldId id="284"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22C2B83-F9F9-4372-B013-0CCD6CD62CE4}">
          <p14:sldIdLst>
            <p14:sldId id="257"/>
            <p14:sldId id="259"/>
            <p14:sldId id="260"/>
          </p14:sldIdLst>
        </p14:section>
        <p14:section name="Code 1" id="{E4A724C6-BAA9-40F4-A613-4FEAD68EBDD6}">
          <p14:sldIdLst>
            <p14:sldId id="261"/>
            <p14:sldId id="262"/>
            <p14:sldId id="263"/>
            <p14:sldId id="264"/>
            <p14:sldId id="265"/>
            <p14:sldId id="267"/>
            <p14:sldId id="268"/>
            <p14:sldId id="269"/>
            <p14:sldId id="271"/>
            <p14:sldId id="272"/>
            <p14:sldId id="273"/>
            <p14:sldId id="274"/>
            <p14:sldId id="275"/>
            <p14:sldId id="277"/>
            <p14:sldId id="278"/>
            <p14:sldId id="280"/>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54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207736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263836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‹N°›</a:t>
            </a:fld>
            <a:endParaRPr lang="en-US" dirty="0"/>
          </a:p>
        </p:txBody>
      </p:sp>
    </p:spTree>
    <p:extLst>
      <p:ext uri="{BB962C8B-B14F-4D97-AF65-F5344CB8AC3E}">
        <p14:creationId xmlns:p14="http://schemas.microsoft.com/office/powerpoint/2010/main" val="242743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6DFF08F-DC6B-4601-B491-B0F83F6DD2DA}"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16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11671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136139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140736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extLst>
      <p:ext uri="{BB962C8B-B14F-4D97-AF65-F5344CB8AC3E}">
        <p14:creationId xmlns:p14="http://schemas.microsoft.com/office/powerpoint/2010/main" val="88181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extLst>
      <p:ext uri="{BB962C8B-B14F-4D97-AF65-F5344CB8AC3E}">
        <p14:creationId xmlns:p14="http://schemas.microsoft.com/office/powerpoint/2010/main" val="204140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335186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9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Document_Microsoft_Word.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pPr algn="ctr"/>
            <a:r>
              <a:rPr lang="fr-FR" sz="4400" b="1" dirty="0"/>
              <a:t>Travail pratique de programmation système sur Le </a:t>
            </a:r>
            <a:br>
              <a:rPr lang="fr-FR" sz="4400" b="1" dirty="0"/>
            </a:br>
            <a:r>
              <a:rPr lang="fr-FR" sz="4400" b="1" dirty="0" err="1"/>
              <a:t>Synchronize</a:t>
            </a:r>
            <a:r>
              <a:rPr lang="fr-FR" sz="4400" b="1" dirty="0"/>
              <a:t> </a:t>
            </a:r>
            <a:r>
              <a:rPr lang="fr-FR" sz="4400" b="1" dirty="0" smtClean="0"/>
              <a:t>Threads TP6</a:t>
            </a:r>
            <a:endParaRPr lang="fr-FR" sz="4400" b="1" dirty="0"/>
          </a:p>
        </p:txBody>
      </p:sp>
      <p:sp>
        <p:nvSpPr>
          <p:cNvPr id="3" name="Sous-titre 2"/>
          <p:cNvSpPr>
            <a:spLocks noGrp="1"/>
          </p:cNvSpPr>
          <p:nvPr>
            <p:ph type="subTitle" idx="1"/>
          </p:nvPr>
        </p:nvSpPr>
        <p:spPr/>
        <p:txBody>
          <a:bodyPr/>
          <a:lstStyle/>
          <a:p>
            <a:r>
              <a:rPr lang="fr-FR" b="1" cap="none" dirty="0">
                <a:solidFill>
                  <a:srgbClr val="002060"/>
                </a:solidFill>
              </a:rPr>
              <a:t>Professeur</a:t>
            </a:r>
            <a:r>
              <a:rPr lang="fr-FR" b="1" dirty="0">
                <a:solidFill>
                  <a:srgbClr val="002060"/>
                </a:solidFill>
              </a:rPr>
              <a:t> </a:t>
            </a:r>
            <a:r>
              <a:rPr lang="fr-FR" b="1" cap="none" dirty="0">
                <a:solidFill>
                  <a:srgbClr val="002060"/>
                </a:solidFill>
              </a:rPr>
              <a:t>Patrick</a:t>
            </a:r>
            <a:r>
              <a:rPr lang="fr-FR" b="1" dirty="0">
                <a:solidFill>
                  <a:srgbClr val="002060"/>
                </a:solidFill>
              </a:rPr>
              <a:t> </a:t>
            </a:r>
            <a:r>
              <a:rPr lang="fr-FR" b="1" dirty="0" err="1">
                <a:solidFill>
                  <a:srgbClr val="002060"/>
                </a:solidFill>
              </a:rPr>
              <a:t>Mukala</a:t>
            </a:r>
            <a:endParaRPr lang="fr-FR" b="1" dirty="0">
              <a:solidFill>
                <a:srgbClr val="002060"/>
              </a:solidFill>
            </a:endParaRPr>
          </a:p>
        </p:txBody>
      </p:sp>
      <p:pic>
        <p:nvPicPr>
          <p:cNvPr id="4" name="Picture 11"/>
          <p:cNvPicPr/>
          <p:nvPr/>
        </p:nvPicPr>
        <p:blipFill>
          <a:blip r:embed="rId2"/>
          <a:stretch>
            <a:fillRect/>
          </a:stretch>
        </p:blipFill>
        <p:spPr>
          <a:xfrm>
            <a:off x="1239170" y="758952"/>
            <a:ext cx="1425203" cy="1473814"/>
          </a:xfrm>
          <a:prstGeom prst="rect">
            <a:avLst/>
          </a:prstGeom>
        </p:spPr>
      </p:pic>
      <p:sp>
        <p:nvSpPr>
          <p:cNvPr id="5" name="ZoneTexte 4"/>
          <p:cNvSpPr txBox="1"/>
          <p:nvPr/>
        </p:nvSpPr>
        <p:spPr>
          <a:xfrm>
            <a:off x="2806262" y="758952"/>
            <a:ext cx="8349418"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black"/>
                </a:solidFill>
                <a:effectLst/>
                <a:uLnTx/>
                <a:uFillTx/>
                <a:latin typeface="Calibri" panose="020F0502020204030204"/>
                <a:ea typeface="+mn-ea"/>
                <a:cs typeface="+mn-cs"/>
              </a:rPr>
              <a:t>UNIVERSITE PROTESTANTE AU CONGO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Faculté des sciences informatiques</a:t>
            </a:r>
          </a:p>
        </p:txBody>
      </p:sp>
      <p:sp>
        <p:nvSpPr>
          <p:cNvPr id="7" name="ZoneTexte 6"/>
          <p:cNvSpPr txBox="1"/>
          <p:nvPr/>
        </p:nvSpPr>
        <p:spPr>
          <a:xfrm>
            <a:off x="4053314" y="5663545"/>
            <a:ext cx="4146331"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solidFill>
                <a:effectLst/>
                <a:uLnTx/>
                <a:uFillTx/>
                <a:latin typeface="Calibri" panose="020F0502020204030204"/>
                <a:ea typeface="+mn-ea"/>
                <a:cs typeface="+mn-cs"/>
              </a:rPr>
              <a:t>ANNEE ACADEMIQUE 2020-2021</a:t>
            </a:r>
          </a:p>
        </p:txBody>
      </p:sp>
    </p:spTree>
    <p:extLst>
      <p:ext uri="{BB962C8B-B14F-4D97-AF65-F5344CB8AC3E}">
        <p14:creationId xmlns:p14="http://schemas.microsoft.com/office/powerpoint/2010/main" val="330462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6424712-8258-4DBB-B783-1C0541B10C64}"/>
              </a:ext>
            </a:extLst>
          </p:cNvPr>
          <p:cNvSpPr txBox="1"/>
          <p:nvPr/>
        </p:nvSpPr>
        <p:spPr>
          <a:xfrm>
            <a:off x="-225287" y="460287"/>
            <a:ext cx="6096000" cy="6235105"/>
          </a:xfrm>
          <a:prstGeom prst="rect">
            <a:avLst/>
          </a:prstGeom>
          <a:noFill/>
        </p:spPr>
        <p:txBody>
          <a:bodyPr wrap="square">
            <a:spAutoFit/>
          </a:bodyPr>
          <a:lstStyle/>
          <a:p>
            <a:pPr marL="268605" marR="826770" indent="-6350" algn="l">
              <a:lnSpc>
                <a:spcPct val="103000"/>
              </a:lnSpc>
              <a:spcAft>
                <a:spcPts val="65"/>
              </a:spcAft>
            </a:pP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partial</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class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2B91AF"/>
                </a:solidFill>
                <a:effectLst/>
                <a:latin typeface="Times New Roman" panose="02020603050405020304" pitchFamily="18" charset="0"/>
                <a:ea typeface="Times New Roman" panose="02020603050405020304" pitchFamily="18" charset="0"/>
              </a:rPr>
              <a:t>SynchronisationTestForm</a:t>
            </a:r>
            <a:r>
              <a:rPr lang="en-US" sz="1600" dirty="0">
                <a:solidFill>
                  <a:srgbClr val="000000"/>
                </a:solidFill>
                <a:effectLst/>
                <a:latin typeface="Times New Roman" panose="02020603050405020304" pitchFamily="18" charset="0"/>
                <a:ea typeface="Times New Roman" panose="02020603050405020304" pitchFamily="18" charset="0"/>
              </a:rPr>
              <a:t> : </a:t>
            </a:r>
            <a:r>
              <a:rPr lang="en-US" sz="1600" dirty="0">
                <a:solidFill>
                  <a:srgbClr val="2B91AF"/>
                </a:solidFill>
                <a:effectLst/>
                <a:latin typeface="Times New Roman" panose="02020603050405020304" pitchFamily="18" charset="0"/>
                <a:ea typeface="Times New Roman" panose="02020603050405020304" pitchFamily="18" charset="0"/>
              </a:rPr>
              <a:t>Form</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6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const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int</a:t>
            </a:r>
            <a:r>
              <a:rPr lang="en-US" sz="1600" dirty="0">
                <a:solidFill>
                  <a:srgbClr val="000000"/>
                </a:solidFill>
                <a:effectLst/>
                <a:latin typeface="Times New Roman" panose="02020603050405020304" pitchFamily="18" charset="0"/>
                <a:ea typeface="Times New Roman" panose="02020603050405020304" pitchFamily="18" charset="0"/>
              </a:rPr>
              <a:t> MINX = 0;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6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const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int</a:t>
            </a:r>
            <a:r>
              <a:rPr lang="en-US" sz="1600" dirty="0">
                <a:solidFill>
                  <a:srgbClr val="000000"/>
                </a:solidFill>
                <a:effectLst/>
                <a:latin typeface="Times New Roman" panose="02020603050405020304" pitchFamily="18" charset="0"/>
                <a:ea typeface="Times New Roman" panose="02020603050405020304" pitchFamily="18" charset="0"/>
              </a:rPr>
              <a:t> MAXX = 750;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2774950"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const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int</a:t>
            </a:r>
            <a:r>
              <a:rPr lang="en-US" sz="1600" dirty="0">
                <a:solidFill>
                  <a:srgbClr val="000000"/>
                </a:solidFill>
                <a:effectLst/>
                <a:latin typeface="Times New Roman" panose="02020603050405020304" pitchFamily="18" charset="0"/>
                <a:ea typeface="Times New Roman" panose="02020603050405020304" pitchFamily="18" charset="0"/>
              </a:rPr>
              <a:t> CS_MINX = 200;         </a:t>
            </a: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const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int</a:t>
            </a:r>
            <a:r>
              <a:rPr lang="en-US" sz="1600" dirty="0">
                <a:solidFill>
                  <a:srgbClr val="000000"/>
                </a:solidFill>
                <a:effectLst/>
                <a:latin typeface="Times New Roman" panose="02020603050405020304" pitchFamily="18" charset="0"/>
                <a:ea typeface="Times New Roman" panose="02020603050405020304" pitchFamily="18" charset="0"/>
              </a:rPr>
              <a:t> CS_MAXX = 450;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18005" indent="-6350" algn="l">
              <a:lnSpc>
                <a:spcPct val="103000"/>
              </a:lnSpc>
              <a:spcAft>
                <a:spcPts val="6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2B91AF"/>
                </a:solidFill>
                <a:effectLst/>
                <a:latin typeface="Times New Roman" panose="02020603050405020304" pitchFamily="18" charset="0"/>
                <a:ea typeface="Times New Roman" panose="02020603050405020304" pitchFamily="18" charset="0"/>
              </a:rPr>
              <a:t>PictureBox</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 = </a:t>
            </a:r>
            <a:r>
              <a:rPr lang="en-US" sz="1600" dirty="0">
                <a:solidFill>
                  <a:srgbClr val="0000FF"/>
                </a:solidFill>
                <a:effectLst/>
                <a:latin typeface="Times New Roman" panose="02020603050405020304" pitchFamily="18" charset="0"/>
                <a:ea typeface="Times New Roman" panose="02020603050405020304" pitchFamily="18" charset="0"/>
              </a:rPr>
              <a:t>new</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2B91AF"/>
                </a:solidFill>
                <a:effectLst/>
                <a:latin typeface="Times New Roman" panose="02020603050405020304" pitchFamily="18" charset="0"/>
                <a:ea typeface="Times New Roman" panose="02020603050405020304" pitchFamily="18" charset="0"/>
              </a:rPr>
              <a:t>PictureBox</a:t>
            </a:r>
            <a:r>
              <a:rPr lang="en-US" sz="1600" dirty="0">
                <a:solidFill>
                  <a:srgbClr val="000000"/>
                </a:solidFill>
                <a:effectLst/>
                <a:latin typeface="Times New Roman" panose="02020603050405020304" pitchFamily="18" charset="0"/>
                <a:ea typeface="Times New Roman" panose="02020603050405020304" pitchFamily="18" charset="0"/>
              </a:rPr>
              <a:t>[10];         </a:t>
            </a: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2B91AF"/>
                </a:solidFill>
                <a:effectLst/>
                <a:latin typeface="Times New Roman" panose="02020603050405020304" pitchFamily="18" charset="0"/>
                <a:ea typeface="Times New Roman" panose="02020603050405020304" pitchFamily="18" charset="0"/>
              </a:rPr>
              <a:t>Thread</a:t>
            </a:r>
            <a:r>
              <a:rPr lang="en-US" sz="1600" dirty="0">
                <a:solidFill>
                  <a:srgbClr val="000000"/>
                </a:solidFill>
                <a:effectLst/>
                <a:latin typeface="Times New Roman" panose="02020603050405020304" pitchFamily="18" charset="0"/>
                <a:ea typeface="Times New Roman" panose="02020603050405020304" pitchFamily="18" charset="0"/>
              </a:rPr>
              <a:t>[] ta = </a:t>
            </a:r>
            <a:r>
              <a:rPr lang="en-US" sz="1600" dirty="0">
                <a:solidFill>
                  <a:srgbClr val="0000FF"/>
                </a:solidFill>
                <a:effectLst/>
                <a:latin typeface="Times New Roman" panose="02020603050405020304" pitchFamily="18" charset="0"/>
                <a:ea typeface="Times New Roman" panose="02020603050405020304" pitchFamily="18" charset="0"/>
              </a:rPr>
              <a:t>new</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2B91AF"/>
                </a:solidFill>
                <a:effectLst/>
                <a:latin typeface="Times New Roman" panose="02020603050405020304" pitchFamily="18" charset="0"/>
                <a:ea typeface="Times New Roman" panose="02020603050405020304" pitchFamily="18" charset="0"/>
              </a:rPr>
              <a:t>Thread</a:t>
            </a:r>
            <a:r>
              <a:rPr lang="en-US" sz="1600" dirty="0">
                <a:solidFill>
                  <a:srgbClr val="000000"/>
                </a:solidFill>
                <a:effectLst/>
                <a:latin typeface="Times New Roman" panose="02020603050405020304" pitchFamily="18" charset="0"/>
                <a:ea typeface="Times New Roman" panose="02020603050405020304" pitchFamily="18" charset="0"/>
              </a:rPr>
              <a:t>[10];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SynchronisationTestForm</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269240" marR="41275" indent="-6350" algn="just">
              <a:lnSpc>
                <a:spcPct val="103000"/>
              </a:lnSpc>
              <a:spcAft>
                <a:spcPts val="85"/>
              </a:spcAft>
            </a:pPr>
            <a:r>
              <a:rPr lang="en-US" sz="1600" dirty="0" err="1">
                <a:solidFill>
                  <a:srgbClr val="000000"/>
                </a:solidFill>
                <a:effectLst/>
                <a:latin typeface="Times New Roman" panose="02020603050405020304" pitchFamily="18" charset="0"/>
                <a:ea typeface="Times New Roman" panose="02020603050405020304" pitchFamily="18" charset="0"/>
              </a:rPr>
              <a:t>InitializeComponent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[0] = pictureBox1;  </a:t>
            </a:r>
          </a:p>
          <a:p>
            <a:pPr marL="268605" marR="3576955" indent="-6350" algn="l">
              <a:lnSpc>
                <a:spcPct val="100000"/>
              </a:lnSpc>
              <a:spcAft>
                <a:spcPts val="15"/>
              </a:spcAft>
            </a:pP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[1] = pictureBox2;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[2] = pictureBox3; </a:t>
            </a:r>
          </a:p>
          <a:p>
            <a:pPr marL="268605" marR="3576955" indent="-6350" algn="l">
              <a:lnSpc>
                <a:spcPct val="100000"/>
              </a:lnSpc>
              <a:spcAft>
                <a:spcPts val="15"/>
              </a:spcAft>
            </a:pP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[3] = pictureBox4;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[4] = pictureBox5;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[5] = pictureBox6;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[6] = pictureBox7;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[7] = pictureBox8;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[8] = pictureBox9;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[9] = pictureBox10;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endParaRPr lang="fr-FR" sz="1600" dirty="0">
              <a:solidFill>
                <a:srgbClr val="000000"/>
              </a:solidFill>
              <a:effectLst/>
              <a:latin typeface="Times New Roman" panose="02020603050405020304" pitchFamily="18" charset="0"/>
              <a:ea typeface="Times New Roman" panose="02020603050405020304" pitchFamily="18" charset="0"/>
            </a:endParaRPr>
          </a:p>
        </p:txBody>
      </p:sp>
      <p:sp>
        <p:nvSpPr>
          <p:cNvPr id="5" name="ZoneTexte 4">
            <a:extLst>
              <a:ext uri="{FF2B5EF4-FFF2-40B4-BE49-F238E27FC236}">
                <a16:creationId xmlns:a16="http://schemas.microsoft.com/office/drawing/2014/main" id="{D1CD6448-4EBE-469D-ABD0-EDBDBA79884D}"/>
              </a:ext>
            </a:extLst>
          </p:cNvPr>
          <p:cNvSpPr txBox="1"/>
          <p:nvPr/>
        </p:nvSpPr>
        <p:spPr>
          <a:xfrm>
            <a:off x="4426227" y="-79513"/>
            <a:ext cx="7673008" cy="6711196"/>
          </a:xfrm>
          <a:prstGeom prst="rect">
            <a:avLst/>
          </a:prstGeom>
          <a:noFill/>
        </p:spPr>
        <p:txBody>
          <a:bodyPr wrap="square">
            <a:spAutoFit/>
          </a:bodyPr>
          <a:lstStyle/>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private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void</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checkBox_CheckedChanged</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a:solidFill>
                  <a:srgbClr val="0000FF"/>
                </a:solidFill>
                <a:effectLst/>
                <a:latin typeface="Times New Roman" panose="02020603050405020304" pitchFamily="18" charset="0"/>
                <a:ea typeface="Times New Roman" panose="02020603050405020304" pitchFamily="18" charset="0"/>
              </a:rPr>
              <a:t>object</a:t>
            </a:r>
            <a:r>
              <a:rPr lang="en-US" sz="1600" dirty="0">
                <a:solidFill>
                  <a:srgbClr val="000000"/>
                </a:solidFill>
                <a:effectLst/>
                <a:latin typeface="Times New Roman" panose="02020603050405020304" pitchFamily="18" charset="0"/>
                <a:ea typeface="Times New Roman" panose="02020603050405020304" pitchFamily="18" charset="0"/>
              </a:rPr>
              <a:t> sender, </a:t>
            </a:r>
            <a:r>
              <a:rPr lang="en-US" sz="1600" dirty="0" err="1">
                <a:solidFill>
                  <a:srgbClr val="2B91AF"/>
                </a:solidFill>
                <a:effectLst/>
                <a:latin typeface="Times New Roman" panose="02020603050405020304" pitchFamily="18" charset="0"/>
                <a:ea typeface="Times New Roman" panose="02020603050405020304" pitchFamily="18" charset="0"/>
              </a:rPr>
              <a:t>EventArgs</a:t>
            </a:r>
            <a:r>
              <a:rPr lang="en-US" sz="1600" dirty="0">
                <a:solidFill>
                  <a:srgbClr val="000000"/>
                </a:solidFill>
                <a:effectLst/>
                <a:latin typeface="Times New Roman" panose="02020603050405020304" pitchFamily="18" charset="0"/>
                <a:ea typeface="Times New Roman" panose="02020603050405020304" pitchFamily="18" charset="0"/>
              </a:rPr>
              <a:t> e)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212850"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index is the number of the </a:t>
            </a:r>
            <a:r>
              <a:rPr lang="en-US" sz="1600" dirty="0" err="1">
                <a:solidFill>
                  <a:srgbClr val="008000"/>
                </a:solidFill>
                <a:effectLst/>
                <a:latin typeface="Times New Roman" panose="02020603050405020304" pitchFamily="18" charset="0"/>
                <a:ea typeface="Times New Roman" panose="02020603050405020304" pitchFamily="18" charset="0"/>
              </a:rPr>
              <a:t>CheckBox</a:t>
            </a:r>
            <a:r>
              <a:rPr lang="en-US" sz="1600" dirty="0">
                <a:solidFill>
                  <a:srgbClr val="008000"/>
                </a:solidFill>
                <a:effectLst/>
                <a:latin typeface="Times New Roman" panose="02020603050405020304" pitchFamily="18" charset="0"/>
                <a:ea typeface="Times New Roman" panose="02020603050405020304" pitchFamily="18" charset="0"/>
              </a:rPr>
              <a:t> that was clicked</a:t>
            </a:r>
            <a:r>
              <a:rPr lang="en-US" sz="1600" dirty="0">
                <a:solidFill>
                  <a:srgbClr val="000000"/>
                </a:solidFill>
                <a:effectLst/>
                <a:latin typeface="Times New Roman" panose="02020603050405020304" pitchFamily="18" charset="0"/>
                <a:ea typeface="Times New Roman" panose="02020603050405020304" pitchFamily="18" charset="0"/>
              </a:rPr>
              <a:t>           </a:t>
            </a:r>
          </a:p>
          <a:p>
            <a:pPr marL="268605" marR="1212850"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This index is derived from the y-position of the </a:t>
            </a:r>
            <a:r>
              <a:rPr lang="en-US" sz="1600" dirty="0" err="1">
                <a:solidFill>
                  <a:srgbClr val="008000"/>
                </a:solidFill>
                <a:effectLst/>
                <a:latin typeface="Times New Roman" panose="02020603050405020304" pitchFamily="18" charset="0"/>
                <a:ea typeface="Times New Roman" panose="02020603050405020304" pitchFamily="18" charset="0"/>
              </a:rPr>
              <a:t>CheckBox</a:t>
            </a:r>
            <a:r>
              <a:rPr lang="en-US" sz="1600" dirty="0">
                <a:solidFill>
                  <a:srgbClr val="000000"/>
                </a:solidFill>
                <a:effectLst/>
                <a:latin typeface="Times New Roman" panose="02020603050405020304" pitchFamily="18" charset="0"/>
                <a:ea typeface="Times New Roman" panose="02020603050405020304" pitchFamily="18" charset="0"/>
              </a:rPr>
              <a:t>             </a:t>
            </a:r>
          </a:p>
          <a:p>
            <a:pPr marL="268605" marR="1212850" indent="-6350" algn="l">
              <a:lnSpc>
                <a:spcPct val="103000"/>
              </a:lnSpc>
              <a:spcAft>
                <a:spcPts val="75"/>
              </a:spcAft>
            </a:pPr>
            <a:r>
              <a:rPr lang="en-US" sz="1600" dirty="0">
                <a:solidFill>
                  <a:srgbClr val="0000FF"/>
                </a:solidFill>
                <a:effectLst/>
                <a:latin typeface="Times New Roman" panose="02020603050405020304" pitchFamily="18" charset="0"/>
                <a:ea typeface="Times New Roman" panose="02020603050405020304" pitchFamily="18" charset="0"/>
              </a:rPr>
              <a:t>int</a:t>
            </a:r>
            <a:r>
              <a:rPr lang="en-US" sz="1600" dirty="0">
                <a:solidFill>
                  <a:srgbClr val="000000"/>
                </a:solidFill>
                <a:effectLst/>
                <a:latin typeface="Times New Roman" panose="02020603050405020304" pitchFamily="18" charset="0"/>
                <a:ea typeface="Times New Roman" panose="02020603050405020304" pitchFamily="18" charset="0"/>
              </a:rPr>
              <a:t> index = (((</a:t>
            </a:r>
            <a:r>
              <a:rPr lang="en-US" sz="1600" dirty="0" err="1">
                <a:solidFill>
                  <a:srgbClr val="2B91AF"/>
                </a:solidFill>
                <a:effectLst/>
                <a:latin typeface="Times New Roman" panose="02020603050405020304" pitchFamily="18" charset="0"/>
                <a:ea typeface="Times New Roman" panose="02020603050405020304" pitchFamily="18" charset="0"/>
              </a:rPr>
              <a:t>CheckBox</a:t>
            </a:r>
            <a:r>
              <a:rPr lang="en-US" sz="1600" dirty="0">
                <a:solidFill>
                  <a:srgbClr val="000000"/>
                </a:solidFill>
                <a:effectLst/>
                <a:latin typeface="Times New Roman" panose="02020603050405020304" pitchFamily="18" charset="0"/>
                <a:ea typeface="Times New Roman" panose="02020603050405020304" pitchFamily="18" charset="0"/>
              </a:rPr>
              <a:t>)sender).</a:t>
            </a:r>
            <a:r>
              <a:rPr lang="en-US" sz="1600" dirty="0" err="1">
                <a:solidFill>
                  <a:srgbClr val="000000"/>
                </a:solidFill>
                <a:effectLst/>
                <a:latin typeface="Times New Roman" panose="02020603050405020304" pitchFamily="18" charset="0"/>
                <a:ea typeface="Times New Roman" panose="02020603050405020304" pitchFamily="18" charset="0"/>
              </a:rPr>
              <a:t>Location.Y</a:t>
            </a:r>
            <a:r>
              <a:rPr lang="en-US" sz="1600" dirty="0">
                <a:solidFill>
                  <a:srgbClr val="000000"/>
                </a:solidFill>
                <a:effectLst/>
                <a:latin typeface="Times New Roman" panose="02020603050405020304" pitchFamily="18" charset="0"/>
                <a:ea typeface="Times New Roman" panose="02020603050405020304" pitchFamily="18" charset="0"/>
              </a:rPr>
              <a:t> - 25) / 65;</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pb is the </a:t>
            </a:r>
            <a:r>
              <a:rPr lang="en-US" sz="1600" dirty="0" err="1">
                <a:solidFill>
                  <a:srgbClr val="008000"/>
                </a:solidFill>
                <a:effectLst/>
                <a:latin typeface="Times New Roman" panose="02020603050405020304" pitchFamily="18" charset="0"/>
                <a:ea typeface="Times New Roman" panose="02020603050405020304" pitchFamily="18" charset="0"/>
              </a:rPr>
              <a:t>PictureBox</a:t>
            </a:r>
            <a:r>
              <a:rPr lang="en-US" sz="1600" dirty="0">
                <a:solidFill>
                  <a:srgbClr val="008000"/>
                </a:solidFill>
                <a:effectLst/>
                <a:latin typeface="Times New Roman" panose="02020603050405020304" pitchFamily="18" charset="0"/>
                <a:ea typeface="Times New Roman" panose="02020603050405020304" pitchFamily="18" charset="0"/>
              </a:rPr>
              <a:t> that belongs to this </a:t>
            </a:r>
            <a:r>
              <a:rPr lang="en-US" sz="1600" dirty="0" err="1">
                <a:solidFill>
                  <a:srgbClr val="008000"/>
                </a:solidFill>
                <a:effectLst/>
                <a:latin typeface="Times New Roman" panose="02020603050405020304" pitchFamily="18" charset="0"/>
                <a:ea typeface="Times New Roman" panose="02020603050405020304" pitchFamily="18" charset="0"/>
              </a:rPr>
              <a:t>CheckBox</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2B91AF"/>
                </a:solidFill>
                <a:effectLst/>
                <a:latin typeface="Times New Roman" panose="02020603050405020304" pitchFamily="18" charset="0"/>
                <a:ea typeface="Times New Roman" panose="02020603050405020304" pitchFamily="18" charset="0"/>
              </a:rPr>
              <a:t>PictureBox</a:t>
            </a:r>
            <a:r>
              <a:rPr lang="en-US" sz="1600" dirty="0">
                <a:solidFill>
                  <a:srgbClr val="000000"/>
                </a:solidFill>
                <a:effectLst/>
                <a:latin typeface="Times New Roman" panose="02020603050405020304" pitchFamily="18" charset="0"/>
                <a:ea typeface="Times New Roman" panose="02020603050405020304" pitchFamily="18" charset="0"/>
              </a:rPr>
              <a:t> pb = </a:t>
            </a:r>
            <a:r>
              <a:rPr lang="en-US" sz="1600" dirty="0" err="1">
                <a:solidFill>
                  <a:srgbClr val="000000"/>
                </a:solidFill>
                <a:effectLst/>
                <a:latin typeface="Times New Roman" panose="02020603050405020304" pitchFamily="18" charset="0"/>
                <a:ea typeface="Times New Roman" panose="02020603050405020304" pitchFamily="18" charset="0"/>
              </a:rPr>
              <a:t>pba</a:t>
            </a:r>
            <a:r>
              <a:rPr lang="en-US" sz="1600" dirty="0">
                <a:solidFill>
                  <a:srgbClr val="000000"/>
                </a:solidFill>
                <a:effectLst/>
                <a:latin typeface="Times New Roman" panose="02020603050405020304" pitchFamily="18" charset="0"/>
                <a:ea typeface="Times New Roman" panose="02020603050405020304" pitchFamily="18" charset="0"/>
              </a:rPr>
              <a:t>[index]; </a:t>
            </a:r>
          </a:p>
          <a:p>
            <a:pPr marL="269240" marR="41275" indent="-6350" algn="just">
              <a:lnSpc>
                <a:spcPct val="103000"/>
              </a:lnSpc>
              <a:spcAft>
                <a:spcPts val="85"/>
              </a:spcAft>
            </a:pP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298259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if</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2B91AF"/>
                </a:solidFill>
                <a:effectLst/>
                <a:latin typeface="Times New Roman" panose="02020603050405020304" pitchFamily="18" charset="0"/>
                <a:ea typeface="Times New Roman" panose="02020603050405020304" pitchFamily="18" charset="0"/>
              </a:rPr>
              <a:t>CheckBox</a:t>
            </a:r>
            <a:r>
              <a:rPr lang="en-US" sz="1600" dirty="0">
                <a:solidFill>
                  <a:srgbClr val="000000"/>
                </a:solidFill>
                <a:effectLst/>
                <a:latin typeface="Times New Roman" panose="02020603050405020304" pitchFamily="18" charset="0"/>
                <a:ea typeface="Times New Roman" panose="02020603050405020304" pitchFamily="18" charset="0"/>
              </a:rPr>
              <a:t>)sender).Checked)            </a:t>
            </a:r>
          </a:p>
          <a:p>
            <a:pPr marL="268605" marR="298259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The </a:t>
            </a:r>
            <a:r>
              <a:rPr lang="en-US" sz="1600" dirty="0" err="1">
                <a:solidFill>
                  <a:srgbClr val="008000"/>
                </a:solidFill>
                <a:effectLst/>
                <a:latin typeface="Times New Roman" panose="02020603050405020304" pitchFamily="18" charset="0"/>
                <a:ea typeface="Times New Roman" panose="02020603050405020304" pitchFamily="18" charset="0"/>
              </a:rPr>
              <a:t>CheckBox</a:t>
            </a:r>
            <a:r>
              <a:rPr lang="en-US" sz="1600" dirty="0">
                <a:solidFill>
                  <a:srgbClr val="008000"/>
                </a:solidFill>
                <a:effectLst/>
                <a:latin typeface="Times New Roman" panose="02020603050405020304" pitchFamily="18" charset="0"/>
                <a:ea typeface="Times New Roman" panose="02020603050405020304" pitchFamily="18" charset="0"/>
              </a:rPr>
              <a:t> was checked, so</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pb must get a red background color and</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a new thread, that will move pb, must be created and put into ta[index]</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TODO create thread</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5108575" indent="-6350" algn="l">
              <a:lnSpc>
                <a:spcPct val="103000"/>
              </a:lnSpc>
              <a:spcAft>
                <a:spcPts val="65"/>
              </a:spcAft>
            </a:pPr>
            <a:r>
              <a:rPr lang="en-US" sz="1600" dirty="0">
                <a:solidFill>
                  <a:srgbClr val="000000"/>
                </a:solidFill>
                <a:effectLst/>
                <a:latin typeface="Times New Roman" panose="02020603050405020304" pitchFamily="18" charset="0"/>
                <a:ea typeface="Times New Roman" panose="02020603050405020304" pitchFamily="18" charset="0"/>
              </a:rPr>
              <a:t>            }             </a:t>
            </a:r>
            <a:r>
              <a:rPr lang="en-US" sz="1600" dirty="0">
                <a:solidFill>
                  <a:srgbClr val="0000FF"/>
                </a:solidFill>
                <a:effectLst/>
                <a:latin typeface="Times New Roman" panose="02020603050405020304" pitchFamily="18" charset="0"/>
                <a:ea typeface="Times New Roman" panose="02020603050405020304" pitchFamily="18" charset="0"/>
              </a:rPr>
              <a:t>else</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The </a:t>
            </a:r>
            <a:r>
              <a:rPr lang="en-US" sz="1600" dirty="0" err="1">
                <a:solidFill>
                  <a:srgbClr val="008000"/>
                </a:solidFill>
                <a:effectLst/>
                <a:latin typeface="Times New Roman" panose="02020603050405020304" pitchFamily="18" charset="0"/>
                <a:ea typeface="Times New Roman" panose="02020603050405020304" pitchFamily="18" charset="0"/>
              </a:rPr>
              <a:t>CheckBox</a:t>
            </a:r>
            <a:r>
              <a:rPr lang="en-US" sz="1600" dirty="0">
                <a:solidFill>
                  <a:srgbClr val="008000"/>
                </a:solidFill>
                <a:effectLst/>
                <a:latin typeface="Times New Roman" panose="02020603050405020304" pitchFamily="18" charset="0"/>
                <a:ea typeface="Times New Roman" panose="02020603050405020304" pitchFamily="18" charset="0"/>
              </a:rPr>
              <a:t> was unchecked, so</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the corresponding thread must be interrupted and </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8000"/>
                </a:solidFill>
                <a:effectLst/>
                <a:latin typeface="Times New Roman" panose="02020603050405020304" pitchFamily="18" charset="0"/>
                <a:ea typeface="Times New Roman" panose="02020603050405020304" pitchFamily="18" charset="0"/>
              </a:rPr>
              <a:t>// pb must get </a:t>
            </a:r>
            <a:r>
              <a:rPr lang="en-US" sz="1600" dirty="0" err="1">
                <a:solidFill>
                  <a:srgbClr val="008000"/>
                </a:solidFill>
                <a:effectLst/>
                <a:latin typeface="Times New Roman" panose="02020603050405020304" pitchFamily="18" charset="0"/>
                <a:ea typeface="Times New Roman" panose="02020603050405020304" pitchFamily="18" charset="0"/>
              </a:rPr>
              <a:t>transparant</a:t>
            </a:r>
            <a:r>
              <a:rPr lang="en-US" sz="1600" dirty="0">
                <a:solidFill>
                  <a:srgbClr val="008000"/>
                </a:solidFill>
                <a:effectLst/>
                <a:latin typeface="Times New Roman" panose="02020603050405020304" pitchFamily="18" charset="0"/>
                <a:ea typeface="Times New Roman" panose="02020603050405020304" pitchFamily="18" charset="0"/>
              </a:rPr>
              <a:t> background color </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r>
              <a:rPr lang="en-US" sz="1600" dirty="0">
                <a:solidFill>
                  <a:srgbClr val="008000"/>
                </a:solidFill>
                <a:effectLst/>
                <a:latin typeface="Times New Roman" panose="02020603050405020304" pitchFamily="18" charset="0"/>
                <a:ea typeface="Times New Roman" panose="02020603050405020304" pitchFamily="18" charset="0"/>
              </a:rPr>
              <a:t>// TODO interrupt thread</a:t>
            </a:r>
            <a:r>
              <a:rPr lang="en-US" sz="16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 }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en-US" sz="1600" dirty="0">
                <a:solidFill>
                  <a:srgbClr val="000000"/>
                </a:solidFill>
                <a:effectLst/>
                <a:ea typeface="Times New Roman" panose="02020603050405020304" pitchFamily="18" charset="0"/>
              </a:rPr>
              <a:t>This is the form. Each time when a checkbox changes state, the method </a:t>
            </a:r>
            <a:r>
              <a:rPr lang="en-US" sz="1600" dirty="0" err="1">
                <a:solidFill>
                  <a:srgbClr val="000000"/>
                </a:solidFill>
                <a:effectLst/>
                <a:ea typeface="Times New Roman" panose="02020603050405020304" pitchFamily="18" charset="0"/>
              </a:rPr>
              <a:t>checkBox_CheckedChanged</a:t>
            </a:r>
            <a:r>
              <a:rPr lang="en-US" sz="1600" dirty="0">
                <a:solidFill>
                  <a:srgbClr val="000000"/>
                </a:solidFill>
                <a:effectLst/>
                <a:ea typeface="Times New Roman" panose="02020603050405020304" pitchFamily="18" charset="0"/>
              </a:rPr>
              <a:t> is </a:t>
            </a:r>
            <a:r>
              <a:rPr lang="en-US" sz="1600" dirty="0" err="1">
                <a:solidFill>
                  <a:srgbClr val="000000"/>
                </a:solidFill>
                <a:effectLst/>
                <a:ea typeface="Times New Roman" panose="02020603050405020304" pitchFamily="18" charset="0"/>
              </a:rPr>
              <a:t>called;Classe</a:t>
            </a:r>
            <a:r>
              <a:rPr lang="en-US" sz="1600" dirty="0">
                <a:solidFill>
                  <a:srgbClr val="000000"/>
                </a:solidFill>
                <a:effectLst/>
                <a:ea typeface="Times New Roman" panose="02020603050405020304" pitchFamily="18" charset="0"/>
              </a:rPr>
              <a:t> </a:t>
            </a:r>
            <a:r>
              <a:rPr lang="en-US" sz="1600" dirty="0" err="1">
                <a:solidFill>
                  <a:srgbClr val="000000"/>
                </a:solidFill>
                <a:effectLst/>
                <a:ea typeface="Times New Roman" panose="02020603050405020304" pitchFamily="18" charset="0"/>
              </a:rPr>
              <a:t>BallMover</a:t>
            </a:r>
            <a:r>
              <a:rPr lang="en-US" sz="1800" dirty="0">
                <a:solidFill>
                  <a:srgbClr val="000000"/>
                </a:solidFill>
                <a:effectLst/>
                <a:ea typeface="Times New Roman" panose="02020603050405020304" pitchFamily="18" charset="0"/>
              </a:rPr>
              <a:t>  </a:t>
            </a:r>
            <a:endParaRPr lang="fr-FR" sz="1800" dirty="0">
              <a:solidFill>
                <a:srgbClr val="000000"/>
              </a:solidFill>
              <a:effectLst/>
              <a:ea typeface="Times New Roman" panose="02020603050405020304" pitchFamily="18" charset="0"/>
            </a:endParaRPr>
          </a:p>
          <a:p>
            <a:pPr marL="269240" marR="41275" indent="-6350" algn="just">
              <a:lnSpc>
                <a:spcPct val="103000"/>
              </a:lnSpc>
              <a:spcAft>
                <a:spcPts val="85"/>
              </a:spcAft>
            </a:pPr>
            <a:endParaRPr lang="fr-FR" sz="1600" dirty="0"/>
          </a:p>
        </p:txBody>
      </p:sp>
      <p:sp>
        <p:nvSpPr>
          <p:cNvPr id="6" name="ZoneTexte 5">
            <a:extLst>
              <a:ext uri="{FF2B5EF4-FFF2-40B4-BE49-F238E27FC236}">
                <a16:creationId xmlns:a16="http://schemas.microsoft.com/office/drawing/2014/main" id="{9E730BBD-3054-41BD-8D71-B477C7C8E207}"/>
              </a:ext>
            </a:extLst>
          </p:cNvPr>
          <p:cNvSpPr txBox="1"/>
          <p:nvPr/>
        </p:nvSpPr>
        <p:spPr>
          <a:xfrm>
            <a:off x="265043" y="0"/>
            <a:ext cx="1378227" cy="461665"/>
          </a:xfrm>
          <a:prstGeom prst="rect">
            <a:avLst/>
          </a:prstGeom>
          <a:noFill/>
        </p:spPr>
        <p:txBody>
          <a:bodyPr wrap="square">
            <a:spAutoFit/>
          </a:bodyPr>
          <a:lstStyle/>
          <a:p>
            <a:r>
              <a:rPr lang="en-US" sz="2400" b="1" dirty="0">
                <a:solidFill>
                  <a:srgbClr val="000000"/>
                </a:solidFill>
                <a:latin typeface="+mj-lt"/>
              </a:rPr>
              <a:t>Code </a:t>
            </a:r>
            <a:endParaRPr lang="fr-FR" sz="3200" b="1" dirty="0">
              <a:latin typeface="+mj-lt"/>
            </a:endParaRPr>
          </a:p>
        </p:txBody>
      </p:sp>
      <p:cxnSp>
        <p:nvCxnSpPr>
          <p:cNvPr id="7" name="Connecteur droit 6">
            <a:extLst>
              <a:ext uri="{FF2B5EF4-FFF2-40B4-BE49-F238E27FC236}">
                <a16:creationId xmlns:a16="http://schemas.microsoft.com/office/drawing/2014/main" id="{3DD23F14-E209-410E-BA27-26BA4C3265C2}"/>
              </a:ext>
            </a:extLst>
          </p:cNvPr>
          <p:cNvCxnSpPr>
            <a:cxnSpLocks/>
          </p:cNvCxnSpPr>
          <p:nvPr/>
        </p:nvCxnSpPr>
        <p:spPr>
          <a:xfrm flipH="1">
            <a:off x="4591882" y="0"/>
            <a:ext cx="6624" cy="6351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6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B621BEE-82A3-462E-AB7F-EA7794707B9D}"/>
              </a:ext>
            </a:extLst>
          </p:cNvPr>
          <p:cNvSpPr txBox="1"/>
          <p:nvPr/>
        </p:nvSpPr>
        <p:spPr>
          <a:xfrm>
            <a:off x="-327994" y="0"/>
            <a:ext cx="6864628" cy="6538393"/>
          </a:xfrm>
          <a:prstGeom prst="rect">
            <a:avLst/>
          </a:prstGeom>
          <a:noFill/>
        </p:spPr>
        <p:txBody>
          <a:bodyPr wrap="square">
            <a:spAutoFit/>
          </a:bodyPr>
          <a:lstStyle/>
          <a:p>
            <a:pPr marL="268605" marR="826770"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private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delegate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void</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UpdatePictureBoxCallback</a:t>
            </a:r>
            <a:r>
              <a:rPr lang="en-US" dirty="0">
                <a:solidFill>
                  <a:srgbClr val="000000"/>
                </a:solidFill>
                <a:effectLst/>
                <a:latin typeface="Times New Roman" panose="02020603050405020304" pitchFamily="18" charset="0"/>
                <a:ea typeface="Times New Roman" panose="02020603050405020304" pitchFamily="18" charset="0"/>
              </a:rPr>
              <a:t>(</a:t>
            </a:r>
            <a:r>
              <a:rPr lang="en-US" dirty="0">
                <a:solidFill>
                  <a:srgbClr val="2B91AF"/>
                </a:solidFill>
                <a:effectLst/>
                <a:latin typeface="Times New Roman" panose="02020603050405020304" pitchFamily="18" charset="0"/>
                <a:ea typeface="Times New Roman" panose="02020603050405020304" pitchFamily="18" charset="0"/>
              </a:rPr>
              <a:t>Point</a:t>
            </a:r>
            <a:r>
              <a:rPr lang="en-US" dirty="0">
                <a:solidFill>
                  <a:srgbClr val="000000"/>
                </a:solidFill>
                <a:effectLst/>
                <a:latin typeface="Times New Roman" panose="02020603050405020304" pitchFamily="18" charset="0"/>
                <a:ea typeface="Times New Roman" panose="02020603050405020304" pitchFamily="18" charset="0"/>
              </a:rPr>
              <a:t> p); </a:t>
            </a:r>
          </a:p>
          <a:p>
            <a:pPr marL="268605" marR="826770" indent="-6350" algn="l">
              <a:lnSpc>
                <a:spcPct val="103000"/>
              </a:lnSpc>
              <a:spcAft>
                <a:spcPts val="65"/>
              </a:spcAft>
            </a:pPr>
            <a:endParaRPr lang="fr-FR" dirty="0">
              <a:solidFill>
                <a:srgbClr val="000000"/>
              </a:solidFill>
              <a:effectLst/>
              <a:latin typeface="Times New Roman" panose="02020603050405020304" pitchFamily="18" charset="0"/>
              <a:ea typeface="Times New Roman" panose="02020603050405020304" pitchFamily="18" charset="0"/>
            </a:endParaRPr>
          </a:p>
          <a:p>
            <a:pPr marL="268605" marR="826770"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private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PictureBox</a:t>
            </a:r>
            <a:r>
              <a:rPr lang="en-US" dirty="0">
                <a:solidFill>
                  <a:srgbClr val="000000"/>
                </a:solidFill>
                <a:effectLst/>
                <a:latin typeface="Times New Roman" panose="02020603050405020304" pitchFamily="18" charset="0"/>
                <a:ea typeface="Times New Roman" panose="02020603050405020304" pitchFamily="18" charset="0"/>
              </a:rPr>
              <a:t> pb; </a:t>
            </a:r>
          </a:p>
          <a:p>
            <a:pPr marL="268605" marR="826770" indent="-6350" algn="l">
              <a:lnSpc>
                <a:spcPct val="103000"/>
              </a:lnSpc>
              <a:spcAft>
                <a:spcPts val="65"/>
              </a:spcAft>
            </a:pP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public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BallMover</a:t>
            </a:r>
            <a:r>
              <a:rPr lang="en-US" dirty="0">
                <a:solidFill>
                  <a:srgbClr val="000000"/>
                </a:solidFill>
                <a:effectLst/>
                <a:latin typeface="Times New Roman" panose="02020603050405020304" pitchFamily="18" charset="0"/>
                <a:ea typeface="Times New Roman" panose="02020603050405020304" pitchFamily="18" charset="0"/>
              </a:rPr>
              <a:t>(</a:t>
            </a:r>
            <a:r>
              <a:rPr lang="en-US" dirty="0" err="1">
                <a:solidFill>
                  <a:srgbClr val="2B91AF"/>
                </a:solidFill>
                <a:effectLst/>
                <a:latin typeface="Times New Roman" panose="02020603050405020304" pitchFamily="18" charset="0"/>
                <a:ea typeface="Times New Roman" panose="02020603050405020304" pitchFamily="18" charset="0"/>
              </a:rPr>
              <a:t>PictureBox</a:t>
            </a:r>
            <a:r>
              <a:rPr lang="en-US" dirty="0">
                <a:solidFill>
                  <a:srgbClr val="000000"/>
                </a:solidFill>
                <a:effectLst/>
                <a:latin typeface="Times New Roman" panose="02020603050405020304" pitchFamily="18" charset="0"/>
                <a:ea typeface="Times New Roman" panose="02020603050405020304" pitchFamily="18" charset="0"/>
              </a:rPr>
              <a:t> pb) </a:t>
            </a: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FF"/>
                </a:solidFill>
                <a:effectLst/>
                <a:latin typeface="Times New Roman" panose="02020603050405020304" pitchFamily="18" charset="0"/>
                <a:ea typeface="Times New Roman" panose="02020603050405020304" pitchFamily="18" charset="0"/>
              </a:rPr>
              <a:t>this</a:t>
            </a:r>
            <a:r>
              <a:rPr lang="en-US" dirty="0" err="1">
                <a:solidFill>
                  <a:srgbClr val="000000"/>
                </a:solidFill>
                <a:effectLst/>
                <a:latin typeface="Times New Roman" panose="02020603050405020304" pitchFamily="18" charset="0"/>
                <a:ea typeface="Times New Roman" panose="02020603050405020304" pitchFamily="18" charset="0"/>
              </a:rPr>
              <a:t>.pb</a:t>
            </a:r>
            <a:r>
              <a:rPr lang="en-US" dirty="0">
                <a:solidFill>
                  <a:srgbClr val="000000"/>
                </a:solidFill>
                <a:effectLst/>
                <a:latin typeface="Times New Roman" panose="02020603050405020304" pitchFamily="18" charset="0"/>
                <a:ea typeface="Times New Roman" panose="02020603050405020304" pitchFamily="18" charset="0"/>
              </a:rPr>
              <a:t> = pb; </a:t>
            </a: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268605" marR="930910"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a:t>
            </a:r>
            <a:r>
              <a:rPr lang="en-US" dirty="0">
                <a:solidFill>
                  <a:srgbClr val="008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&lt;summary&gt;</a:t>
            </a:r>
            <a:r>
              <a:rPr lang="en-US" dirty="0">
                <a:solidFill>
                  <a:srgbClr val="008000"/>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a:t>
            </a:r>
            <a:r>
              <a:rPr lang="en-US" dirty="0">
                <a:solidFill>
                  <a:srgbClr val="008000"/>
                </a:solidFill>
                <a:effectLst/>
                <a:latin typeface="Times New Roman" panose="02020603050405020304" pitchFamily="18" charset="0"/>
                <a:ea typeface="Times New Roman" panose="02020603050405020304" pitchFamily="18" charset="0"/>
              </a:rPr>
              <a:t> Move ball over X axis, bouncing at the right border</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268605" marR="930910"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a:t>
            </a:r>
            <a:r>
              <a:rPr lang="en-US" dirty="0">
                <a:solidFill>
                  <a:srgbClr val="008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&lt;/summary&gt;</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public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void</a:t>
            </a:r>
            <a:r>
              <a:rPr lang="en-US" dirty="0">
                <a:solidFill>
                  <a:srgbClr val="000000"/>
                </a:solidFill>
                <a:effectLst/>
                <a:latin typeface="Times New Roman" panose="02020603050405020304" pitchFamily="18" charset="0"/>
                <a:ea typeface="Times New Roman" panose="02020603050405020304" pitchFamily="18" charset="0"/>
              </a:rPr>
              <a:t> Run() </a:t>
            </a:r>
          </a:p>
          <a:p>
            <a:pPr marL="268605" marR="18415"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          </a:t>
            </a:r>
          </a:p>
          <a:p>
            <a:pPr marL="268605" marR="18415"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try</a:t>
            </a:r>
            <a:r>
              <a:rPr lang="en-US" dirty="0">
                <a:solidFill>
                  <a:srgbClr val="000000"/>
                </a:solidFill>
                <a:effectLst/>
                <a:latin typeface="Times New Roman" panose="02020603050405020304" pitchFamily="18" charset="0"/>
                <a:ea typeface="Times New Roman" panose="02020603050405020304" pitchFamily="18" charset="0"/>
              </a:rPr>
              <a:t>  </a:t>
            </a:r>
          </a:p>
          <a:p>
            <a:pPr marL="268605" marR="18415"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while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true</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while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pb.Location.X</a:t>
            </a:r>
            <a:r>
              <a:rPr lang="en-US" dirty="0">
                <a:solidFill>
                  <a:srgbClr val="000000"/>
                </a:solidFill>
                <a:effectLst/>
                <a:latin typeface="Times New Roman" panose="02020603050405020304" pitchFamily="18" charset="0"/>
                <a:ea typeface="Times New Roman" panose="02020603050405020304" pitchFamily="18" charset="0"/>
              </a:rPr>
              <a:t> &lt; </a:t>
            </a:r>
            <a:r>
              <a:rPr lang="en-US" dirty="0" err="1">
                <a:solidFill>
                  <a:srgbClr val="2B91AF"/>
                </a:solidFill>
                <a:effectLst/>
                <a:latin typeface="Times New Roman" panose="02020603050405020304" pitchFamily="18" charset="0"/>
                <a:ea typeface="Times New Roman" panose="02020603050405020304" pitchFamily="18" charset="0"/>
              </a:rPr>
              <a:t>SynchronisationTestForm</a:t>
            </a:r>
            <a:r>
              <a:rPr lang="en-US" dirty="0" err="1">
                <a:solidFill>
                  <a:srgbClr val="000000"/>
                </a:solidFill>
                <a:effectLst/>
                <a:latin typeface="Times New Roman" panose="02020603050405020304" pitchFamily="18" charset="0"/>
                <a:ea typeface="Times New Roman" panose="02020603050405020304" pitchFamily="18" charset="0"/>
              </a:rPr>
              <a:t>.CS_MINX</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MoveBall</a:t>
            </a: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2B91AF"/>
                </a:solidFill>
                <a:effectLst/>
                <a:latin typeface="Times New Roman" panose="02020603050405020304" pitchFamily="18" charset="0"/>
                <a:ea typeface="Times New Roman" panose="02020603050405020304" pitchFamily="18" charset="0"/>
              </a:rPr>
              <a:t>Thread</a:t>
            </a:r>
            <a:r>
              <a:rPr lang="en-US" sz="1600" dirty="0" err="1">
                <a:solidFill>
                  <a:srgbClr val="000000"/>
                </a:solidFill>
                <a:effectLst/>
                <a:latin typeface="Times New Roman" panose="02020603050405020304" pitchFamily="18" charset="0"/>
                <a:ea typeface="Times New Roman" panose="02020603050405020304" pitchFamily="18" charset="0"/>
              </a:rPr>
              <a:t>.Sleep</a:t>
            </a:r>
            <a:r>
              <a:rPr lang="en-US" sz="1600" dirty="0">
                <a:solidFill>
                  <a:srgbClr val="000000"/>
                </a:solidFill>
                <a:effectLst/>
                <a:latin typeface="Times New Roman" panose="02020603050405020304" pitchFamily="18" charset="0"/>
                <a:ea typeface="Times New Roman" panose="02020603050405020304" pitchFamily="18" charset="0"/>
              </a:rPr>
              <a:t>(10);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269240" marR="41275" indent="-6350" algn="just">
              <a:lnSpc>
                <a:spcPct val="103000"/>
              </a:lnSpc>
              <a:spcAft>
                <a:spcPts val="85"/>
              </a:spcAft>
            </a:pPr>
            <a:endParaRPr lang="fr-FR" sz="16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endParaRPr lang="fr-FR" sz="1600" dirty="0">
              <a:solidFill>
                <a:srgbClr val="000000"/>
              </a:solidFill>
              <a:effectLst/>
              <a:latin typeface="Times New Roman" panose="02020603050405020304" pitchFamily="18" charset="0"/>
              <a:ea typeface="Times New Roman" panose="02020603050405020304" pitchFamily="18" charset="0"/>
            </a:endParaRPr>
          </a:p>
        </p:txBody>
      </p:sp>
      <p:sp>
        <p:nvSpPr>
          <p:cNvPr id="5" name="ZoneTexte 4">
            <a:extLst>
              <a:ext uri="{FF2B5EF4-FFF2-40B4-BE49-F238E27FC236}">
                <a16:creationId xmlns:a16="http://schemas.microsoft.com/office/drawing/2014/main" id="{C017330F-0D18-46A8-8FFF-AC67780D7F7B}"/>
              </a:ext>
            </a:extLst>
          </p:cNvPr>
          <p:cNvSpPr txBox="1"/>
          <p:nvPr/>
        </p:nvSpPr>
        <p:spPr>
          <a:xfrm>
            <a:off x="5867399" y="0"/>
            <a:ext cx="6669157" cy="7528086"/>
          </a:xfrm>
          <a:prstGeom prst="rect">
            <a:avLst/>
          </a:prstGeom>
          <a:noFill/>
        </p:spPr>
        <p:txBody>
          <a:bodyPr wrap="square">
            <a:spAutoFit/>
          </a:bodyPr>
          <a:lstStyle/>
          <a:p>
            <a:pPr marL="269240" marR="41275" indent="-6350" algn="just">
              <a:lnSpc>
                <a:spcPct val="103000"/>
              </a:lnSpc>
              <a:spcAft>
                <a:spcPts val="85"/>
              </a:spcAft>
            </a:pPr>
            <a:r>
              <a:rPr lang="en-US" sz="1800" dirty="0">
                <a:solidFill>
                  <a:srgbClr val="0000FF"/>
                </a:solidFill>
                <a:effectLst/>
                <a:latin typeface="Times New Roman" panose="02020603050405020304" pitchFamily="18" charset="0"/>
                <a:ea typeface="Times New Roman" panose="02020603050405020304" pitchFamily="18" charset="0"/>
              </a:rPr>
              <a:t>while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pb.Location.X</a:t>
            </a:r>
            <a:r>
              <a:rPr lang="en-US" sz="1800" dirty="0">
                <a:solidFill>
                  <a:srgbClr val="000000"/>
                </a:solidFill>
                <a:effectLst/>
                <a:latin typeface="Times New Roman" panose="02020603050405020304" pitchFamily="18" charset="0"/>
                <a:ea typeface="Times New Roman" panose="02020603050405020304" pitchFamily="18" charset="0"/>
              </a:rPr>
              <a:t> &lt; </a:t>
            </a:r>
            <a:r>
              <a:rPr lang="en-US" sz="1800" dirty="0" err="1">
                <a:solidFill>
                  <a:srgbClr val="2B91AF"/>
                </a:solidFill>
                <a:effectLst/>
                <a:latin typeface="Times New Roman" panose="02020603050405020304" pitchFamily="18" charset="0"/>
                <a:ea typeface="Times New Roman" panose="02020603050405020304" pitchFamily="18" charset="0"/>
              </a:rPr>
              <a:t>SynchronisationTestForm</a:t>
            </a:r>
            <a:r>
              <a:rPr lang="en-US" sz="1800" dirty="0" err="1">
                <a:solidFill>
                  <a:srgbClr val="000000"/>
                </a:solidFill>
                <a:effectLst/>
                <a:latin typeface="Times New Roman" panose="02020603050405020304" pitchFamily="18" charset="0"/>
                <a:ea typeface="Times New Roman" panose="02020603050405020304" pitchFamily="18" charset="0"/>
              </a:rPr>
              <a:t>.CS_MAXX</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MoveBall</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a:t>
            </a:r>
            <a:r>
              <a:rPr lang="en-US" sz="1800" dirty="0" err="1">
                <a:solidFill>
                  <a:srgbClr val="000000"/>
                </a:solidFill>
                <a:effectLst/>
                <a:latin typeface="Times New Roman" panose="02020603050405020304" pitchFamily="18" charset="0"/>
                <a:ea typeface="Times New Roman" panose="02020603050405020304" pitchFamily="18" charset="0"/>
              </a:rPr>
              <a:t>.Sleep</a:t>
            </a:r>
            <a:r>
              <a:rPr lang="en-US" sz="1800" dirty="0">
                <a:solidFill>
                  <a:srgbClr val="000000"/>
                </a:solidFill>
                <a:effectLst/>
                <a:latin typeface="Times New Roman" panose="02020603050405020304" pitchFamily="18" charset="0"/>
                <a:ea typeface="Times New Roman" panose="02020603050405020304" pitchFamily="18" charset="0"/>
              </a:rPr>
              <a:t>(10);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while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pb.Location.X</a:t>
            </a:r>
            <a:r>
              <a:rPr lang="en-US" sz="1800" dirty="0">
                <a:solidFill>
                  <a:srgbClr val="000000"/>
                </a:solidFill>
                <a:effectLst/>
                <a:latin typeface="Times New Roman" panose="02020603050405020304" pitchFamily="18" charset="0"/>
                <a:ea typeface="Times New Roman" panose="02020603050405020304" pitchFamily="18" charset="0"/>
              </a:rPr>
              <a:t> &lt; </a:t>
            </a:r>
            <a:r>
              <a:rPr lang="en-US" sz="1800" dirty="0" err="1">
                <a:solidFill>
                  <a:srgbClr val="2B91AF"/>
                </a:solidFill>
                <a:effectLst/>
                <a:latin typeface="Times New Roman" panose="02020603050405020304" pitchFamily="18" charset="0"/>
                <a:ea typeface="Times New Roman" panose="02020603050405020304" pitchFamily="18" charset="0"/>
              </a:rPr>
              <a:t>SynchronisationTestForm</a:t>
            </a:r>
            <a:r>
              <a:rPr lang="en-US" sz="1800" dirty="0" err="1">
                <a:solidFill>
                  <a:srgbClr val="000000"/>
                </a:solidFill>
                <a:effectLst/>
                <a:latin typeface="Times New Roman" panose="02020603050405020304" pitchFamily="18" charset="0"/>
                <a:ea typeface="Times New Roman" panose="02020603050405020304" pitchFamily="18" charset="0"/>
              </a:rPr>
              <a:t>.MAXX</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MoveBall</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a:t>
            </a:r>
            <a:r>
              <a:rPr lang="en-US" sz="1800" dirty="0" err="1">
                <a:solidFill>
                  <a:srgbClr val="000000"/>
                </a:solidFill>
                <a:effectLst/>
                <a:latin typeface="Times New Roman" panose="02020603050405020304" pitchFamily="18" charset="0"/>
                <a:ea typeface="Times New Roman" panose="02020603050405020304" pitchFamily="18" charset="0"/>
              </a:rPr>
              <a:t>.Sleep</a:t>
            </a:r>
            <a:r>
              <a:rPr lang="en-US" sz="1800" dirty="0">
                <a:solidFill>
                  <a:srgbClr val="000000"/>
                </a:solidFill>
                <a:effectLst/>
                <a:latin typeface="Times New Roman" panose="02020603050405020304" pitchFamily="18" charset="0"/>
                <a:ea typeface="Times New Roman" panose="02020603050405020304" pitchFamily="18" charset="0"/>
              </a:rPr>
              <a:t>(10);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ResetBall</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a:t>
            </a:r>
            <a:r>
              <a:rPr lang="en-US" sz="1800" dirty="0" err="1">
                <a:solidFill>
                  <a:srgbClr val="000000"/>
                </a:solidFill>
                <a:effectLst/>
                <a:latin typeface="Times New Roman" panose="02020603050405020304" pitchFamily="18" charset="0"/>
                <a:ea typeface="Times New Roman" panose="02020603050405020304" pitchFamily="18" charset="0"/>
              </a:rPr>
              <a:t>.CurrentThread.Interrupt</a:t>
            </a:r>
            <a:r>
              <a:rPr lang="en-US"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82677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catch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ThreadInterruptedException</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395922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ResetBall</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return</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dirty="0"/>
          </a:p>
        </p:txBody>
      </p:sp>
      <p:cxnSp>
        <p:nvCxnSpPr>
          <p:cNvPr id="6" name="Connecteur droit 5">
            <a:extLst>
              <a:ext uri="{FF2B5EF4-FFF2-40B4-BE49-F238E27FC236}">
                <a16:creationId xmlns:a16="http://schemas.microsoft.com/office/drawing/2014/main" id="{0FB72EB4-C83C-4EC9-8B91-426290ED651C}"/>
              </a:ext>
            </a:extLst>
          </p:cNvPr>
          <p:cNvCxnSpPr>
            <a:cxnSpLocks/>
          </p:cNvCxnSpPr>
          <p:nvPr/>
        </p:nvCxnSpPr>
        <p:spPr>
          <a:xfrm flipH="1">
            <a:off x="6089376" y="0"/>
            <a:ext cx="6624" cy="6351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5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B3656CD-F922-45BA-82F5-38D2B907D679}"/>
              </a:ext>
            </a:extLst>
          </p:cNvPr>
          <p:cNvSpPr txBox="1"/>
          <p:nvPr/>
        </p:nvSpPr>
        <p:spPr>
          <a:xfrm>
            <a:off x="-132523" y="0"/>
            <a:ext cx="6096000" cy="10678757"/>
          </a:xfrm>
          <a:prstGeom prst="rect">
            <a:avLst/>
          </a:prstGeom>
          <a:noFill/>
        </p:spPr>
        <p:txBody>
          <a:bodyPr wrap="square">
            <a:spAutoFit/>
          </a:bodyPr>
          <a:lstStyle/>
          <a:p>
            <a:pPr marL="268605" marR="93091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&lt;summary&gt;</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This method moves the ball and returns the new location</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3965575"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&lt;/summary&gt;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private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void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MoveBall</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335724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2B91AF"/>
                </a:solidFill>
                <a:effectLst/>
                <a:latin typeface="Times New Roman" panose="02020603050405020304" pitchFamily="18" charset="0"/>
                <a:ea typeface="Times New Roman" panose="02020603050405020304" pitchFamily="18" charset="0"/>
              </a:rPr>
              <a:t>Point</a:t>
            </a:r>
            <a:r>
              <a:rPr lang="en-US" sz="1800" dirty="0">
                <a:solidFill>
                  <a:srgbClr val="000000"/>
                </a:solidFill>
                <a:effectLst/>
                <a:latin typeface="Times New Roman" panose="02020603050405020304" pitchFamily="18" charset="0"/>
                <a:ea typeface="Times New Roman" panose="02020603050405020304" pitchFamily="18" charset="0"/>
              </a:rPr>
              <a:t> p = </a:t>
            </a:r>
            <a:r>
              <a:rPr lang="en-US" sz="1800" dirty="0" err="1">
                <a:solidFill>
                  <a:srgbClr val="000000"/>
                </a:solidFill>
                <a:effectLst/>
                <a:latin typeface="Times New Roman" panose="02020603050405020304" pitchFamily="18" charset="0"/>
                <a:ea typeface="Times New Roman" panose="02020603050405020304" pitchFamily="18" charset="0"/>
              </a:rPr>
              <a:t>pb.Location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p.X</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pb.Invoke</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FF"/>
                </a:solidFill>
                <a:effectLst/>
                <a:latin typeface="Times New Roman" panose="02020603050405020304" pitchFamily="18" charset="0"/>
                <a:ea typeface="Times New Roman" panose="02020603050405020304" pitchFamily="18" charset="0"/>
              </a:rPr>
              <a:t>new</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UpdatePictureBoxCallback</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rPr>
              <a:t>MovePictureBox</a:t>
            </a:r>
            <a:r>
              <a:rPr lang="en-US" sz="1800" dirty="0">
                <a:solidFill>
                  <a:srgbClr val="000000"/>
                </a:solidFill>
                <a:effectLst/>
                <a:latin typeface="Times New Roman" panose="02020603050405020304" pitchFamily="18" charset="0"/>
                <a:ea typeface="Times New Roman" panose="02020603050405020304" pitchFamily="18" charset="0"/>
              </a:rPr>
              <a:t>), p);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93091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&lt;summary&gt;</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This method sets the ball back to the left hand side of the white area</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4032885"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&lt;/summary&gt;</a:t>
            </a:r>
            <a:endParaRPr lang="fr-FR" dirty="0"/>
          </a:p>
        </p:txBody>
      </p:sp>
      <p:sp>
        <p:nvSpPr>
          <p:cNvPr id="5" name="ZoneTexte 4">
            <a:extLst>
              <a:ext uri="{FF2B5EF4-FFF2-40B4-BE49-F238E27FC236}">
                <a16:creationId xmlns:a16="http://schemas.microsoft.com/office/drawing/2014/main" id="{E07A7760-41D9-45FC-B5C8-4ED5EF84A4F5}"/>
              </a:ext>
            </a:extLst>
          </p:cNvPr>
          <p:cNvSpPr txBox="1"/>
          <p:nvPr/>
        </p:nvSpPr>
        <p:spPr>
          <a:xfrm>
            <a:off x="5963477" y="0"/>
            <a:ext cx="6096000" cy="6571927"/>
          </a:xfrm>
          <a:prstGeom prst="rect">
            <a:avLst/>
          </a:prstGeom>
          <a:noFill/>
        </p:spPr>
        <p:txBody>
          <a:bodyPr wrap="square">
            <a:spAutoFit/>
          </a:bodyPr>
          <a:lstStyle/>
          <a:p>
            <a:pPr marL="268605" marR="4032885" indent="-6350" algn="l">
              <a:lnSpc>
                <a:spcPct val="103000"/>
              </a:lnSpc>
              <a:spcAft>
                <a:spcPts val="65"/>
              </a:spcAft>
            </a:pP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void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ResetBall</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2B91AF"/>
                </a:solidFill>
                <a:effectLst/>
                <a:latin typeface="Times New Roman" panose="02020603050405020304" pitchFamily="18" charset="0"/>
                <a:ea typeface="Times New Roman" panose="02020603050405020304" pitchFamily="18" charset="0"/>
              </a:rPr>
              <a:t>Point</a:t>
            </a:r>
            <a:r>
              <a:rPr lang="en-US" sz="1800" dirty="0">
                <a:solidFill>
                  <a:srgbClr val="000000"/>
                </a:solidFill>
                <a:effectLst/>
                <a:latin typeface="Times New Roman" panose="02020603050405020304" pitchFamily="18" charset="0"/>
                <a:ea typeface="Times New Roman" panose="02020603050405020304" pitchFamily="18" charset="0"/>
              </a:rPr>
              <a:t> p = </a:t>
            </a:r>
            <a:r>
              <a:rPr lang="en-US" sz="1800" dirty="0" err="1">
                <a:solidFill>
                  <a:srgbClr val="000000"/>
                </a:solidFill>
                <a:effectLst/>
                <a:latin typeface="Times New Roman" panose="02020603050405020304" pitchFamily="18" charset="0"/>
                <a:ea typeface="Times New Roman" panose="02020603050405020304" pitchFamily="18" charset="0"/>
              </a:rPr>
              <a:t>pb.Location</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82677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p.X</a:t>
            </a:r>
            <a:r>
              <a:rPr lang="en-US" sz="1800" dirty="0">
                <a:solidFill>
                  <a:srgbClr val="000000"/>
                </a:solidFill>
                <a:effectLst/>
                <a:latin typeface="Times New Roman" panose="02020603050405020304" pitchFamily="18" charset="0"/>
                <a:ea typeface="Times New Roman" panose="02020603050405020304" pitchFamily="18" charset="0"/>
              </a:rPr>
              <a:t> = </a:t>
            </a:r>
            <a:r>
              <a:rPr lang="en-US" sz="1800" dirty="0" err="1">
                <a:solidFill>
                  <a:srgbClr val="2B91AF"/>
                </a:solidFill>
                <a:effectLst/>
                <a:latin typeface="Times New Roman" panose="02020603050405020304" pitchFamily="18" charset="0"/>
                <a:ea typeface="Times New Roman" panose="02020603050405020304" pitchFamily="18" charset="0"/>
              </a:rPr>
              <a:t>SynchronisationTestForm</a:t>
            </a:r>
            <a:r>
              <a:rPr lang="en-US" sz="1800" dirty="0" err="1">
                <a:solidFill>
                  <a:srgbClr val="000000"/>
                </a:solidFill>
                <a:effectLst/>
                <a:latin typeface="Times New Roman" panose="02020603050405020304" pitchFamily="18" charset="0"/>
                <a:ea typeface="Times New Roman" panose="02020603050405020304" pitchFamily="18" charset="0"/>
              </a:rPr>
              <a:t>.MINX</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pb.Invoke</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FF"/>
                </a:solidFill>
                <a:effectLst/>
                <a:latin typeface="Times New Roman" panose="02020603050405020304" pitchFamily="18" charset="0"/>
                <a:ea typeface="Times New Roman" panose="02020603050405020304" pitchFamily="18" charset="0"/>
              </a:rPr>
              <a:t>new</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UpdatePictureBoxCallback</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rPr>
              <a:t>MovePictureBox</a:t>
            </a:r>
            <a:r>
              <a:rPr lang="en-US" sz="1800" dirty="0">
                <a:solidFill>
                  <a:srgbClr val="000000"/>
                </a:solidFill>
                <a:effectLst/>
                <a:latin typeface="Times New Roman" panose="02020603050405020304" pitchFamily="18" charset="0"/>
                <a:ea typeface="Times New Roman" panose="02020603050405020304" pitchFamily="18" charset="0"/>
              </a:rPr>
              <a:t>), p);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private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void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MovePictureBox</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2B91AF"/>
                </a:solidFill>
                <a:effectLst/>
                <a:latin typeface="Times New Roman" panose="02020603050405020304" pitchFamily="18" charset="0"/>
                <a:ea typeface="Times New Roman" panose="02020603050405020304" pitchFamily="18" charset="0"/>
              </a:rPr>
              <a:t>Point</a:t>
            </a:r>
            <a:r>
              <a:rPr lang="en-US" sz="1800" dirty="0">
                <a:solidFill>
                  <a:srgbClr val="000000"/>
                </a:solidFill>
                <a:effectLst/>
                <a:latin typeface="Times New Roman" panose="02020603050405020304" pitchFamily="18" charset="0"/>
                <a:ea typeface="Times New Roman" panose="02020603050405020304" pitchFamily="18" charset="0"/>
              </a:rPr>
              <a:t> p)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pb.Location</a:t>
            </a:r>
            <a:r>
              <a:rPr lang="en-US" sz="1800" dirty="0">
                <a:solidFill>
                  <a:srgbClr val="000000"/>
                </a:solidFill>
                <a:effectLst/>
                <a:latin typeface="Times New Roman" panose="02020603050405020304" pitchFamily="18" charset="0"/>
                <a:ea typeface="Times New Roman" panose="02020603050405020304" pitchFamily="18" charset="0"/>
              </a:rPr>
              <a:t> = p;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This class contains the method Run, which is to be executed by every thread. In this method, a ball is moved from left to right on the screen. When the ball is at the far right hand side of the white area, it is placed back to the left hand side. The balls are </a:t>
            </a:r>
            <a:r>
              <a:rPr lang="en-US" sz="1800" dirty="0" err="1">
                <a:solidFill>
                  <a:srgbClr val="000000"/>
                </a:solidFill>
                <a:effectLst/>
                <a:latin typeface="Times New Roman" panose="02020603050405020304" pitchFamily="18" charset="0"/>
                <a:ea typeface="Times New Roman" panose="02020603050405020304" pitchFamily="18" charset="0"/>
              </a:rPr>
              <a:t>sll</a:t>
            </a:r>
            <a:r>
              <a:rPr lang="en-US" sz="1800" dirty="0">
                <a:solidFill>
                  <a:srgbClr val="000000"/>
                </a:solidFill>
                <a:effectLst/>
                <a:latin typeface="Times New Roman" panose="02020603050405020304" pitchFamily="18" charset="0"/>
                <a:ea typeface="Times New Roman" panose="02020603050405020304" pitchFamily="18" charset="0"/>
              </a:rPr>
              <a:t> picture boxes.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endParaRPr lang="fr-FR" dirty="0"/>
          </a:p>
        </p:txBody>
      </p:sp>
      <p:cxnSp>
        <p:nvCxnSpPr>
          <p:cNvPr id="6" name="Connecteur droit 5">
            <a:extLst>
              <a:ext uri="{FF2B5EF4-FFF2-40B4-BE49-F238E27FC236}">
                <a16:creationId xmlns:a16="http://schemas.microsoft.com/office/drawing/2014/main" id="{7058EAF8-44B2-4088-A09B-936497197B9A}"/>
              </a:ext>
            </a:extLst>
          </p:cNvPr>
          <p:cNvCxnSpPr>
            <a:cxnSpLocks/>
          </p:cNvCxnSpPr>
          <p:nvPr/>
        </p:nvCxnSpPr>
        <p:spPr>
          <a:xfrm flipH="1">
            <a:off x="6089376" y="0"/>
            <a:ext cx="6624" cy="6351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67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FA572-83B3-4CA1-A83F-CBF6F88954F6}"/>
              </a:ext>
            </a:extLst>
          </p:cNvPr>
          <p:cNvSpPr>
            <a:spLocks noGrp="1"/>
          </p:cNvSpPr>
          <p:nvPr>
            <p:ph type="title"/>
          </p:nvPr>
        </p:nvSpPr>
        <p:spPr>
          <a:xfrm>
            <a:off x="1097280" y="273351"/>
            <a:ext cx="10058400" cy="1450757"/>
          </a:xfrm>
        </p:spPr>
        <p:txBody>
          <a:bodyPr/>
          <a:lstStyle/>
          <a:p>
            <a:r>
              <a:rPr lang="fr-FR" dirty="0"/>
              <a:t>Solution c</a:t>
            </a:r>
          </a:p>
        </p:txBody>
      </p:sp>
      <p:sp>
        <p:nvSpPr>
          <p:cNvPr id="3" name="Espace réservé du contenu 2">
            <a:extLst>
              <a:ext uri="{FF2B5EF4-FFF2-40B4-BE49-F238E27FC236}">
                <a16:creationId xmlns:a16="http://schemas.microsoft.com/office/drawing/2014/main" id="{340750C7-C065-467C-AD40-6F7AACD353D4}"/>
              </a:ext>
            </a:extLst>
          </p:cNvPr>
          <p:cNvSpPr>
            <a:spLocks noGrp="1"/>
          </p:cNvSpPr>
          <p:nvPr>
            <p:ph sz="half" idx="1"/>
          </p:nvPr>
        </p:nvSpPr>
        <p:spPr/>
        <p:txBody>
          <a:bodyPr/>
          <a:lstStyle/>
          <a:p>
            <a:r>
              <a:rPr lang="en-US" sz="1800" dirty="0">
                <a:solidFill>
                  <a:srgbClr val="000000"/>
                </a:solidFill>
                <a:latin typeface="Times New Roman" panose="02020603050405020304" pitchFamily="18" charset="0"/>
                <a:ea typeface="Times New Roman" panose="02020603050405020304" pitchFamily="18" charset="0"/>
              </a:rPr>
              <a:t>c</a:t>
            </a:r>
            <a:r>
              <a:rPr lang="en-US" sz="1800" dirty="0">
                <a:solidFill>
                  <a:srgbClr val="000000"/>
                </a:solidFill>
                <a:effectLst/>
                <a:latin typeface="Times New Roman" panose="02020603050405020304" pitchFamily="18" charset="0"/>
                <a:ea typeface="Times New Roman" panose="02020603050405020304" pitchFamily="18" charset="0"/>
              </a:rPr>
              <a:t>. Change the given program such, that the above described behavior is implemented. In order to be able to interrupt a thread when the checkbox is being unchecked, the threads that are created must be put in the array ta, which is already defined in class </a:t>
            </a:r>
            <a:r>
              <a:rPr lang="en-US" sz="1800" dirty="0" err="1">
                <a:solidFill>
                  <a:srgbClr val="000000"/>
                </a:solidFill>
                <a:effectLst/>
                <a:latin typeface="Times New Roman" panose="02020603050405020304" pitchFamily="18" charset="0"/>
                <a:ea typeface="Times New Roman" panose="02020603050405020304" pitchFamily="18" charset="0"/>
              </a:rPr>
              <a:t>SynchronisationTestForm</a:t>
            </a:r>
            <a:r>
              <a:rPr lang="en-US" sz="1800" dirty="0">
                <a:solidFill>
                  <a:srgbClr val="000000"/>
                </a:solidFill>
                <a:effectLst/>
                <a:latin typeface="Times New Roman" panose="02020603050405020304" pitchFamily="18" charset="0"/>
                <a:ea typeface="Times New Roman" panose="02020603050405020304" pitchFamily="18" charset="0"/>
              </a:rPr>
              <a:t>. Make sure that all threads stop automatically when the main window is closed. </a:t>
            </a:r>
            <a:endParaRPr lang="fr-FR" dirty="0"/>
          </a:p>
        </p:txBody>
      </p:sp>
      <p:pic>
        <p:nvPicPr>
          <p:cNvPr id="5" name="Espace réservé du contenu 4">
            <a:extLst>
              <a:ext uri="{FF2B5EF4-FFF2-40B4-BE49-F238E27FC236}">
                <a16:creationId xmlns:a16="http://schemas.microsoft.com/office/drawing/2014/main" id="{6D51F074-4DFD-4510-9675-62E34BFCCDAC}"/>
              </a:ext>
            </a:extLst>
          </p:cNvPr>
          <p:cNvPicPr>
            <a:picLocks noGrp="1" noChangeAspect="1"/>
          </p:cNvPicPr>
          <p:nvPr>
            <p:ph sz="half" idx="2"/>
          </p:nvPr>
        </p:nvPicPr>
        <p:blipFill>
          <a:blip r:embed="rId2"/>
          <a:stretch>
            <a:fillRect/>
          </a:stretch>
        </p:blipFill>
        <p:spPr>
          <a:xfrm>
            <a:off x="6096001" y="1858987"/>
            <a:ext cx="5059680" cy="3905709"/>
          </a:xfrm>
          <a:prstGeom prst="rect">
            <a:avLst/>
          </a:prstGeom>
        </p:spPr>
      </p:pic>
    </p:spTree>
    <p:extLst>
      <p:ext uri="{BB962C8B-B14F-4D97-AF65-F5344CB8AC3E}">
        <p14:creationId xmlns:p14="http://schemas.microsoft.com/office/powerpoint/2010/main" val="150647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7A5736F-BB3E-4882-BAF6-795D57461824}"/>
              </a:ext>
            </a:extLst>
          </p:cNvPr>
          <p:cNvSpPr txBox="1"/>
          <p:nvPr/>
        </p:nvSpPr>
        <p:spPr>
          <a:xfrm>
            <a:off x="-238540" y="0"/>
            <a:ext cx="7142924" cy="6243119"/>
          </a:xfrm>
          <a:prstGeom prst="rect">
            <a:avLst/>
          </a:prstGeom>
          <a:noFill/>
        </p:spPr>
        <p:txBody>
          <a:bodyPr wrap="square">
            <a:spAutoFit/>
          </a:bodyPr>
          <a:lstStyle/>
          <a:p>
            <a:pPr marL="269240" marR="41275" indent="-6350" algn="just">
              <a:lnSpc>
                <a:spcPct val="103000"/>
              </a:lnSpc>
              <a:spcAft>
                <a:spcPts val="85"/>
              </a:spcAft>
            </a:pPr>
            <a:r>
              <a:rPr lang="en-US" sz="1800" b="1" dirty="0">
                <a:solidFill>
                  <a:srgbClr val="000000"/>
                </a:solidFill>
                <a:effectLst/>
                <a:latin typeface="Times New Roman" panose="02020603050405020304" pitchFamily="18" charset="0"/>
                <a:ea typeface="Times New Roman" panose="02020603050405020304" pitchFamily="18" charset="0"/>
              </a:rPr>
              <a:t>Code source </a:t>
            </a:r>
            <a:endParaRPr lang="fr-FR" sz="1800" b="1"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FF"/>
                </a:solidFill>
                <a:effectLst/>
                <a:latin typeface="Times New Roman" panose="02020603050405020304" pitchFamily="18" charset="0"/>
                <a:ea typeface="Times New Roman" panose="02020603050405020304" pitchFamily="18" charset="0"/>
              </a:rPr>
              <a:t>private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void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checkBox_CheckedChanged</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FF"/>
                </a:solidFill>
                <a:effectLst/>
                <a:latin typeface="Times New Roman" panose="02020603050405020304" pitchFamily="18" charset="0"/>
                <a:ea typeface="Times New Roman" panose="02020603050405020304" pitchFamily="18" charset="0"/>
              </a:rPr>
              <a:t>object</a:t>
            </a:r>
            <a:r>
              <a:rPr lang="en-US" sz="1800" dirty="0">
                <a:solidFill>
                  <a:srgbClr val="000000"/>
                </a:solidFill>
                <a:effectLst/>
                <a:latin typeface="Times New Roman" panose="02020603050405020304" pitchFamily="18" charset="0"/>
                <a:ea typeface="Times New Roman" panose="02020603050405020304" pitchFamily="18" charset="0"/>
              </a:rPr>
              <a:t> sender, </a:t>
            </a:r>
            <a:r>
              <a:rPr lang="en-US" sz="1800" dirty="0" err="1">
                <a:solidFill>
                  <a:srgbClr val="2B91AF"/>
                </a:solidFill>
                <a:effectLst/>
                <a:latin typeface="Times New Roman" panose="02020603050405020304" pitchFamily="18" charset="0"/>
                <a:ea typeface="Times New Roman" panose="02020603050405020304" pitchFamily="18" charset="0"/>
              </a:rPr>
              <a:t>EventArgs</a:t>
            </a:r>
            <a:r>
              <a:rPr lang="en-US" sz="1800" dirty="0">
                <a:solidFill>
                  <a:srgbClr val="000000"/>
                </a:solidFill>
                <a:effectLst/>
                <a:latin typeface="Times New Roman" panose="02020603050405020304" pitchFamily="18" charset="0"/>
                <a:ea typeface="Times New Roman" panose="02020603050405020304" pitchFamily="18" charset="0"/>
              </a:rPr>
              <a:t> e)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212850"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index is the number of the </a:t>
            </a:r>
            <a:r>
              <a:rPr lang="en-US" sz="1800" dirty="0" err="1">
                <a:solidFill>
                  <a:srgbClr val="008000"/>
                </a:solidFill>
                <a:effectLst/>
                <a:latin typeface="Times New Roman" panose="02020603050405020304" pitchFamily="18" charset="0"/>
                <a:ea typeface="Times New Roman" panose="02020603050405020304" pitchFamily="18" charset="0"/>
              </a:rPr>
              <a:t>CheckBox</a:t>
            </a:r>
            <a:r>
              <a:rPr lang="en-US" sz="1800" dirty="0">
                <a:solidFill>
                  <a:srgbClr val="008000"/>
                </a:solidFill>
                <a:effectLst/>
                <a:latin typeface="Times New Roman" panose="02020603050405020304" pitchFamily="18" charset="0"/>
                <a:ea typeface="Times New Roman" panose="02020603050405020304" pitchFamily="18" charset="0"/>
              </a:rPr>
              <a:t> that was clicked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This index is derived from the y-position of the </a:t>
            </a:r>
            <a:r>
              <a:rPr lang="en-US" sz="1800" dirty="0" err="1">
                <a:solidFill>
                  <a:srgbClr val="008000"/>
                </a:solidFill>
                <a:effectLst/>
                <a:latin typeface="Times New Roman" panose="02020603050405020304" pitchFamily="18" charset="0"/>
                <a:ea typeface="Times New Roman" panose="02020603050405020304" pitchFamily="18" charset="0"/>
              </a:rPr>
              <a:t>CheckBox</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index = (((</a:t>
            </a:r>
            <a:r>
              <a:rPr lang="en-US" sz="1800" dirty="0" err="1">
                <a:solidFill>
                  <a:srgbClr val="2B91AF"/>
                </a:solidFill>
                <a:effectLst/>
                <a:latin typeface="Times New Roman" panose="02020603050405020304" pitchFamily="18" charset="0"/>
                <a:ea typeface="Times New Roman" panose="02020603050405020304" pitchFamily="18" charset="0"/>
              </a:rPr>
              <a:t>CheckBox</a:t>
            </a:r>
            <a:r>
              <a:rPr lang="en-US" sz="1800" dirty="0">
                <a:solidFill>
                  <a:srgbClr val="000000"/>
                </a:solidFill>
                <a:effectLst/>
                <a:latin typeface="Times New Roman" panose="02020603050405020304" pitchFamily="18" charset="0"/>
                <a:ea typeface="Times New Roman" panose="02020603050405020304" pitchFamily="18" charset="0"/>
              </a:rPr>
              <a:t>)sender).</a:t>
            </a:r>
            <a:r>
              <a:rPr lang="en-US" sz="1800" dirty="0" err="1">
                <a:solidFill>
                  <a:srgbClr val="000000"/>
                </a:solidFill>
                <a:effectLst/>
                <a:latin typeface="Times New Roman" panose="02020603050405020304" pitchFamily="18" charset="0"/>
                <a:ea typeface="Times New Roman" panose="02020603050405020304" pitchFamily="18" charset="0"/>
              </a:rPr>
              <a:t>Location.Y</a:t>
            </a:r>
            <a:r>
              <a:rPr lang="en-US" sz="1800" dirty="0">
                <a:solidFill>
                  <a:srgbClr val="000000"/>
                </a:solidFill>
                <a:effectLst/>
                <a:latin typeface="Times New Roman" panose="02020603050405020304" pitchFamily="18" charset="0"/>
                <a:ea typeface="Times New Roman" panose="02020603050405020304" pitchFamily="18" charset="0"/>
              </a:rPr>
              <a:t> - 25) / 65;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89217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pb is the </a:t>
            </a:r>
            <a:r>
              <a:rPr lang="en-US" sz="1800" dirty="0" err="1">
                <a:solidFill>
                  <a:srgbClr val="008000"/>
                </a:solidFill>
                <a:effectLst/>
                <a:latin typeface="Times New Roman" panose="02020603050405020304" pitchFamily="18" charset="0"/>
                <a:ea typeface="Times New Roman" panose="02020603050405020304" pitchFamily="18" charset="0"/>
              </a:rPr>
              <a:t>PictureBox</a:t>
            </a:r>
            <a:r>
              <a:rPr lang="en-US" sz="1800" dirty="0">
                <a:solidFill>
                  <a:srgbClr val="008000"/>
                </a:solidFill>
                <a:effectLst/>
                <a:latin typeface="Times New Roman" panose="02020603050405020304" pitchFamily="18" charset="0"/>
                <a:ea typeface="Times New Roman" panose="02020603050405020304" pitchFamily="18" charset="0"/>
              </a:rPr>
              <a:t> that belongs to this </a:t>
            </a:r>
            <a:r>
              <a:rPr lang="en-US" sz="1800" dirty="0" err="1">
                <a:solidFill>
                  <a:srgbClr val="008000"/>
                </a:solidFill>
                <a:effectLst/>
                <a:latin typeface="Times New Roman" panose="02020603050405020304" pitchFamily="18" charset="0"/>
                <a:ea typeface="Times New Roman" panose="02020603050405020304" pitchFamily="18" charset="0"/>
              </a:rPr>
              <a:t>CheckBox</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PictureBox</a:t>
            </a:r>
            <a:r>
              <a:rPr lang="en-US" sz="1800" dirty="0">
                <a:solidFill>
                  <a:srgbClr val="000000"/>
                </a:solidFill>
                <a:effectLst/>
                <a:latin typeface="Times New Roman" panose="02020603050405020304" pitchFamily="18" charset="0"/>
                <a:ea typeface="Times New Roman" panose="02020603050405020304" pitchFamily="18" charset="0"/>
              </a:rPr>
              <a:t> pb =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[index];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298259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if</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CheckBox</a:t>
            </a:r>
            <a:r>
              <a:rPr lang="en-US" sz="1800" dirty="0">
                <a:solidFill>
                  <a:srgbClr val="000000"/>
                </a:solidFill>
                <a:effectLst/>
                <a:latin typeface="Times New Roman" panose="02020603050405020304" pitchFamily="18" charset="0"/>
                <a:ea typeface="Times New Roman" panose="02020603050405020304" pitchFamily="18" charset="0"/>
              </a:rPr>
              <a:t>)sender).Checked)             </a:t>
            </a:r>
            <a:r>
              <a:rPr lang="en-US" sz="1800" dirty="0">
                <a:solidFill>
                  <a:srgbClr val="008000"/>
                </a:solidFill>
                <a:effectLst/>
                <a:latin typeface="Times New Roman" panose="02020603050405020304" pitchFamily="18" charset="0"/>
                <a:ea typeface="Times New Roman" panose="02020603050405020304" pitchFamily="18" charset="0"/>
              </a:rPr>
              <a:t>// The </a:t>
            </a:r>
            <a:r>
              <a:rPr lang="en-US" sz="1800" dirty="0" err="1">
                <a:solidFill>
                  <a:srgbClr val="008000"/>
                </a:solidFill>
                <a:effectLst/>
                <a:latin typeface="Times New Roman" panose="02020603050405020304" pitchFamily="18" charset="0"/>
                <a:ea typeface="Times New Roman" panose="02020603050405020304" pitchFamily="18" charset="0"/>
              </a:rPr>
              <a:t>CheckBox</a:t>
            </a:r>
            <a:r>
              <a:rPr lang="en-US" sz="1800" dirty="0">
                <a:solidFill>
                  <a:srgbClr val="008000"/>
                </a:solidFill>
                <a:effectLst/>
                <a:latin typeface="Times New Roman" panose="02020603050405020304" pitchFamily="18" charset="0"/>
                <a:ea typeface="Times New Roman" panose="02020603050405020304" pitchFamily="18" charset="0"/>
              </a:rPr>
              <a:t> was checked, so</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pb must get a red background color and</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a new thread, that will move pb, must be created and put into ta[index]</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TODO create thread</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2066290"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BallMover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ct</a:t>
            </a:r>
            <a:r>
              <a:rPr lang="en-US" sz="1800" dirty="0">
                <a:solidFill>
                  <a:srgbClr val="000000"/>
                </a:solidFill>
                <a:effectLst/>
                <a:latin typeface="Times New Roman" panose="02020603050405020304" pitchFamily="18" charset="0"/>
                <a:ea typeface="Times New Roman" panose="02020603050405020304" pitchFamily="18" charset="0"/>
              </a:rPr>
              <a:t> = </a:t>
            </a:r>
            <a:r>
              <a:rPr lang="en-US" sz="1800" dirty="0">
                <a:solidFill>
                  <a:srgbClr val="0000FF"/>
                </a:solidFill>
                <a:effectLst/>
                <a:latin typeface="Times New Roman" panose="02020603050405020304" pitchFamily="18" charset="0"/>
                <a:ea typeface="Times New Roman" panose="02020603050405020304" pitchFamily="18" charset="0"/>
              </a:rPr>
              <a:t>new</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BallMover</a:t>
            </a:r>
            <a:r>
              <a:rPr lang="en-US" sz="1800" dirty="0">
                <a:solidFill>
                  <a:srgbClr val="000000"/>
                </a:solidFill>
                <a:effectLst/>
                <a:latin typeface="Times New Roman" panose="02020603050405020304" pitchFamily="18" charset="0"/>
                <a:ea typeface="Times New Roman" panose="02020603050405020304" pitchFamily="18" charset="0"/>
              </a:rPr>
              <a:t>(pb);                 </a:t>
            </a:r>
            <a:r>
              <a:rPr lang="en-US" sz="1800" dirty="0" err="1">
                <a:solidFill>
                  <a:srgbClr val="000000"/>
                </a:solidFill>
                <a:effectLst/>
                <a:latin typeface="Times New Roman" panose="02020603050405020304" pitchFamily="18" charset="0"/>
                <a:ea typeface="Times New Roman" panose="02020603050405020304" pitchFamily="18" charset="0"/>
              </a:rPr>
              <a:t>ct.Run</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p:txBody>
      </p:sp>
      <p:sp>
        <p:nvSpPr>
          <p:cNvPr id="5" name="ZoneTexte 4">
            <a:extLst>
              <a:ext uri="{FF2B5EF4-FFF2-40B4-BE49-F238E27FC236}">
                <a16:creationId xmlns:a16="http://schemas.microsoft.com/office/drawing/2014/main" id="{2CDB60D1-E531-434B-8172-0F90CA5C79ED}"/>
              </a:ext>
            </a:extLst>
          </p:cNvPr>
          <p:cNvSpPr txBox="1"/>
          <p:nvPr/>
        </p:nvSpPr>
        <p:spPr>
          <a:xfrm>
            <a:off x="6645968" y="291548"/>
            <a:ext cx="6062870" cy="3031086"/>
          </a:xfrm>
          <a:prstGeom prst="rect">
            <a:avLst/>
          </a:prstGeom>
          <a:noFill/>
        </p:spPr>
        <p:txBody>
          <a:bodyPr wrap="square">
            <a:spAutoFit/>
          </a:bodyPr>
          <a:lstStyle/>
          <a:p>
            <a:pPr marL="268605" marR="520827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else</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The </a:t>
            </a:r>
            <a:r>
              <a:rPr lang="en-US" sz="1800" dirty="0" err="1">
                <a:solidFill>
                  <a:srgbClr val="008000"/>
                </a:solidFill>
                <a:effectLst/>
                <a:latin typeface="Times New Roman" panose="02020603050405020304" pitchFamily="18" charset="0"/>
                <a:ea typeface="Times New Roman" panose="02020603050405020304" pitchFamily="18" charset="0"/>
              </a:rPr>
              <a:t>CheckBox</a:t>
            </a:r>
            <a:r>
              <a:rPr lang="en-US" sz="1800" dirty="0">
                <a:solidFill>
                  <a:srgbClr val="008000"/>
                </a:solidFill>
                <a:effectLst/>
                <a:latin typeface="Times New Roman" panose="02020603050405020304" pitchFamily="18" charset="0"/>
                <a:ea typeface="Times New Roman" panose="02020603050405020304" pitchFamily="18" charset="0"/>
              </a:rPr>
              <a:t> was unchecked, so</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the corresponding thread must be </a:t>
            </a:r>
          </a:p>
          <a:p>
            <a:pPr marL="268605" marR="18415" indent="-6350" algn="l">
              <a:lnSpc>
                <a:spcPct val="103000"/>
              </a:lnSpc>
              <a:spcAft>
                <a:spcPts val="75"/>
              </a:spcAft>
            </a:pPr>
            <a:r>
              <a:rPr lang="en-US" sz="1800" dirty="0">
                <a:solidFill>
                  <a:srgbClr val="008000"/>
                </a:solidFill>
                <a:effectLst/>
                <a:latin typeface="Times New Roman" panose="02020603050405020304" pitchFamily="18" charset="0"/>
                <a:ea typeface="Times New Roman" panose="02020603050405020304" pitchFamily="18" charset="0"/>
              </a:rPr>
              <a:t>interrupted and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pb must get </a:t>
            </a:r>
            <a:r>
              <a:rPr lang="en-US" sz="1800" dirty="0" err="1">
                <a:solidFill>
                  <a:srgbClr val="008000"/>
                </a:solidFill>
                <a:effectLst/>
                <a:latin typeface="Times New Roman" panose="02020603050405020304" pitchFamily="18" charset="0"/>
                <a:ea typeface="Times New Roman" panose="02020603050405020304" pitchFamily="18" charset="0"/>
              </a:rPr>
              <a:t>transparant</a:t>
            </a:r>
            <a:r>
              <a:rPr lang="en-US" sz="1800" dirty="0">
                <a:solidFill>
                  <a:srgbClr val="008000"/>
                </a:solidFill>
                <a:effectLst/>
                <a:latin typeface="Times New Roman" panose="02020603050405020304" pitchFamily="18" charset="0"/>
                <a:ea typeface="Times New Roman" panose="02020603050405020304" pitchFamily="18" charset="0"/>
              </a:rPr>
              <a:t> background color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3000"/>
              </a:lnSpc>
              <a:spcAft>
                <a:spcPts val="7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TODO interrupt thread</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a:t>
            </a:r>
            <a:r>
              <a:rPr lang="en-US" sz="1800" dirty="0" err="1">
                <a:solidFill>
                  <a:srgbClr val="000000"/>
                </a:solidFill>
                <a:effectLst/>
                <a:latin typeface="Times New Roman" panose="02020603050405020304" pitchFamily="18" charset="0"/>
                <a:ea typeface="Times New Roman" panose="02020603050405020304" pitchFamily="18" charset="0"/>
              </a:rPr>
              <a:t>.CurrentThread.Interrupt</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p:txBody>
      </p:sp>
      <p:cxnSp>
        <p:nvCxnSpPr>
          <p:cNvPr id="6" name="Connecteur droit 5">
            <a:extLst>
              <a:ext uri="{FF2B5EF4-FFF2-40B4-BE49-F238E27FC236}">
                <a16:creationId xmlns:a16="http://schemas.microsoft.com/office/drawing/2014/main" id="{ECD8BA08-854B-46AF-8A30-B87C329E23A7}"/>
              </a:ext>
            </a:extLst>
          </p:cNvPr>
          <p:cNvCxnSpPr>
            <a:cxnSpLocks/>
          </p:cNvCxnSpPr>
          <p:nvPr/>
        </p:nvCxnSpPr>
        <p:spPr>
          <a:xfrm flipH="1">
            <a:off x="6645968" y="66260"/>
            <a:ext cx="6624" cy="6351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61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B2EB5F-B7A0-47B6-86EC-AD55B7F9C49F}"/>
              </a:ext>
            </a:extLst>
          </p:cNvPr>
          <p:cNvSpPr>
            <a:spLocks noGrp="1"/>
          </p:cNvSpPr>
          <p:nvPr>
            <p:ph type="title"/>
          </p:nvPr>
        </p:nvSpPr>
        <p:spPr/>
        <p:txBody>
          <a:bodyPr/>
          <a:lstStyle/>
          <a:p>
            <a:r>
              <a:rPr lang="fr-FR" dirty="0"/>
              <a:t>Solution d-e</a:t>
            </a:r>
          </a:p>
        </p:txBody>
      </p:sp>
      <p:sp>
        <p:nvSpPr>
          <p:cNvPr id="3" name="Espace réservé du contenu 2">
            <a:extLst>
              <a:ext uri="{FF2B5EF4-FFF2-40B4-BE49-F238E27FC236}">
                <a16:creationId xmlns:a16="http://schemas.microsoft.com/office/drawing/2014/main" id="{55A88FF8-70A5-4E50-8E36-67B790F14511}"/>
              </a:ext>
            </a:extLst>
          </p:cNvPr>
          <p:cNvSpPr>
            <a:spLocks noGrp="1"/>
          </p:cNvSpPr>
          <p:nvPr>
            <p:ph sz="half" idx="1"/>
          </p:nvPr>
        </p:nvSpPr>
        <p:spPr>
          <a:xfrm>
            <a:off x="1036320" y="1845734"/>
            <a:ext cx="4357315" cy="4023359"/>
          </a:xfrm>
        </p:spPr>
        <p:txBody>
          <a:bodyPr/>
          <a:lstStyle/>
          <a:p>
            <a:pPr marL="271780" marR="18415" indent="-6350" algn="l">
              <a:lnSpc>
                <a:spcPct val="107000"/>
              </a:lnSpc>
              <a:spcAft>
                <a:spcPts val="5"/>
              </a:spcAft>
            </a:pPr>
            <a:r>
              <a:rPr lang="fr-FR" sz="1800" dirty="0">
                <a:solidFill>
                  <a:srgbClr val="000000"/>
                </a:solidFill>
                <a:effectLst/>
                <a:latin typeface="Times New Roman" panose="02020603050405020304" pitchFamily="18" charset="0"/>
                <a:ea typeface="Times New Roman" panose="02020603050405020304" pitchFamily="18" charset="0"/>
              </a:rPr>
              <a:t> </a:t>
            </a:r>
          </a:p>
          <a:p>
            <a:pPr marL="342900" marR="41275" lvl="0" indent="-342900" algn="just" fontAlgn="base">
              <a:lnSpc>
                <a:spcPct val="103000"/>
              </a:lnSpc>
              <a:spcAft>
                <a:spcPts val="85"/>
              </a:spcAft>
              <a:buClr>
                <a:srgbClr val="000000"/>
              </a:buClr>
              <a:buSzPts val="1400"/>
              <a:buFont typeface="+mj-lt"/>
              <a:buAutoNum type="alphaLcPeriod" startAt="4"/>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Give each ball a randomly chosen speed. This speed must be between roughly 100 and 200 pixels per second (so the </a:t>
            </a:r>
            <a:r>
              <a:rPr lang="en-US"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Thread.Sleep</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must be between 5 and 10 msec). </a:t>
            </a:r>
            <a:r>
              <a:rPr lang="fr-FR"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You can use class </a:t>
            </a:r>
            <a:r>
              <a:rPr lang="fr-FR"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Random</a:t>
            </a:r>
            <a:r>
              <a:rPr lang="fr-FR"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for </a:t>
            </a:r>
            <a:r>
              <a:rPr lang="fr-FR"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that</a:t>
            </a:r>
            <a:r>
              <a:rPr lang="fr-FR"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r>
              <a:rPr lang="en-US" sz="1800" dirty="0">
                <a:solidFill>
                  <a:srgbClr val="000000"/>
                </a:solidFill>
                <a:effectLst/>
                <a:latin typeface="Times New Roman" panose="02020603050405020304" pitchFamily="18" charset="0"/>
                <a:ea typeface="Times New Roman" panose="02020603050405020304" pitchFamily="18" charset="0"/>
              </a:rPr>
              <a:t>e. Identify which piece of code exactly is the Critical Section</a:t>
            </a:r>
            <a:endParaRPr lang="fr-FR" dirty="0"/>
          </a:p>
        </p:txBody>
      </p:sp>
      <p:sp>
        <p:nvSpPr>
          <p:cNvPr id="4" name="Espace réservé du contenu 3">
            <a:extLst>
              <a:ext uri="{FF2B5EF4-FFF2-40B4-BE49-F238E27FC236}">
                <a16:creationId xmlns:a16="http://schemas.microsoft.com/office/drawing/2014/main" id="{352ECD46-C6AF-4C6F-A375-D4BB67FD7B74}"/>
              </a:ext>
            </a:extLst>
          </p:cNvPr>
          <p:cNvSpPr>
            <a:spLocks noGrp="1"/>
          </p:cNvSpPr>
          <p:nvPr>
            <p:ph sz="half" idx="2"/>
          </p:nvPr>
        </p:nvSpPr>
        <p:spPr>
          <a:xfrm>
            <a:off x="5393635" y="1845735"/>
            <a:ext cx="6798365" cy="4023360"/>
          </a:xfrm>
        </p:spPr>
        <p:txBody>
          <a:bodyPr/>
          <a:lstStyle/>
          <a:p>
            <a:pPr marL="268605" marR="18415" indent="-6350" algn="l">
              <a:lnSpc>
                <a:spcPct val="103000"/>
              </a:lnSpc>
              <a:spcAft>
                <a:spcPts val="65"/>
              </a:spcAft>
            </a:pPr>
            <a:r>
              <a:rPr lang="fr-FR" sz="1800" dirty="0" err="1">
                <a:solidFill>
                  <a:srgbClr val="0000FF"/>
                </a:solidFill>
                <a:effectLst/>
                <a:latin typeface="Times New Roman" panose="02020603050405020304" pitchFamily="18" charset="0"/>
                <a:ea typeface="Times New Roman" panose="02020603050405020304" pitchFamily="18" charset="0"/>
              </a:rPr>
              <a:t>private</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FF"/>
                </a:solidFill>
                <a:effectLst/>
                <a:latin typeface="Times New Roman" panose="02020603050405020304" pitchFamily="18" charset="0"/>
                <a:ea typeface="Times New Roman" panose="02020603050405020304" pitchFamily="18" charset="0"/>
              </a:rPr>
              <a:t>void</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MoveBall</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a:p>
            <a:pPr marL="269240" marR="335724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2B91AF"/>
                </a:solidFill>
                <a:effectLst/>
                <a:latin typeface="Times New Roman" panose="02020603050405020304" pitchFamily="18" charset="0"/>
                <a:ea typeface="Times New Roman" panose="02020603050405020304" pitchFamily="18" charset="0"/>
              </a:rPr>
              <a:t>Point</a:t>
            </a:r>
            <a:r>
              <a:rPr lang="fr-FR" sz="1800" dirty="0">
                <a:solidFill>
                  <a:srgbClr val="000000"/>
                </a:solidFill>
                <a:effectLst/>
                <a:latin typeface="Times New Roman" panose="02020603050405020304" pitchFamily="18" charset="0"/>
                <a:ea typeface="Times New Roman" panose="02020603050405020304" pitchFamily="18" charset="0"/>
              </a:rPr>
              <a:t> p = </a:t>
            </a:r>
            <a:r>
              <a:rPr lang="fr-FR" sz="1800" dirty="0" err="1">
                <a:solidFill>
                  <a:srgbClr val="000000"/>
                </a:solidFill>
                <a:effectLst/>
                <a:latin typeface="Times New Roman" panose="02020603050405020304" pitchFamily="18" charset="0"/>
                <a:ea typeface="Times New Roman" panose="02020603050405020304" pitchFamily="18" charset="0"/>
              </a:rPr>
              <a:t>pb.Location</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p.X</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pb.Invoke</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FF"/>
                </a:solidFill>
                <a:effectLst/>
                <a:latin typeface="Times New Roman" panose="02020603050405020304" pitchFamily="18" charset="0"/>
                <a:ea typeface="Times New Roman" panose="02020603050405020304" pitchFamily="18" charset="0"/>
              </a:rPr>
              <a:t>new</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UpdatePictureBoxCallback</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rPr>
              <a:t>MovePictureBox</a:t>
            </a:r>
            <a:r>
              <a:rPr lang="en-US" sz="1800" dirty="0">
                <a:solidFill>
                  <a:srgbClr val="000000"/>
                </a:solidFill>
                <a:effectLst/>
                <a:latin typeface="Times New Roman" panose="02020603050405020304" pitchFamily="18" charset="0"/>
                <a:ea typeface="Times New Roman" panose="02020603050405020304" pitchFamily="18" charset="0"/>
              </a:rPr>
              <a:t>), p);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00"/>
                </a:solidFill>
                <a:effectLst/>
                <a:latin typeface="Times New Roman" panose="02020603050405020304" pitchFamily="18" charset="0"/>
                <a:ea typeface="Times New Roman" panose="02020603050405020304" pitchFamily="18" charset="0"/>
              </a:rPr>
              <a:t>} </a:t>
            </a:r>
          </a:p>
          <a:p>
            <a:endParaRPr lang="fr-FR" dirty="0"/>
          </a:p>
        </p:txBody>
      </p:sp>
    </p:spTree>
    <p:extLst>
      <p:ext uri="{BB962C8B-B14F-4D97-AF65-F5344CB8AC3E}">
        <p14:creationId xmlns:p14="http://schemas.microsoft.com/office/powerpoint/2010/main" val="105810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43835-2E84-4D63-8F51-1AE4DACAFA58}"/>
              </a:ext>
            </a:extLst>
          </p:cNvPr>
          <p:cNvSpPr>
            <a:spLocks noGrp="1"/>
          </p:cNvSpPr>
          <p:nvPr>
            <p:ph type="title"/>
          </p:nvPr>
        </p:nvSpPr>
        <p:spPr/>
        <p:txBody>
          <a:bodyPr/>
          <a:lstStyle/>
          <a:p>
            <a:r>
              <a:rPr lang="fr-FR" dirty="0"/>
              <a:t>Solution f</a:t>
            </a:r>
          </a:p>
        </p:txBody>
      </p:sp>
      <p:sp>
        <p:nvSpPr>
          <p:cNvPr id="3" name="Espace réservé du contenu 2">
            <a:extLst>
              <a:ext uri="{FF2B5EF4-FFF2-40B4-BE49-F238E27FC236}">
                <a16:creationId xmlns:a16="http://schemas.microsoft.com/office/drawing/2014/main" id="{569A96AA-3670-4122-9AFB-8C3254EBAA32}"/>
              </a:ext>
            </a:extLst>
          </p:cNvPr>
          <p:cNvSpPr>
            <a:spLocks noGrp="1"/>
          </p:cNvSpPr>
          <p:nvPr>
            <p:ph sz="half"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f. Change the program such that at most one thread is in the Critical Section at all times. Use a semaphore for this. Since this semaphore will have to be shared by all threads, create it in the class </a:t>
            </a:r>
            <a:r>
              <a:rPr lang="en-US" sz="1800" dirty="0" err="1">
                <a:solidFill>
                  <a:srgbClr val="000000"/>
                </a:solidFill>
                <a:effectLst/>
                <a:latin typeface="Times New Roman" panose="02020603050405020304" pitchFamily="18" charset="0"/>
                <a:ea typeface="Times New Roman" panose="02020603050405020304" pitchFamily="18" charset="0"/>
              </a:rPr>
              <a:t>SynchronisationTestForm</a:t>
            </a:r>
            <a:r>
              <a:rPr lang="en-US" sz="1800" dirty="0">
                <a:solidFill>
                  <a:srgbClr val="000000"/>
                </a:solidFill>
                <a:effectLst/>
                <a:latin typeface="Times New Roman" panose="02020603050405020304" pitchFamily="18" charset="0"/>
                <a:ea typeface="Times New Roman" panose="02020603050405020304" pitchFamily="18" charset="0"/>
              </a:rPr>
              <a:t>, and give the constructor of </a:t>
            </a:r>
            <a:r>
              <a:rPr lang="en-US" sz="1800" dirty="0" err="1">
                <a:solidFill>
                  <a:srgbClr val="000000"/>
                </a:solidFill>
                <a:effectLst/>
                <a:latin typeface="Times New Roman" panose="02020603050405020304" pitchFamily="18" charset="0"/>
                <a:ea typeface="Times New Roman" panose="02020603050405020304" pitchFamily="18" charset="0"/>
              </a:rPr>
              <a:t>BallMover</a:t>
            </a:r>
            <a:r>
              <a:rPr lang="en-US" sz="1800" dirty="0">
                <a:solidFill>
                  <a:srgbClr val="000000"/>
                </a:solidFill>
                <a:effectLst/>
                <a:latin typeface="Times New Roman" panose="02020603050405020304" pitchFamily="18" charset="0"/>
                <a:ea typeface="Times New Roman" panose="02020603050405020304" pitchFamily="18" charset="0"/>
              </a:rPr>
              <a:t> an extra argument of type Semaphore (and the class </a:t>
            </a:r>
            <a:r>
              <a:rPr lang="en-US" sz="1800" dirty="0" err="1">
                <a:solidFill>
                  <a:srgbClr val="000000"/>
                </a:solidFill>
                <a:effectLst/>
                <a:latin typeface="Times New Roman" panose="02020603050405020304" pitchFamily="18" charset="0"/>
                <a:ea typeface="Times New Roman" panose="02020603050405020304" pitchFamily="18" charset="0"/>
              </a:rPr>
              <a:t>BallMover</a:t>
            </a:r>
            <a:r>
              <a:rPr lang="en-US" sz="1800" dirty="0">
                <a:solidFill>
                  <a:srgbClr val="000000"/>
                </a:solidFill>
                <a:effectLst/>
                <a:latin typeface="Times New Roman" panose="02020603050405020304" pitchFamily="18" charset="0"/>
                <a:ea typeface="Times New Roman" panose="02020603050405020304" pitchFamily="18" charset="0"/>
              </a:rPr>
              <a:t> an extra attribute of type Semaphore) to make it known to the threads also. Make sure it also works well when a thread is interrupted within its Critical Section</a:t>
            </a:r>
            <a:endParaRPr lang="fr-FR" dirty="0"/>
          </a:p>
        </p:txBody>
      </p:sp>
      <p:pic>
        <p:nvPicPr>
          <p:cNvPr id="5" name="Picture 1938">
            <a:extLst>
              <a:ext uri="{FF2B5EF4-FFF2-40B4-BE49-F238E27FC236}">
                <a16:creationId xmlns:a16="http://schemas.microsoft.com/office/drawing/2014/main" id="{6A6BED2F-02D3-482E-A2E3-0632E4524BAE}"/>
              </a:ext>
            </a:extLst>
          </p:cNvPr>
          <p:cNvPicPr>
            <a:picLocks noGrp="1"/>
          </p:cNvPicPr>
          <p:nvPr>
            <p:ph sz="half" idx="2"/>
          </p:nvPr>
        </p:nvPicPr>
        <p:blipFill>
          <a:blip r:embed="rId2"/>
          <a:stretch>
            <a:fillRect/>
          </a:stretch>
        </p:blipFill>
        <p:spPr>
          <a:xfrm>
            <a:off x="6218238" y="1845733"/>
            <a:ext cx="4937125" cy="3680423"/>
          </a:xfrm>
          <a:prstGeom prst="rect">
            <a:avLst/>
          </a:prstGeom>
        </p:spPr>
      </p:pic>
    </p:spTree>
    <p:extLst>
      <p:ext uri="{BB962C8B-B14F-4D97-AF65-F5344CB8AC3E}">
        <p14:creationId xmlns:p14="http://schemas.microsoft.com/office/powerpoint/2010/main" val="357606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24C89-8DBF-48DB-94DC-4D71E25484F7}"/>
              </a:ext>
            </a:extLst>
          </p:cNvPr>
          <p:cNvSpPr>
            <a:spLocks noGrp="1"/>
          </p:cNvSpPr>
          <p:nvPr>
            <p:ph type="title"/>
          </p:nvPr>
        </p:nvSpPr>
        <p:spPr>
          <a:xfrm>
            <a:off x="1152938" y="286603"/>
            <a:ext cx="10002741" cy="1450757"/>
          </a:xfrm>
        </p:spPr>
        <p:txBody>
          <a:bodyPr/>
          <a:lstStyle/>
          <a:p>
            <a:r>
              <a:rPr lang="fr-FR" dirty="0"/>
              <a:t>Solution g</a:t>
            </a:r>
          </a:p>
        </p:txBody>
      </p:sp>
      <p:sp>
        <p:nvSpPr>
          <p:cNvPr id="3" name="Espace réservé du contenu 2">
            <a:extLst>
              <a:ext uri="{FF2B5EF4-FFF2-40B4-BE49-F238E27FC236}">
                <a16:creationId xmlns:a16="http://schemas.microsoft.com/office/drawing/2014/main" id="{B5625ACE-9365-47F0-A444-D96BE7DB5AF3}"/>
              </a:ext>
            </a:extLst>
          </p:cNvPr>
          <p:cNvSpPr>
            <a:spLocks noGrp="1"/>
          </p:cNvSpPr>
          <p:nvPr>
            <p:ph sz="half" idx="1"/>
          </p:nvPr>
        </p:nvSpPr>
        <p:spPr/>
        <p:txBody>
          <a:bodyPr/>
          <a:lstStyle/>
          <a:p>
            <a:pPr marL="271780" marR="18415" indent="-6350" algn="l">
              <a:lnSpc>
                <a:spcPct val="107000"/>
              </a:lnSpc>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271780" algn="ctr"/>
                <a:tab pos="6321425" algn="r"/>
              </a:tabLst>
            </a:pP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g. Change the program such that at most three threads are in the Critical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Section at all times.  </a:t>
            </a:r>
            <a:endParaRPr lang="fr-FR" sz="1800" dirty="0">
              <a:solidFill>
                <a:srgbClr val="000000"/>
              </a:solidFill>
              <a:effectLst/>
              <a:latin typeface="Times New Roman" panose="02020603050405020304" pitchFamily="18" charset="0"/>
              <a:ea typeface="Times New Roman" panose="02020603050405020304" pitchFamily="18" charset="0"/>
            </a:endParaRPr>
          </a:p>
          <a:p>
            <a:endParaRPr lang="fr-FR" dirty="0"/>
          </a:p>
        </p:txBody>
      </p:sp>
      <p:pic>
        <p:nvPicPr>
          <p:cNvPr id="5" name="Picture 2244">
            <a:extLst>
              <a:ext uri="{FF2B5EF4-FFF2-40B4-BE49-F238E27FC236}">
                <a16:creationId xmlns:a16="http://schemas.microsoft.com/office/drawing/2014/main" id="{D0D7C34C-2D04-4EF0-A3C3-870A20E8CA41}"/>
              </a:ext>
            </a:extLst>
          </p:cNvPr>
          <p:cNvPicPr>
            <a:picLocks noGrp="1"/>
          </p:cNvPicPr>
          <p:nvPr>
            <p:ph sz="half" idx="2"/>
          </p:nvPr>
        </p:nvPicPr>
        <p:blipFill>
          <a:blip r:embed="rId2"/>
          <a:stretch>
            <a:fillRect/>
          </a:stretch>
        </p:blipFill>
        <p:spPr>
          <a:xfrm>
            <a:off x="6218238" y="2067339"/>
            <a:ext cx="4937125" cy="3684103"/>
          </a:xfrm>
          <a:prstGeom prst="rect">
            <a:avLst/>
          </a:prstGeom>
        </p:spPr>
      </p:pic>
    </p:spTree>
    <p:extLst>
      <p:ext uri="{BB962C8B-B14F-4D97-AF65-F5344CB8AC3E}">
        <p14:creationId xmlns:p14="http://schemas.microsoft.com/office/powerpoint/2010/main" val="182173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187EFD9-63FF-4451-9E14-F1F0ADB95DA7}"/>
              </a:ext>
            </a:extLst>
          </p:cNvPr>
          <p:cNvSpPr txBox="1"/>
          <p:nvPr/>
        </p:nvSpPr>
        <p:spPr>
          <a:xfrm>
            <a:off x="-225286" y="-26504"/>
            <a:ext cx="7752521" cy="7122399"/>
          </a:xfrm>
          <a:prstGeom prst="rect">
            <a:avLst/>
          </a:prstGeom>
          <a:noFill/>
        </p:spPr>
        <p:txBody>
          <a:bodyPr wrap="square">
            <a:spAutoFit/>
          </a:bodyPr>
          <a:lstStyle/>
          <a:p>
            <a:pPr marL="268605" marR="3576955" indent="-6350" algn="l">
              <a:lnSpc>
                <a:spcPct val="100000"/>
              </a:lnSpc>
              <a:spcAft>
                <a:spcPts val="15"/>
              </a:spcAft>
            </a:pPr>
            <a:r>
              <a:rPr lang="en-US" sz="1800" b="1" dirty="0">
                <a:solidFill>
                  <a:srgbClr val="000000"/>
                </a:solidFill>
                <a:effectLst/>
                <a:latin typeface="Times New Roman" panose="02020603050405020304" pitchFamily="18" charset="0"/>
                <a:ea typeface="Times New Roman" panose="02020603050405020304" pitchFamily="18" charset="0"/>
              </a:rPr>
              <a:t>Code source</a:t>
            </a:r>
            <a:endParaRPr lang="fr-FR" sz="1800" b="1" dirty="0">
              <a:solidFill>
                <a:srgbClr val="000000"/>
              </a:solidFill>
              <a:effectLst/>
              <a:latin typeface="Times New Roman" panose="02020603050405020304" pitchFamily="18" charset="0"/>
              <a:ea typeface="Times New Roman" panose="02020603050405020304" pitchFamily="18" charset="0"/>
            </a:endParaRPr>
          </a:p>
          <a:p>
            <a:pPr marL="268605" marR="3576955" indent="-6350" algn="l">
              <a:lnSpc>
                <a:spcPct val="100000"/>
              </a:lnSpc>
              <a:spcAft>
                <a:spcPts val="15"/>
              </a:spcAf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System; </a:t>
            </a:r>
          </a:p>
          <a:p>
            <a:pPr marL="268605" marR="3576955" indent="-6350" algn="l">
              <a:lnSpc>
                <a:spcPct val="100000"/>
              </a:lnSpc>
              <a:spcAft>
                <a:spcPts val="15"/>
              </a:spcAft>
            </a:pPr>
            <a:r>
              <a:rPr lang="en-US" dirty="0" err="1">
                <a:solidFill>
                  <a:srgbClr val="0000FF"/>
                </a:solidFill>
                <a:latin typeface="Times New Roman" panose="02020603050405020304" pitchFamily="18" charset="0"/>
                <a:ea typeface="Times New Roman" panose="02020603050405020304" pitchFamily="18" charset="0"/>
              </a:rPr>
              <a:t>u</a:t>
            </a:r>
            <a:r>
              <a:rPr lang="en-US" sz="1800" dirty="0" err="1">
                <a:solidFill>
                  <a:srgbClr val="0000FF"/>
                </a:solidFill>
                <a:effectLst/>
                <a:latin typeface="Times New Roman" panose="02020603050405020304" pitchFamily="18" charset="0"/>
                <a:ea typeface="Times New Roman" panose="02020603050405020304" pitchFamily="18" charset="0"/>
              </a:rPr>
              <a:t>sing</a:t>
            </a:r>
            <a:r>
              <a:rPr lang="en-US" sz="1800" dirty="0" err="1">
                <a:solidFill>
                  <a:srgbClr val="000000"/>
                </a:solidFill>
                <a:effectLst/>
                <a:latin typeface="Times New Roman" panose="02020603050405020304" pitchFamily="18" charset="0"/>
                <a:ea typeface="Times New Roman" panose="02020603050405020304" pitchFamily="18" charset="0"/>
              </a:rPr>
              <a:t>System.Collections.Generic</a:t>
            </a:r>
            <a:r>
              <a:rPr lang="en-US" sz="1800" dirty="0">
                <a:solidFill>
                  <a:srgbClr val="000000"/>
                </a:solidFill>
                <a:effectLst/>
                <a:latin typeface="Times New Roman" panose="02020603050405020304" pitchFamily="18" charset="0"/>
                <a:ea typeface="Times New Roman" panose="02020603050405020304" pitchFamily="18" charset="0"/>
              </a:rPr>
              <a:t>; </a:t>
            </a:r>
          </a:p>
          <a:p>
            <a:pPr marL="268605" marR="3576955" indent="-6350" algn="l">
              <a:lnSpc>
                <a:spcPct val="100000"/>
              </a:lnSpc>
              <a:spcAft>
                <a:spcPts val="15"/>
              </a:spcAf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System.ComponentModel</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3823970" indent="-6350" algn="l">
              <a:lnSpc>
                <a:spcPct val="100000"/>
              </a:lnSpc>
              <a:spcAft>
                <a:spcPts val="15"/>
              </a:spcAf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System.Data</a:t>
            </a:r>
            <a:r>
              <a:rPr lang="en-US" sz="1800" dirty="0">
                <a:solidFill>
                  <a:srgbClr val="000000"/>
                </a:solidFill>
                <a:effectLst/>
                <a:latin typeface="Times New Roman" panose="02020603050405020304" pitchFamily="18" charset="0"/>
                <a:ea typeface="Times New Roman" panose="02020603050405020304" pitchFamily="18" charset="0"/>
              </a:rPr>
              <a:t>; </a:t>
            </a:r>
          </a:p>
          <a:p>
            <a:pPr marL="268605" marR="3823970" indent="-6350" algn="l">
              <a:lnSpc>
                <a:spcPct val="100000"/>
              </a:lnSpc>
              <a:spcAft>
                <a:spcPts val="15"/>
              </a:spcAf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System.Drawing</a:t>
            </a:r>
            <a:r>
              <a:rPr lang="en-US" sz="1800" dirty="0">
                <a:solidFill>
                  <a:srgbClr val="000000"/>
                </a:solidFill>
                <a:effectLst/>
                <a:latin typeface="Times New Roman" panose="02020603050405020304" pitchFamily="18" charset="0"/>
                <a:ea typeface="Times New Roman" panose="02020603050405020304" pitchFamily="18" charset="0"/>
              </a:rPr>
              <a:t>;</a:t>
            </a:r>
          </a:p>
          <a:p>
            <a:pPr marL="268605" marR="3823970" indent="-6350" algn="l">
              <a:lnSpc>
                <a:spcPct val="100000"/>
              </a:lnSpc>
              <a:spcAft>
                <a:spcPts val="15"/>
              </a:spcAf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System.Text</a:t>
            </a:r>
            <a:r>
              <a:rPr lang="en-US" sz="1800" dirty="0">
                <a:solidFill>
                  <a:srgbClr val="000000"/>
                </a:solidFill>
                <a:effectLst/>
                <a:latin typeface="Times New Roman" panose="02020603050405020304" pitchFamily="18" charset="0"/>
                <a:ea typeface="Times New Roman" panose="02020603050405020304" pitchFamily="18" charset="0"/>
              </a:rPr>
              <a:t>; </a:t>
            </a:r>
          </a:p>
          <a:p>
            <a:pPr marL="268605" marR="3823970" indent="-6350" algn="l">
              <a:lnSpc>
                <a:spcPct val="100000"/>
              </a:lnSpc>
              <a:spcAft>
                <a:spcPts val="15"/>
              </a:spcAf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System.Windows.Forms</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System.Threading</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FF"/>
                </a:solidFill>
                <a:effectLst/>
                <a:latin typeface="Times New Roman" panose="02020603050405020304" pitchFamily="18" charset="0"/>
                <a:ea typeface="Times New Roman" panose="02020603050405020304" pitchFamily="18" charset="0"/>
              </a:rPr>
              <a:t>namespace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SynchronizedBalls</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82677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partial</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class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SynchronisationTestForm</a:t>
            </a:r>
            <a:r>
              <a:rPr lang="en-US" sz="1800" dirty="0">
                <a:solidFill>
                  <a:srgbClr val="000000"/>
                </a:solidFill>
                <a:effectLst/>
                <a:latin typeface="Times New Roman" panose="02020603050405020304" pitchFamily="18" charset="0"/>
                <a:ea typeface="Times New Roman" panose="02020603050405020304" pitchFamily="18" charset="0"/>
              </a:rPr>
              <a:t> : </a:t>
            </a:r>
            <a:r>
              <a:rPr lang="en-US" sz="1800" dirty="0">
                <a:solidFill>
                  <a:srgbClr val="2B91AF"/>
                </a:solidFill>
                <a:effectLst/>
                <a:latin typeface="Times New Roman" panose="02020603050405020304" pitchFamily="18" charset="0"/>
                <a:ea typeface="Times New Roman" panose="02020603050405020304" pitchFamily="18" charset="0"/>
              </a:rPr>
              <a:t>Form</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326009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const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MINX = 3;        </a:t>
            </a:r>
          </a:p>
          <a:p>
            <a:pPr marL="268605" marR="326009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const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MAXX = 750;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const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CS_MINX = 100;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const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CS_MAXX = 200;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82677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private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PictureBox</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 = </a:t>
            </a:r>
            <a:r>
              <a:rPr lang="en-US" sz="1800" dirty="0">
                <a:solidFill>
                  <a:srgbClr val="0000FF"/>
                </a:solidFill>
                <a:effectLst/>
                <a:latin typeface="Times New Roman" panose="02020603050405020304" pitchFamily="18" charset="0"/>
                <a:ea typeface="Times New Roman" panose="02020603050405020304" pitchFamily="18" charset="0"/>
              </a:rPr>
              <a:t>new</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PictureBox</a:t>
            </a:r>
            <a:r>
              <a:rPr lang="en-US" sz="1800" dirty="0">
                <a:solidFill>
                  <a:srgbClr val="000000"/>
                </a:solidFill>
                <a:effectLst/>
                <a:latin typeface="Times New Roman" panose="02020603050405020304" pitchFamily="18" charset="0"/>
                <a:ea typeface="Times New Roman" panose="02020603050405020304" pitchFamily="18" charset="0"/>
              </a:rPr>
              <a:t>[10];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private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2B91AF"/>
                </a:solidFill>
                <a:effectLst/>
                <a:latin typeface="Times New Roman" panose="02020603050405020304" pitchFamily="18" charset="0"/>
                <a:ea typeface="Times New Roman" panose="02020603050405020304" pitchFamily="18" charset="0"/>
              </a:rPr>
              <a:t>Thread</a:t>
            </a:r>
            <a:r>
              <a:rPr lang="en-US" sz="1800" dirty="0">
                <a:solidFill>
                  <a:srgbClr val="000000"/>
                </a:solidFill>
                <a:effectLst/>
                <a:latin typeface="Times New Roman" panose="02020603050405020304" pitchFamily="18" charset="0"/>
                <a:ea typeface="Times New Roman" panose="02020603050405020304" pitchFamily="18" charset="0"/>
              </a:rPr>
              <a:t>[] ta = </a:t>
            </a:r>
            <a:r>
              <a:rPr lang="en-US" sz="1800" dirty="0">
                <a:solidFill>
                  <a:srgbClr val="0000FF"/>
                </a:solidFill>
                <a:effectLst/>
                <a:latin typeface="Times New Roman" panose="02020603050405020304" pitchFamily="18" charset="0"/>
                <a:ea typeface="Times New Roman" panose="02020603050405020304" pitchFamily="18" charset="0"/>
              </a:rPr>
              <a:t>new</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2B91AF"/>
                </a:solidFill>
                <a:effectLst/>
                <a:latin typeface="Times New Roman" panose="02020603050405020304" pitchFamily="18" charset="0"/>
                <a:ea typeface="Times New Roman" panose="02020603050405020304" pitchFamily="18" charset="0"/>
              </a:rPr>
              <a:t>Thread</a:t>
            </a:r>
            <a:r>
              <a:rPr lang="en-US" sz="1800" dirty="0">
                <a:solidFill>
                  <a:srgbClr val="000000"/>
                </a:solidFill>
                <a:effectLst/>
                <a:latin typeface="Times New Roman" panose="02020603050405020304" pitchFamily="18" charset="0"/>
                <a:ea typeface="Times New Roman" panose="02020603050405020304" pitchFamily="18" charset="0"/>
              </a:rPr>
              <a:t>[10];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826770" indent="-6350" algn="l">
              <a:lnSpc>
                <a:spcPct val="103000"/>
              </a:lnSpc>
              <a:spcAft>
                <a:spcPts val="6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2B91AF"/>
                </a:solidFill>
                <a:effectLst/>
                <a:latin typeface="Times New Roman" panose="02020603050405020304" pitchFamily="18" charset="0"/>
                <a:ea typeface="Times New Roman" panose="02020603050405020304" pitchFamily="18" charset="0"/>
              </a:rPr>
              <a:t>Random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rd</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p:txBody>
      </p:sp>
      <p:sp>
        <p:nvSpPr>
          <p:cNvPr id="5" name="ZoneTexte 4">
            <a:extLst>
              <a:ext uri="{FF2B5EF4-FFF2-40B4-BE49-F238E27FC236}">
                <a16:creationId xmlns:a16="http://schemas.microsoft.com/office/drawing/2014/main" id="{F7DCDB71-45C7-41E4-AD1E-F6E51D53063B}"/>
              </a:ext>
            </a:extLst>
          </p:cNvPr>
          <p:cNvSpPr txBox="1"/>
          <p:nvPr/>
        </p:nvSpPr>
        <p:spPr>
          <a:xfrm>
            <a:off x="7132983" y="99702"/>
            <a:ext cx="6208642" cy="4611134"/>
          </a:xfrm>
          <a:prstGeom prst="rect">
            <a:avLst/>
          </a:prstGeom>
          <a:noFill/>
        </p:spPr>
        <p:txBody>
          <a:bodyPr wrap="square">
            <a:spAutoFit/>
          </a:bodyPr>
          <a:lstStyle/>
          <a:p>
            <a:pPr marL="271780" marR="18415" indent="-6350" algn="l">
              <a:lnSpc>
                <a:spcPct val="107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SynchronisationTestForm</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8605" marR="3576955" indent="-6350" algn="l">
              <a:lnSpc>
                <a:spcPct val="100000"/>
              </a:lnSpc>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InitializeComponent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[0] = pictureBox1;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[1] = pictureBox2;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[2] = pictureBox3;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[3] = pictureBox4;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[4] = pictureBox5;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[5] = pictureBox6;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[6] = pictureBox7;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[7] = pictureBox8;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[8] = pictureBox9;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pba</a:t>
            </a:r>
            <a:r>
              <a:rPr lang="en-US" sz="1800" dirty="0">
                <a:solidFill>
                  <a:srgbClr val="000000"/>
                </a:solidFill>
                <a:effectLst/>
                <a:latin typeface="Times New Roman" panose="02020603050405020304" pitchFamily="18" charset="0"/>
                <a:ea typeface="Times New Roman" panose="02020603050405020304" pitchFamily="18" charset="0"/>
              </a:rPr>
              <a:t>[9] = pictureBox10;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69240" marR="41275" indent="-6350" algn="just">
              <a:lnSpc>
                <a:spcPct val="103000"/>
              </a:lnSpc>
              <a:spcAft>
                <a:spcPts val="85"/>
              </a:spcAft>
            </a:pP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p:txBody>
      </p:sp>
      <p:cxnSp>
        <p:nvCxnSpPr>
          <p:cNvPr id="6" name="Connecteur droit 5">
            <a:extLst>
              <a:ext uri="{FF2B5EF4-FFF2-40B4-BE49-F238E27FC236}">
                <a16:creationId xmlns:a16="http://schemas.microsoft.com/office/drawing/2014/main" id="{03B3B99E-2408-436E-A9D6-B7D318C1541B}"/>
              </a:ext>
            </a:extLst>
          </p:cNvPr>
          <p:cNvCxnSpPr>
            <a:cxnSpLocks/>
          </p:cNvCxnSpPr>
          <p:nvPr/>
        </p:nvCxnSpPr>
        <p:spPr>
          <a:xfrm flipH="1">
            <a:off x="6645968" y="0"/>
            <a:ext cx="6624" cy="6351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95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678957-1B66-4F66-8760-2615B669E477}"/>
              </a:ext>
            </a:extLst>
          </p:cNvPr>
          <p:cNvSpPr>
            <a:spLocks noGrp="1"/>
          </p:cNvSpPr>
          <p:nvPr>
            <p:ph type="title"/>
          </p:nvPr>
        </p:nvSpPr>
        <p:spPr/>
        <p:txBody>
          <a:bodyPr/>
          <a:lstStyle/>
          <a:p>
            <a:r>
              <a:rPr lang="fr-FR" dirty="0"/>
              <a:t>Solution h-i</a:t>
            </a:r>
          </a:p>
        </p:txBody>
      </p:sp>
      <p:sp>
        <p:nvSpPr>
          <p:cNvPr id="3" name="Espace réservé du contenu 2">
            <a:extLst>
              <a:ext uri="{FF2B5EF4-FFF2-40B4-BE49-F238E27FC236}">
                <a16:creationId xmlns:a16="http://schemas.microsoft.com/office/drawing/2014/main" id="{71115F18-1554-4963-AA3C-6E745A662CF5}"/>
              </a:ext>
            </a:extLst>
          </p:cNvPr>
          <p:cNvSpPr>
            <a:spLocks noGrp="1"/>
          </p:cNvSpPr>
          <p:nvPr>
            <p:ph sz="half" idx="1"/>
          </p:nvPr>
        </p:nvSpPr>
        <p:spPr/>
        <p:txBody>
          <a:bodyPr/>
          <a:lstStyle/>
          <a:p>
            <a:pPr marL="0" marR="41275" lvl="0" indent="0" algn="just" fontAlgn="base">
              <a:lnSpc>
                <a:spcPct val="103000"/>
              </a:lnSpc>
              <a:spcAft>
                <a:spcPts val="85"/>
              </a:spcAft>
              <a:buClr>
                <a:srgbClr val="000000"/>
              </a:buClr>
              <a:buSzPts val="1400"/>
              <a:buNone/>
            </a:pP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 Change the program such that the first 5 balls are red, and the last 5 balls are blue.  </a:t>
            </a:r>
            <a:endParaRPr lang="fr-FR"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Also, use 2 Run-methods inside class </a:t>
            </a:r>
            <a:r>
              <a:rPr lang="en-US" sz="1800" dirty="0" err="1">
                <a:solidFill>
                  <a:srgbClr val="000000"/>
                </a:solidFill>
                <a:effectLst/>
                <a:latin typeface="Times New Roman" panose="02020603050405020304" pitchFamily="18" charset="0"/>
                <a:ea typeface="Times New Roman" panose="02020603050405020304" pitchFamily="18" charset="0"/>
              </a:rPr>
              <a:t>BallMover</a:t>
            </a:r>
            <a:r>
              <a:rPr lang="en-US" sz="1800" dirty="0">
                <a:solidFill>
                  <a:srgbClr val="000000"/>
                </a:solidFill>
                <a:effectLst/>
                <a:latin typeface="Times New Roman" panose="02020603050405020304" pitchFamily="18" charset="0"/>
                <a:ea typeface="Times New Roman" panose="02020603050405020304" pitchFamily="18" charset="0"/>
              </a:rPr>
              <a:t> instead of 1. Name them </a:t>
            </a:r>
            <a:r>
              <a:rPr lang="en-US" sz="1800" dirty="0" err="1">
                <a:solidFill>
                  <a:srgbClr val="000000"/>
                </a:solidFill>
                <a:effectLst/>
                <a:latin typeface="Times New Roman" panose="02020603050405020304" pitchFamily="18" charset="0"/>
                <a:ea typeface="Times New Roman" panose="02020603050405020304" pitchFamily="18" charset="0"/>
              </a:rPr>
              <a:t>RunReader</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RunWriter</a:t>
            </a:r>
            <a:r>
              <a:rPr lang="en-US" sz="1800" dirty="0">
                <a:solidFill>
                  <a:srgbClr val="000000"/>
                </a:solidFill>
                <a:effectLst/>
                <a:latin typeface="Times New Roman" panose="02020603050405020304" pitchFamily="18" charset="0"/>
                <a:ea typeface="Times New Roman" panose="02020603050405020304" pitchFamily="18" charset="0"/>
              </a:rPr>
              <a:t>. Let the red balls execute </a:t>
            </a:r>
            <a:r>
              <a:rPr lang="en-US" sz="1800" dirty="0" err="1">
                <a:solidFill>
                  <a:srgbClr val="000000"/>
                </a:solidFill>
                <a:effectLst/>
                <a:latin typeface="Times New Roman" panose="02020603050405020304" pitchFamily="18" charset="0"/>
                <a:ea typeface="Times New Roman" panose="02020603050405020304" pitchFamily="18" charset="0"/>
              </a:rPr>
              <a:t>RunReader</a:t>
            </a:r>
            <a:r>
              <a:rPr lang="en-US" sz="1800" dirty="0">
                <a:solidFill>
                  <a:srgbClr val="000000"/>
                </a:solidFill>
                <a:effectLst/>
                <a:latin typeface="Times New Roman" panose="02020603050405020304" pitchFamily="18" charset="0"/>
                <a:ea typeface="Times New Roman" panose="02020603050405020304" pitchFamily="18" charset="0"/>
              </a:rPr>
              <a:t> and the blue balls execute </a:t>
            </a:r>
            <a:r>
              <a:rPr lang="en-US" sz="1800" dirty="0" err="1">
                <a:solidFill>
                  <a:srgbClr val="000000"/>
                </a:solidFill>
                <a:effectLst/>
                <a:latin typeface="Times New Roman" panose="02020603050405020304" pitchFamily="18" charset="0"/>
                <a:ea typeface="Times New Roman" panose="02020603050405020304" pitchFamily="18" charset="0"/>
              </a:rPr>
              <a:t>RunWriter</a:t>
            </a:r>
            <a:endParaRPr lang="fr-FR" dirty="0"/>
          </a:p>
        </p:txBody>
      </p:sp>
      <p:pic>
        <p:nvPicPr>
          <p:cNvPr id="5" name="Picture 2536">
            <a:extLst>
              <a:ext uri="{FF2B5EF4-FFF2-40B4-BE49-F238E27FC236}">
                <a16:creationId xmlns:a16="http://schemas.microsoft.com/office/drawing/2014/main" id="{A32FCCD2-F38A-4085-9E72-9DD10F2F4491}"/>
              </a:ext>
            </a:extLst>
          </p:cNvPr>
          <p:cNvPicPr>
            <a:picLocks noGrp="1"/>
          </p:cNvPicPr>
          <p:nvPr>
            <p:ph sz="half" idx="2"/>
          </p:nvPr>
        </p:nvPicPr>
        <p:blipFill>
          <a:blip r:embed="rId2"/>
          <a:stretch>
            <a:fillRect/>
          </a:stretch>
        </p:blipFill>
        <p:spPr>
          <a:xfrm>
            <a:off x="6218238" y="2093844"/>
            <a:ext cx="4937125" cy="3525078"/>
          </a:xfrm>
          <a:prstGeom prst="rect">
            <a:avLst/>
          </a:prstGeom>
        </p:spPr>
      </p:pic>
    </p:spTree>
    <p:extLst>
      <p:ext uri="{BB962C8B-B14F-4D97-AF65-F5344CB8AC3E}">
        <p14:creationId xmlns:p14="http://schemas.microsoft.com/office/powerpoint/2010/main" val="139883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Réalisé par</a:t>
            </a:r>
            <a:r>
              <a:rPr lang="fr-FR" dirty="0" smtClean="0"/>
              <a:t>: PENENGE TEBANDIME</a:t>
            </a:r>
            <a:endParaRPr lang="fr-FR" dirty="0"/>
          </a:p>
        </p:txBody>
      </p:sp>
    </p:spTree>
    <p:extLst>
      <p:ext uri="{BB962C8B-B14F-4D97-AF65-F5344CB8AC3E}">
        <p14:creationId xmlns:p14="http://schemas.microsoft.com/office/powerpoint/2010/main" val="345095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16C6FF39-DAED-4FF5-A216-D2B11F10EA4A}"/>
              </a:ext>
            </a:extLst>
          </p:cNvPr>
          <p:cNvGraphicFramePr>
            <a:graphicFrameLocks noGrp="1"/>
          </p:cNvGraphicFramePr>
          <p:nvPr>
            <p:extLst>
              <p:ext uri="{D42A27DB-BD31-4B8C-83A1-F6EECF244321}">
                <p14:modId xmlns:p14="http://schemas.microsoft.com/office/powerpoint/2010/main" val="923669571"/>
              </p:ext>
            </p:extLst>
          </p:nvPr>
        </p:nvGraphicFramePr>
        <p:xfrm>
          <a:off x="127207" y="0"/>
          <a:ext cx="8130223" cy="2291271"/>
        </p:xfrm>
        <a:graphic>
          <a:graphicData uri="http://schemas.openxmlformats.org/drawingml/2006/table">
            <a:tbl>
              <a:tblPr firstRow="1" firstCol="1" bandRow="1"/>
              <a:tblGrid>
                <a:gridCol w="7986713">
                  <a:extLst>
                    <a:ext uri="{9D8B030D-6E8A-4147-A177-3AD203B41FA5}">
                      <a16:colId xmlns:a16="http://schemas.microsoft.com/office/drawing/2014/main" val="1088498770"/>
                    </a:ext>
                  </a:extLst>
                </a:gridCol>
                <a:gridCol w="143510">
                  <a:extLst>
                    <a:ext uri="{9D8B030D-6E8A-4147-A177-3AD203B41FA5}">
                      <a16:colId xmlns:a16="http://schemas.microsoft.com/office/drawing/2014/main" val="3536804051"/>
                    </a:ext>
                  </a:extLst>
                </a:gridCol>
              </a:tblGrid>
              <a:tr h="1696812">
                <a:tc>
                  <a:txBody>
                    <a:bodyPr/>
                    <a:lstStyle/>
                    <a:p>
                      <a:pPr marL="6350" marR="18415" indent="-6350" algn="l">
                        <a:lnSpc>
                          <a:spcPct val="107000"/>
                        </a:lnSpc>
                        <a:spcAft>
                          <a:spcPts val="85"/>
                        </a:spcAft>
                      </a:pPr>
                      <a:r>
                        <a:rPr lang="fr-FR"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Code source </a:t>
                      </a:r>
                      <a:endPar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18415" indent="-6350" algn="l">
                        <a:lnSpc>
                          <a:spcPct val="107000"/>
                        </a:lnSpc>
                        <a:spcAft>
                          <a:spcPts val="85"/>
                        </a:spcAft>
                      </a:pPr>
                      <a:r>
                        <a:rPr lang="fr-FR"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RunReader</a:t>
                      </a:r>
                      <a:r>
                        <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p>
                    <a:p>
                      <a:pPr marL="6350" marR="2272030" indent="-6350" algn="l">
                        <a:lnSpc>
                          <a:spcPct val="98000"/>
                        </a:lnSpc>
                        <a:spcAft>
                          <a:spcPts val="85"/>
                        </a:spcAft>
                      </a:pPr>
                      <a:r>
                        <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pb.BackColor</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err="1">
                          <a:solidFill>
                            <a:srgbClr val="2B91AF"/>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try</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18415" indent="-6350" algn="l">
                        <a:lnSpc>
                          <a:spcPct val="107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1546225" indent="-6350" algn="l">
                        <a:lnSpc>
                          <a:spcPct val="98000"/>
                        </a:lnSpc>
                        <a:spcAft>
                          <a:spcPts val="15"/>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2B91AF"/>
                          </a:solidFill>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2B91AF"/>
                          </a:solidFill>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                                    </a:t>
                      </a: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18415" indent="-6350" algn="l">
                        <a:lnSpc>
                          <a:spcPct val="107000"/>
                        </a:lnSpc>
                        <a:spcAft>
                          <a:spcPts val="85"/>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6350" marR="18415" indent="-6350" algn="l">
                        <a:lnSpc>
                          <a:spcPct val="107000"/>
                        </a:lnSpc>
                        <a:spcAft>
                          <a:spcPts val="85"/>
                        </a:spcAft>
                      </a:pPr>
                      <a:endParaRPr lang="fr-F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tcPr>
                </a:tc>
                <a:tc>
                  <a:txBody>
                    <a:bodyPr/>
                    <a:lstStyle/>
                    <a:p>
                      <a:pPr marL="6350" marR="18415" indent="-6350" algn="l">
                        <a:lnSpc>
                          <a:spcPct val="107000"/>
                        </a:lnSpc>
                        <a:spcAft>
                          <a:spcPts val="800"/>
                        </a:spcAft>
                      </a:pPr>
                      <a:r>
                        <a:rPr lang="fr-F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a:noFill/>
                    </a:lnL>
                    <a:lnR>
                      <a:noFill/>
                    </a:lnR>
                    <a:lnT>
                      <a:noFill/>
                    </a:lnT>
                    <a:lnB>
                      <a:noFill/>
                    </a:lnB>
                  </a:tcPr>
                </a:tc>
                <a:extLst>
                  <a:ext uri="{0D108BD9-81ED-4DB2-BD59-A6C34878D82A}">
                    <a16:rowId xmlns:a16="http://schemas.microsoft.com/office/drawing/2014/main" val="1918163450"/>
                  </a:ext>
                </a:extLst>
              </a:tr>
            </a:tbl>
          </a:graphicData>
        </a:graphic>
      </p:graphicFrame>
      <p:graphicFrame>
        <p:nvGraphicFramePr>
          <p:cNvPr id="3" name="Objet 2">
            <a:extLst>
              <a:ext uri="{FF2B5EF4-FFF2-40B4-BE49-F238E27FC236}">
                <a16:creationId xmlns:a16="http://schemas.microsoft.com/office/drawing/2014/main" id="{A388C48F-D5D3-422B-AD39-20E14CBDAA96}"/>
              </a:ext>
            </a:extLst>
          </p:cNvPr>
          <p:cNvGraphicFramePr>
            <a:graphicFrameLocks noChangeAspect="1"/>
          </p:cNvGraphicFramePr>
          <p:nvPr>
            <p:extLst>
              <p:ext uri="{D42A27DB-BD31-4B8C-83A1-F6EECF244321}">
                <p14:modId xmlns:p14="http://schemas.microsoft.com/office/powerpoint/2010/main" val="1768984605"/>
              </p:ext>
            </p:extLst>
          </p:nvPr>
        </p:nvGraphicFramePr>
        <p:xfrm>
          <a:off x="1" y="2156618"/>
          <a:ext cx="5685182" cy="2544763"/>
        </p:xfrm>
        <a:graphic>
          <a:graphicData uri="http://schemas.openxmlformats.org/presentationml/2006/ole">
            <mc:AlternateContent xmlns:mc="http://schemas.openxmlformats.org/markup-compatibility/2006">
              <mc:Choice xmlns:v="urn:schemas-microsoft-com:vml" Requires="v">
                <p:oleObj spid="_x0000_s1028" name="Document" r:id="rId3" imgW="6334834" imgH="2552660" progId="Word.Document.12">
                  <p:embed/>
                </p:oleObj>
              </mc:Choice>
              <mc:Fallback>
                <p:oleObj name="Document" r:id="rId3" imgW="6334834" imgH="2552660" progId="Word.Document.12">
                  <p:embed/>
                  <p:pic>
                    <p:nvPicPr>
                      <p:cNvPr id="0" name=""/>
                      <p:cNvPicPr/>
                      <p:nvPr/>
                    </p:nvPicPr>
                    <p:blipFill>
                      <a:blip r:embed="rId4"/>
                      <a:stretch>
                        <a:fillRect/>
                      </a:stretch>
                    </p:blipFill>
                    <p:spPr>
                      <a:xfrm>
                        <a:off x="1" y="2156618"/>
                        <a:ext cx="5685182" cy="2544763"/>
                      </a:xfrm>
                      <a:prstGeom prst="rect">
                        <a:avLst/>
                      </a:prstGeom>
                    </p:spPr>
                  </p:pic>
                </p:oleObj>
              </mc:Fallback>
            </mc:AlternateContent>
          </a:graphicData>
        </a:graphic>
      </p:graphicFrame>
      <p:graphicFrame>
        <p:nvGraphicFramePr>
          <p:cNvPr id="4" name="Tableau 3">
            <a:extLst>
              <a:ext uri="{FF2B5EF4-FFF2-40B4-BE49-F238E27FC236}">
                <a16:creationId xmlns:a16="http://schemas.microsoft.com/office/drawing/2014/main" id="{B1337A3E-7858-4393-AF8A-72D897A40548}"/>
              </a:ext>
            </a:extLst>
          </p:cNvPr>
          <p:cNvGraphicFramePr>
            <a:graphicFrameLocks noGrp="1"/>
          </p:cNvGraphicFramePr>
          <p:nvPr>
            <p:extLst>
              <p:ext uri="{D42A27DB-BD31-4B8C-83A1-F6EECF244321}">
                <p14:modId xmlns:p14="http://schemas.microsoft.com/office/powerpoint/2010/main" val="3272571085"/>
              </p:ext>
            </p:extLst>
          </p:nvPr>
        </p:nvGraphicFramePr>
        <p:xfrm>
          <a:off x="90488" y="4308285"/>
          <a:ext cx="5594696" cy="293497"/>
        </p:xfrm>
        <a:graphic>
          <a:graphicData uri="http://schemas.openxmlformats.org/drawingml/2006/table">
            <a:tbl>
              <a:tblPr firstRow="1" firstCol="1" bandRow="1"/>
              <a:tblGrid>
                <a:gridCol w="5463941">
                  <a:extLst>
                    <a:ext uri="{9D8B030D-6E8A-4147-A177-3AD203B41FA5}">
                      <a16:colId xmlns:a16="http://schemas.microsoft.com/office/drawing/2014/main" val="2409323637"/>
                    </a:ext>
                  </a:extLst>
                </a:gridCol>
                <a:gridCol w="130755">
                  <a:extLst>
                    <a:ext uri="{9D8B030D-6E8A-4147-A177-3AD203B41FA5}">
                      <a16:colId xmlns:a16="http://schemas.microsoft.com/office/drawing/2014/main" val="277040817"/>
                    </a:ext>
                  </a:extLst>
                </a:gridCol>
              </a:tblGrid>
              <a:tr h="200660">
                <a:tc>
                  <a:txBody>
                    <a:bodyPr/>
                    <a:lstStyle/>
                    <a:p>
                      <a:pPr marL="6350" marR="18415" indent="-6350" algn="l">
                        <a:lnSpc>
                          <a:spcPct val="107000"/>
                        </a:lnSpc>
                        <a:spcAft>
                          <a:spcPts val="85"/>
                        </a:spcAft>
                        <a:tabLst>
                          <a:tab pos="4152265" algn="ctr"/>
                        </a:tabLst>
                      </a:pP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while</a:t>
                      </a: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pb.Location.X</a:t>
                      </a: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a:noFill/>
                    </a:lnL>
                    <a:lnR>
                      <a:noFill/>
                    </a:lnR>
                    <a:lnT>
                      <a:noFill/>
                    </a:lnT>
                    <a:lnB>
                      <a:noFill/>
                    </a:lnB>
                  </a:tcPr>
                </a:tc>
                <a:tc>
                  <a:txBody>
                    <a:bodyPr/>
                    <a:lstStyle/>
                    <a:p>
                      <a:pPr marL="6350" marR="18415" indent="-6350" algn="just">
                        <a:lnSpc>
                          <a:spcPct val="107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 </a:t>
                      </a:r>
                    </a:p>
                  </a:txBody>
                  <a:tcPr marL="0" marR="0" marT="0" marB="0">
                    <a:lnL>
                      <a:noFill/>
                    </a:lnL>
                    <a:lnR>
                      <a:noFill/>
                    </a:lnR>
                    <a:lnT>
                      <a:noFill/>
                    </a:lnT>
                    <a:lnB>
                      <a:noFill/>
                    </a:lnB>
                  </a:tcPr>
                </a:tc>
                <a:extLst>
                  <a:ext uri="{0D108BD9-81ED-4DB2-BD59-A6C34878D82A}">
                    <a16:rowId xmlns:a16="http://schemas.microsoft.com/office/drawing/2014/main" val="3966445737"/>
                  </a:ext>
                </a:extLst>
              </a:tr>
            </a:tbl>
          </a:graphicData>
        </a:graphic>
      </p:graphicFrame>
      <p:sp>
        <p:nvSpPr>
          <p:cNvPr id="5" name="Rectangle 1">
            <a:extLst>
              <a:ext uri="{FF2B5EF4-FFF2-40B4-BE49-F238E27FC236}">
                <a16:creationId xmlns:a16="http://schemas.microsoft.com/office/drawing/2014/main" id="{63118C03-CFE9-4632-A529-BBFC0CC667E1}"/>
              </a:ext>
            </a:extLst>
          </p:cNvPr>
          <p:cNvSpPr>
            <a:spLocks noChangeArrowheads="1"/>
          </p:cNvSpPr>
          <p:nvPr/>
        </p:nvSpPr>
        <p:spPr bwMode="auto">
          <a:xfrm>
            <a:off x="1" y="4522945"/>
            <a:ext cx="6003234"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2B91AF"/>
                </a:solidFill>
                <a:effectLst/>
                <a:latin typeface="Arial" panose="020B0604020202020204" pitchFamily="34" charset="0"/>
                <a:ea typeface="Times New Roman" panose="02020603050405020304" pitchFamily="18" charset="0"/>
              </a:rPr>
              <a:t>SynchronisationTestForm</a:t>
            </a:r>
            <a:r>
              <a:rPr kumimoji="0" lang="fr-FR" altLang="fr-FR"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.CS_MAXX</a:t>
            </a: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fr-FR" altLang="fr-FR"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MoveBall</a:t>
            </a: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fr-FR" altLang="fr-FR" b="0" i="0" u="none" strike="noStrike" cap="none" normalizeH="0" baseline="0" dirty="0" err="1">
                <a:ln>
                  <a:noFill/>
                </a:ln>
                <a:solidFill>
                  <a:srgbClr val="2B91AF"/>
                </a:solidFill>
                <a:effectLst/>
                <a:latin typeface="Arial" panose="020B0604020202020204" pitchFamily="34" charset="0"/>
                <a:ea typeface="Times New Roman" panose="02020603050405020304" pitchFamily="18" charset="0"/>
              </a:rPr>
              <a:t>Thread</a:t>
            </a:r>
            <a:r>
              <a:rPr kumimoji="0" lang="fr-FR" altLang="fr-FR"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.Sleep</a:t>
            </a: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(5);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fr-FR" altLang="fr-FR" b="0" i="0" u="none" strike="noStrike" cap="none" normalizeH="0" baseline="0" dirty="0" err="1">
                <a:ln>
                  <a:noFill/>
                </a:ln>
                <a:solidFill>
                  <a:srgbClr val="2B91AF"/>
                </a:solidFill>
                <a:effectLst/>
                <a:latin typeface="Arial" panose="020B0604020202020204" pitchFamily="34" charset="0"/>
                <a:ea typeface="Times New Roman" panose="02020603050405020304" pitchFamily="18" charset="0"/>
              </a:rPr>
              <a:t>Thread</a:t>
            </a:r>
            <a:r>
              <a:rPr kumimoji="0" lang="fr-FR" altLang="fr-FR"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.EndCriticalRegion</a:t>
            </a: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E6AA7702-2D0A-464E-BEBD-0E1E1B16245B}"/>
              </a:ext>
            </a:extLst>
          </p:cNvPr>
          <p:cNvSpPr txBox="1"/>
          <p:nvPr/>
        </p:nvSpPr>
        <p:spPr>
          <a:xfrm>
            <a:off x="6096000" y="-278296"/>
            <a:ext cx="6096000" cy="6592574"/>
          </a:xfrm>
          <a:prstGeom prst="rect">
            <a:avLst/>
          </a:prstGeom>
          <a:noFill/>
        </p:spPr>
        <p:txBody>
          <a:bodyPr wrap="square">
            <a:spAutoFit/>
          </a:bodyPr>
          <a:lstStyle/>
          <a:p>
            <a:pPr marL="271780" marR="18415" indent="-6350" algn="l">
              <a:lnSpc>
                <a:spcPct val="107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p>
          <a:p>
            <a:pPr marL="6350" marR="18415" indent="-6350" algn="l">
              <a:lnSpc>
                <a:spcPct val="103000"/>
              </a:lnSpc>
              <a:spcAft>
                <a:spcPts val="85"/>
              </a:spcAft>
              <a:tabLst>
                <a:tab pos="1447800" algn="ctr"/>
                <a:tab pos="4401185" algn="ctr"/>
                <a:tab pos="6321425" algn="r"/>
              </a:tabLst>
            </a:pPr>
            <a:r>
              <a:rPr lang="fr-FR" sz="1400" dirty="0">
                <a:solidFill>
                  <a:srgbClr val="000000"/>
                </a:solidFill>
                <a:effectLst/>
                <a:latin typeface="Calibri" panose="020F0502020204030204" pitchFamily="34" charset="0"/>
                <a:ea typeface="Calibri" panose="020F0502020204030204" pitchFamily="34" charset="0"/>
              </a:rPr>
              <a:t>	</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FF"/>
                </a:solidFill>
                <a:effectLst/>
                <a:latin typeface="Times New Roman" panose="02020603050405020304" pitchFamily="18" charset="0"/>
                <a:ea typeface="Times New Roman" panose="02020603050405020304" pitchFamily="18" charset="0"/>
              </a:rPr>
              <a:t>while</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pb.Location.X</a:t>
            </a:r>
            <a:r>
              <a:rPr lang="fr-FR" sz="1800" dirty="0">
                <a:solidFill>
                  <a:srgbClr val="000000"/>
                </a:solidFill>
                <a:effectLst/>
                <a:latin typeface="Times New Roman" panose="02020603050405020304" pitchFamily="18" charset="0"/>
                <a:ea typeface="Times New Roman" panose="02020603050405020304" pitchFamily="18" charset="0"/>
              </a:rPr>
              <a:t> 	&lt; </a:t>
            </a:r>
          </a:p>
          <a:p>
            <a:pPr marL="268605" marR="826770" indent="-6350" algn="l">
              <a:lnSpc>
                <a:spcPct val="103000"/>
              </a:lnSpc>
              <a:spcAft>
                <a:spcPts val="65"/>
              </a:spcAft>
            </a:pPr>
            <a:r>
              <a:rPr lang="fr-FR" sz="1800" dirty="0" err="1">
                <a:solidFill>
                  <a:srgbClr val="2B91AF"/>
                </a:solidFill>
                <a:effectLst/>
                <a:latin typeface="Times New Roman" panose="02020603050405020304" pitchFamily="18" charset="0"/>
                <a:ea typeface="Times New Roman" panose="02020603050405020304" pitchFamily="18" charset="0"/>
              </a:rPr>
              <a:t>SynchronisationTestForm</a:t>
            </a:r>
            <a:r>
              <a:rPr lang="fr-FR" sz="1800" dirty="0" err="1">
                <a:solidFill>
                  <a:srgbClr val="000000"/>
                </a:solidFill>
                <a:effectLst/>
                <a:latin typeface="Times New Roman" panose="02020603050405020304" pitchFamily="18" charset="0"/>
                <a:ea typeface="Times New Roman" panose="02020603050405020304" pitchFamily="18" charset="0"/>
              </a:rPr>
              <a:t>.MAXX</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MoveBall</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2B91AF"/>
                </a:solidFill>
                <a:effectLst/>
                <a:latin typeface="Times New Roman" panose="02020603050405020304" pitchFamily="18" charset="0"/>
                <a:ea typeface="Times New Roman" panose="02020603050405020304" pitchFamily="18" charset="0"/>
              </a:rPr>
              <a:t>Thread</a:t>
            </a:r>
            <a:r>
              <a:rPr lang="fr-FR" sz="1800" dirty="0" err="1">
                <a:solidFill>
                  <a:srgbClr val="000000"/>
                </a:solidFill>
                <a:effectLst/>
                <a:latin typeface="Times New Roman" panose="02020603050405020304" pitchFamily="18" charset="0"/>
                <a:ea typeface="Times New Roman" panose="02020603050405020304" pitchFamily="18" charset="0"/>
              </a:rPr>
              <a:t>.Sleep</a:t>
            </a:r>
            <a:r>
              <a:rPr lang="fr-FR" sz="1800" dirty="0">
                <a:solidFill>
                  <a:srgbClr val="000000"/>
                </a:solidFill>
                <a:effectLst/>
                <a:latin typeface="Times New Roman" panose="02020603050405020304" pitchFamily="18" charset="0"/>
                <a:ea typeface="Times New Roman" panose="02020603050405020304" pitchFamily="18" charset="0"/>
              </a:rPr>
              <a:t>(5);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2B91AF"/>
                </a:solidFill>
                <a:effectLst/>
                <a:latin typeface="Times New Roman" panose="02020603050405020304" pitchFamily="18" charset="0"/>
                <a:ea typeface="Times New Roman" panose="02020603050405020304" pitchFamily="18" charset="0"/>
              </a:rPr>
              <a:t>Thread</a:t>
            </a:r>
            <a:r>
              <a:rPr lang="fr-FR" sz="1800" dirty="0" err="1">
                <a:solidFill>
                  <a:srgbClr val="000000"/>
                </a:solidFill>
                <a:effectLst/>
                <a:latin typeface="Times New Roman" panose="02020603050405020304" pitchFamily="18" charset="0"/>
                <a:ea typeface="Times New Roman" panose="02020603050405020304" pitchFamily="18" charset="0"/>
              </a:rPr>
              <a:t>.EndCriticalRegion</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2B91AF"/>
                </a:solidFill>
                <a:effectLst/>
                <a:latin typeface="Times New Roman" panose="02020603050405020304" pitchFamily="18" charset="0"/>
                <a:ea typeface="Times New Roman" panose="02020603050405020304" pitchFamily="18" charset="0"/>
              </a:rPr>
              <a:t>Thread</a:t>
            </a:r>
            <a:r>
              <a:rPr lang="fr-FR" sz="1800" dirty="0" err="1">
                <a:solidFill>
                  <a:srgbClr val="000000"/>
                </a:solidFill>
                <a:effectLst/>
                <a:latin typeface="Times New Roman" panose="02020603050405020304" pitchFamily="18" charset="0"/>
                <a:ea typeface="Times New Roman" panose="02020603050405020304" pitchFamily="18" charset="0"/>
              </a:rPr>
              <a:t>.CurrentThread.Interrupt</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ResetBall</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a:p>
            <a:pPr marL="268605" marR="826770" indent="-6350" algn="l">
              <a:lnSpc>
                <a:spcPct val="103000"/>
              </a:lnSpc>
              <a:spcAft>
                <a:spcPts val="6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FF"/>
                </a:solidFill>
                <a:effectLst/>
                <a:latin typeface="Times New Roman" panose="02020603050405020304" pitchFamily="18" charset="0"/>
                <a:ea typeface="Times New Roman" panose="02020603050405020304" pitchFamily="18" charset="0"/>
              </a:rPr>
              <a:t>catch</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2B91AF"/>
                </a:solidFill>
                <a:effectLst/>
                <a:latin typeface="Times New Roman" panose="02020603050405020304" pitchFamily="18" charset="0"/>
                <a:ea typeface="Times New Roman" panose="02020603050405020304" pitchFamily="18" charset="0"/>
              </a:rPr>
              <a:t>ThreadInterruptedException</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a:p>
            <a:pPr marL="269240" marR="24034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ResetBall</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FF"/>
                </a:solidFill>
                <a:effectLst/>
                <a:latin typeface="Times New Roman" panose="02020603050405020304" pitchFamily="18" charset="0"/>
                <a:ea typeface="Times New Roman" panose="02020603050405020304" pitchFamily="18" charset="0"/>
              </a:rPr>
              <a:t>return</a:t>
            </a: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a:p>
            <a:pPr marL="271780" marR="18415" indent="-6350" algn="l">
              <a:lnSpc>
                <a:spcPct val="107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a:t>
            </a:r>
          </a:p>
          <a:p>
            <a:pPr marL="269240" marR="41275" indent="-6350" algn="just">
              <a:lnSpc>
                <a:spcPct val="103000"/>
              </a:lnSpc>
              <a:spcAft>
                <a:spcPts val="85"/>
              </a:spcAft>
            </a:pPr>
            <a:r>
              <a:rPr lang="fr-FR" sz="1800" dirty="0">
                <a:solidFill>
                  <a:srgbClr val="000000"/>
                </a:solidFill>
                <a:effectLst/>
                <a:latin typeface="Times New Roman" panose="02020603050405020304" pitchFamily="18" charset="0"/>
                <a:ea typeface="Times New Roman" panose="02020603050405020304" pitchFamily="18" charset="0"/>
              </a:rPr>
              <a:t>                               } </a:t>
            </a:r>
          </a:p>
        </p:txBody>
      </p:sp>
      <p:cxnSp>
        <p:nvCxnSpPr>
          <p:cNvPr id="8" name="Connecteur droit 7">
            <a:extLst>
              <a:ext uri="{FF2B5EF4-FFF2-40B4-BE49-F238E27FC236}">
                <a16:creationId xmlns:a16="http://schemas.microsoft.com/office/drawing/2014/main" id="{9BE0A5C7-E199-4656-9B7C-16B8DE01D021}"/>
              </a:ext>
            </a:extLst>
          </p:cNvPr>
          <p:cNvCxnSpPr>
            <a:cxnSpLocks/>
          </p:cNvCxnSpPr>
          <p:nvPr/>
        </p:nvCxnSpPr>
        <p:spPr>
          <a:xfrm flipH="1">
            <a:off x="5983358" y="0"/>
            <a:ext cx="6624" cy="6351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922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F9BE6C-44E8-4855-A823-0FB9D2945928}"/>
              </a:ext>
            </a:extLst>
          </p:cNvPr>
          <p:cNvSpPr>
            <a:spLocks noGrp="1"/>
          </p:cNvSpPr>
          <p:nvPr>
            <p:ph type="title"/>
          </p:nvPr>
        </p:nvSpPr>
        <p:spPr/>
        <p:txBody>
          <a:bodyPr/>
          <a:lstStyle/>
          <a:p>
            <a:r>
              <a:rPr lang="fr-FR" dirty="0"/>
              <a:t>Solution j</a:t>
            </a:r>
          </a:p>
        </p:txBody>
      </p:sp>
      <p:sp>
        <p:nvSpPr>
          <p:cNvPr id="3" name="Espace réservé du contenu 2">
            <a:extLst>
              <a:ext uri="{FF2B5EF4-FFF2-40B4-BE49-F238E27FC236}">
                <a16:creationId xmlns:a16="http://schemas.microsoft.com/office/drawing/2014/main" id="{AA1607CB-8654-4076-B665-5339C2F2B094}"/>
              </a:ext>
            </a:extLst>
          </p:cNvPr>
          <p:cNvSpPr>
            <a:spLocks noGrp="1"/>
          </p:cNvSpPr>
          <p:nvPr>
            <p:ph sz="half"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j. Take the solution for the readers/writers problem that was given in the sheets (using semaphores </a:t>
            </a:r>
            <a:r>
              <a:rPr lang="en-US" sz="1800" dirty="0" err="1">
                <a:solidFill>
                  <a:srgbClr val="000000"/>
                </a:solidFill>
                <a:effectLst/>
                <a:latin typeface="Times New Roman" panose="02020603050405020304" pitchFamily="18" charset="0"/>
                <a:ea typeface="Times New Roman" panose="02020603050405020304" pitchFamily="18" charset="0"/>
              </a:rPr>
              <a:t>wrt</a:t>
            </a:r>
            <a:r>
              <a:rPr lang="en-US" sz="1800" dirty="0">
                <a:solidFill>
                  <a:srgbClr val="000000"/>
                </a:solidFill>
                <a:effectLst/>
                <a:latin typeface="Times New Roman" panose="02020603050405020304" pitchFamily="18" charset="0"/>
                <a:ea typeface="Times New Roman" panose="02020603050405020304" pitchFamily="18" charset="0"/>
              </a:rPr>
              <a:t> and mutex, and integer </a:t>
            </a:r>
            <a:r>
              <a:rPr lang="en-US" sz="1800" dirty="0" err="1">
                <a:solidFill>
                  <a:srgbClr val="000000"/>
                </a:solidFill>
                <a:effectLst/>
                <a:latin typeface="Times New Roman" panose="02020603050405020304" pitchFamily="18" charset="0"/>
                <a:ea typeface="Times New Roman" panose="02020603050405020304" pitchFamily="18" charset="0"/>
              </a:rPr>
              <a:t>readcount</a:t>
            </a:r>
            <a:r>
              <a:rPr lang="en-US" sz="1800" dirty="0">
                <a:solidFill>
                  <a:srgbClr val="000000"/>
                </a:solidFill>
                <a:effectLst/>
                <a:latin typeface="Times New Roman" panose="02020603050405020304" pitchFamily="18" charset="0"/>
                <a:ea typeface="Times New Roman" panose="02020603050405020304" pitchFamily="18" charset="0"/>
              </a:rPr>
              <a:t>) and make it work in this application. The semaphores can be handled in the same way as in question f. To simplify things, you can assume that a thread will never be stopped inside the green area, so you don’t have to handle this situation.  </a:t>
            </a:r>
            <a:endParaRPr lang="fr-FR" sz="1800" dirty="0">
              <a:solidFill>
                <a:srgbClr val="000000"/>
              </a:solidFill>
              <a:effectLst/>
              <a:latin typeface="Times New Roman" panose="02020603050405020304" pitchFamily="18" charset="0"/>
              <a:ea typeface="Times New Roman" panose="02020603050405020304" pitchFamily="18" charset="0"/>
            </a:endParaRPr>
          </a:p>
          <a:p>
            <a:endParaRPr lang="fr-FR" dirty="0"/>
          </a:p>
        </p:txBody>
      </p:sp>
      <p:pic>
        <p:nvPicPr>
          <p:cNvPr id="5" name="Picture 2798">
            <a:extLst>
              <a:ext uri="{FF2B5EF4-FFF2-40B4-BE49-F238E27FC236}">
                <a16:creationId xmlns:a16="http://schemas.microsoft.com/office/drawing/2014/main" id="{CF6C3629-C7EE-40A0-8F64-3B0E083D887D}"/>
              </a:ext>
            </a:extLst>
          </p:cNvPr>
          <p:cNvPicPr>
            <a:picLocks noGrp="1"/>
          </p:cNvPicPr>
          <p:nvPr>
            <p:ph sz="half" idx="2"/>
          </p:nvPr>
        </p:nvPicPr>
        <p:blipFill>
          <a:blip r:embed="rId2"/>
          <a:stretch>
            <a:fillRect/>
          </a:stretch>
        </p:blipFill>
        <p:spPr>
          <a:xfrm>
            <a:off x="6218238" y="1961322"/>
            <a:ext cx="4937125" cy="3166059"/>
          </a:xfrm>
          <a:prstGeom prst="rect">
            <a:avLst/>
          </a:prstGeom>
        </p:spPr>
      </p:pic>
    </p:spTree>
    <p:extLst>
      <p:ext uri="{BB962C8B-B14F-4D97-AF65-F5344CB8AC3E}">
        <p14:creationId xmlns:p14="http://schemas.microsoft.com/office/powerpoint/2010/main" val="205899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6D9C82B-FC64-49B8-BCCD-A9475DC31C60}"/>
              </a:ext>
            </a:extLst>
          </p:cNvPr>
          <p:cNvSpPr>
            <a:spLocks noGrp="1"/>
          </p:cNvSpPr>
          <p:nvPr>
            <p:ph type="title"/>
          </p:nvPr>
        </p:nvSpPr>
        <p:spPr>
          <a:xfrm>
            <a:off x="1097280" y="286603"/>
            <a:ext cx="10446862" cy="1450757"/>
          </a:xfrm>
        </p:spPr>
        <p:txBody>
          <a:bodyPr/>
          <a:lstStyle/>
          <a:p>
            <a:r>
              <a:rPr lang="fr-FR" dirty="0"/>
              <a:t>Solution  a</a:t>
            </a:r>
          </a:p>
        </p:txBody>
      </p:sp>
      <p:sp>
        <p:nvSpPr>
          <p:cNvPr id="5" name="Espace réservé du contenu 4">
            <a:extLst>
              <a:ext uri="{FF2B5EF4-FFF2-40B4-BE49-F238E27FC236}">
                <a16:creationId xmlns:a16="http://schemas.microsoft.com/office/drawing/2014/main" id="{A6DAFEA6-D202-45EE-930C-A6D127AD51F5}"/>
              </a:ext>
            </a:extLst>
          </p:cNvPr>
          <p:cNvSpPr>
            <a:spLocks noGrp="1"/>
          </p:cNvSpPr>
          <p:nvPr>
            <p:ph sz="half" idx="1"/>
          </p:nvPr>
        </p:nvSpPr>
        <p:spPr>
          <a:xfrm>
            <a:off x="1097279" y="1845734"/>
            <a:ext cx="5648077" cy="4023359"/>
          </a:xfrm>
        </p:spPr>
        <p:txBody>
          <a:bodyPr/>
          <a:lstStyle/>
          <a:p>
            <a:r>
              <a:rPr lang="en-US" dirty="0"/>
              <a:t>a. In this lesson, we will use the C# locks and semaphores to synchronize threads. First, we continue with the application of lesson 3. In this application, there can shared variables that are used by multiple threads (this depends on the way in which you programmed the assignment). As we learned this week, this is inherently unsafe, so we have to fix this. a. Identify the shared variables and make sure that they are used in a </a:t>
            </a:r>
            <a:r>
              <a:rPr lang="en-US" dirty="0" err="1"/>
              <a:t>threadsafe</a:t>
            </a:r>
            <a:r>
              <a:rPr lang="en-US" dirty="0"/>
              <a:t> way (this means that always at most one thread at a time is allowed to use these variables). Use locks to do this.</a:t>
            </a:r>
            <a:endParaRPr lang="fr-FR" dirty="0"/>
          </a:p>
        </p:txBody>
      </p:sp>
      <p:pic>
        <p:nvPicPr>
          <p:cNvPr id="7" name="Espace réservé du contenu 6">
            <a:extLst>
              <a:ext uri="{FF2B5EF4-FFF2-40B4-BE49-F238E27FC236}">
                <a16:creationId xmlns:a16="http://schemas.microsoft.com/office/drawing/2014/main" id="{0CE9B764-BCBE-4552-B3F8-28559B1F3CFD}"/>
              </a:ext>
            </a:extLst>
          </p:cNvPr>
          <p:cNvPicPr>
            <a:picLocks noGrp="1" noChangeAspect="1"/>
          </p:cNvPicPr>
          <p:nvPr>
            <p:ph sz="half" idx="2"/>
          </p:nvPr>
        </p:nvPicPr>
        <p:blipFill>
          <a:blip r:embed="rId2"/>
          <a:stretch>
            <a:fillRect/>
          </a:stretch>
        </p:blipFill>
        <p:spPr>
          <a:xfrm>
            <a:off x="6885276" y="2001078"/>
            <a:ext cx="4658866" cy="3027081"/>
          </a:xfrm>
          <a:prstGeom prst="rect">
            <a:avLst/>
          </a:prstGeom>
        </p:spPr>
      </p:pic>
    </p:spTree>
    <p:extLst>
      <p:ext uri="{BB962C8B-B14F-4D97-AF65-F5344CB8AC3E}">
        <p14:creationId xmlns:p14="http://schemas.microsoft.com/office/powerpoint/2010/main" val="262410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0794F1A-60ED-4499-B42E-15ED62EBB8AA}"/>
              </a:ext>
            </a:extLst>
          </p:cNvPr>
          <p:cNvSpPr txBox="1"/>
          <p:nvPr/>
        </p:nvSpPr>
        <p:spPr>
          <a:xfrm>
            <a:off x="0" y="463348"/>
            <a:ext cx="6096000" cy="5931304"/>
          </a:xfrm>
          <a:prstGeom prst="rect">
            <a:avLst/>
          </a:prstGeom>
          <a:noFill/>
        </p:spPr>
        <p:txBody>
          <a:bodyPr wrap="square">
            <a:spAutoFit/>
          </a:bodyPr>
          <a:lstStyle/>
          <a:p>
            <a:pPr marL="6350" marR="18415" indent="-6350" algn="l">
              <a:lnSpc>
                <a:spcPct val="103000"/>
              </a:lnSpc>
              <a:spcAft>
                <a:spcPts val="85"/>
              </a:spcAft>
              <a:tabLst>
                <a:tab pos="728980" algn="ctr"/>
                <a:tab pos="1671320" algn="ctr"/>
              </a:tabLst>
            </a:pP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System;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735330" marR="2687320" indent="-6350" algn="l">
              <a:lnSpc>
                <a:spcPct val="100000"/>
              </a:lnSpc>
              <a:spcAft>
                <a:spcPts val="15"/>
              </a:spcAft>
            </a:pP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System.Collections.Generic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System.Text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FF"/>
                </a:solidFill>
                <a:effectLst/>
                <a:latin typeface="Times New Roman" panose="02020603050405020304" pitchFamily="18" charset="0"/>
                <a:ea typeface="Times New Roman" panose="02020603050405020304" pitchFamily="18" charset="0"/>
              </a:rPr>
              <a:t>using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System.Windows.Forms</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728980" marR="18415" indent="-6350" algn="l">
              <a:lnSpc>
                <a:spcPct val="107000"/>
              </a:lnSpc>
              <a:spcAft>
                <a:spcPts val="85"/>
              </a:spcAft>
            </a:pP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97358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FF"/>
                </a:solidFill>
                <a:effectLst/>
                <a:latin typeface="Times New Roman" panose="02020603050405020304" pitchFamily="18" charset="0"/>
                <a:ea typeface="Times New Roman" panose="02020603050405020304" pitchFamily="18" charset="0"/>
              </a:rPr>
              <a:t>namespace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ThreadSpy</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21348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65"/>
              </a:spcAft>
              <a:tabLst>
                <a:tab pos="728980" algn="ctr"/>
                <a:tab pos="200787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class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TextBoxHelper</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30175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65"/>
              </a:spcAft>
              <a:tabLst>
                <a:tab pos="728980" algn="ctr"/>
                <a:tab pos="245300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static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private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TextBox</a:t>
            </a:r>
            <a:r>
              <a:rPr lang="en-US" sz="1800" dirty="0">
                <a:solidFill>
                  <a:srgbClr val="000000"/>
                </a:solidFill>
                <a:effectLst/>
                <a:latin typeface="Times New Roman" panose="02020603050405020304" pitchFamily="18" charset="0"/>
                <a:ea typeface="Times New Roman" panose="02020603050405020304" pitchFamily="18" charset="0"/>
              </a:rPr>
              <a:t> textbox;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65"/>
              </a:spcAft>
              <a:tabLst>
                <a:tab pos="728980" algn="ctr"/>
                <a:tab pos="312674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public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delegate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void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UpdateTextCallback</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FF"/>
                </a:solidFill>
                <a:effectLst/>
                <a:latin typeface="Times New Roman" panose="02020603050405020304" pitchFamily="18" charset="0"/>
                <a:ea typeface="Times New Roman" panose="02020603050405020304" pitchFamily="18" charset="0"/>
              </a:rPr>
              <a:t>char</a:t>
            </a:r>
            <a:r>
              <a:rPr lang="en-US" sz="1800" dirty="0">
                <a:solidFill>
                  <a:srgbClr val="000000"/>
                </a:solidFill>
                <a:effectLst/>
                <a:latin typeface="Times New Roman" panose="02020603050405020304" pitchFamily="18" charset="0"/>
                <a:ea typeface="Times New Roman" panose="02020603050405020304" pitchFamily="18" charset="0"/>
              </a:rPr>
              <a:t> c);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728980" marR="18415" indent="-6350" algn="l">
              <a:lnSpc>
                <a:spcPct val="107000"/>
              </a:lnSpc>
              <a:spcAft>
                <a:spcPts val="85"/>
              </a:spcAft>
            </a:pP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75"/>
              </a:spcAft>
              <a:tabLst>
                <a:tab pos="728980" algn="ctr"/>
                <a:tab pos="139763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8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728980" marR="18415" indent="-6350" algn="l">
              <a:lnSpc>
                <a:spcPct val="107000"/>
              </a:lnSpc>
              <a:spcAft>
                <a:spcPts val="85"/>
              </a:spcAft>
            </a:pP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65"/>
              </a:spcAft>
              <a:tabLst>
                <a:tab pos="728980" algn="ctr"/>
                <a:tab pos="187515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&lt;summary&gt;</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75"/>
              </a:spcAft>
              <a:tabLst>
                <a:tab pos="728980" algn="ctr"/>
                <a:tab pos="324104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This method will add the char c into the textbox tb</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65"/>
              </a:spcAft>
              <a:tabLst>
                <a:tab pos="728980" algn="ctr"/>
                <a:tab pos="189928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a:t>
            </a:r>
            <a:r>
              <a:rPr lang="en-US" sz="1800" dirty="0">
                <a:solidFill>
                  <a:srgbClr val="008000"/>
                </a:solidFill>
                <a:effectLst/>
                <a:latin typeface="Times New Roman" panose="02020603050405020304" pitchFamily="18" charset="0"/>
                <a:ea typeface="Times New Roman" panose="02020603050405020304" pitchFamily="18" charset="0"/>
              </a:rPr>
              <a:t> </a:t>
            </a:r>
            <a:r>
              <a:rPr lang="en-US" sz="1800" dirty="0">
                <a:solidFill>
                  <a:srgbClr val="808080"/>
                </a:solidFill>
                <a:effectLst/>
                <a:latin typeface="Times New Roman" panose="02020603050405020304" pitchFamily="18" charset="0"/>
                <a:ea typeface="Times New Roman" panose="02020603050405020304" pitchFamily="18" charset="0"/>
              </a:rPr>
              <a:t>&lt;/summary&gt;</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p:txBody>
      </p:sp>
      <p:sp>
        <p:nvSpPr>
          <p:cNvPr id="8" name="ZoneTexte 7">
            <a:extLst>
              <a:ext uri="{FF2B5EF4-FFF2-40B4-BE49-F238E27FC236}">
                <a16:creationId xmlns:a16="http://schemas.microsoft.com/office/drawing/2014/main" id="{2EC5DA48-B26B-4BFF-BA07-BED4470E914C}"/>
              </a:ext>
            </a:extLst>
          </p:cNvPr>
          <p:cNvSpPr txBox="1"/>
          <p:nvPr/>
        </p:nvSpPr>
        <p:spPr>
          <a:xfrm>
            <a:off x="5526157" y="463348"/>
            <a:ext cx="6400800" cy="5424562"/>
          </a:xfrm>
          <a:prstGeom prst="rect">
            <a:avLst/>
          </a:prstGeom>
          <a:noFill/>
        </p:spPr>
        <p:txBody>
          <a:bodyPr wrap="square">
            <a:spAutoFit/>
          </a:bodyPr>
          <a:lstStyle/>
          <a:p>
            <a:pPr marL="735330" marR="18415" indent="-6350" algn="l">
              <a:lnSpc>
                <a:spcPct val="103000"/>
              </a:lnSpc>
              <a:spcAft>
                <a:spcPts val="7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a:t>
            </a:r>
            <a:r>
              <a:rPr lang="en-US" dirty="0">
                <a:solidFill>
                  <a:srgbClr val="008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&lt;param name="tb"&gt;&lt;/param&gt;</a:t>
            </a:r>
            <a:r>
              <a:rPr lang="en-US" dirty="0">
                <a:solidFill>
                  <a:srgbClr val="008000"/>
                </a:solidFill>
                <a:effectLst/>
                <a:latin typeface="Times New Roman" panose="02020603050405020304" pitchFamily="18" charset="0"/>
                <a:ea typeface="Times New Roman" panose="02020603050405020304" pitchFamily="18" charset="0"/>
              </a:rPr>
              <a:t> The </a:t>
            </a:r>
            <a:r>
              <a:rPr lang="en-US" dirty="0" err="1">
                <a:solidFill>
                  <a:srgbClr val="008000"/>
                </a:solidFill>
                <a:effectLst/>
                <a:latin typeface="Times New Roman" panose="02020603050405020304" pitchFamily="18" charset="0"/>
                <a:ea typeface="Times New Roman" panose="02020603050405020304" pitchFamily="18" charset="0"/>
              </a:rPr>
              <a:t>TextBox</a:t>
            </a:r>
            <a:r>
              <a:rPr lang="en-US" dirty="0">
                <a:solidFill>
                  <a:srgbClr val="008000"/>
                </a:solidFill>
                <a:effectLst/>
                <a:latin typeface="Times New Roman" panose="02020603050405020304" pitchFamily="18" charset="0"/>
                <a:ea typeface="Times New Roman" panose="02020603050405020304" pitchFamily="18" charset="0"/>
              </a:rPr>
              <a:t> where the char will be added</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735330" marR="930910" indent="-6350" algn="l">
              <a:lnSpc>
                <a:spcPct val="103000"/>
              </a:lnSpc>
              <a:spcAft>
                <a:spcPts val="65"/>
              </a:spcAft>
            </a:pP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a:t>
            </a:r>
            <a:r>
              <a:rPr lang="en-US" dirty="0">
                <a:solidFill>
                  <a:srgbClr val="008000"/>
                </a:solidFill>
                <a:effectLst/>
                <a:latin typeface="Times New Roman" panose="02020603050405020304" pitchFamily="18" charset="0"/>
                <a:ea typeface="Times New Roman" panose="02020603050405020304" pitchFamily="18" charset="0"/>
              </a:rPr>
              <a:t> </a:t>
            </a:r>
            <a:r>
              <a:rPr lang="en-US" dirty="0">
                <a:solidFill>
                  <a:srgbClr val="808080"/>
                </a:solidFill>
                <a:effectLst/>
                <a:latin typeface="Times New Roman" panose="02020603050405020304" pitchFamily="18" charset="0"/>
                <a:ea typeface="Times New Roman" panose="02020603050405020304" pitchFamily="18" charset="0"/>
              </a:rPr>
              <a:t>&lt;param name="c"&gt;&lt;/param&gt;</a:t>
            </a:r>
            <a:r>
              <a:rPr lang="en-US" dirty="0">
                <a:solidFill>
                  <a:srgbClr val="008000"/>
                </a:solidFill>
                <a:effectLst/>
                <a:latin typeface="Times New Roman" panose="02020603050405020304" pitchFamily="18" charset="0"/>
                <a:ea typeface="Times New Roman" panose="02020603050405020304" pitchFamily="18" charset="0"/>
              </a:rPr>
              <a:t> The char to add</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static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public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void</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a:t>
            </a:r>
            <a:r>
              <a:rPr lang="en-US" dirty="0" err="1">
                <a:solidFill>
                  <a:srgbClr val="2B91AF"/>
                </a:solidFill>
                <a:effectLst/>
                <a:latin typeface="Times New Roman" panose="02020603050405020304" pitchFamily="18" charset="0"/>
                <a:ea typeface="Times New Roman" panose="02020603050405020304" pitchFamily="18" charset="0"/>
              </a:rPr>
              <a:t>TextBox</a:t>
            </a:r>
            <a:r>
              <a:rPr lang="en-US" dirty="0">
                <a:solidFill>
                  <a:srgbClr val="000000"/>
                </a:solidFill>
                <a:effectLst/>
                <a:latin typeface="Times New Roman" panose="02020603050405020304" pitchFamily="18" charset="0"/>
                <a:ea typeface="Times New Roman" panose="02020603050405020304" pitchFamily="18" charset="0"/>
              </a:rPr>
              <a:t> tb, </a:t>
            </a:r>
            <a:r>
              <a:rPr lang="en-US" dirty="0">
                <a:solidFill>
                  <a:srgbClr val="0000FF"/>
                </a:solidFill>
                <a:effectLst/>
                <a:latin typeface="Times New Roman" panose="02020603050405020304" pitchFamily="18" charset="0"/>
                <a:ea typeface="Times New Roman" panose="02020603050405020304" pitchFamily="18" charset="0"/>
              </a:rPr>
              <a:t>char</a:t>
            </a:r>
            <a:r>
              <a:rPr lang="en-US" dirty="0">
                <a:solidFill>
                  <a:srgbClr val="000000"/>
                </a:solidFill>
                <a:effectLst/>
                <a:latin typeface="Times New Roman" panose="02020603050405020304" pitchFamily="18" charset="0"/>
                <a:ea typeface="Times New Roman" panose="02020603050405020304" pitchFamily="18" charset="0"/>
              </a:rPr>
              <a:t> c)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39001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89230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textbox = tb;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282575" indent="-6350" algn="r">
              <a:lnSpc>
                <a:spcPct val="107000"/>
              </a:lnSpc>
              <a:spcAft>
                <a:spcPts val="85"/>
              </a:spcAft>
            </a:pPr>
            <a:r>
              <a:rPr lang="en-US" dirty="0" err="1">
                <a:solidFill>
                  <a:srgbClr val="000000"/>
                </a:solidFill>
                <a:effectLst/>
                <a:latin typeface="Times New Roman" panose="02020603050405020304" pitchFamily="18" charset="0"/>
                <a:ea typeface="Times New Roman" panose="02020603050405020304" pitchFamily="18" charset="0"/>
              </a:rPr>
              <a:t>textbox.Invoke</a:t>
            </a:r>
            <a:r>
              <a:rPr lang="en-US" dirty="0">
                <a:solidFill>
                  <a:srgbClr val="000000"/>
                </a:solidFill>
                <a:effectLst/>
                <a:latin typeface="Times New Roman" panose="02020603050405020304" pitchFamily="18" charset="0"/>
                <a:ea typeface="Times New Roman" panose="02020603050405020304" pitchFamily="18" charset="0"/>
              </a:rPr>
              <a:t>(</a:t>
            </a:r>
            <a:r>
              <a:rPr lang="en-US" dirty="0">
                <a:solidFill>
                  <a:srgbClr val="0000FF"/>
                </a:solidFill>
                <a:effectLst/>
                <a:latin typeface="Times New Roman" panose="02020603050405020304" pitchFamily="18" charset="0"/>
                <a:ea typeface="Times New Roman" panose="02020603050405020304" pitchFamily="18" charset="0"/>
              </a:rPr>
              <a:t>new</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UpdateTextCallback</a:t>
            </a:r>
            <a:r>
              <a:rPr lang="en-US" dirty="0">
                <a:solidFill>
                  <a:srgbClr val="000000"/>
                </a:solidFill>
                <a:effectLst/>
                <a:latin typeface="Times New Roman" panose="02020603050405020304" pitchFamily="18" charset="0"/>
                <a:ea typeface="Times New Roman" panose="02020603050405020304" pitchFamily="18" charset="0"/>
              </a:rPr>
              <a:t>(</a:t>
            </a:r>
            <a:r>
              <a:rPr lang="en-US" dirty="0" err="1">
                <a:solidFill>
                  <a:srgbClr val="000000"/>
                </a:solidFill>
                <a:effectLst/>
                <a:latin typeface="Times New Roman" panose="02020603050405020304" pitchFamily="18" charset="0"/>
                <a:ea typeface="Times New Roman" panose="02020603050405020304" pitchFamily="18" charset="0"/>
              </a:rPr>
              <a:t>AddCharSave</a:t>
            </a:r>
            <a:r>
              <a:rPr lang="en-US" dirty="0">
                <a:solidFill>
                  <a:srgbClr val="000000"/>
                </a:solidFill>
                <a:effectLst/>
                <a:latin typeface="Times New Roman" panose="02020603050405020304" pitchFamily="18" charset="0"/>
                <a:ea typeface="Times New Roman" panose="02020603050405020304" pitchFamily="18" charset="0"/>
              </a:rPr>
              <a:t>), c);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1170940" marR="18415" indent="-6350" algn="l">
              <a:lnSpc>
                <a:spcPct val="107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18415" indent="-6350" algn="l">
              <a:lnSpc>
                <a:spcPct val="103000"/>
              </a:lnSpc>
              <a:spcAft>
                <a:spcPts val="6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static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private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void</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AddCharSave</a:t>
            </a:r>
            <a:r>
              <a:rPr lang="en-US" dirty="0">
                <a:solidFill>
                  <a:srgbClr val="000000"/>
                </a:solidFill>
                <a:effectLst/>
                <a:latin typeface="Times New Roman" panose="02020603050405020304" pitchFamily="18" charset="0"/>
                <a:ea typeface="Times New Roman" panose="02020603050405020304" pitchFamily="18" charset="0"/>
              </a:rPr>
              <a:t>(</a:t>
            </a:r>
            <a:r>
              <a:rPr lang="en-US" dirty="0">
                <a:solidFill>
                  <a:srgbClr val="0000FF"/>
                </a:solidFill>
                <a:effectLst/>
                <a:latin typeface="Times New Roman" panose="02020603050405020304" pitchFamily="18" charset="0"/>
                <a:ea typeface="Times New Roman" panose="02020603050405020304" pitchFamily="18" charset="0"/>
              </a:rPr>
              <a:t>char</a:t>
            </a:r>
            <a:r>
              <a:rPr lang="en-US" dirty="0">
                <a:solidFill>
                  <a:srgbClr val="000000"/>
                </a:solidFill>
                <a:effectLst/>
                <a:latin typeface="Times New Roman" panose="02020603050405020304" pitchFamily="18" charset="0"/>
                <a:ea typeface="Times New Roman" panose="02020603050405020304" pitchFamily="18" charset="0"/>
              </a:rPr>
              <a:t> c)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fr-FR" dirty="0">
                <a:solidFill>
                  <a:srgbClr val="000000"/>
                </a:solidFill>
                <a:effectLst/>
                <a:latin typeface="Times New Roman" panose="02020603050405020304" pitchFamily="18" charset="0"/>
                <a:ea typeface="Times New Roman" panose="02020603050405020304" pitchFamily="18" charset="0"/>
              </a:rPr>
              <a:t>{ </a:t>
            </a:r>
          </a:p>
          <a:p>
            <a:pPr marL="1177290" marR="41275" indent="-6350" algn="just">
              <a:lnSpc>
                <a:spcPct val="103000"/>
              </a:lnSpc>
              <a:spcAft>
                <a:spcPts val="85"/>
              </a:spcAft>
            </a:pPr>
            <a:r>
              <a:rPr lang="fr-FR" dirty="0">
                <a:solidFill>
                  <a:srgbClr val="000000"/>
                </a:solidFill>
                <a:effectLst/>
                <a:latin typeface="Times New Roman" panose="02020603050405020304" pitchFamily="18" charset="0"/>
                <a:ea typeface="Times New Roman" panose="02020603050405020304" pitchFamily="18" charset="0"/>
              </a:rPr>
              <a:t>            </a:t>
            </a:r>
            <a:r>
              <a:rPr lang="fr-FR" dirty="0" err="1">
                <a:solidFill>
                  <a:srgbClr val="000000"/>
                </a:solidFill>
                <a:effectLst/>
                <a:latin typeface="Times New Roman" panose="02020603050405020304" pitchFamily="18" charset="0"/>
                <a:ea typeface="Times New Roman" panose="02020603050405020304" pitchFamily="18" charset="0"/>
              </a:rPr>
              <a:t>textbox.Text</a:t>
            </a:r>
            <a:r>
              <a:rPr lang="fr-FR" dirty="0">
                <a:solidFill>
                  <a:srgbClr val="000000"/>
                </a:solidFill>
                <a:effectLst/>
                <a:latin typeface="Times New Roman" panose="02020603050405020304" pitchFamily="18" charset="0"/>
                <a:ea typeface="Times New Roman" panose="02020603050405020304" pitchFamily="18" charset="0"/>
              </a:rPr>
              <a:t> += c; </a:t>
            </a:r>
          </a:p>
          <a:p>
            <a:pPr marL="1177290" marR="41275" indent="-6350" algn="just">
              <a:lnSpc>
                <a:spcPct val="103000"/>
              </a:lnSpc>
              <a:spcAft>
                <a:spcPts val="85"/>
              </a:spcAft>
            </a:pPr>
            <a:r>
              <a:rPr lang="fr-FR" dirty="0">
                <a:solidFill>
                  <a:srgbClr val="000000"/>
                </a:solidFill>
                <a:effectLst/>
                <a:latin typeface="Times New Roman" panose="02020603050405020304" pitchFamily="18" charset="0"/>
                <a:ea typeface="Times New Roman" panose="02020603050405020304" pitchFamily="18" charset="0"/>
              </a:rPr>
              <a:t>        } </a:t>
            </a:r>
          </a:p>
          <a:p>
            <a:pPr marL="6350" marR="18415" indent="-6350" algn="l">
              <a:lnSpc>
                <a:spcPct val="103000"/>
              </a:lnSpc>
              <a:spcAft>
                <a:spcPts val="85"/>
              </a:spcAft>
              <a:tabLst>
                <a:tab pos="728980" algn="ctr"/>
                <a:tab pos="1301750" algn="ctr"/>
              </a:tabLst>
            </a:pPr>
            <a:r>
              <a:rPr lang="fr-FR" dirty="0">
                <a:solidFill>
                  <a:srgbClr val="000000"/>
                </a:solidFill>
                <a:effectLst/>
                <a:latin typeface="Calibri" panose="020F0502020204030204" pitchFamily="34" charset="0"/>
                <a:ea typeface="Calibri" panose="020F0502020204030204" pitchFamily="34" charset="0"/>
              </a:rPr>
              <a:t>	</a:t>
            </a:r>
            <a:r>
              <a:rPr lang="fr-FR" dirty="0">
                <a:solidFill>
                  <a:srgbClr val="000000"/>
                </a:solidFill>
                <a:effectLst/>
                <a:latin typeface="Arial" panose="020B0604020202020204" pitchFamily="34" charset="0"/>
                <a:ea typeface="Arial" panose="020B0604020202020204" pitchFamily="34" charset="0"/>
              </a:rPr>
              <a:t> 	</a:t>
            </a:r>
            <a:r>
              <a:rPr lang="fr-FR" dirty="0">
                <a:solidFill>
                  <a:srgbClr val="000000"/>
                </a:solidFill>
                <a:effectLst/>
                <a:latin typeface="Times New Roman" panose="02020603050405020304" pitchFamily="18" charset="0"/>
                <a:ea typeface="Times New Roman" panose="02020603050405020304" pitchFamily="18" charset="0"/>
              </a:rPr>
              <a:t>   	 } </a:t>
            </a:r>
          </a:p>
          <a:p>
            <a:pPr marL="6350" marR="18415" indent="-6350" algn="l">
              <a:lnSpc>
                <a:spcPct val="103000"/>
              </a:lnSpc>
              <a:spcAft>
                <a:spcPts val="85"/>
              </a:spcAft>
              <a:tabLst>
                <a:tab pos="728980" algn="ctr"/>
                <a:tab pos="1213485" algn="ctr"/>
              </a:tabLst>
            </a:pPr>
            <a:r>
              <a:rPr lang="fr-FR" dirty="0">
                <a:solidFill>
                  <a:srgbClr val="000000"/>
                </a:solidFill>
                <a:effectLst/>
                <a:latin typeface="Calibri" panose="020F0502020204030204" pitchFamily="34" charset="0"/>
                <a:ea typeface="Calibri" panose="020F0502020204030204" pitchFamily="34" charset="0"/>
              </a:rPr>
              <a:t>	</a:t>
            </a:r>
            <a:r>
              <a:rPr lang="fr-FR" dirty="0">
                <a:solidFill>
                  <a:srgbClr val="000000"/>
                </a:solidFill>
                <a:effectLst/>
                <a:latin typeface="Arial" panose="020B0604020202020204" pitchFamily="34" charset="0"/>
                <a:ea typeface="Arial" panose="020B0604020202020204" pitchFamily="34" charset="0"/>
              </a:rPr>
              <a:t> 	</a:t>
            </a:r>
            <a:r>
              <a:rPr lang="fr-FR" dirty="0">
                <a:solidFill>
                  <a:srgbClr val="000000"/>
                </a:solidFill>
                <a:effectLst/>
                <a:latin typeface="Times New Roman" panose="02020603050405020304" pitchFamily="18" charset="0"/>
                <a:ea typeface="Times New Roman" panose="02020603050405020304" pitchFamily="18" charset="0"/>
              </a:rPr>
              <a:t>} </a:t>
            </a:r>
          </a:p>
          <a:p>
            <a:pPr marL="6350" marR="18415" indent="-6350" algn="l">
              <a:lnSpc>
                <a:spcPct val="103000"/>
              </a:lnSpc>
              <a:spcAft>
                <a:spcPts val="85"/>
              </a:spcAft>
              <a:tabLst>
                <a:tab pos="728980" algn="ctr"/>
                <a:tab pos="1213485" algn="ctr"/>
              </a:tabLst>
            </a:pPr>
            <a:endParaRPr lang="fr-FR" dirty="0">
              <a:solidFill>
                <a:srgbClr val="000000"/>
              </a:solidFill>
              <a:effectLst/>
              <a:latin typeface="Times New Roman" panose="02020603050405020304" pitchFamily="18" charset="0"/>
              <a:ea typeface="Times New Roman" panose="02020603050405020304" pitchFamily="18" charset="0"/>
            </a:endParaRPr>
          </a:p>
          <a:p>
            <a:pPr marL="268605" marR="18415" indent="-6350" algn="l">
              <a:lnSpc>
                <a:spcPct val="107000"/>
              </a:lnSpc>
              <a:spcAft>
                <a:spcPts val="10"/>
              </a:spcAft>
            </a:pPr>
            <a:r>
              <a:rPr lang="fr-FR" b="1" dirty="0">
                <a:solidFill>
                  <a:srgbClr val="000000"/>
                </a:solidFill>
                <a:effectLst/>
                <a:latin typeface="Times New Roman" panose="02020603050405020304" pitchFamily="18" charset="0"/>
                <a:ea typeface="Times New Roman" panose="02020603050405020304" pitchFamily="18" charset="0"/>
              </a:rPr>
              <a:t>Dans cette application c’est le  </a:t>
            </a:r>
            <a:r>
              <a:rPr lang="fr-FR" dirty="0" err="1">
                <a:solidFill>
                  <a:srgbClr val="2B91AF"/>
                </a:solidFill>
                <a:effectLst/>
                <a:latin typeface="Times New Roman" panose="02020603050405020304" pitchFamily="18" charset="0"/>
                <a:ea typeface="Times New Roman" panose="02020603050405020304" pitchFamily="18" charset="0"/>
              </a:rPr>
              <a:t>TextBox</a:t>
            </a:r>
            <a:r>
              <a:rPr lang="fr-FR" dirty="0">
                <a:solidFill>
                  <a:srgbClr val="000000"/>
                </a:solidFill>
                <a:effectLst/>
                <a:latin typeface="Times New Roman" panose="02020603050405020304" pitchFamily="18" charset="0"/>
                <a:ea typeface="Times New Roman" panose="02020603050405020304" pitchFamily="18" charset="0"/>
              </a:rPr>
              <a:t> </a:t>
            </a:r>
            <a:r>
              <a:rPr lang="fr-FR" dirty="0" err="1">
                <a:solidFill>
                  <a:srgbClr val="000000"/>
                </a:solidFill>
                <a:effectLst/>
                <a:latin typeface="Times New Roman" panose="02020603050405020304" pitchFamily="18" charset="0"/>
                <a:ea typeface="Times New Roman" panose="02020603050405020304" pitchFamily="18" charset="0"/>
              </a:rPr>
              <a:t>textbox</a:t>
            </a:r>
            <a:r>
              <a:rPr lang="fr-FR" dirty="0">
                <a:solidFill>
                  <a:srgbClr val="000000"/>
                </a:solidFill>
                <a:effectLst/>
                <a:latin typeface="Times New Roman" panose="02020603050405020304" pitchFamily="18" charset="0"/>
                <a:ea typeface="Times New Roman" panose="02020603050405020304" pitchFamily="18" charset="0"/>
              </a:rPr>
              <a:t> qui est</a:t>
            </a:r>
            <a:r>
              <a:rPr lang="fr-FR" b="1" dirty="0">
                <a:solidFill>
                  <a:srgbClr val="000000"/>
                </a:solidFill>
                <a:effectLst/>
                <a:latin typeface="Times New Roman" panose="02020603050405020304" pitchFamily="18" charset="0"/>
                <a:ea typeface="Times New Roman" panose="02020603050405020304" pitchFamily="18" charset="0"/>
              </a:rPr>
              <a:t> partagé. </a:t>
            </a:r>
            <a:r>
              <a:rPr lang="fr-FR" dirty="0">
                <a:solidFill>
                  <a:srgbClr val="000000"/>
                </a:solidFill>
                <a:effectLst/>
                <a:latin typeface="Times New Roman" panose="02020603050405020304" pitchFamily="18" charset="0"/>
                <a:ea typeface="Times New Roman" panose="02020603050405020304" pitchFamily="18" charset="0"/>
              </a:rPr>
              <a:t> </a:t>
            </a:r>
            <a:endParaRPr lang="fr-FR" dirty="0"/>
          </a:p>
        </p:txBody>
      </p:sp>
      <p:sp>
        <p:nvSpPr>
          <p:cNvPr id="10" name="ZoneTexte 9">
            <a:extLst>
              <a:ext uri="{FF2B5EF4-FFF2-40B4-BE49-F238E27FC236}">
                <a16:creationId xmlns:a16="http://schemas.microsoft.com/office/drawing/2014/main" id="{1F5CABEB-BC84-4682-9EE7-95C18C423930}"/>
              </a:ext>
            </a:extLst>
          </p:cNvPr>
          <p:cNvSpPr txBox="1"/>
          <p:nvPr/>
        </p:nvSpPr>
        <p:spPr>
          <a:xfrm>
            <a:off x="265043" y="40961"/>
            <a:ext cx="1378227" cy="461665"/>
          </a:xfrm>
          <a:prstGeom prst="rect">
            <a:avLst/>
          </a:prstGeom>
          <a:noFill/>
        </p:spPr>
        <p:txBody>
          <a:bodyPr wrap="square">
            <a:spAutoFit/>
          </a:bodyPr>
          <a:lstStyle/>
          <a:p>
            <a:r>
              <a:rPr lang="en-US" sz="2400" b="1" dirty="0">
                <a:solidFill>
                  <a:srgbClr val="000000"/>
                </a:solidFill>
                <a:latin typeface="+mj-lt"/>
              </a:rPr>
              <a:t>Code </a:t>
            </a:r>
            <a:endParaRPr lang="fr-FR" sz="3200" b="1" dirty="0">
              <a:latin typeface="+mj-lt"/>
            </a:endParaRPr>
          </a:p>
        </p:txBody>
      </p:sp>
    </p:spTree>
    <p:extLst>
      <p:ext uri="{BB962C8B-B14F-4D97-AF65-F5344CB8AC3E}">
        <p14:creationId xmlns:p14="http://schemas.microsoft.com/office/powerpoint/2010/main" val="395421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FE8F0-A408-4985-8FB9-7A521E1727A3}"/>
              </a:ext>
            </a:extLst>
          </p:cNvPr>
          <p:cNvSpPr>
            <a:spLocks noGrp="1"/>
          </p:cNvSpPr>
          <p:nvPr>
            <p:ph type="title"/>
          </p:nvPr>
        </p:nvSpPr>
        <p:spPr/>
        <p:txBody>
          <a:bodyPr/>
          <a:lstStyle/>
          <a:p>
            <a:r>
              <a:rPr lang="fr-FR" dirty="0"/>
              <a:t>Solution b </a:t>
            </a:r>
          </a:p>
        </p:txBody>
      </p:sp>
      <p:sp>
        <p:nvSpPr>
          <p:cNvPr id="3" name="Espace réservé du contenu 2">
            <a:extLst>
              <a:ext uri="{FF2B5EF4-FFF2-40B4-BE49-F238E27FC236}">
                <a16:creationId xmlns:a16="http://schemas.microsoft.com/office/drawing/2014/main" id="{2DD5F065-8794-4ADD-8545-6ACCE59D277F}"/>
              </a:ext>
            </a:extLst>
          </p:cNvPr>
          <p:cNvSpPr>
            <a:spLocks noGrp="1"/>
          </p:cNvSpPr>
          <p:nvPr>
            <p:ph sz="half"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b. Also, change the program such that at most one thread at a time can put characters in the textbox. </a:t>
            </a:r>
            <a:r>
              <a:rPr lang="fr-FR" sz="1800" dirty="0">
                <a:solidFill>
                  <a:srgbClr val="000000"/>
                </a:solidFill>
                <a:effectLst/>
                <a:latin typeface="Times New Roman" panose="02020603050405020304" pitchFamily="18" charset="0"/>
                <a:ea typeface="Times New Roman" panose="02020603050405020304" pitchFamily="18" charset="0"/>
              </a:rPr>
              <a:t>Use locks for this also.  </a:t>
            </a:r>
          </a:p>
          <a:p>
            <a:endParaRPr lang="fr-FR" dirty="0"/>
          </a:p>
        </p:txBody>
      </p:sp>
      <p:pic>
        <p:nvPicPr>
          <p:cNvPr id="5" name="Picture 459">
            <a:extLst>
              <a:ext uri="{FF2B5EF4-FFF2-40B4-BE49-F238E27FC236}">
                <a16:creationId xmlns:a16="http://schemas.microsoft.com/office/drawing/2014/main" id="{A83049E8-1D02-48BE-8A66-89481E2BEC5A}"/>
              </a:ext>
            </a:extLst>
          </p:cNvPr>
          <p:cNvPicPr>
            <a:picLocks noGrp="1"/>
          </p:cNvPicPr>
          <p:nvPr>
            <p:ph sz="half" idx="2"/>
          </p:nvPr>
        </p:nvPicPr>
        <p:blipFill>
          <a:blip r:embed="rId2"/>
          <a:stretch>
            <a:fillRect/>
          </a:stretch>
        </p:blipFill>
        <p:spPr>
          <a:xfrm>
            <a:off x="6156960" y="1845735"/>
            <a:ext cx="4937760" cy="4023358"/>
          </a:xfrm>
          <a:prstGeom prst="rect">
            <a:avLst/>
          </a:prstGeom>
        </p:spPr>
      </p:pic>
    </p:spTree>
    <p:extLst>
      <p:ext uri="{BB962C8B-B14F-4D97-AF65-F5344CB8AC3E}">
        <p14:creationId xmlns:p14="http://schemas.microsoft.com/office/powerpoint/2010/main" val="285109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1B6610D5-9F93-4AB5-92D0-3B723EC5977F}"/>
              </a:ext>
            </a:extLst>
          </p:cNvPr>
          <p:cNvSpPr txBox="1"/>
          <p:nvPr/>
        </p:nvSpPr>
        <p:spPr>
          <a:xfrm>
            <a:off x="0" y="443946"/>
            <a:ext cx="6096000" cy="6185283"/>
          </a:xfrm>
          <a:prstGeom prst="rect">
            <a:avLst/>
          </a:prstGeom>
          <a:noFill/>
        </p:spPr>
        <p:txBody>
          <a:bodyPr wrap="square">
            <a:spAutoFit/>
          </a:bodyPr>
          <a:lstStyle/>
          <a:p>
            <a:pPr marL="6350" marR="18415" indent="-6350" algn="l">
              <a:lnSpc>
                <a:spcPct val="103000"/>
              </a:lnSpc>
              <a:spcAft>
                <a:spcPts val="65"/>
              </a:spcAft>
              <a:tabLst>
                <a:tab pos="728980" algn="ctr"/>
                <a:tab pos="1804035" algn="ctr"/>
              </a:tabLst>
            </a:pPr>
            <a:r>
              <a:rPr lang="en-US" sz="1400" b="1" dirty="0">
                <a:solidFill>
                  <a:srgbClr val="000000"/>
                </a:solidFill>
                <a:effectLst/>
                <a:latin typeface="Arial" panose="020B0604020202020204" pitchFamily="34" charset="0"/>
                <a:ea typeface="Arial" panose="020B0604020202020204" pitchFamily="34" charset="0"/>
              </a:rPr>
              <a:t>D</a:t>
            </a:r>
            <a:r>
              <a:rPr lang="en-US" sz="1400" b="1" dirty="0">
                <a:solidFill>
                  <a:srgbClr val="000000"/>
                </a:solidFill>
                <a:latin typeface="Arial" panose="020B0604020202020204" pitchFamily="34" charset="0"/>
                <a:ea typeface="Arial" panose="020B0604020202020204" pitchFamily="34" charset="0"/>
              </a:rPr>
              <a:t>ébut</a:t>
            </a:r>
            <a:r>
              <a:rPr lang="en-US" sz="1700" dirty="0">
                <a:solidFill>
                  <a:srgbClr val="000000"/>
                </a:solidFill>
                <a:effectLst/>
                <a:latin typeface="Arial" panose="020B0604020202020204" pitchFamily="34" charset="0"/>
                <a:ea typeface="Arial" panose="020B0604020202020204" pitchFamily="34" charset="0"/>
              </a:rPr>
              <a:t>	</a:t>
            </a:r>
          </a:p>
          <a:p>
            <a:pPr marL="6350" marR="18415" indent="-6350" algn="l">
              <a:lnSpc>
                <a:spcPct val="103000"/>
              </a:lnSpc>
              <a:spcAft>
                <a:spcPts val="65"/>
              </a:spcAft>
              <a:tabLst>
                <a:tab pos="728980" algn="ctr"/>
                <a:tab pos="1804035" algn="ctr"/>
              </a:tabLst>
            </a:pPr>
            <a:r>
              <a:rPr lang="en-US" sz="1700" dirty="0">
                <a:solidFill>
                  <a:srgbClr val="0000FF"/>
                </a:solidFill>
                <a:effectLst/>
                <a:latin typeface="Times New Roman" panose="02020603050405020304" pitchFamily="18" charset="0"/>
                <a:ea typeface="Times New Roman" panose="02020603050405020304" pitchFamily="18" charset="0"/>
              </a:rPr>
              <a:t>public</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void</a:t>
            </a:r>
            <a:r>
              <a:rPr lang="en-US" sz="1700" dirty="0">
                <a:solidFill>
                  <a:srgbClr val="000000"/>
                </a:solidFill>
                <a:effectLst/>
                <a:latin typeface="Times New Roman" panose="02020603050405020304" pitchFamily="18" charset="0"/>
                <a:ea typeface="Times New Roman" panose="02020603050405020304" pitchFamily="18" charset="0"/>
              </a:rPr>
              <a:t> Run()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735330" marR="2922270" indent="-6350" algn="l">
              <a:lnSpc>
                <a:spcPct val="100000"/>
              </a:lnSpc>
              <a:spcAft>
                <a:spcPts val="15"/>
              </a:spcAft>
            </a:pP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while(true){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6446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a);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b);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735330" marR="2033270" indent="-6350" algn="just">
              <a:lnSpc>
                <a:spcPct val="103000"/>
              </a:lnSpc>
              <a:spcAft>
                <a:spcPts val="85"/>
              </a:spcAft>
            </a:pP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c);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p>
          <a:p>
            <a:pPr marL="735330" marR="2033270" indent="-6350" algn="just">
              <a:lnSpc>
                <a:spcPct val="103000"/>
              </a:lnSpc>
              <a:spcAft>
                <a:spcPts val="85"/>
              </a:spcAft>
            </a:pPr>
            <a:r>
              <a:rPr lang="en-US" sz="1700" b="1" dirty="0">
                <a:solidFill>
                  <a:srgbClr val="0000FF"/>
                </a:solidFill>
                <a:effectLst/>
                <a:latin typeface="Times New Roman" panose="02020603050405020304" pitchFamily="18" charset="0"/>
                <a:ea typeface="Times New Roman" panose="02020603050405020304" pitchFamily="18" charset="0"/>
              </a:rPr>
              <a:t>for</a:t>
            </a:r>
            <a:r>
              <a:rPr lang="en-US" sz="1700" b="1" dirty="0">
                <a:solidFill>
                  <a:srgbClr val="000000"/>
                </a:solidFill>
                <a:effectLst/>
                <a:latin typeface="Times New Roman" panose="02020603050405020304" pitchFamily="18" charset="0"/>
                <a:ea typeface="Times New Roman" panose="02020603050405020304" pitchFamily="18" charset="0"/>
              </a:rPr>
              <a:t> (</a:t>
            </a:r>
            <a:r>
              <a:rPr lang="en-US" sz="1700" b="1" dirty="0">
                <a:solidFill>
                  <a:srgbClr val="0000FF"/>
                </a:solidFill>
                <a:effectLst/>
                <a:latin typeface="Times New Roman" panose="02020603050405020304" pitchFamily="18" charset="0"/>
                <a:ea typeface="Times New Roman" panose="02020603050405020304" pitchFamily="18" charset="0"/>
              </a:rPr>
              <a:t>int</a:t>
            </a:r>
            <a:r>
              <a:rPr lang="en-US" sz="1700" b="1" dirty="0">
                <a:solidFill>
                  <a:srgbClr val="000000"/>
                </a:solidFill>
                <a:effectLst/>
                <a:latin typeface="Times New Roman" panose="02020603050405020304" pitchFamily="18" charset="0"/>
                <a:ea typeface="Times New Roman" panose="02020603050405020304" pitchFamily="18" charset="0"/>
              </a:rPr>
              <a:t> </a:t>
            </a:r>
            <a:r>
              <a:rPr lang="en-US" sz="1700" b="1" dirty="0" err="1">
                <a:solidFill>
                  <a:srgbClr val="000000"/>
                </a:solidFill>
                <a:effectLst/>
                <a:latin typeface="Times New Roman" panose="02020603050405020304" pitchFamily="18" charset="0"/>
                <a:ea typeface="Times New Roman" panose="02020603050405020304" pitchFamily="18" charset="0"/>
              </a:rPr>
              <a:t>i</a:t>
            </a:r>
            <a:r>
              <a:rPr lang="en-US" sz="1700" b="1" dirty="0">
                <a:solidFill>
                  <a:srgbClr val="000000"/>
                </a:solidFill>
                <a:effectLst/>
                <a:latin typeface="Times New Roman" panose="02020603050405020304" pitchFamily="18" charset="0"/>
                <a:ea typeface="Times New Roman" panose="02020603050405020304" pitchFamily="18" charset="0"/>
              </a:rPr>
              <a:t> = 0; </a:t>
            </a:r>
            <a:r>
              <a:rPr lang="en-US" sz="1700" b="1" dirty="0" err="1">
                <a:solidFill>
                  <a:srgbClr val="000000"/>
                </a:solidFill>
                <a:effectLst/>
                <a:latin typeface="Times New Roman" panose="02020603050405020304" pitchFamily="18" charset="0"/>
                <a:ea typeface="Times New Roman" panose="02020603050405020304" pitchFamily="18" charset="0"/>
              </a:rPr>
              <a:t>i</a:t>
            </a:r>
            <a:r>
              <a:rPr lang="en-US" sz="1700" b="1" dirty="0">
                <a:solidFill>
                  <a:srgbClr val="000000"/>
                </a:solidFill>
                <a:effectLst/>
                <a:latin typeface="Times New Roman" panose="02020603050405020304" pitchFamily="18" charset="0"/>
                <a:ea typeface="Times New Roman" panose="02020603050405020304" pitchFamily="18" charset="0"/>
              </a:rPr>
              <a:t> &lt; 1; </a:t>
            </a:r>
            <a:r>
              <a:rPr lang="en-US" sz="1700" b="1" dirty="0" err="1">
                <a:solidFill>
                  <a:srgbClr val="000000"/>
                </a:solidFill>
                <a:effectLst/>
                <a:latin typeface="Times New Roman" panose="02020603050405020304" pitchFamily="18" charset="0"/>
                <a:ea typeface="Times New Roman" panose="02020603050405020304" pitchFamily="18" charset="0"/>
              </a:rPr>
              <a:t>i</a:t>
            </a:r>
            <a:r>
              <a:rPr lang="en-US" sz="1700" b="1" dirty="0">
                <a:solidFill>
                  <a:srgbClr val="000000"/>
                </a:solidFill>
                <a:effectLst/>
                <a:latin typeface="Times New Roman" panose="02020603050405020304" pitchFamily="18" charset="0"/>
                <a:ea typeface="Times New Roman" panose="02020603050405020304" pitchFamily="18" charset="0"/>
              </a:rPr>
              <a:t>++) </a:t>
            </a:r>
            <a:endParaRPr lang="fr-FR" sz="1700" b="1" dirty="0">
              <a:solidFill>
                <a:srgbClr val="000000"/>
              </a:solidFill>
              <a:effectLst/>
              <a:latin typeface="Times New Roman" panose="02020603050405020304" pitchFamily="18" charset="0"/>
              <a:ea typeface="Times New Roman" panose="02020603050405020304" pitchFamily="18" charset="0"/>
            </a:endParaRPr>
          </a:p>
          <a:p>
            <a:pPr marL="735330" marR="2033270" indent="-6350" algn="just">
              <a:lnSpc>
                <a:spcPct val="103000"/>
              </a:lnSpc>
              <a:spcAft>
                <a:spcPts val="85"/>
              </a:spcAft>
            </a:pPr>
            <a:endParaRPr lang="fr-FR" sz="1700" dirty="0">
              <a:solidFill>
                <a:srgbClr val="000000"/>
              </a:solidFill>
              <a:effectLst/>
              <a:latin typeface="Times New Roman" panose="02020603050405020304" pitchFamily="18" charset="0"/>
              <a:ea typeface="Times New Roman" panose="02020603050405020304" pitchFamily="18" charset="0"/>
            </a:endParaRPr>
          </a:p>
        </p:txBody>
      </p:sp>
      <p:sp>
        <p:nvSpPr>
          <p:cNvPr id="12" name="ZoneTexte 11">
            <a:extLst>
              <a:ext uri="{FF2B5EF4-FFF2-40B4-BE49-F238E27FC236}">
                <a16:creationId xmlns:a16="http://schemas.microsoft.com/office/drawing/2014/main" id="{52330B5C-6117-4870-8814-69318D3D67B8}"/>
              </a:ext>
            </a:extLst>
          </p:cNvPr>
          <p:cNvSpPr txBox="1"/>
          <p:nvPr/>
        </p:nvSpPr>
        <p:spPr>
          <a:xfrm>
            <a:off x="265043" y="0"/>
            <a:ext cx="1378227" cy="461665"/>
          </a:xfrm>
          <a:prstGeom prst="rect">
            <a:avLst/>
          </a:prstGeom>
          <a:noFill/>
        </p:spPr>
        <p:txBody>
          <a:bodyPr wrap="square">
            <a:spAutoFit/>
          </a:bodyPr>
          <a:lstStyle/>
          <a:p>
            <a:r>
              <a:rPr lang="en-US" sz="2400" b="1" dirty="0">
                <a:solidFill>
                  <a:srgbClr val="000000"/>
                </a:solidFill>
                <a:latin typeface="+mj-lt"/>
              </a:rPr>
              <a:t>Code </a:t>
            </a:r>
            <a:endParaRPr lang="fr-FR" sz="3200" b="1" dirty="0">
              <a:latin typeface="+mj-lt"/>
            </a:endParaRPr>
          </a:p>
        </p:txBody>
      </p:sp>
      <p:sp>
        <p:nvSpPr>
          <p:cNvPr id="14" name="ZoneTexte 13">
            <a:extLst>
              <a:ext uri="{FF2B5EF4-FFF2-40B4-BE49-F238E27FC236}">
                <a16:creationId xmlns:a16="http://schemas.microsoft.com/office/drawing/2014/main" id="{5061DD58-726F-4DF7-9D0D-267DCBAD4FD8}"/>
              </a:ext>
            </a:extLst>
          </p:cNvPr>
          <p:cNvSpPr txBox="1"/>
          <p:nvPr/>
        </p:nvSpPr>
        <p:spPr>
          <a:xfrm>
            <a:off x="4061793" y="196201"/>
            <a:ext cx="5340625" cy="6274346"/>
          </a:xfrm>
          <a:prstGeom prst="rect">
            <a:avLst/>
          </a:prstGeom>
          <a:noFill/>
        </p:spPr>
        <p:txBody>
          <a:bodyPr wrap="square">
            <a:spAutoFit/>
          </a:bodyPr>
          <a:lstStyle/>
          <a:p>
            <a:pPr marL="6350" marR="1219835" indent="-6350">
              <a:lnSpc>
                <a:spcPct val="107000"/>
              </a:lnSpc>
              <a:spcAft>
                <a:spcPts val="770"/>
              </a:spcAft>
            </a:pPr>
            <a:r>
              <a:rPr lang="en-US" sz="1700" b="1" dirty="0">
                <a:solidFill>
                  <a:srgbClr val="002060"/>
                </a:solidFill>
                <a:latin typeface="+mj-lt"/>
                <a:ea typeface="Times New Roman" panose="02020603050405020304" pitchFamily="18" charset="0"/>
              </a:rPr>
              <a:t>Suite…</a:t>
            </a:r>
            <a:endParaRPr lang="en-US" sz="1700" b="1" dirty="0">
              <a:solidFill>
                <a:srgbClr val="002060"/>
              </a:solidFill>
              <a:effectLst/>
              <a:latin typeface="+mj-lt"/>
              <a:ea typeface="Times New Roman" panose="02020603050405020304" pitchFamily="18" charset="0"/>
            </a:endParaRPr>
          </a:p>
          <a:p>
            <a:pPr marL="6350" marR="1219835" indent="-6350">
              <a:lnSpc>
                <a:spcPct val="107000"/>
              </a:lnSpc>
              <a:spcAft>
                <a:spcPts val="770"/>
              </a:spcAft>
            </a:pPr>
            <a:r>
              <a:rPr lang="en-US" sz="1700" dirty="0">
                <a:solidFill>
                  <a:srgbClr val="000000"/>
                </a:solidFill>
                <a:effectLst/>
                <a:latin typeface="Times New Roman" panose="02020603050405020304" pitchFamily="18" charset="0"/>
                <a:ea typeface="Times New Roman" panose="02020603050405020304" pitchFamily="18" charset="0"/>
              </a:rPr>
              <a:t> {   </a:t>
            </a:r>
          </a:p>
          <a:p>
            <a:pPr marL="6350" marR="1219835" indent="-6350">
              <a:lnSpc>
                <a:spcPct val="107000"/>
              </a:lnSpc>
              <a:spcAft>
                <a:spcPts val="770"/>
              </a:spcAft>
            </a:pPr>
            <a:r>
              <a:rPr lang="en-US" sz="1700" dirty="0">
                <a:solidFill>
                  <a:srgbClr val="2B91AF"/>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d);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6446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e);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5493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f);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g);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p>
          <a:p>
            <a:pPr marL="6350" marR="18415" indent="-6350" algn="l">
              <a:lnSpc>
                <a:spcPct val="103000"/>
              </a:lnSpc>
              <a:spcAft>
                <a:spcPts val="85"/>
              </a:spcAft>
              <a:tabLst>
                <a:tab pos="728980" algn="ctr"/>
                <a:tab pos="1479550" algn="ctr"/>
              </a:tabLst>
            </a:pPr>
            <a:r>
              <a:rPr lang="en-US" sz="1600" dirty="0">
                <a:solidFill>
                  <a:srgbClr val="0000FF"/>
                </a:solidFill>
                <a:effectLst/>
                <a:latin typeface="Times New Roman" panose="02020603050405020304" pitchFamily="18" charset="0"/>
                <a:ea typeface="Times New Roman" panose="02020603050405020304" pitchFamily="18" charset="0"/>
              </a:rPr>
              <a:t>			for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FF"/>
                </a:solidFill>
                <a:effectLst/>
                <a:latin typeface="Times New Roman" panose="02020603050405020304" pitchFamily="18" charset="0"/>
                <a:ea typeface="Times New Roman" panose="02020603050405020304" pitchFamily="18" charset="0"/>
              </a:rPr>
              <a:t>int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 0;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&lt; 1;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a:t>
            </a:r>
            <a:endParaRPr lang="fr-FR" sz="1700" dirty="0">
              <a:solidFill>
                <a:srgbClr val="000000"/>
              </a:solidFill>
              <a:effectLst/>
              <a:latin typeface="Times New Roman" panose="02020603050405020304" pitchFamily="18" charset="0"/>
              <a:ea typeface="Times New Roman" panose="02020603050405020304" pitchFamily="18" charset="0"/>
            </a:endParaRPr>
          </a:p>
        </p:txBody>
      </p:sp>
      <p:cxnSp>
        <p:nvCxnSpPr>
          <p:cNvPr id="16" name="Connecteur droit 15">
            <a:extLst>
              <a:ext uri="{FF2B5EF4-FFF2-40B4-BE49-F238E27FC236}">
                <a16:creationId xmlns:a16="http://schemas.microsoft.com/office/drawing/2014/main" id="{DFE8765A-DCE2-4A83-AF06-4DE3B0F5E2D7}"/>
              </a:ext>
            </a:extLst>
          </p:cNvPr>
          <p:cNvCxnSpPr/>
          <p:nvPr/>
        </p:nvCxnSpPr>
        <p:spPr>
          <a:xfrm>
            <a:off x="4048541" y="460975"/>
            <a:ext cx="0" cy="5936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2A996F36-37AE-4D1C-99DC-A3E313B9085D}"/>
              </a:ext>
            </a:extLst>
          </p:cNvPr>
          <p:cNvCxnSpPr/>
          <p:nvPr/>
        </p:nvCxnSpPr>
        <p:spPr>
          <a:xfrm>
            <a:off x="8130208" y="460975"/>
            <a:ext cx="0" cy="5936048"/>
          </a:xfrm>
          <a:prstGeom prst="line">
            <a:avLst/>
          </a:prstGeom>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F2E8045C-87CE-4807-ACF9-4B7D9B60A38A}"/>
              </a:ext>
            </a:extLst>
          </p:cNvPr>
          <p:cNvSpPr txBox="1"/>
          <p:nvPr/>
        </p:nvSpPr>
        <p:spPr>
          <a:xfrm>
            <a:off x="8222973" y="387453"/>
            <a:ext cx="6096000" cy="6305188"/>
          </a:xfrm>
          <a:prstGeom prst="rect">
            <a:avLst/>
          </a:prstGeom>
          <a:noFill/>
        </p:spPr>
        <p:txBody>
          <a:bodyPr wrap="square">
            <a:spAutoFit/>
          </a:bodyPr>
          <a:lstStyle/>
          <a:p>
            <a:pPr marL="6350" marR="18415" indent="-6350">
              <a:lnSpc>
                <a:spcPct val="103000"/>
              </a:lnSpc>
              <a:spcAft>
                <a:spcPts val="85"/>
              </a:spcAft>
              <a:tabLst>
                <a:tab pos="728980" algn="ctr"/>
                <a:tab pos="2284730" algn="ctr"/>
              </a:tabLst>
            </a:pPr>
            <a:r>
              <a:rPr lang="en-US" sz="1700" b="1" dirty="0">
                <a:solidFill>
                  <a:srgbClr val="002060"/>
                </a:solidFill>
                <a:latin typeface="+mj-lt"/>
                <a:ea typeface="Times New Roman" panose="02020603050405020304" pitchFamily="18" charset="0"/>
              </a:rPr>
              <a:t>Suite…</a:t>
            </a:r>
            <a:endParaRPr lang="en-US" sz="1700" b="1" dirty="0">
              <a:solidFill>
                <a:srgbClr val="002060"/>
              </a:solidFill>
              <a:effectLst/>
              <a:latin typeface="+mj-lt"/>
              <a:ea typeface="Times New Roman" panose="02020603050405020304" pitchFamily="18" charset="0"/>
            </a:endParaRPr>
          </a:p>
          <a:p>
            <a:pPr marL="6350" marR="18415" indent="-6350" algn="l">
              <a:lnSpc>
                <a:spcPct val="103000"/>
              </a:lnSpc>
              <a:spcAft>
                <a:spcPts val="85"/>
              </a:spcAft>
              <a:tabLst>
                <a:tab pos="728980" algn="ctr"/>
                <a:tab pos="2284730" algn="ctr"/>
              </a:tabLst>
            </a:pPr>
            <a:endParaRPr lang="fr-FR" sz="1700" dirty="0">
              <a:solidFill>
                <a:srgbClr val="000000"/>
              </a:solidFill>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h);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536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j = 0; j &lt; 1; </a:t>
            </a:r>
            <a:r>
              <a:rPr lang="en-US" sz="1700" dirty="0" err="1">
                <a:solidFill>
                  <a:srgbClr val="000000"/>
                </a:solidFill>
                <a:effectLst/>
                <a:latin typeface="Times New Roman" panose="02020603050405020304" pitchFamily="18" charset="0"/>
                <a:ea typeface="Times New Roman" panose="02020603050405020304" pitchFamily="18" charset="0"/>
              </a:rPr>
              <a:t>j++</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728980" marR="18415" indent="-6350" algn="l">
              <a:lnSpc>
                <a:spcPct val="107000"/>
              </a:lnSpc>
              <a:spcAft>
                <a:spcPts val="85"/>
              </a:spcAft>
            </a:pP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4985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4985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j);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for</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0000FF"/>
                </a:solidFill>
                <a:effectLst/>
                <a:latin typeface="Times New Roman" panose="02020603050405020304" pitchFamily="18" charset="0"/>
                <a:ea typeface="Times New Roman" panose="02020603050405020304" pitchFamily="18" charset="0"/>
              </a:rPr>
              <a:t>int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 0;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&lt; 1;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p>
          <a:p>
            <a:pPr marL="6350" marR="18415" indent="-6350" algn="l">
              <a:lnSpc>
                <a:spcPct val="103000"/>
              </a:lnSpc>
              <a:spcAft>
                <a:spcPts val="85"/>
              </a:spcAft>
              <a:tabLst>
                <a:tab pos="728980" algn="ctr"/>
                <a:tab pos="1479550" algn="ctr"/>
              </a:tabLst>
            </a:pPr>
            <a:r>
              <a:rPr lang="en-US" sz="1700" dirty="0">
                <a:solidFill>
                  <a:srgbClr val="000000"/>
                </a:solidFill>
                <a:effectLst/>
                <a:latin typeface="Times New Roman" panose="02020603050405020304" pitchFamily="18" charset="0"/>
                <a:ea typeface="Times New Roman" panose="02020603050405020304" pitchFamily="18" charset="0"/>
              </a:rPr>
              <a:t>{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Thread</a:t>
            </a:r>
            <a:r>
              <a:rPr lang="en-US" sz="1700" dirty="0" err="1">
                <a:solidFill>
                  <a:srgbClr val="000000"/>
                </a:solidFill>
                <a:effectLst/>
                <a:latin typeface="Times New Roman" panose="02020603050405020304" pitchFamily="18" charset="0"/>
                <a:ea typeface="Times New Roman" panose="02020603050405020304" pitchFamily="18" charset="0"/>
              </a:rPr>
              <a:t>.Sleep</a:t>
            </a:r>
            <a:r>
              <a:rPr lang="en-US" sz="1700" dirty="0">
                <a:solidFill>
                  <a:srgbClr val="000000"/>
                </a:solidFill>
                <a:effectLst/>
                <a:latin typeface="Times New Roman" panose="02020603050405020304" pitchFamily="18" charset="0"/>
                <a:ea typeface="Times New Roman" panose="02020603050405020304" pitchFamily="18" charset="0"/>
              </a:rPr>
              <a:t>(300);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2B91AF"/>
                </a:solidFill>
                <a:effectLst/>
                <a:latin typeface="Times New Roman" panose="02020603050405020304" pitchFamily="18" charset="0"/>
                <a:ea typeface="Times New Roman" panose="02020603050405020304" pitchFamily="18" charset="0"/>
              </a:rPr>
              <a:t>TextBoxHelper</a:t>
            </a:r>
            <a:r>
              <a:rPr lang="en-US" sz="1700" dirty="0" err="1">
                <a:solidFill>
                  <a:srgbClr val="000000"/>
                </a:solidFill>
                <a:effectLst/>
                <a:latin typeface="Times New Roman" panose="02020603050405020304" pitchFamily="18" charset="0"/>
                <a:ea typeface="Times New Roman" panose="02020603050405020304" pitchFamily="18" charset="0"/>
              </a:rPr>
              <a:t>.AddChar</a:t>
            </a:r>
            <a:r>
              <a:rPr lang="en-US" sz="1700" dirty="0">
                <a:solidFill>
                  <a:srgbClr val="000000"/>
                </a:solidFill>
                <a:effectLst/>
                <a:latin typeface="Times New Roman" panose="02020603050405020304" pitchFamily="18" charset="0"/>
                <a:ea typeface="Times New Roman" panose="02020603050405020304" pitchFamily="18" charset="0"/>
              </a:rPr>
              <a:t>(tb, k);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700" dirty="0">
                <a:solidFill>
                  <a:srgbClr val="000000"/>
                </a:solidFill>
                <a:effectLst/>
                <a:latin typeface="Calibri" panose="020F0502020204030204" pitchFamily="34" charset="0"/>
                <a:ea typeface="Calibri" panose="020F0502020204030204" pitchFamily="34" charset="0"/>
              </a:rPr>
              <a:t>	</a:t>
            </a:r>
            <a:r>
              <a:rPr lang="en-US" sz="1700" dirty="0">
                <a:solidFill>
                  <a:srgbClr val="000000"/>
                </a:solidFill>
                <a:effectLst/>
                <a:latin typeface="Arial" panose="020B0604020202020204" pitchFamily="34" charset="0"/>
                <a:ea typeface="Arial" panose="020B0604020202020204" pitchFamily="34" charset="0"/>
              </a:rPr>
              <a:t> 	</a:t>
            </a:r>
            <a:r>
              <a:rPr lang="en-US" sz="1700" dirty="0">
                <a:solidFill>
                  <a:srgbClr val="000000"/>
                </a:solidFill>
                <a:effectLst/>
                <a:latin typeface="Times New Roman" panose="02020603050405020304" pitchFamily="18" charset="0"/>
                <a:ea typeface="Times New Roman" panose="02020603050405020304" pitchFamily="18" charset="0"/>
              </a:rPr>
              <a:t>            } </a:t>
            </a:r>
            <a:endParaRPr lang="fr-FR" sz="17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endParaRPr lang="fr-FR" dirty="0"/>
          </a:p>
        </p:txBody>
      </p:sp>
    </p:spTree>
    <p:extLst>
      <p:ext uri="{BB962C8B-B14F-4D97-AF65-F5344CB8AC3E}">
        <p14:creationId xmlns:p14="http://schemas.microsoft.com/office/powerpoint/2010/main" val="66797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2B414FE6-4F51-4972-8F29-7B5A7206EDCD}"/>
              </a:ext>
            </a:extLst>
          </p:cNvPr>
          <p:cNvSpPr txBox="1"/>
          <p:nvPr/>
        </p:nvSpPr>
        <p:spPr>
          <a:xfrm>
            <a:off x="0" y="35195"/>
            <a:ext cx="7301948" cy="6287875"/>
          </a:xfrm>
          <a:prstGeom prst="rect">
            <a:avLst/>
          </a:prstGeom>
          <a:noFill/>
        </p:spPr>
        <p:txBody>
          <a:bodyPr wrap="square">
            <a:spAutoFit/>
          </a:bodyPr>
          <a:lstStyle/>
          <a:p>
            <a:pPr marL="6350" marR="18415" indent="-6350">
              <a:lnSpc>
                <a:spcPct val="103000"/>
              </a:lnSpc>
              <a:spcAft>
                <a:spcPts val="85"/>
              </a:spcAft>
              <a:tabLst>
                <a:tab pos="728980" algn="ctr"/>
                <a:tab pos="1479550" algn="ctr"/>
              </a:tabLst>
            </a:pPr>
            <a:r>
              <a:rPr lang="en-US" b="1" dirty="0">
                <a:solidFill>
                  <a:srgbClr val="002060"/>
                </a:solidFill>
                <a:latin typeface="+mj-lt"/>
                <a:ea typeface="Times New Roman" panose="02020603050405020304" pitchFamily="18" charset="0"/>
              </a:rPr>
              <a:t>Suite…</a:t>
            </a:r>
            <a:endParaRPr lang="en-US" b="1" dirty="0">
              <a:solidFill>
                <a:srgbClr val="002060"/>
              </a:solidFill>
              <a:effectLst/>
              <a:latin typeface="+mj-lt"/>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735330" marR="41275" indent="-6350" algn="just">
              <a:lnSpc>
                <a:spcPct val="103000"/>
              </a:lnSpc>
              <a:spcAft>
                <a:spcPts val="85"/>
              </a:spcAft>
            </a:pP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l); } 	    </a:t>
            </a:r>
          </a:p>
          <a:p>
            <a:pPr marL="73533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m);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n);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p>
          <a:p>
            <a:pPr marL="6350" marR="18415" indent="-6350" algn="l">
              <a:lnSpc>
                <a:spcPct val="103000"/>
              </a:lnSpc>
              <a:spcAft>
                <a:spcPts val="85"/>
              </a:spcAft>
              <a:tabLst>
                <a:tab pos="728980" algn="ctr"/>
                <a:tab pos="2284730" algn="ctr"/>
              </a:tabLst>
            </a:pP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o);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p>
          <a:p>
            <a:pPr marL="6350" marR="18415" indent="-6350" algn="l">
              <a:lnSpc>
                <a:spcPct val="103000"/>
              </a:lnSpc>
              <a:spcAft>
                <a:spcPts val="85"/>
              </a:spcAft>
              <a:tabLst>
                <a:tab pos="728980" algn="ctr"/>
                <a:tab pos="1479550" algn="ctr"/>
              </a:tabLs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endParaRPr lang="fr-FR" sz="2000" dirty="0">
              <a:solidFill>
                <a:srgbClr val="000000"/>
              </a:solidFill>
              <a:effectLst/>
              <a:latin typeface="Times New Roman" panose="02020603050405020304" pitchFamily="18" charset="0"/>
              <a:ea typeface="Times New Roman" panose="02020603050405020304" pitchFamily="18" charset="0"/>
            </a:endParaRPr>
          </a:p>
        </p:txBody>
      </p:sp>
      <p:cxnSp>
        <p:nvCxnSpPr>
          <p:cNvPr id="9" name="Connecteur droit 8">
            <a:extLst>
              <a:ext uri="{FF2B5EF4-FFF2-40B4-BE49-F238E27FC236}">
                <a16:creationId xmlns:a16="http://schemas.microsoft.com/office/drawing/2014/main" id="{CCD0C6EF-062B-449F-A7C2-6CC07AFE203F}"/>
              </a:ext>
            </a:extLst>
          </p:cNvPr>
          <p:cNvCxnSpPr>
            <a:cxnSpLocks/>
          </p:cNvCxnSpPr>
          <p:nvPr/>
        </p:nvCxnSpPr>
        <p:spPr>
          <a:xfrm>
            <a:off x="5811080" y="51665"/>
            <a:ext cx="0" cy="635033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7F9A696F-49EE-440C-ABCC-5ABA73BCD892}"/>
              </a:ext>
            </a:extLst>
          </p:cNvPr>
          <p:cNvSpPr txBox="1"/>
          <p:nvPr/>
        </p:nvSpPr>
        <p:spPr>
          <a:xfrm>
            <a:off x="6096000" y="51665"/>
            <a:ext cx="6096000" cy="6926768"/>
          </a:xfrm>
          <a:prstGeom prst="rect">
            <a:avLst/>
          </a:prstGeom>
          <a:noFill/>
        </p:spPr>
        <p:txBody>
          <a:bodyPr wrap="square">
            <a:spAutoFit/>
          </a:bodyPr>
          <a:lstStyle/>
          <a:p>
            <a:pPr marL="6350" marR="18415" indent="-6350">
              <a:lnSpc>
                <a:spcPct val="103000"/>
              </a:lnSpc>
              <a:spcAft>
                <a:spcPts val="85"/>
              </a:spcAft>
              <a:tabLst>
                <a:tab pos="728980" algn="ctr"/>
                <a:tab pos="2284730" algn="ctr"/>
              </a:tabLst>
            </a:pPr>
            <a:r>
              <a:rPr lang="en-US" b="1" dirty="0">
                <a:solidFill>
                  <a:srgbClr val="002060"/>
                </a:solidFill>
                <a:latin typeface="+mj-lt"/>
                <a:ea typeface="Times New Roman" panose="02020603050405020304" pitchFamily="18" charset="0"/>
              </a:rPr>
              <a:t>Suite…</a:t>
            </a:r>
            <a:endParaRPr lang="en-US" b="1" dirty="0">
              <a:solidFill>
                <a:srgbClr val="002060"/>
              </a:solidFill>
              <a:effectLst/>
              <a:latin typeface="+mj-lt"/>
              <a:ea typeface="Times New Roman" panose="02020603050405020304" pitchFamily="18" charset="0"/>
            </a:endParaRPr>
          </a:p>
          <a:p>
            <a:pPr marL="6350" marR="18415" indent="-6350" algn="l">
              <a:lnSpc>
                <a:spcPct val="103000"/>
              </a:lnSpc>
              <a:spcAft>
                <a:spcPts val="85"/>
              </a:spcAft>
              <a:tabLst>
                <a:tab pos="728980" algn="ctr"/>
                <a:tab pos="2284730" algn="ctr"/>
              </a:tabLst>
            </a:pPr>
            <a:endParaRPr lang="en-US"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p);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q);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5493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r);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6001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s);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Arial" panose="020B0604020202020204" pitchFamily="34" charset="0"/>
                <a:ea typeface="Arial" panose="020B0604020202020204" pitchFamily="34" charset="0"/>
              </a:rPr>
              <a:t> 	</a:t>
            </a: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18415" indent="-6350" algn="l">
              <a:lnSpc>
                <a:spcPct val="103000"/>
              </a:lnSpc>
              <a:spcAft>
                <a:spcPts val="85"/>
              </a:spcAft>
              <a:tabLst>
                <a:tab pos="728980" algn="ctr"/>
                <a:tab pos="2284730" algn="ctr"/>
              </a:tabLst>
            </a:pPr>
            <a:endParaRPr lang="fr-FR" sz="2000" dirty="0"/>
          </a:p>
        </p:txBody>
      </p:sp>
    </p:spTree>
    <p:extLst>
      <p:ext uri="{BB962C8B-B14F-4D97-AF65-F5344CB8AC3E}">
        <p14:creationId xmlns:p14="http://schemas.microsoft.com/office/powerpoint/2010/main" val="102687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6112A253-DEA6-418D-AD0A-C70142C729B6}"/>
              </a:ext>
            </a:extLst>
          </p:cNvPr>
          <p:cNvSpPr txBox="1"/>
          <p:nvPr/>
        </p:nvSpPr>
        <p:spPr>
          <a:xfrm>
            <a:off x="-26504" y="30747"/>
            <a:ext cx="6122504" cy="5933804"/>
          </a:xfrm>
          <a:prstGeom prst="rect">
            <a:avLst/>
          </a:prstGeom>
          <a:noFill/>
        </p:spPr>
        <p:txBody>
          <a:bodyPr wrap="square">
            <a:spAutoFit/>
          </a:bodyPr>
          <a:lstStyle/>
          <a:p>
            <a:pPr marL="6350" marR="18415" indent="-6350">
              <a:lnSpc>
                <a:spcPct val="103000"/>
              </a:lnSpc>
              <a:spcAft>
                <a:spcPts val="85"/>
              </a:spcAft>
              <a:tabLst>
                <a:tab pos="728980" algn="ctr"/>
                <a:tab pos="1479550" algn="ctr"/>
              </a:tabLst>
            </a:pPr>
            <a:r>
              <a:rPr lang="en-US" b="1" dirty="0">
                <a:latin typeface="+mj-lt"/>
                <a:ea typeface="Times New Roman" panose="02020603050405020304" pitchFamily="18" charset="0"/>
              </a:rPr>
              <a:t>Suite…</a:t>
            </a:r>
            <a:endParaRPr lang="en-US" b="1" dirty="0">
              <a:effectLst/>
              <a:latin typeface="+mj-lt"/>
              <a:ea typeface="Times New Roman" panose="02020603050405020304" pitchFamily="18" charset="0"/>
            </a:endParaRPr>
          </a:p>
          <a:p>
            <a:pPr marL="6350" marR="18415" indent="-6350" algn="l">
              <a:lnSpc>
                <a:spcPct val="103000"/>
              </a:lnSpc>
              <a:spcAft>
                <a:spcPts val="85"/>
              </a:spcAft>
              <a:tabLst>
                <a:tab pos="728980" algn="ctr"/>
                <a:tab pos="1479550" algn="ctr"/>
              </a:tabLst>
            </a:pPr>
            <a:endParaRPr lang="en-US"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49855"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735330" marR="41275" indent="-6350" algn="just">
              <a:lnSpc>
                <a:spcPct val="103000"/>
              </a:lnSpc>
              <a:spcAft>
                <a:spcPts val="85"/>
              </a:spcAft>
            </a:pP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u); }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1177290" marR="41275" indent="-6350" algn="just">
              <a:lnSpc>
                <a:spcPct val="103000"/>
              </a:lnSpc>
              <a:spcAft>
                <a:spcPts val="85"/>
              </a:spcAft>
            </a:pP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v);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FF"/>
                </a:solidFill>
                <a:effectLst/>
                <a:latin typeface="Times New Roman" panose="02020603050405020304" pitchFamily="18" charset="0"/>
                <a:ea typeface="Times New Roman" panose="02020603050405020304" pitchFamily="18" charset="0"/>
              </a:rPr>
              <a:t>int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 0;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&lt; 1; </a:t>
            </a:r>
            <a:r>
              <a:rPr lang="en-US" dirty="0" err="1">
                <a:solidFill>
                  <a:srgbClr val="000000"/>
                </a:solidFill>
                <a:effectLst/>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 </a:t>
            </a:r>
          </a:p>
          <a:p>
            <a:pPr marL="6350" marR="18415" indent="-6350" algn="l">
              <a:lnSpc>
                <a:spcPct val="103000"/>
              </a:lnSpc>
              <a:spcAft>
                <a:spcPts val="85"/>
              </a:spcAft>
              <a:tabLst>
                <a:tab pos="728980" algn="ctr"/>
                <a:tab pos="1479550" algn="ctr"/>
              </a:tabLst>
            </a:pPr>
            <a:r>
              <a:rPr lang="en-US" dirty="0">
                <a:solidFill>
                  <a:srgbClr val="000000"/>
                </a:solidFill>
                <a:effectLst/>
                <a:latin typeface="Times New Roman" panose="02020603050405020304" pitchFamily="18" charset="0"/>
                <a:ea typeface="Times New Roman" panose="02020603050405020304" pitchFamily="18" charset="0"/>
              </a:rPr>
              <a:t>{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Thread</a:t>
            </a:r>
            <a:r>
              <a:rPr lang="en-US" dirty="0" err="1">
                <a:solidFill>
                  <a:srgbClr val="000000"/>
                </a:solidFill>
                <a:effectLst/>
                <a:latin typeface="Times New Roman" panose="02020603050405020304" pitchFamily="18" charset="0"/>
                <a:ea typeface="Times New Roman" panose="02020603050405020304" pitchFamily="18" charset="0"/>
              </a:rPr>
              <a:t>.Sleep</a:t>
            </a:r>
            <a:r>
              <a:rPr lang="en-US" dirty="0">
                <a:solidFill>
                  <a:srgbClr val="000000"/>
                </a:solidFill>
                <a:effectLst/>
                <a:latin typeface="Times New Roman" panose="02020603050405020304" pitchFamily="18" charset="0"/>
                <a:ea typeface="Times New Roman" panose="02020603050405020304" pitchFamily="18" charset="0"/>
              </a:rPr>
              <a:t>(300);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8986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2B91AF"/>
                </a:solidFill>
                <a:effectLst/>
                <a:latin typeface="Times New Roman" panose="02020603050405020304" pitchFamily="18" charset="0"/>
                <a:ea typeface="Times New Roman" panose="02020603050405020304" pitchFamily="18" charset="0"/>
              </a:rPr>
              <a:t>TextBoxHelper</a:t>
            </a:r>
            <a:r>
              <a:rPr lang="en-US" dirty="0" err="1">
                <a:solidFill>
                  <a:srgbClr val="000000"/>
                </a:solidFill>
                <a:effectLst/>
                <a:latin typeface="Times New Roman" panose="02020603050405020304" pitchFamily="18" charset="0"/>
                <a:ea typeface="Times New Roman" panose="02020603050405020304" pitchFamily="18" charset="0"/>
              </a:rPr>
              <a:t>.AddChar</a:t>
            </a:r>
            <a:r>
              <a:rPr lang="en-US" dirty="0">
                <a:solidFill>
                  <a:srgbClr val="000000"/>
                </a:solidFill>
                <a:effectLst/>
                <a:latin typeface="Times New Roman" panose="02020603050405020304" pitchFamily="18" charset="0"/>
                <a:ea typeface="Times New Roman" panose="02020603050405020304" pitchFamily="18" charset="0"/>
              </a:rPr>
              <a:t>(tb, w);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Arial" panose="020B0604020202020204" pitchFamily="34" charset="0"/>
                <a:ea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            } </a:t>
            </a:r>
            <a:endParaRPr lang="fr-FR"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endParaRPr lang="fr-FR" sz="1700" dirty="0"/>
          </a:p>
        </p:txBody>
      </p:sp>
      <p:cxnSp>
        <p:nvCxnSpPr>
          <p:cNvPr id="10" name="Connecteur droit 9">
            <a:extLst>
              <a:ext uri="{FF2B5EF4-FFF2-40B4-BE49-F238E27FC236}">
                <a16:creationId xmlns:a16="http://schemas.microsoft.com/office/drawing/2014/main" id="{B6C6105F-870B-4C55-9814-72847EEF9AEE}"/>
              </a:ext>
            </a:extLst>
          </p:cNvPr>
          <p:cNvCxnSpPr>
            <a:cxnSpLocks/>
          </p:cNvCxnSpPr>
          <p:nvPr/>
        </p:nvCxnSpPr>
        <p:spPr>
          <a:xfrm>
            <a:off x="5811080" y="30747"/>
            <a:ext cx="0" cy="63326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98BD2AB5-40C8-4C6A-ADB9-7E637CE67D4F}"/>
              </a:ext>
            </a:extLst>
          </p:cNvPr>
          <p:cNvSpPr txBox="1"/>
          <p:nvPr/>
        </p:nvSpPr>
        <p:spPr>
          <a:xfrm>
            <a:off x="6096000" y="112888"/>
            <a:ext cx="6096000" cy="6044475"/>
          </a:xfrm>
          <a:prstGeom prst="rect">
            <a:avLst/>
          </a:prstGeom>
          <a:noFill/>
        </p:spPr>
        <p:txBody>
          <a:bodyPr wrap="square">
            <a:spAutoFit/>
          </a:bodyPr>
          <a:lstStyle/>
          <a:p>
            <a:pPr marL="6350" marR="18415" indent="-6350" algn="l">
              <a:lnSpc>
                <a:spcPct val="103000"/>
              </a:lnSpc>
              <a:spcAft>
                <a:spcPts val="85"/>
              </a:spcAft>
              <a:tabLst>
                <a:tab pos="728980" algn="ctr"/>
                <a:tab pos="1479550" algn="ctr"/>
              </a:tabLst>
            </a:pPr>
            <a:r>
              <a:rPr lang="en-US" dirty="0">
                <a:solidFill>
                  <a:srgbClr val="000000"/>
                </a:solidFill>
                <a:latin typeface="Times New Roman" panose="02020603050405020304" pitchFamily="18" charset="0"/>
                <a:ea typeface="Times New Roman" panose="02020603050405020304" pitchFamily="18" charset="0"/>
              </a:rPr>
              <a:t>Fin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for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 0;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&lt; 1;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a:t>
            </a:r>
            <a:r>
              <a:rPr lang="en-US" sz="1800" dirty="0" err="1">
                <a:solidFill>
                  <a:srgbClr val="000000"/>
                </a:solidFill>
                <a:effectLst/>
                <a:latin typeface="Times New Roman" panose="02020603050405020304" pitchFamily="18" charset="0"/>
                <a:ea typeface="Times New Roman" panose="02020603050405020304" pitchFamily="18" charset="0"/>
              </a:rPr>
              <a:t>.Sleep</a:t>
            </a:r>
            <a:r>
              <a:rPr lang="en-US" sz="1800" dirty="0">
                <a:solidFill>
                  <a:srgbClr val="000000"/>
                </a:solidFill>
                <a:effectLst/>
                <a:latin typeface="Times New Roman" panose="02020603050405020304" pitchFamily="18" charset="0"/>
                <a:ea typeface="Times New Roman" panose="02020603050405020304" pitchFamily="18" charset="0"/>
              </a:rPr>
              <a:t>(300);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7017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TextBoxHelper</a:t>
            </a:r>
            <a:r>
              <a:rPr lang="en-US" sz="1800" dirty="0" err="1">
                <a:solidFill>
                  <a:srgbClr val="000000"/>
                </a:solidFill>
                <a:effectLst/>
                <a:latin typeface="Times New Roman" panose="02020603050405020304" pitchFamily="18" charset="0"/>
                <a:ea typeface="Times New Roman" panose="02020603050405020304" pitchFamily="18" charset="0"/>
              </a:rPr>
              <a:t>.AddChar</a:t>
            </a:r>
            <a:r>
              <a:rPr lang="en-US" sz="1800" dirty="0">
                <a:solidFill>
                  <a:srgbClr val="000000"/>
                </a:solidFill>
                <a:effectLst/>
                <a:latin typeface="Times New Roman" panose="02020603050405020304" pitchFamily="18" charset="0"/>
                <a:ea typeface="Times New Roman" panose="02020603050405020304" pitchFamily="18" charset="0"/>
              </a:rPr>
              <a:t>(tb, x);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for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 0;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&lt; 1;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a:t>
            </a:r>
            <a:r>
              <a:rPr lang="en-US" sz="1800" dirty="0" err="1">
                <a:solidFill>
                  <a:srgbClr val="000000"/>
                </a:solidFill>
                <a:effectLst/>
                <a:latin typeface="Times New Roman" panose="02020603050405020304" pitchFamily="18" charset="0"/>
                <a:ea typeface="Times New Roman" panose="02020603050405020304" pitchFamily="18" charset="0"/>
              </a:rPr>
              <a:t>.Sleep</a:t>
            </a:r>
            <a:r>
              <a:rPr lang="en-US" sz="1800" dirty="0">
                <a:solidFill>
                  <a:srgbClr val="000000"/>
                </a:solidFill>
                <a:effectLst/>
                <a:latin typeface="Times New Roman" panose="02020603050405020304" pitchFamily="18" charset="0"/>
                <a:ea typeface="Times New Roman" panose="02020603050405020304" pitchFamily="18" charset="0"/>
              </a:rPr>
              <a:t>(300);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6890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TextBoxHelper</a:t>
            </a:r>
            <a:r>
              <a:rPr lang="en-US" sz="1800" dirty="0" err="1">
                <a:solidFill>
                  <a:srgbClr val="000000"/>
                </a:solidFill>
                <a:effectLst/>
                <a:latin typeface="Times New Roman" panose="02020603050405020304" pitchFamily="18" charset="0"/>
                <a:ea typeface="Times New Roman" panose="02020603050405020304" pitchFamily="18" charset="0"/>
              </a:rPr>
              <a:t>.AddChar</a:t>
            </a:r>
            <a:r>
              <a:rPr lang="en-US" sz="1800" dirty="0">
                <a:solidFill>
                  <a:srgbClr val="000000"/>
                </a:solidFill>
                <a:effectLst/>
                <a:latin typeface="Times New Roman" panose="02020603050405020304" pitchFamily="18" charset="0"/>
                <a:ea typeface="Times New Roman" panose="02020603050405020304" pitchFamily="18" charset="0"/>
              </a:rPr>
              <a:t>(tb, y);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8473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for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FF"/>
                </a:solidFill>
                <a:effectLst/>
                <a:latin typeface="Times New Roman" panose="02020603050405020304" pitchFamily="18" charset="0"/>
                <a:ea typeface="Times New Roman" panose="02020603050405020304" pitchFamily="18" charset="0"/>
              </a:rPr>
              <a:t>int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 0;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&lt; 1;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21488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Thread</a:t>
            </a:r>
            <a:r>
              <a:rPr lang="en-US" sz="1800" dirty="0" err="1">
                <a:solidFill>
                  <a:srgbClr val="000000"/>
                </a:solidFill>
                <a:effectLst/>
                <a:latin typeface="Times New Roman" panose="02020603050405020304" pitchFamily="18" charset="0"/>
                <a:ea typeface="Times New Roman" panose="02020603050405020304" pitchFamily="18" charset="0"/>
              </a:rPr>
              <a:t>.Sleep</a:t>
            </a:r>
            <a:r>
              <a:rPr lang="en-US" sz="1800" dirty="0">
                <a:solidFill>
                  <a:srgbClr val="000000"/>
                </a:solidFill>
                <a:effectLst/>
                <a:latin typeface="Times New Roman" panose="02020603050405020304" pitchFamily="18" charset="0"/>
                <a:ea typeface="Times New Roman" panose="02020603050405020304" pitchFamily="18" charset="0"/>
              </a:rPr>
              <a:t>(300);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264223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2B91AF"/>
                </a:solidFill>
                <a:effectLst/>
                <a:latin typeface="Times New Roman" panose="02020603050405020304" pitchFamily="18" charset="0"/>
                <a:ea typeface="Times New Roman" panose="02020603050405020304" pitchFamily="18" charset="0"/>
              </a:rPr>
              <a:t>TextBoxHelper</a:t>
            </a:r>
            <a:r>
              <a:rPr lang="en-US" sz="1800" dirty="0" err="1">
                <a:solidFill>
                  <a:srgbClr val="000000"/>
                </a:solidFill>
                <a:effectLst/>
                <a:latin typeface="Times New Roman" panose="02020603050405020304" pitchFamily="18" charset="0"/>
                <a:ea typeface="Times New Roman" panose="02020603050405020304" pitchFamily="18" charset="0"/>
              </a:rPr>
              <a:t>.AddChar</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rPr>
              <a:t>tb,z</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79550"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728980" marR="18415" indent="-6350" algn="l">
              <a:lnSpc>
                <a:spcPct val="107000"/>
              </a:lnSpc>
              <a:spcAft>
                <a:spcPts val="85"/>
              </a:spcAft>
            </a:pP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728980" algn="ctr"/>
                <a:tab pos="141287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6350" marR="18415" indent="-6350" algn="l">
              <a:lnSpc>
                <a:spcPct val="103000"/>
              </a:lnSpc>
              <a:spcAft>
                <a:spcPts val="85"/>
              </a:spcAft>
              <a:tabLst>
                <a:tab pos="271780" algn="ctr"/>
                <a:tab pos="763905" algn="ctr"/>
              </a:tabLst>
            </a:pPr>
            <a:r>
              <a:rPr lang="en-US" sz="14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marL="271780" marR="18415" indent="-6350" algn="l">
              <a:lnSpc>
                <a:spcPct val="107000"/>
              </a:lnSpc>
              <a:spcAft>
                <a:spcPts val="85"/>
              </a:spcAft>
            </a:pPr>
            <a:r>
              <a:rPr lang="en-US"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924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224395-779D-47CB-9A83-B3FBE63FA8E5}"/>
              </a:ext>
            </a:extLst>
          </p:cNvPr>
          <p:cNvSpPr>
            <a:spLocks noGrp="1"/>
          </p:cNvSpPr>
          <p:nvPr>
            <p:ph type="title"/>
          </p:nvPr>
        </p:nvSpPr>
        <p:spPr/>
        <p:txBody>
          <a:bodyPr/>
          <a:lstStyle/>
          <a:p>
            <a:r>
              <a:rPr lang="fr-FR" dirty="0"/>
              <a:t>Solution b </a:t>
            </a:r>
          </a:p>
        </p:txBody>
      </p:sp>
      <p:sp>
        <p:nvSpPr>
          <p:cNvPr id="3" name="Espace réservé du contenu 2">
            <a:extLst>
              <a:ext uri="{FF2B5EF4-FFF2-40B4-BE49-F238E27FC236}">
                <a16:creationId xmlns:a16="http://schemas.microsoft.com/office/drawing/2014/main" id="{A14F451C-ACBC-494F-B514-D38AC76A349C}"/>
              </a:ext>
            </a:extLst>
          </p:cNvPr>
          <p:cNvSpPr>
            <a:spLocks noGrp="1"/>
          </p:cNvSpPr>
          <p:nvPr>
            <p:ph sz="half" idx="1"/>
          </p:nvPr>
        </p:nvSpPr>
        <p:spPr/>
        <p:txBody>
          <a:bodyPr/>
          <a:lstStyle/>
          <a:p>
            <a:pPr marL="269240" marR="41275" indent="-6350">
              <a:lnSpc>
                <a:spcPct val="103000"/>
              </a:lnSpc>
              <a:spcAft>
                <a:spcPts val="85"/>
              </a:spcAft>
            </a:pPr>
            <a:r>
              <a:rPr lang="en-US" sz="1800" spc="-150" dirty="0">
                <a:solidFill>
                  <a:srgbClr val="000000"/>
                </a:solidFill>
                <a:effectLst/>
                <a:ea typeface="Times New Roman" panose="02020603050405020304" pitchFamily="18" charset="0"/>
              </a:rPr>
              <a:t>Next, we use a new application </a:t>
            </a:r>
            <a:r>
              <a:rPr lang="en-US" sz="1800" spc="-150" dirty="0" err="1">
                <a:solidFill>
                  <a:srgbClr val="000000"/>
                </a:solidFill>
                <a:effectLst/>
                <a:ea typeface="Times New Roman" panose="02020603050405020304" pitchFamily="18" charset="0"/>
              </a:rPr>
              <a:t>SynchronizedBalls</a:t>
            </a:r>
            <a:r>
              <a:rPr lang="en-US" sz="1800" spc="-150" dirty="0">
                <a:solidFill>
                  <a:srgbClr val="000000"/>
                </a:solidFill>
                <a:effectLst/>
                <a:ea typeface="Times New Roman" panose="02020603050405020304" pitchFamily="18" charset="0"/>
              </a:rPr>
              <a:t> in which the concurrency problems can be shown in a more graphical way.  This application has the following screen:  </a:t>
            </a:r>
            <a:endParaRPr lang="fr-FR" sz="1800" spc="-150" dirty="0">
              <a:solidFill>
                <a:srgbClr val="000000"/>
              </a:solidFill>
              <a:effectLst/>
              <a:ea typeface="Times New Roman" panose="02020603050405020304" pitchFamily="18" charset="0"/>
            </a:endParaRPr>
          </a:p>
          <a:p>
            <a:endParaRPr lang="fr-FR" dirty="0"/>
          </a:p>
        </p:txBody>
      </p:sp>
      <p:sp>
        <p:nvSpPr>
          <p:cNvPr id="4" name="Espace réservé du contenu 3">
            <a:extLst>
              <a:ext uri="{FF2B5EF4-FFF2-40B4-BE49-F238E27FC236}">
                <a16:creationId xmlns:a16="http://schemas.microsoft.com/office/drawing/2014/main" id="{2FE7A224-E404-40A5-9612-4926919C0CC2}"/>
              </a:ext>
            </a:extLst>
          </p:cNvPr>
          <p:cNvSpPr>
            <a:spLocks noGrp="1"/>
          </p:cNvSpPr>
          <p:nvPr>
            <p:ph sz="half" idx="2"/>
          </p:nvPr>
        </p:nvSpPr>
        <p:spPr/>
        <p:txBody>
          <a:bodyPr/>
          <a:lstStyle/>
          <a:p>
            <a:pPr marL="269240" marR="41275" indent="-6350">
              <a:lnSpc>
                <a:spcPct val="103000"/>
              </a:lnSpc>
              <a:spcAft>
                <a:spcPts val="85"/>
              </a:spcAft>
            </a:pPr>
            <a:r>
              <a:rPr lang="en-US" sz="1800" dirty="0">
                <a:solidFill>
                  <a:srgbClr val="000000"/>
                </a:solidFill>
                <a:effectLst/>
                <a:ea typeface="Times New Roman" panose="02020603050405020304" pitchFamily="18" charset="0"/>
              </a:rPr>
              <a:t>On the left we see 10 checkboxes. Whenever a checkbox is checked, a new thread must be started, that makes a ball move from left to right in the white area. When a checkbox is unchecked the thread must be interrupted.  </a:t>
            </a:r>
            <a:endParaRPr lang="fr-FR" sz="1800" dirty="0">
              <a:solidFill>
                <a:srgbClr val="000000"/>
              </a:solidFill>
              <a:effectLst/>
              <a:ea typeface="Times New Roman" panose="02020603050405020304" pitchFamily="18" charset="0"/>
            </a:endParaRPr>
          </a:p>
          <a:p>
            <a:pPr marL="269240" marR="41275" indent="-6350">
              <a:lnSpc>
                <a:spcPct val="103000"/>
              </a:lnSpc>
              <a:spcAft>
                <a:spcPts val="85"/>
              </a:spcAft>
            </a:pPr>
            <a:r>
              <a:rPr lang="en-US" sz="1800" dirty="0">
                <a:solidFill>
                  <a:srgbClr val="000000"/>
                </a:solidFill>
                <a:effectLst/>
                <a:ea typeface="Times New Roman" panose="02020603050405020304" pitchFamily="18" charset="0"/>
              </a:rPr>
              <a:t>The green area represents the Critical Section, which plays a special role later on.  The application has the following classes:  </a:t>
            </a:r>
            <a:endParaRPr lang="fr-FR" sz="1800" dirty="0">
              <a:solidFill>
                <a:srgbClr val="000000"/>
              </a:solidFill>
              <a:effectLst/>
              <a:ea typeface="Times New Roman" panose="02020603050405020304" pitchFamily="18" charset="0"/>
            </a:endParaRPr>
          </a:p>
          <a:p>
            <a:pPr marL="271780" marR="18415" indent="-6350">
              <a:lnSpc>
                <a:spcPct val="107000"/>
              </a:lnSpc>
              <a:spcAft>
                <a:spcPts val="85"/>
              </a:spcAft>
            </a:pPr>
            <a:r>
              <a:rPr lang="en-US" sz="1800" dirty="0">
                <a:solidFill>
                  <a:srgbClr val="000000"/>
                </a:solidFill>
                <a:effectLst/>
                <a:ea typeface="Times New Roman" panose="02020603050405020304" pitchFamily="18" charset="0"/>
              </a:rPr>
              <a:t> </a:t>
            </a:r>
            <a:endParaRPr lang="fr-FR" sz="1800" dirty="0">
              <a:solidFill>
                <a:srgbClr val="000000"/>
              </a:solidFill>
              <a:effectLst/>
              <a:ea typeface="Times New Roman" panose="02020603050405020304" pitchFamily="18" charset="0"/>
            </a:endParaRPr>
          </a:p>
          <a:p>
            <a:pPr marL="269240" marR="41275" indent="-6350">
              <a:lnSpc>
                <a:spcPct val="103000"/>
              </a:lnSpc>
              <a:spcAft>
                <a:spcPts val="85"/>
              </a:spcAft>
            </a:pPr>
            <a:r>
              <a:rPr lang="en-US" sz="1800" dirty="0">
                <a:solidFill>
                  <a:srgbClr val="000000"/>
                </a:solidFill>
                <a:effectLst/>
                <a:ea typeface="Times New Roman" panose="02020603050405020304" pitchFamily="18" charset="0"/>
              </a:rPr>
              <a:t>Class Synchronization Test Form </a:t>
            </a:r>
            <a:endParaRPr lang="fr-FR" sz="1800" dirty="0">
              <a:solidFill>
                <a:srgbClr val="000000"/>
              </a:solidFill>
              <a:effectLst/>
              <a:ea typeface="Times New Roman" panose="02020603050405020304" pitchFamily="18" charset="0"/>
            </a:endParaRPr>
          </a:p>
          <a:p>
            <a:endParaRPr lang="fr-FR" dirty="0"/>
          </a:p>
        </p:txBody>
      </p:sp>
      <p:pic>
        <p:nvPicPr>
          <p:cNvPr id="7" name="Image 6">
            <a:extLst>
              <a:ext uri="{FF2B5EF4-FFF2-40B4-BE49-F238E27FC236}">
                <a16:creationId xmlns:a16="http://schemas.microsoft.com/office/drawing/2014/main" id="{75CCD785-5664-4A1F-8630-E365D6E6DF27}"/>
              </a:ext>
            </a:extLst>
          </p:cNvPr>
          <p:cNvPicPr>
            <a:picLocks noChangeAspect="1"/>
          </p:cNvPicPr>
          <p:nvPr/>
        </p:nvPicPr>
        <p:blipFill>
          <a:blip r:embed="rId2"/>
          <a:stretch>
            <a:fillRect/>
          </a:stretch>
        </p:blipFill>
        <p:spPr>
          <a:xfrm>
            <a:off x="1127326" y="2730325"/>
            <a:ext cx="5029636" cy="3517697"/>
          </a:xfrm>
          <a:prstGeom prst="rect">
            <a:avLst/>
          </a:prstGeom>
        </p:spPr>
      </p:pic>
    </p:spTree>
    <p:extLst>
      <p:ext uri="{BB962C8B-B14F-4D97-AF65-F5344CB8AC3E}">
        <p14:creationId xmlns:p14="http://schemas.microsoft.com/office/powerpoint/2010/main" val="2783517344"/>
      </p:ext>
    </p:extLst>
  </p:cSld>
  <p:clrMapOvr>
    <a:masterClrMapping/>
  </p:clrMapOvr>
</p:sld>
</file>

<file path=ppt/theme/theme1.xml><?xml version="1.0" encoding="utf-8"?>
<a:theme xmlns:a="http://schemas.openxmlformats.org/drawingml/2006/main" name="Rétrospectiv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238</TotalTime>
  <Words>2950</Words>
  <Application>Microsoft Office PowerPoint</Application>
  <PresentationFormat>Grand écran</PresentationFormat>
  <Paragraphs>406</Paragraphs>
  <Slides>21</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21</vt:i4>
      </vt:variant>
    </vt:vector>
  </HeadingPairs>
  <TitlesOfParts>
    <vt:vector size="27" baseType="lpstr">
      <vt:lpstr>Arial</vt:lpstr>
      <vt:lpstr>Calibri</vt:lpstr>
      <vt:lpstr>Calibri Light</vt:lpstr>
      <vt:lpstr>Times New Roman</vt:lpstr>
      <vt:lpstr>Rétrospective</vt:lpstr>
      <vt:lpstr>Document</vt:lpstr>
      <vt:lpstr>Travail pratique de programmation système sur Le  Synchronize Threads TP6</vt:lpstr>
      <vt:lpstr>Réalisé par: PENENGE TEBANDIME</vt:lpstr>
      <vt:lpstr>Solution  a</vt:lpstr>
      <vt:lpstr>Présentation PowerPoint</vt:lpstr>
      <vt:lpstr>Solution b </vt:lpstr>
      <vt:lpstr>Présentation PowerPoint</vt:lpstr>
      <vt:lpstr>Présentation PowerPoint</vt:lpstr>
      <vt:lpstr>Présentation PowerPoint</vt:lpstr>
      <vt:lpstr>Solution b </vt:lpstr>
      <vt:lpstr>Présentation PowerPoint</vt:lpstr>
      <vt:lpstr>Présentation PowerPoint</vt:lpstr>
      <vt:lpstr>Présentation PowerPoint</vt:lpstr>
      <vt:lpstr>Solution c</vt:lpstr>
      <vt:lpstr>Présentation PowerPoint</vt:lpstr>
      <vt:lpstr>Solution d-e</vt:lpstr>
      <vt:lpstr>Solution f</vt:lpstr>
      <vt:lpstr>Solution g</vt:lpstr>
      <vt:lpstr>Présentation PowerPoint</vt:lpstr>
      <vt:lpstr>Solution h-i</vt:lpstr>
      <vt:lpstr>Présentation PowerPoint</vt:lpstr>
      <vt:lpstr>Solution 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Travail pratique de programmation système sur Le  Synchronize Threads</dc:title>
  <dc:creator>Grace Mbiya</dc:creator>
  <cp:lastModifiedBy>Ir Lyon-El Tegen</cp:lastModifiedBy>
  <cp:revision>25</cp:revision>
  <dcterms:created xsi:type="dcterms:W3CDTF">2021-06-10T10:43:15Z</dcterms:created>
  <dcterms:modified xsi:type="dcterms:W3CDTF">2021-12-03T13:35:28Z</dcterms:modified>
</cp:coreProperties>
</file>