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8" r:id="rId1"/>
  </p:sldMasterIdLst>
  <p:notesMasterIdLst>
    <p:notesMasterId r:id="rId17"/>
  </p:notesMasterIdLst>
  <p:handoutMasterIdLst>
    <p:handoutMasterId r:id="rId18"/>
  </p:handoutMasterIdLst>
  <p:sldIdLst>
    <p:sldId id="332" r:id="rId2"/>
    <p:sldId id="391" r:id="rId3"/>
    <p:sldId id="395" r:id="rId4"/>
    <p:sldId id="396" r:id="rId5"/>
    <p:sldId id="398" r:id="rId6"/>
    <p:sldId id="400" r:id="rId7"/>
    <p:sldId id="401" r:id="rId8"/>
    <p:sldId id="384" r:id="rId9"/>
    <p:sldId id="403" r:id="rId10"/>
    <p:sldId id="404" r:id="rId11"/>
    <p:sldId id="406" r:id="rId12"/>
    <p:sldId id="409" r:id="rId13"/>
    <p:sldId id="405" r:id="rId14"/>
    <p:sldId id="408" r:id="rId15"/>
    <p:sldId id="412" r:id="rId16"/>
  </p:sldIdLst>
  <p:sldSz cx="9144000" cy="6858000" type="screen4x3"/>
  <p:notesSz cx="7010400" cy="9296400"/>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344">
          <p15:clr>
            <a:srgbClr val="A4A3A4"/>
          </p15:clr>
        </p15:guide>
        <p15:guide id="2" pos="2880">
          <p15:clr>
            <a:srgbClr val="A4A3A4"/>
          </p15:clr>
        </p15:guide>
      </p15:sldGuideLst>
    </p:ext>
    <p:ext uri="{2D200454-40CA-4A62-9FC3-DE9A4176ACB9}">
      <p15:notesGuideLst xmlns:p15="http://schemas.microsoft.com/office/powerpoint/2012/main">
        <p15:guide id="1" orient="horz" pos="2927">
          <p15:clr>
            <a:srgbClr val="A4A3A4"/>
          </p15:clr>
        </p15:guide>
        <p15:guide id="2" pos="220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rey, Robert CIV NIOC Norfolk N32" initials="CRCNNN" lastIdx="7" clrIdx="0"/>
  <p:cmAuthor id="1" name="Carey, Robert S CIV USN NAVIFOR SUFFOLK VA (USA)" initials="CRSCUNSV(" lastIdx="44" clrIdx="1">
    <p:extLst>
      <p:ext uri="{19B8F6BF-5375-455C-9EA6-DF929625EA0E}">
        <p15:presenceInfo xmlns:p15="http://schemas.microsoft.com/office/powerpoint/2012/main" userId="S-1-5-21-1801674531-2146617017-725345543-938252" providerId="AD"/>
      </p:ext>
    </p:extLst>
  </p:cmAuthor>
  <p:cmAuthor id="2" name="Fischl, Kurt E CTR JS JIOWC - EO (USA)" initials="FKECJJ-E(" lastIdx="2" clrIdx="2">
    <p:extLst>
      <p:ext uri="{19B8F6BF-5375-455C-9EA6-DF929625EA0E}">
        <p15:presenceInfo xmlns:p15="http://schemas.microsoft.com/office/powerpoint/2012/main" userId="S-1-5-21-1801674531-2146617017-725345543-93099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969696"/>
    <a:srgbClr val="FF3300"/>
    <a:srgbClr val="3399FF"/>
    <a:srgbClr val="DDDDDD"/>
    <a:srgbClr val="F7E7DE"/>
    <a:srgbClr val="CC6600"/>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27" autoAdjust="0"/>
    <p:restoredTop sz="72608" autoAdjust="0"/>
  </p:normalViewPr>
  <p:slideViewPr>
    <p:cSldViewPr>
      <p:cViewPr varScale="1">
        <p:scale>
          <a:sx n="119" d="100"/>
          <a:sy n="119" d="100"/>
        </p:scale>
        <p:origin x="594" y="330"/>
      </p:cViewPr>
      <p:guideLst>
        <p:guide orient="horz" pos="134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85" d="100"/>
          <a:sy n="85" d="100"/>
        </p:scale>
        <p:origin x="-3828" y="-252"/>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7010400" cy="458060"/>
          </a:xfrm>
          <a:prstGeom prst="rect">
            <a:avLst/>
          </a:prstGeom>
          <a:noFill/>
          <a:ln w="9525">
            <a:noFill/>
            <a:miter lim="800000"/>
            <a:headEnd/>
            <a:tailEnd/>
          </a:ln>
          <a:effectLst/>
        </p:spPr>
        <p:txBody>
          <a:bodyPr vert="horz" wrap="square" lIns="91632" tIns="45816" rIns="91632" bIns="45816" numCol="1" anchor="t" anchorCtr="0" compatLnSpc="1">
            <a:prstTxWarp prst="textNoShape">
              <a:avLst/>
            </a:prstTxWarp>
          </a:bodyPr>
          <a:lstStyle>
            <a:lvl1pPr>
              <a:defRPr sz="1200"/>
            </a:lvl1pPr>
          </a:lstStyle>
          <a:p>
            <a:r>
              <a:rPr lang="en-US" dirty="0"/>
              <a:t>           STUDENT HANDBOOK                      UNCLASSIFIED</a:t>
            </a:r>
          </a:p>
        </p:txBody>
      </p:sp>
      <p:sp>
        <p:nvSpPr>
          <p:cNvPr id="83972" name="Rectangle 4"/>
          <p:cNvSpPr>
            <a:spLocks noGrp="1" noChangeArrowheads="1"/>
          </p:cNvSpPr>
          <p:nvPr>
            <p:ph type="ftr" sz="quarter" idx="2"/>
          </p:nvPr>
        </p:nvSpPr>
        <p:spPr bwMode="auto">
          <a:xfrm>
            <a:off x="1973589" y="8855835"/>
            <a:ext cx="3055611" cy="458060"/>
          </a:xfrm>
          <a:prstGeom prst="rect">
            <a:avLst/>
          </a:prstGeom>
          <a:noFill/>
          <a:ln w="9525">
            <a:noFill/>
            <a:miter lim="800000"/>
            <a:headEnd/>
            <a:tailEnd/>
          </a:ln>
          <a:effectLst/>
        </p:spPr>
        <p:txBody>
          <a:bodyPr vert="horz" wrap="square" lIns="91632" tIns="45816" rIns="91632" bIns="45816" numCol="1" anchor="b" anchorCtr="0" compatLnSpc="1">
            <a:prstTxWarp prst="textNoShape">
              <a:avLst/>
            </a:prstTxWarp>
          </a:bodyPr>
          <a:lstStyle>
            <a:lvl1pPr>
              <a:defRPr sz="1200"/>
            </a:lvl1pPr>
          </a:lstStyle>
          <a:p>
            <a:pPr algn="ctr"/>
            <a:r>
              <a:rPr lang="en-US" dirty="0"/>
              <a:t>UNCLASSIFIED</a:t>
            </a:r>
          </a:p>
        </p:txBody>
      </p:sp>
      <p:sp>
        <p:nvSpPr>
          <p:cNvPr id="2" name="Date Placeholder 1"/>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3C2A2E86-E88D-4A3B-AC82-9D399DAA9847}" type="datetimeFigureOut">
              <a:rPr lang="en-US" smtClean="0"/>
              <a:t>4/10/2025</a:t>
            </a:fld>
            <a:endParaRPr lang="en-US"/>
          </a:p>
        </p:txBody>
      </p:sp>
    </p:spTree>
    <p:extLst>
      <p:ext uri="{BB962C8B-B14F-4D97-AF65-F5344CB8AC3E}">
        <p14:creationId xmlns:p14="http://schemas.microsoft.com/office/powerpoint/2010/main" val="37431628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bwMode="auto">
          <a:xfrm>
            <a:off x="0" y="0"/>
            <a:ext cx="3055611" cy="458060"/>
          </a:xfrm>
          <a:prstGeom prst="rect">
            <a:avLst/>
          </a:prstGeom>
          <a:noFill/>
          <a:ln w="9525">
            <a:noFill/>
            <a:miter lim="800000"/>
            <a:headEnd/>
            <a:tailEnd/>
          </a:ln>
          <a:effectLst/>
        </p:spPr>
        <p:txBody>
          <a:bodyPr vert="horz" wrap="square" lIns="91632" tIns="45816" rIns="91632" bIns="45816" numCol="1" anchor="t" anchorCtr="0" compatLnSpc="1">
            <a:prstTxWarp prst="textNoShape">
              <a:avLst/>
            </a:prstTxWarp>
          </a:bodyPr>
          <a:lstStyle>
            <a:lvl1pPr>
              <a:defRPr sz="1200"/>
            </a:lvl1pPr>
          </a:lstStyle>
          <a:p>
            <a:endParaRPr lang="en-US"/>
          </a:p>
        </p:txBody>
      </p:sp>
      <p:sp>
        <p:nvSpPr>
          <p:cNvPr id="90115" name="Rectangle 3"/>
          <p:cNvSpPr>
            <a:spLocks noGrp="1" noChangeArrowheads="1"/>
          </p:cNvSpPr>
          <p:nvPr>
            <p:ph type="dt" idx="1"/>
          </p:nvPr>
        </p:nvSpPr>
        <p:spPr bwMode="auto">
          <a:xfrm>
            <a:off x="3972295" y="0"/>
            <a:ext cx="3055611" cy="458060"/>
          </a:xfrm>
          <a:prstGeom prst="rect">
            <a:avLst/>
          </a:prstGeom>
          <a:noFill/>
          <a:ln w="9525">
            <a:noFill/>
            <a:miter lim="800000"/>
            <a:headEnd/>
            <a:tailEnd/>
          </a:ln>
          <a:effectLst/>
        </p:spPr>
        <p:txBody>
          <a:bodyPr vert="horz" wrap="square" lIns="91632" tIns="45816" rIns="91632" bIns="45816" numCol="1" anchor="t" anchorCtr="0" compatLnSpc="1">
            <a:prstTxWarp prst="textNoShape">
              <a:avLst/>
            </a:prstTxWarp>
          </a:bodyPr>
          <a:lstStyle>
            <a:lvl1pPr algn="r">
              <a:defRPr sz="1200"/>
            </a:lvl1pPr>
          </a:lstStyle>
          <a:p>
            <a:endParaRPr lang="en-US"/>
          </a:p>
        </p:txBody>
      </p:sp>
      <p:sp>
        <p:nvSpPr>
          <p:cNvPr id="90116" name="Rectangle 4"/>
          <p:cNvSpPr>
            <a:spLocks noGrp="1" noRot="1" noChangeAspect="1" noChangeArrowheads="1" noTextEdit="1"/>
          </p:cNvSpPr>
          <p:nvPr>
            <p:ph type="sldImg" idx="2"/>
          </p:nvPr>
        </p:nvSpPr>
        <p:spPr bwMode="auto">
          <a:xfrm>
            <a:off x="1135063" y="687388"/>
            <a:ext cx="4681537" cy="3511550"/>
          </a:xfrm>
          <a:prstGeom prst="rect">
            <a:avLst/>
          </a:prstGeom>
          <a:noFill/>
          <a:ln w="9525">
            <a:solidFill>
              <a:srgbClr val="000000"/>
            </a:solidFill>
            <a:miter lim="800000"/>
            <a:headEnd/>
            <a:tailEnd/>
          </a:ln>
          <a:effectLst/>
        </p:spPr>
      </p:sp>
      <p:sp>
        <p:nvSpPr>
          <p:cNvPr id="90117" name="Rectangle 5"/>
          <p:cNvSpPr>
            <a:spLocks noGrp="1" noChangeArrowheads="1"/>
          </p:cNvSpPr>
          <p:nvPr>
            <p:ph type="body" sz="quarter" idx="3"/>
          </p:nvPr>
        </p:nvSpPr>
        <p:spPr bwMode="auto">
          <a:xfrm>
            <a:off x="916683" y="4427917"/>
            <a:ext cx="5194539" cy="4198887"/>
          </a:xfrm>
          <a:prstGeom prst="rect">
            <a:avLst/>
          </a:prstGeom>
          <a:noFill/>
          <a:ln w="9525">
            <a:noFill/>
            <a:miter lim="800000"/>
            <a:headEnd/>
            <a:tailEnd/>
          </a:ln>
          <a:effectLst/>
        </p:spPr>
        <p:txBody>
          <a:bodyPr vert="horz" wrap="square" lIns="91632" tIns="45816" rIns="91632" bIns="4581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0118" name="Rectangle 6"/>
          <p:cNvSpPr>
            <a:spLocks noGrp="1" noChangeArrowheads="1"/>
          </p:cNvSpPr>
          <p:nvPr>
            <p:ph type="ftr" sz="quarter" idx="4"/>
          </p:nvPr>
        </p:nvSpPr>
        <p:spPr bwMode="auto">
          <a:xfrm>
            <a:off x="0" y="8855835"/>
            <a:ext cx="3055611" cy="458060"/>
          </a:xfrm>
          <a:prstGeom prst="rect">
            <a:avLst/>
          </a:prstGeom>
          <a:noFill/>
          <a:ln w="9525">
            <a:noFill/>
            <a:miter lim="800000"/>
            <a:headEnd/>
            <a:tailEnd/>
          </a:ln>
          <a:effectLst/>
        </p:spPr>
        <p:txBody>
          <a:bodyPr vert="horz" wrap="square" lIns="91632" tIns="45816" rIns="91632" bIns="45816" numCol="1" anchor="b" anchorCtr="0" compatLnSpc="1">
            <a:prstTxWarp prst="textNoShape">
              <a:avLst/>
            </a:prstTxWarp>
          </a:bodyPr>
          <a:lstStyle>
            <a:lvl1pPr>
              <a:defRPr sz="1200"/>
            </a:lvl1pPr>
          </a:lstStyle>
          <a:p>
            <a:endParaRPr lang="en-US"/>
          </a:p>
        </p:txBody>
      </p:sp>
      <p:sp>
        <p:nvSpPr>
          <p:cNvPr id="90119" name="Rectangle 7"/>
          <p:cNvSpPr>
            <a:spLocks noGrp="1" noChangeArrowheads="1"/>
          </p:cNvSpPr>
          <p:nvPr>
            <p:ph type="sldNum" sz="quarter" idx="5"/>
          </p:nvPr>
        </p:nvSpPr>
        <p:spPr bwMode="auto">
          <a:xfrm>
            <a:off x="3972295" y="8855835"/>
            <a:ext cx="3055611" cy="458060"/>
          </a:xfrm>
          <a:prstGeom prst="rect">
            <a:avLst/>
          </a:prstGeom>
          <a:noFill/>
          <a:ln w="9525">
            <a:noFill/>
            <a:miter lim="800000"/>
            <a:headEnd/>
            <a:tailEnd/>
          </a:ln>
          <a:effectLst/>
        </p:spPr>
        <p:txBody>
          <a:bodyPr vert="horz" wrap="square" lIns="91632" tIns="45816" rIns="91632" bIns="45816" numCol="1" anchor="b" anchorCtr="0" compatLnSpc="1">
            <a:prstTxWarp prst="textNoShape">
              <a:avLst/>
            </a:prstTxWarp>
          </a:bodyPr>
          <a:lstStyle>
            <a:lvl1pPr algn="r">
              <a:defRPr sz="1200"/>
            </a:lvl1pPr>
          </a:lstStyle>
          <a:p>
            <a:fld id="{6EE8D9D1-C5BB-482B-9079-B03CA147F87C}" type="slidenum">
              <a:rPr lang="en-US"/>
              <a:pPr/>
              <a:t>‹#›</a:t>
            </a:fld>
            <a:endParaRPr lang="en-US"/>
          </a:p>
        </p:txBody>
      </p:sp>
    </p:spTree>
    <p:extLst>
      <p:ext uri="{BB962C8B-B14F-4D97-AF65-F5344CB8AC3E}">
        <p14:creationId xmlns:p14="http://schemas.microsoft.com/office/powerpoint/2010/main" val="19897741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E8D9D1-C5BB-482B-9079-B03CA147F87C}" type="slidenum">
              <a:rPr lang="en-US" smtClean="0"/>
              <a:pPr/>
              <a:t>1</a:t>
            </a:fld>
            <a:endParaRPr lang="en-US"/>
          </a:p>
        </p:txBody>
      </p:sp>
    </p:spTree>
    <p:extLst>
      <p:ext uri="{BB962C8B-B14F-4D97-AF65-F5344CB8AC3E}">
        <p14:creationId xmlns:p14="http://schemas.microsoft.com/office/powerpoint/2010/main" val="41661776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4E53C-75AD-819E-250A-FBF1657FC5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B9BF80-B4D0-787E-B661-56A4418A93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D54C04-06A7-4EE6-0328-B05D497748B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6323C8-BB4E-0644-21EA-0B39B9801B86}"/>
              </a:ext>
            </a:extLst>
          </p:cNvPr>
          <p:cNvSpPr>
            <a:spLocks noGrp="1"/>
          </p:cNvSpPr>
          <p:nvPr>
            <p:ph type="sldNum" sz="quarter" idx="5"/>
          </p:nvPr>
        </p:nvSpPr>
        <p:spPr/>
        <p:txBody>
          <a:bodyPr/>
          <a:lstStyle/>
          <a:p>
            <a:fld id="{6EE8D9D1-C5BB-482B-9079-B03CA147F87C}" type="slidenum">
              <a:rPr lang="en-US" smtClean="0"/>
              <a:pPr/>
              <a:t>15</a:t>
            </a:fld>
            <a:endParaRPr lang="en-US"/>
          </a:p>
        </p:txBody>
      </p:sp>
    </p:spTree>
    <p:extLst>
      <p:ext uri="{BB962C8B-B14F-4D97-AF65-F5344CB8AC3E}">
        <p14:creationId xmlns:p14="http://schemas.microsoft.com/office/powerpoint/2010/main" val="448649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E8D9D1-C5BB-482B-9079-B03CA147F87C}" type="slidenum">
              <a:rPr lang="en-US" smtClean="0"/>
              <a:pPr/>
              <a:t>3</a:t>
            </a:fld>
            <a:endParaRPr lang="en-US"/>
          </a:p>
        </p:txBody>
      </p:sp>
    </p:spTree>
    <p:extLst>
      <p:ext uri="{BB962C8B-B14F-4D97-AF65-F5344CB8AC3E}">
        <p14:creationId xmlns:p14="http://schemas.microsoft.com/office/powerpoint/2010/main" val="889350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39DC2-815D-D0D8-94CD-C99AD1E5AD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E4BDE3-1D70-3B09-A503-0AE8184F3B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9A2A98-2AA7-A757-7E46-97D6E46CD17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F0FF031-A8AD-EB90-C6AF-DAD75F5BF285}"/>
              </a:ext>
            </a:extLst>
          </p:cNvPr>
          <p:cNvSpPr>
            <a:spLocks noGrp="1"/>
          </p:cNvSpPr>
          <p:nvPr>
            <p:ph type="sldNum" sz="quarter" idx="5"/>
          </p:nvPr>
        </p:nvSpPr>
        <p:spPr/>
        <p:txBody>
          <a:bodyPr/>
          <a:lstStyle/>
          <a:p>
            <a:fld id="{6EE8D9D1-C5BB-482B-9079-B03CA147F87C}" type="slidenum">
              <a:rPr lang="en-US" smtClean="0"/>
              <a:pPr/>
              <a:t>4</a:t>
            </a:fld>
            <a:endParaRPr lang="en-US"/>
          </a:p>
        </p:txBody>
      </p:sp>
    </p:spTree>
    <p:extLst>
      <p:ext uri="{BB962C8B-B14F-4D97-AF65-F5344CB8AC3E}">
        <p14:creationId xmlns:p14="http://schemas.microsoft.com/office/powerpoint/2010/main" val="1308370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9CBBFB-380F-0E7B-B702-B09A61AA9A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4C71E5-C5F0-FA34-E500-DE69D2B623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4036B1-F9C1-01B6-FA03-F8C3222DCDC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13ACA6F-B250-8BF8-E664-A1C3F17BF10D}"/>
              </a:ext>
            </a:extLst>
          </p:cNvPr>
          <p:cNvSpPr>
            <a:spLocks noGrp="1"/>
          </p:cNvSpPr>
          <p:nvPr>
            <p:ph type="sldNum" sz="quarter" idx="5"/>
          </p:nvPr>
        </p:nvSpPr>
        <p:spPr/>
        <p:txBody>
          <a:bodyPr/>
          <a:lstStyle/>
          <a:p>
            <a:fld id="{6EE8D9D1-C5BB-482B-9079-B03CA147F87C}" type="slidenum">
              <a:rPr lang="en-US" smtClean="0"/>
              <a:pPr/>
              <a:t>5</a:t>
            </a:fld>
            <a:endParaRPr lang="en-US"/>
          </a:p>
        </p:txBody>
      </p:sp>
    </p:spTree>
    <p:extLst>
      <p:ext uri="{BB962C8B-B14F-4D97-AF65-F5344CB8AC3E}">
        <p14:creationId xmlns:p14="http://schemas.microsoft.com/office/powerpoint/2010/main" val="878275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A1B5B-3306-005B-0526-1E4A045805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4C982E-EF39-77BB-A0FA-475DEAD0DA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93F8B7-18BE-92F7-E4A7-E7EDA073781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CCE8D54-BBEA-5B0D-47DD-2D191CA2DE30}"/>
              </a:ext>
            </a:extLst>
          </p:cNvPr>
          <p:cNvSpPr>
            <a:spLocks noGrp="1"/>
          </p:cNvSpPr>
          <p:nvPr>
            <p:ph type="sldNum" sz="quarter" idx="5"/>
          </p:nvPr>
        </p:nvSpPr>
        <p:spPr/>
        <p:txBody>
          <a:bodyPr/>
          <a:lstStyle/>
          <a:p>
            <a:fld id="{6EE8D9D1-C5BB-482B-9079-B03CA147F87C}" type="slidenum">
              <a:rPr lang="en-US" smtClean="0"/>
              <a:pPr/>
              <a:t>6</a:t>
            </a:fld>
            <a:endParaRPr lang="en-US"/>
          </a:p>
        </p:txBody>
      </p:sp>
    </p:spTree>
    <p:extLst>
      <p:ext uri="{BB962C8B-B14F-4D97-AF65-F5344CB8AC3E}">
        <p14:creationId xmlns:p14="http://schemas.microsoft.com/office/powerpoint/2010/main" val="2045440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B33E3D-FEEF-3B9F-E58D-84B8A9F449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FACBE0-338B-ABA7-10C2-0B6A596450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2597D2-D162-B6AC-E68F-6BD106400E7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120686D-41B5-06D2-E129-D629CC57D76D}"/>
              </a:ext>
            </a:extLst>
          </p:cNvPr>
          <p:cNvSpPr>
            <a:spLocks noGrp="1"/>
          </p:cNvSpPr>
          <p:nvPr>
            <p:ph type="sldNum" sz="quarter" idx="5"/>
          </p:nvPr>
        </p:nvSpPr>
        <p:spPr/>
        <p:txBody>
          <a:bodyPr/>
          <a:lstStyle/>
          <a:p>
            <a:fld id="{6EE8D9D1-C5BB-482B-9079-B03CA147F87C}" type="slidenum">
              <a:rPr lang="en-US" smtClean="0"/>
              <a:pPr/>
              <a:t>7</a:t>
            </a:fld>
            <a:endParaRPr lang="en-US"/>
          </a:p>
        </p:txBody>
      </p:sp>
    </p:spTree>
    <p:extLst>
      <p:ext uri="{BB962C8B-B14F-4D97-AF65-F5344CB8AC3E}">
        <p14:creationId xmlns:p14="http://schemas.microsoft.com/office/powerpoint/2010/main" val="781818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E8D9D1-C5BB-482B-9079-B03CA147F87C}" type="slidenum">
              <a:rPr lang="en-US" smtClean="0"/>
              <a:pPr/>
              <a:t>8</a:t>
            </a:fld>
            <a:endParaRPr lang="en-US"/>
          </a:p>
        </p:txBody>
      </p:sp>
    </p:spTree>
    <p:extLst>
      <p:ext uri="{BB962C8B-B14F-4D97-AF65-F5344CB8AC3E}">
        <p14:creationId xmlns:p14="http://schemas.microsoft.com/office/powerpoint/2010/main" val="1078289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E8D9D1-C5BB-482B-9079-B03CA147F87C}" type="slidenum">
              <a:rPr lang="en-US" smtClean="0"/>
              <a:pPr/>
              <a:t>13</a:t>
            </a:fld>
            <a:endParaRPr lang="en-US"/>
          </a:p>
        </p:txBody>
      </p:sp>
    </p:spTree>
    <p:extLst>
      <p:ext uri="{BB962C8B-B14F-4D97-AF65-F5344CB8AC3E}">
        <p14:creationId xmlns:p14="http://schemas.microsoft.com/office/powerpoint/2010/main" val="760141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5F7A48-EC54-6629-5642-A6F306D15A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65876B-493B-288D-0B53-2C9C434FB5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4DD82F-0D55-62B5-4989-DFB3EA7E8E2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9CA91F2-D12B-A4C9-0B52-FB78E2AE7C10}"/>
              </a:ext>
            </a:extLst>
          </p:cNvPr>
          <p:cNvSpPr>
            <a:spLocks noGrp="1"/>
          </p:cNvSpPr>
          <p:nvPr>
            <p:ph type="sldNum" sz="quarter" idx="5"/>
          </p:nvPr>
        </p:nvSpPr>
        <p:spPr/>
        <p:txBody>
          <a:bodyPr/>
          <a:lstStyle/>
          <a:p>
            <a:fld id="{6EE8D9D1-C5BB-482B-9079-B03CA147F87C}" type="slidenum">
              <a:rPr lang="en-US" smtClean="0"/>
              <a:pPr/>
              <a:t>14</a:t>
            </a:fld>
            <a:endParaRPr lang="en-US"/>
          </a:p>
        </p:txBody>
      </p:sp>
    </p:spTree>
    <p:extLst>
      <p:ext uri="{BB962C8B-B14F-4D97-AF65-F5344CB8AC3E}">
        <p14:creationId xmlns:p14="http://schemas.microsoft.com/office/powerpoint/2010/main" val="2739209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263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USFF">
    <p:spTree>
      <p:nvGrpSpPr>
        <p:cNvPr id="1" name=""/>
        <p:cNvGrpSpPr/>
        <p:nvPr/>
      </p:nvGrpSpPr>
      <p:grpSpPr>
        <a:xfrm>
          <a:off x="0" y="0"/>
          <a:ext cx="0" cy="0"/>
          <a:chOff x="0" y="0"/>
          <a:chExt cx="0" cy="0"/>
        </a:xfrm>
      </p:grpSpPr>
      <p:sp>
        <p:nvSpPr>
          <p:cNvPr id="4" name="Text Box 29"/>
          <p:cNvSpPr txBox="1">
            <a:spLocks noChangeArrowheads="1"/>
          </p:cNvSpPr>
          <p:nvPr userDrawn="1"/>
        </p:nvSpPr>
        <p:spPr bwMode="blackWhite">
          <a:xfrm>
            <a:off x="8774113" y="6619875"/>
            <a:ext cx="369887" cy="238125"/>
          </a:xfrm>
          <a:prstGeom prst="rect">
            <a:avLst/>
          </a:prstGeom>
          <a:noFill/>
          <a:ln w="9525">
            <a:noFill/>
            <a:miter lim="800000"/>
            <a:headEnd/>
            <a:tailEnd/>
          </a:ln>
          <a:effectLst/>
        </p:spPr>
        <p:txBody>
          <a:bodyPr wrap="none">
            <a:spAutoFit/>
          </a:bodyPr>
          <a:lstStyle/>
          <a:p>
            <a:pPr algn="ctr" eaLnBrk="1" fontAlgn="auto" hangingPunct="1">
              <a:lnSpc>
                <a:spcPct val="80000"/>
              </a:lnSpc>
              <a:spcBef>
                <a:spcPct val="50000"/>
              </a:spcBef>
              <a:spcAft>
                <a:spcPts val="0"/>
              </a:spcAft>
              <a:defRPr/>
            </a:pPr>
            <a:fld id="{D36DAD90-6203-4E71-A5B7-9CD5F341EDE2}" type="slidenum">
              <a:rPr lang="en-US" sz="1200" b="1">
                <a:solidFill>
                  <a:srgbClr val="110189"/>
                </a:solidFill>
                <a:latin typeface="Arial"/>
              </a:rPr>
              <a:pPr algn="ctr" eaLnBrk="1" fontAlgn="auto" hangingPunct="1">
                <a:lnSpc>
                  <a:spcPct val="80000"/>
                </a:lnSpc>
                <a:spcBef>
                  <a:spcPct val="50000"/>
                </a:spcBef>
                <a:spcAft>
                  <a:spcPts val="0"/>
                </a:spcAft>
                <a:defRPr/>
              </a:pPr>
              <a:t>‹#›</a:t>
            </a:fld>
            <a:endParaRPr lang="en-US" sz="1200" b="1">
              <a:solidFill>
                <a:srgbClr val="110189"/>
              </a:solidFill>
              <a:latin typeface="Arial"/>
            </a:endParaRPr>
          </a:p>
        </p:txBody>
      </p:sp>
      <p:sp>
        <p:nvSpPr>
          <p:cNvPr id="12290" name="Rectangle 2"/>
          <p:cNvSpPr>
            <a:spLocks noGrp="1" noChangeArrowheads="1"/>
          </p:cNvSpPr>
          <p:nvPr>
            <p:ph type="ctrTitle"/>
          </p:nvPr>
        </p:nvSpPr>
        <p:spPr>
          <a:xfrm>
            <a:off x="685800" y="2130425"/>
            <a:ext cx="7772400" cy="1470025"/>
          </a:xfrm>
        </p:spPr>
        <p:txBody>
          <a:bodyPr/>
          <a:lstStyle>
            <a:lvl1pPr>
              <a:defRPr sz="2800" i="1">
                <a:latin typeface="Times New Roman" pitchFamily="18" charset="0"/>
                <a:cs typeface="Times New Roman" pitchFamily="18" charset="0"/>
              </a:defRPr>
            </a:lvl1pPr>
          </a:lstStyle>
          <a:p>
            <a:r>
              <a:rPr lang="en-US" dirty="0"/>
              <a:t>Click to edit Master title style</a:t>
            </a:r>
          </a:p>
        </p:txBody>
      </p:sp>
      <p:sp>
        <p:nvSpPr>
          <p:cNvPr id="12291" name="Rectangle 3"/>
          <p:cNvSpPr>
            <a:spLocks noGrp="1" noChangeArrowheads="1"/>
          </p:cNvSpPr>
          <p:nvPr>
            <p:ph type="subTitle" idx="1"/>
          </p:nvPr>
        </p:nvSpPr>
        <p:spPr>
          <a:xfrm>
            <a:off x="1371600" y="3886200"/>
            <a:ext cx="6400800" cy="1752600"/>
          </a:xfrm>
        </p:spPr>
        <p:txBody>
          <a:bodyPr/>
          <a:lstStyle>
            <a:lvl1pPr marL="0" indent="0" algn="ctr">
              <a:buFontTx/>
              <a:buNone/>
              <a:defRPr sz="2800" i="1">
                <a:solidFill>
                  <a:schemeClr val="tx2"/>
                </a:solidFill>
                <a:latin typeface="Times New Roman" pitchFamily="18" charset="0"/>
                <a:cs typeface="Times New Roman" pitchFamily="18" charset="0"/>
              </a:defRPr>
            </a:lvl1pPr>
          </a:lstStyle>
          <a:p>
            <a:r>
              <a:rPr lang="en-US" dirty="0"/>
              <a:t>Click to edit Master subtitle style</a:t>
            </a:r>
          </a:p>
        </p:txBody>
      </p:sp>
    </p:spTree>
    <p:extLst>
      <p:ext uri="{BB962C8B-B14F-4D97-AF65-F5344CB8AC3E}">
        <p14:creationId xmlns:p14="http://schemas.microsoft.com/office/powerpoint/2010/main" val="4115699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775" y="1371600"/>
            <a:ext cx="8683625" cy="5029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1562100" y="0"/>
            <a:ext cx="6024563" cy="838200"/>
          </a:xfrm>
        </p:spPr>
        <p:txBody>
          <a:bodyPr/>
          <a:lstStyle>
            <a:lvl1pPr>
              <a:defRPr sz="2800" i="0">
                <a:latin typeface="+mj-lt"/>
              </a:defRPr>
            </a:lvl1pPr>
          </a:lstStyle>
          <a:p>
            <a:r>
              <a:rPr lang="en-US" dirty="0"/>
              <a:t>Click to edit Master title style</a:t>
            </a:r>
          </a:p>
        </p:txBody>
      </p:sp>
    </p:spTree>
    <p:extLst>
      <p:ext uri="{BB962C8B-B14F-4D97-AF65-F5344CB8AC3E}">
        <p14:creationId xmlns:p14="http://schemas.microsoft.com/office/powerpoint/2010/main" val="1411876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371600"/>
            <a:ext cx="4265613" cy="5038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265612" cy="5038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1562100" y="0"/>
            <a:ext cx="6024563" cy="838200"/>
          </a:xfrm>
        </p:spPr>
        <p:txBody>
          <a:bodyPr/>
          <a:lstStyle>
            <a:lvl1pPr>
              <a:defRPr sz="2800" i="0">
                <a:latin typeface="+mj-lt"/>
              </a:defRPr>
            </a:lvl1pPr>
          </a:lstStyle>
          <a:p>
            <a:r>
              <a:rPr lang="en-US" dirty="0"/>
              <a:t>Click to edit Master title style</a:t>
            </a:r>
          </a:p>
        </p:txBody>
      </p:sp>
    </p:spTree>
    <p:extLst>
      <p:ext uri="{BB962C8B-B14F-4D97-AF65-F5344CB8AC3E}">
        <p14:creationId xmlns:p14="http://schemas.microsoft.com/office/powerpoint/2010/main" val="873702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1562100" y="0"/>
            <a:ext cx="6024563" cy="838200"/>
          </a:xfrm>
        </p:spPr>
        <p:txBody>
          <a:bodyPr/>
          <a:lstStyle>
            <a:lvl1pPr>
              <a:defRPr sz="2800" i="0">
                <a:latin typeface="+mj-lt"/>
              </a:defRPr>
            </a:lvl1pPr>
          </a:lstStyle>
          <a:p>
            <a:r>
              <a:rPr lang="en-US" dirty="0"/>
              <a:t>Click to edit Master title style</a:t>
            </a:r>
          </a:p>
        </p:txBody>
      </p:sp>
    </p:spTree>
    <p:extLst>
      <p:ext uri="{BB962C8B-B14F-4D97-AF65-F5344CB8AC3E}">
        <p14:creationId xmlns:p14="http://schemas.microsoft.com/office/powerpoint/2010/main" val="3760174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 descr="No photo description available.">
            <a:extLst>
              <a:ext uri="{FF2B5EF4-FFF2-40B4-BE49-F238E27FC236}">
                <a16:creationId xmlns:a16="http://schemas.microsoft.com/office/drawing/2014/main" id="{A63D5897-EA17-B8DC-A208-323D4D02F710}"/>
              </a:ext>
            </a:extLst>
          </p:cNvPr>
          <p:cNvPicPr>
            <a:picLocks noChangeAspect="1" noChangeArrowheads="1"/>
          </p:cNvPicPr>
          <p:nvPr userDrawn="1"/>
        </p:nvPicPr>
        <p:blipFill>
          <a:blip r:embed="rId7" cstate="print">
            <a:extLst>
              <a:ext uri="{28A0092B-C50C-407E-A947-70E740481C1C}">
                <a14:useLocalDpi xmlns:a14="http://schemas.microsoft.com/office/drawing/2010/main"/>
              </a:ext>
            </a:extLst>
          </a:blip>
          <a:srcRect/>
          <a:stretch>
            <a:fillRect/>
          </a:stretch>
        </p:blipFill>
        <p:spPr bwMode="auto">
          <a:xfrm>
            <a:off x="61913" y="38100"/>
            <a:ext cx="949340" cy="949340"/>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1562100" y="0"/>
            <a:ext cx="6024563"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28600" y="1379856"/>
            <a:ext cx="8683625" cy="504794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53" name="Text Box 29"/>
          <p:cNvSpPr txBox="1">
            <a:spLocks noChangeArrowheads="1"/>
          </p:cNvSpPr>
          <p:nvPr userDrawn="1"/>
        </p:nvSpPr>
        <p:spPr bwMode="blackWhite">
          <a:xfrm>
            <a:off x="8774113" y="6619875"/>
            <a:ext cx="369887" cy="238125"/>
          </a:xfrm>
          <a:prstGeom prst="rect">
            <a:avLst/>
          </a:prstGeom>
          <a:noFill/>
          <a:ln w="9525">
            <a:noFill/>
            <a:miter lim="800000"/>
            <a:headEnd/>
            <a:tailEnd/>
          </a:ln>
          <a:effectLst/>
        </p:spPr>
        <p:txBody>
          <a:bodyPr wrap="none">
            <a:spAutoFit/>
          </a:bodyPr>
          <a:lstStyle/>
          <a:p>
            <a:pPr algn="ctr" eaLnBrk="1" fontAlgn="auto" hangingPunct="1">
              <a:lnSpc>
                <a:spcPct val="80000"/>
              </a:lnSpc>
              <a:spcBef>
                <a:spcPct val="50000"/>
              </a:spcBef>
              <a:spcAft>
                <a:spcPts val="0"/>
              </a:spcAft>
              <a:defRPr/>
            </a:pPr>
            <a:fld id="{0AFB21A6-1D40-4096-A133-8847AE6BD6F8}" type="slidenum">
              <a:rPr lang="en-US" sz="1200" b="1">
                <a:solidFill>
                  <a:srgbClr val="110189"/>
                </a:solidFill>
                <a:latin typeface="Arial"/>
              </a:rPr>
              <a:pPr algn="ctr" eaLnBrk="1" fontAlgn="auto" hangingPunct="1">
                <a:lnSpc>
                  <a:spcPct val="80000"/>
                </a:lnSpc>
                <a:spcBef>
                  <a:spcPct val="50000"/>
                </a:spcBef>
                <a:spcAft>
                  <a:spcPts val="0"/>
                </a:spcAft>
                <a:defRPr/>
              </a:pPr>
              <a:t>‹#›</a:t>
            </a:fld>
            <a:endParaRPr lang="en-US" sz="1200" b="1">
              <a:solidFill>
                <a:srgbClr val="110189"/>
              </a:solidFill>
              <a:latin typeface="Arial"/>
            </a:endParaRPr>
          </a:p>
        </p:txBody>
      </p:sp>
      <p:sp>
        <p:nvSpPr>
          <p:cNvPr id="34" name="Rectangle 62"/>
          <p:cNvSpPr>
            <a:spLocks noChangeArrowheads="1"/>
          </p:cNvSpPr>
          <p:nvPr userDrawn="1"/>
        </p:nvSpPr>
        <p:spPr bwMode="auto">
          <a:xfrm>
            <a:off x="0" y="6629400"/>
            <a:ext cx="8839200" cy="95250"/>
          </a:xfrm>
          <a:prstGeom prst="rect">
            <a:avLst/>
          </a:prstGeom>
          <a:solidFill>
            <a:srgbClr val="000066"/>
          </a:solidFill>
          <a:ln w="19050">
            <a:noFill/>
            <a:miter lim="800000"/>
            <a:headEnd/>
            <a:tailEnd/>
          </a:ln>
          <a:effectLst/>
        </p:spPr>
        <p:txBody>
          <a:bodyPr wrap="none" anchor="ctr"/>
          <a:lstStyle/>
          <a:p>
            <a:pPr algn="ctr" fontAlgn="auto">
              <a:spcBef>
                <a:spcPts val="0"/>
              </a:spcBef>
              <a:spcAft>
                <a:spcPts val="0"/>
              </a:spcAft>
              <a:defRPr/>
            </a:pPr>
            <a:endParaRPr lang="en-US" sz="1800" b="1" i="1" dirty="0">
              <a:solidFill>
                <a:srgbClr val="000000"/>
              </a:solidFill>
              <a:latin typeface="Arial"/>
              <a:cs typeface="Times New Roman" pitchFamily="18" charset="0"/>
            </a:endParaRPr>
          </a:p>
        </p:txBody>
      </p:sp>
      <p:sp>
        <p:nvSpPr>
          <p:cNvPr id="37" name="Rectangle 61"/>
          <p:cNvSpPr>
            <a:spLocks noChangeArrowheads="1"/>
          </p:cNvSpPr>
          <p:nvPr userDrawn="1"/>
        </p:nvSpPr>
        <p:spPr bwMode="auto">
          <a:xfrm>
            <a:off x="0" y="6781800"/>
            <a:ext cx="9144000" cy="76200"/>
          </a:xfrm>
          <a:prstGeom prst="rect">
            <a:avLst/>
          </a:prstGeom>
          <a:gradFill rotWithShape="1">
            <a:gsLst>
              <a:gs pos="0">
                <a:srgbClr val="FFCC00">
                  <a:gamma/>
                  <a:shade val="46275"/>
                  <a:invGamma/>
                </a:srgbClr>
              </a:gs>
              <a:gs pos="50000">
                <a:srgbClr val="FFCC00"/>
              </a:gs>
              <a:gs pos="100000">
                <a:srgbClr val="FFCC00">
                  <a:gamma/>
                  <a:shade val="46275"/>
                  <a:invGamma/>
                </a:srgbClr>
              </a:gs>
            </a:gsLst>
            <a:lin ang="2700000" scaled="1"/>
          </a:gradFill>
          <a:ln w="19050">
            <a:noFill/>
            <a:miter lim="800000"/>
            <a:headEnd/>
            <a:tailEnd/>
          </a:ln>
          <a:effectLst/>
        </p:spPr>
        <p:txBody>
          <a:bodyPr wrap="none" anchor="ctr"/>
          <a:lstStyle/>
          <a:p>
            <a:pPr algn="ctr" fontAlgn="auto">
              <a:spcBef>
                <a:spcPts val="0"/>
              </a:spcBef>
              <a:spcAft>
                <a:spcPts val="0"/>
              </a:spcAft>
              <a:defRPr/>
            </a:pPr>
            <a:endParaRPr lang="en-US" sz="1800" b="1" i="1" dirty="0">
              <a:solidFill>
                <a:srgbClr val="000000"/>
              </a:solidFill>
              <a:latin typeface="Arial"/>
              <a:cs typeface="Times New Roman" pitchFamily="18" charset="0"/>
            </a:endParaRPr>
          </a:p>
        </p:txBody>
      </p:sp>
      <p:sp>
        <p:nvSpPr>
          <p:cNvPr id="38" name="Rectangle 63"/>
          <p:cNvSpPr>
            <a:spLocks noChangeArrowheads="1"/>
          </p:cNvSpPr>
          <p:nvPr userDrawn="1"/>
        </p:nvSpPr>
        <p:spPr bwMode="auto">
          <a:xfrm>
            <a:off x="0" y="1027113"/>
            <a:ext cx="9144000" cy="95250"/>
          </a:xfrm>
          <a:prstGeom prst="rect">
            <a:avLst/>
          </a:prstGeom>
          <a:solidFill>
            <a:srgbClr val="000066"/>
          </a:solidFill>
          <a:ln w="19050">
            <a:noFill/>
            <a:miter lim="800000"/>
            <a:headEnd/>
            <a:tailEnd/>
          </a:ln>
          <a:effectLst/>
        </p:spPr>
        <p:txBody>
          <a:bodyPr wrap="none" anchor="ctr"/>
          <a:lstStyle/>
          <a:p>
            <a:pPr algn="ctr" fontAlgn="auto">
              <a:spcBef>
                <a:spcPts val="0"/>
              </a:spcBef>
              <a:spcAft>
                <a:spcPts val="0"/>
              </a:spcAft>
              <a:defRPr/>
            </a:pPr>
            <a:endParaRPr lang="en-US" sz="1800" b="1" i="1" dirty="0">
              <a:solidFill>
                <a:srgbClr val="000000"/>
              </a:solidFill>
              <a:latin typeface="Arial"/>
              <a:cs typeface="Times New Roman" pitchFamily="18" charset="0"/>
            </a:endParaRPr>
          </a:p>
        </p:txBody>
      </p:sp>
      <p:sp>
        <p:nvSpPr>
          <p:cNvPr id="39" name="Rectangle 64"/>
          <p:cNvSpPr>
            <a:spLocks noChangeArrowheads="1"/>
          </p:cNvSpPr>
          <p:nvPr userDrawn="1"/>
        </p:nvSpPr>
        <p:spPr bwMode="auto">
          <a:xfrm>
            <a:off x="0" y="1179513"/>
            <a:ext cx="9144000" cy="76200"/>
          </a:xfrm>
          <a:prstGeom prst="rect">
            <a:avLst/>
          </a:prstGeom>
          <a:gradFill rotWithShape="1">
            <a:gsLst>
              <a:gs pos="0">
                <a:srgbClr val="FFCC00">
                  <a:gamma/>
                  <a:shade val="46275"/>
                  <a:invGamma/>
                </a:srgbClr>
              </a:gs>
              <a:gs pos="50000">
                <a:srgbClr val="FFCC00"/>
              </a:gs>
              <a:gs pos="100000">
                <a:srgbClr val="FFCC00">
                  <a:gamma/>
                  <a:shade val="46275"/>
                  <a:invGamma/>
                </a:srgbClr>
              </a:gs>
            </a:gsLst>
            <a:lin ang="2700000" scaled="1"/>
          </a:gradFill>
          <a:ln w="19050" algn="ctr">
            <a:noFill/>
            <a:miter lim="800000"/>
            <a:headEnd/>
            <a:tailEnd/>
          </a:ln>
          <a:effectLst/>
        </p:spPr>
        <p:txBody>
          <a:bodyPr wrap="none" anchor="ctr"/>
          <a:lstStyle/>
          <a:p>
            <a:pPr algn="ctr" fontAlgn="auto">
              <a:spcBef>
                <a:spcPts val="0"/>
              </a:spcBef>
              <a:spcAft>
                <a:spcPts val="0"/>
              </a:spcAft>
              <a:defRPr/>
            </a:pPr>
            <a:endParaRPr lang="en-US" sz="1800" b="1" i="1" dirty="0">
              <a:solidFill>
                <a:srgbClr val="000000"/>
              </a:solidFill>
              <a:latin typeface="Arial"/>
              <a:cs typeface="Times New Roman" pitchFamily="18" charset="0"/>
            </a:endParaRPr>
          </a:p>
        </p:txBody>
      </p:sp>
      <p:sp>
        <p:nvSpPr>
          <p:cNvPr id="19" name="Text Box 51"/>
          <p:cNvSpPr txBox="1">
            <a:spLocks noChangeArrowheads="1"/>
          </p:cNvSpPr>
          <p:nvPr userDrawn="1"/>
        </p:nvSpPr>
        <p:spPr bwMode="auto">
          <a:xfrm>
            <a:off x="372291" y="6567716"/>
            <a:ext cx="3232554" cy="215444"/>
          </a:xfrm>
          <a:prstGeom prst="rect">
            <a:avLst/>
          </a:prstGeom>
          <a:solidFill>
            <a:schemeClr val="bg1"/>
          </a:solidFill>
          <a:ln w="57150">
            <a:noFill/>
            <a:miter lim="800000"/>
            <a:headEnd/>
            <a:tailEnd/>
          </a:ln>
          <a:effectLst/>
        </p:spPr>
        <p:txBody>
          <a:bodyPr wrap="square" tIns="0" bIns="0" anchor="ctr" anchorCtr="1">
            <a:spAutoFit/>
          </a:bodyPr>
          <a:lstStyle/>
          <a:p>
            <a:pPr algn="ctr" fontAlgn="auto">
              <a:spcBef>
                <a:spcPts val="0"/>
              </a:spcBef>
              <a:spcAft>
                <a:spcPts val="0"/>
              </a:spcAft>
              <a:defRPr/>
            </a:pPr>
            <a:r>
              <a:rPr lang="en-US" sz="1400" b="1" i="1" dirty="0">
                <a:solidFill>
                  <a:srgbClr val="000066"/>
                </a:solidFill>
                <a:effectLst>
                  <a:outerShdw blurRad="38100" dist="38100" dir="2700000" algn="tl">
                    <a:srgbClr val="C0C0C0"/>
                  </a:outerShdw>
                </a:effectLst>
                <a:latin typeface="Arial"/>
                <a:cs typeface="Times New Roman" pitchFamily="18" charset="0"/>
              </a:rPr>
              <a:t>COMSUBGRU NINE</a:t>
            </a:r>
          </a:p>
        </p:txBody>
      </p:sp>
    </p:spTree>
    <p:extLst>
      <p:ext uri="{BB962C8B-B14F-4D97-AF65-F5344CB8AC3E}">
        <p14:creationId xmlns:p14="http://schemas.microsoft.com/office/powerpoint/2010/main" val="18776311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Lst>
  <p:txStyles>
    <p:titleStyle>
      <a:lvl1pPr algn="ctr" rtl="0" eaLnBrk="0" fontAlgn="base" hangingPunct="0">
        <a:spcBef>
          <a:spcPct val="0"/>
        </a:spcBef>
        <a:spcAft>
          <a:spcPct val="0"/>
        </a:spcAft>
        <a:defRPr sz="2800" b="1">
          <a:solidFill>
            <a:srgbClr val="000066"/>
          </a:solidFill>
          <a:latin typeface="+mj-lt"/>
          <a:ea typeface="+mj-ea"/>
          <a:cs typeface="+mj-cs"/>
        </a:defRPr>
      </a:lvl1pPr>
      <a:lvl2pPr algn="ctr" rtl="0" eaLnBrk="0" fontAlgn="base" hangingPunct="0">
        <a:spcBef>
          <a:spcPct val="0"/>
        </a:spcBef>
        <a:spcAft>
          <a:spcPct val="0"/>
        </a:spcAft>
        <a:defRPr sz="2800" b="1">
          <a:solidFill>
            <a:schemeClr val="tx2"/>
          </a:solidFill>
          <a:latin typeface="Arial" charset="0"/>
          <a:cs typeface="Times New Roman" pitchFamily="18" charset="0"/>
        </a:defRPr>
      </a:lvl2pPr>
      <a:lvl3pPr algn="ctr" rtl="0" eaLnBrk="0" fontAlgn="base" hangingPunct="0">
        <a:spcBef>
          <a:spcPct val="0"/>
        </a:spcBef>
        <a:spcAft>
          <a:spcPct val="0"/>
        </a:spcAft>
        <a:defRPr sz="2800" b="1">
          <a:solidFill>
            <a:schemeClr val="tx2"/>
          </a:solidFill>
          <a:latin typeface="Arial" charset="0"/>
          <a:cs typeface="Times New Roman" pitchFamily="18" charset="0"/>
        </a:defRPr>
      </a:lvl3pPr>
      <a:lvl4pPr algn="ctr" rtl="0" eaLnBrk="0" fontAlgn="base" hangingPunct="0">
        <a:spcBef>
          <a:spcPct val="0"/>
        </a:spcBef>
        <a:spcAft>
          <a:spcPct val="0"/>
        </a:spcAft>
        <a:defRPr sz="2800" b="1">
          <a:solidFill>
            <a:schemeClr val="tx2"/>
          </a:solidFill>
          <a:latin typeface="Arial" charset="0"/>
          <a:cs typeface="Times New Roman" pitchFamily="18" charset="0"/>
        </a:defRPr>
      </a:lvl4pPr>
      <a:lvl5pPr algn="ctr" rtl="0" eaLnBrk="0" fontAlgn="base" hangingPunct="0">
        <a:spcBef>
          <a:spcPct val="0"/>
        </a:spcBef>
        <a:spcAft>
          <a:spcPct val="0"/>
        </a:spcAft>
        <a:defRPr sz="2800" b="1">
          <a:solidFill>
            <a:schemeClr val="tx2"/>
          </a:solidFill>
          <a:latin typeface="Arial" charset="0"/>
          <a:cs typeface="Times New Roman" pitchFamily="18" charset="0"/>
        </a:defRPr>
      </a:lvl5pPr>
      <a:lvl6pPr marL="457200" algn="ctr" rtl="0" fontAlgn="base">
        <a:spcBef>
          <a:spcPct val="0"/>
        </a:spcBef>
        <a:spcAft>
          <a:spcPct val="0"/>
        </a:spcAft>
        <a:defRPr sz="3200" b="1" i="1">
          <a:solidFill>
            <a:schemeClr val="tx2"/>
          </a:solidFill>
          <a:latin typeface="Times New Roman" pitchFamily="18" charset="0"/>
          <a:cs typeface="Times New Roman" pitchFamily="18" charset="0"/>
        </a:defRPr>
      </a:lvl6pPr>
      <a:lvl7pPr marL="914400" algn="ctr" rtl="0" fontAlgn="base">
        <a:spcBef>
          <a:spcPct val="0"/>
        </a:spcBef>
        <a:spcAft>
          <a:spcPct val="0"/>
        </a:spcAft>
        <a:defRPr sz="3200" b="1" i="1">
          <a:solidFill>
            <a:schemeClr val="tx2"/>
          </a:solidFill>
          <a:latin typeface="Times New Roman" pitchFamily="18" charset="0"/>
          <a:cs typeface="Times New Roman" pitchFamily="18" charset="0"/>
        </a:defRPr>
      </a:lvl7pPr>
      <a:lvl8pPr marL="1371600" algn="ctr" rtl="0" fontAlgn="base">
        <a:spcBef>
          <a:spcPct val="0"/>
        </a:spcBef>
        <a:spcAft>
          <a:spcPct val="0"/>
        </a:spcAft>
        <a:defRPr sz="3200" b="1" i="1">
          <a:solidFill>
            <a:schemeClr val="tx2"/>
          </a:solidFill>
          <a:latin typeface="Times New Roman" pitchFamily="18" charset="0"/>
          <a:cs typeface="Times New Roman" pitchFamily="18" charset="0"/>
        </a:defRPr>
      </a:lvl8pPr>
      <a:lvl9pPr marL="1828800" algn="ctr" rtl="0" fontAlgn="base">
        <a:spcBef>
          <a:spcPct val="0"/>
        </a:spcBef>
        <a:spcAft>
          <a:spcPct val="0"/>
        </a:spcAft>
        <a:defRPr sz="3200" b="1" i="1">
          <a:solidFill>
            <a:schemeClr val="tx2"/>
          </a:solidFill>
          <a:latin typeface="Times New Roman" pitchFamily="18" charset="0"/>
          <a:cs typeface="Times New Roman" pitchFamily="18" charset="0"/>
        </a:defRPr>
      </a:lvl9pPr>
    </p:titleStyle>
    <p:bodyStyle>
      <a:lvl1pPr marL="231775" indent="-231775" algn="l" rtl="0" eaLnBrk="0" fontAlgn="base" hangingPunct="0">
        <a:spcBef>
          <a:spcPct val="20000"/>
        </a:spcBef>
        <a:spcAft>
          <a:spcPct val="0"/>
        </a:spcAft>
        <a:buChar char="•"/>
        <a:defRPr b="1">
          <a:solidFill>
            <a:srgbClr val="000066"/>
          </a:solidFill>
          <a:latin typeface="+mn-lt"/>
          <a:ea typeface="+mn-ea"/>
          <a:cs typeface="+mn-cs"/>
        </a:defRPr>
      </a:lvl1pPr>
      <a:lvl2pPr marL="682625" indent="-225425" algn="l" rtl="0" eaLnBrk="0" fontAlgn="base" hangingPunct="0">
        <a:spcBef>
          <a:spcPct val="20000"/>
        </a:spcBef>
        <a:spcAft>
          <a:spcPct val="0"/>
        </a:spcAft>
        <a:buChar char="–"/>
        <a:defRPr sz="1600" b="1">
          <a:solidFill>
            <a:srgbClr val="000066"/>
          </a:solidFill>
          <a:latin typeface="+mn-lt"/>
          <a:cs typeface="+mn-cs"/>
        </a:defRPr>
      </a:lvl2pPr>
      <a:lvl3pPr marL="1143000" indent="-228600" algn="l" rtl="0" eaLnBrk="0" fontAlgn="base" hangingPunct="0">
        <a:spcBef>
          <a:spcPct val="20000"/>
        </a:spcBef>
        <a:spcAft>
          <a:spcPct val="0"/>
        </a:spcAft>
        <a:buChar char="•"/>
        <a:defRPr sz="1400" b="1">
          <a:solidFill>
            <a:srgbClr val="000066"/>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3.xml"/><Relationship Id="rId5" Type="http://schemas.openxmlformats.org/officeDocument/2006/relationships/hyperlink" Target="https://mathworld.wolfram.com/FourierSeriesSquareWave.html" TargetMode="Externa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jpeg"/><Relationship Id="rId2" Type="http://schemas.openxmlformats.org/officeDocument/2006/relationships/image" Target="../media/image27.jpeg"/><Relationship Id="rId1" Type="http://schemas.openxmlformats.org/officeDocument/2006/relationships/slideLayout" Target="../slideLayouts/slideLayout3.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jpeg"/><Relationship Id="rId4" Type="http://schemas.openxmlformats.org/officeDocument/2006/relationships/image" Target="../media/image29.png"/><Relationship Id="rId9" Type="http://schemas.openxmlformats.org/officeDocument/2006/relationships/image" Target="../media/image3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39.emf"/><Relationship Id="rId4" Type="http://schemas.openxmlformats.org/officeDocument/2006/relationships/image" Target="../media/image38.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tmp"/><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151" y="4573932"/>
            <a:ext cx="8839200" cy="830997"/>
          </a:xfrm>
          <a:prstGeom prst="rect">
            <a:avLst/>
          </a:prstGeom>
        </p:spPr>
        <p:txBody>
          <a:bodyPr wrap="square">
            <a:spAutoFit/>
          </a:bodyPr>
          <a:lstStyle/>
          <a:p>
            <a:pPr algn="ctr"/>
            <a:r>
              <a:rPr lang="en-US" sz="2400" b="1" dirty="0">
                <a:solidFill>
                  <a:srgbClr val="000066"/>
                </a:solidFill>
                <a:latin typeface="+mj-lt"/>
              </a:rPr>
              <a:t>Advanced Radio-Graphical Undersea System</a:t>
            </a:r>
            <a:br>
              <a:rPr lang="en-US" sz="2400" b="1" dirty="0">
                <a:solidFill>
                  <a:srgbClr val="000066"/>
                </a:solidFill>
                <a:latin typeface="+mj-lt"/>
              </a:rPr>
            </a:br>
            <a:r>
              <a:rPr lang="en-US" sz="2400" b="1" dirty="0">
                <a:solidFill>
                  <a:srgbClr val="000066"/>
                </a:solidFill>
                <a:latin typeface="+mj-lt"/>
              </a:rPr>
              <a:t>A R G U S</a:t>
            </a:r>
            <a:endParaRPr lang="en-US" sz="1400" b="1" dirty="0">
              <a:solidFill>
                <a:srgbClr val="000066"/>
              </a:solidFill>
              <a:latin typeface="+mj-lt"/>
            </a:endParaRPr>
          </a:p>
        </p:txBody>
      </p:sp>
      <p:pic>
        <p:nvPicPr>
          <p:cNvPr id="4098" name="Picture 2">
            <a:extLst>
              <a:ext uri="{FF2B5EF4-FFF2-40B4-BE49-F238E27FC236}">
                <a16:creationId xmlns:a16="http://schemas.microsoft.com/office/drawing/2014/main" id="{2F4384A7-6BF1-AFFD-3B7D-55D863E96980}"/>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62000" y="2505075"/>
            <a:ext cx="7620000" cy="18478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4AAF046-C4BC-981C-7522-5744D13E4B5E}"/>
              </a:ext>
            </a:extLst>
          </p:cNvPr>
          <p:cNvSpPr txBox="1"/>
          <p:nvPr/>
        </p:nvSpPr>
        <p:spPr>
          <a:xfrm>
            <a:off x="304800" y="6172200"/>
            <a:ext cx="3998210" cy="246221"/>
          </a:xfrm>
          <a:prstGeom prst="rect">
            <a:avLst/>
          </a:prstGeom>
          <a:noFill/>
        </p:spPr>
        <p:txBody>
          <a:bodyPr wrap="none" rtlCol="0">
            <a:spAutoFit/>
          </a:bodyPr>
          <a:lstStyle/>
          <a:p>
            <a:r>
              <a:rPr lang="en-US" sz="1000" i="1" dirty="0"/>
              <a:t>Vanguard Class SSBN silhouette </a:t>
            </a:r>
            <a:r>
              <a:rPr lang="en-US" sz="1000" dirty="0"/>
              <a:t>by Antiochus the Great. wikimedia.org  </a:t>
            </a:r>
          </a:p>
        </p:txBody>
      </p:sp>
    </p:spTree>
    <p:extLst>
      <p:ext uri="{BB962C8B-B14F-4D97-AF65-F5344CB8AC3E}">
        <p14:creationId xmlns:p14="http://schemas.microsoft.com/office/powerpoint/2010/main" val="39969391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EA8C32-CF08-B516-F1CD-F51660DF634C}"/>
              </a:ext>
            </a:extLst>
          </p:cNvPr>
          <p:cNvSpPr>
            <a:spLocks noGrp="1"/>
          </p:cNvSpPr>
          <p:nvPr>
            <p:ph idx="1"/>
          </p:nvPr>
        </p:nvSpPr>
        <p:spPr/>
        <p:txBody>
          <a:bodyPr/>
          <a:lstStyle/>
          <a:p>
            <a:pPr marL="0" indent="0">
              <a:buNone/>
            </a:pPr>
            <a:r>
              <a:rPr lang="en-US" b="0" dirty="0"/>
              <a:t>Discrete Fourier Transform (DFT) - Theory</a:t>
            </a:r>
          </a:p>
          <a:p>
            <a:r>
              <a:rPr lang="en-US" sz="1600" b="0" dirty="0"/>
              <a:t>DFT is a mathematical method to convert a given N-dimensional manifold from a time domain to a frequency domain</a:t>
            </a:r>
          </a:p>
          <a:p>
            <a:pPr lvl="1"/>
            <a:r>
              <a:rPr lang="en-US" sz="1400" b="0" dirty="0"/>
              <a:t>In English: a DFT estimates the shape of a function by adding up weighted sines and cosines</a:t>
            </a:r>
          </a:p>
          <a:p>
            <a:pPr lvl="1"/>
            <a:r>
              <a:rPr lang="en-US" sz="1400" b="0" dirty="0"/>
              <a:t>In one dimension, the conversion between a given function and its frequency domain is</a:t>
            </a:r>
          </a:p>
          <a:p>
            <a:pPr lvl="1"/>
            <a:endParaRPr lang="en-US" sz="1400" b="0" dirty="0"/>
          </a:p>
          <a:p>
            <a:pPr lvl="1"/>
            <a:endParaRPr lang="en-US" sz="1400" b="0" dirty="0"/>
          </a:p>
          <a:p>
            <a:pPr lvl="1"/>
            <a:r>
              <a:rPr lang="en-US" sz="1400" b="0" dirty="0"/>
              <a:t>OpenCV is a Python Package which uses a Fast Fourier Transform algorithm to produce a DFT output</a:t>
            </a:r>
          </a:p>
          <a:p>
            <a:pPr lvl="2"/>
            <a:r>
              <a:rPr lang="en-US" sz="1200" b="0" dirty="0"/>
              <a:t>The DFT is a matrix of floats, similar to the shape of the original image, which gives the weights of the different sine and cosine frequencies</a:t>
            </a:r>
          </a:p>
          <a:p>
            <a:pPr lvl="1"/>
            <a:r>
              <a:rPr lang="en-US" sz="1400" b="0" dirty="0"/>
              <a:t>The benefit is that even if the higher frequency terms are removed, the DFT will still produce a “good” approximation to the original picture (as shown below)</a:t>
            </a:r>
          </a:p>
        </p:txBody>
      </p:sp>
      <p:sp>
        <p:nvSpPr>
          <p:cNvPr id="3" name="Title 2">
            <a:extLst>
              <a:ext uri="{FF2B5EF4-FFF2-40B4-BE49-F238E27FC236}">
                <a16:creationId xmlns:a16="http://schemas.microsoft.com/office/drawing/2014/main" id="{6033783F-CF0C-AEB8-358C-0255DF4996A8}"/>
              </a:ext>
            </a:extLst>
          </p:cNvPr>
          <p:cNvSpPr>
            <a:spLocks noGrp="1"/>
          </p:cNvSpPr>
          <p:nvPr>
            <p:ph type="title"/>
          </p:nvPr>
        </p:nvSpPr>
        <p:spPr>
          <a:xfrm>
            <a:off x="914400" y="0"/>
            <a:ext cx="7315200" cy="838200"/>
          </a:xfrm>
        </p:spPr>
        <p:txBody>
          <a:bodyPr/>
          <a:lstStyle/>
          <a:p>
            <a:r>
              <a:rPr lang="en-US" dirty="0"/>
              <a:t>Appendix B – Discrete Fourier Transform</a:t>
            </a:r>
          </a:p>
        </p:txBody>
      </p:sp>
      <p:pic>
        <p:nvPicPr>
          <p:cNvPr id="5" name="Picture 4">
            <a:extLst>
              <a:ext uri="{FF2B5EF4-FFF2-40B4-BE49-F238E27FC236}">
                <a16:creationId xmlns:a16="http://schemas.microsoft.com/office/drawing/2014/main" id="{09BAD399-D3A1-A423-35DB-AA8647D50AC5}"/>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286000" y="2710136"/>
            <a:ext cx="1771897" cy="409632"/>
          </a:xfrm>
          <a:prstGeom prst="rect">
            <a:avLst/>
          </a:prstGeom>
        </p:spPr>
      </p:pic>
      <p:pic>
        <p:nvPicPr>
          <p:cNvPr id="7" name="Picture 6">
            <a:extLst>
              <a:ext uri="{FF2B5EF4-FFF2-40B4-BE49-F238E27FC236}">
                <a16:creationId xmlns:a16="http://schemas.microsoft.com/office/drawing/2014/main" id="{0036976C-5DB4-B266-3C52-CF17A1733A24}"/>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86172" y="2700609"/>
            <a:ext cx="1800476" cy="428685"/>
          </a:xfrm>
          <a:prstGeom prst="rect">
            <a:avLst/>
          </a:prstGeom>
        </p:spPr>
      </p:pic>
      <p:sp>
        <p:nvSpPr>
          <p:cNvPr id="8" name="TextBox 7">
            <a:extLst>
              <a:ext uri="{FF2B5EF4-FFF2-40B4-BE49-F238E27FC236}">
                <a16:creationId xmlns:a16="http://schemas.microsoft.com/office/drawing/2014/main" id="{B768863A-E19E-7064-B5E8-09319214302F}"/>
              </a:ext>
            </a:extLst>
          </p:cNvPr>
          <p:cNvSpPr txBox="1"/>
          <p:nvPr/>
        </p:nvSpPr>
        <p:spPr>
          <a:xfrm>
            <a:off x="2161745" y="3091190"/>
            <a:ext cx="652743" cy="261610"/>
          </a:xfrm>
          <a:prstGeom prst="rect">
            <a:avLst/>
          </a:prstGeom>
          <a:noFill/>
        </p:spPr>
        <p:txBody>
          <a:bodyPr wrap="none" rtlCol="0">
            <a:spAutoFit/>
          </a:bodyPr>
          <a:lstStyle/>
          <a:p>
            <a:r>
              <a:rPr lang="en-US" sz="1050" dirty="0"/>
              <a:t>function</a:t>
            </a:r>
          </a:p>
        </p:txBody>
      </p:sp>
      <p:sp>
        <p:nvSpPr>
          <p:cNvPr id="9" name="TextBox 8">
            <a:extLst>
              <a:ext uri="{FF2B5EF4-FFF2-40B4-BE49-F238E27FC236}">
                <a16:creationId xmlns:a16="http://schemas.microsoft.com/office/drawing/2014/main" id="{5B00E131-E5FE-9FB1-AFCF-B25449E9A850}"/>
              </a:ext>
            </a:extLst>
          </p:cNvPr>
          <p:cNvSpPr txBox="1"/>
          <p:nvPr/>
        </p:nvSpPr>
        <p:spPr>
          <a:xfrm>
            <a:off x="2703248" y="3091190"/>
            <a:ext cx="1047082" cy="261610"/>
          </a:xfrm>
          <a:prstGeom prst="rect">
            <a:avLst/>
          </a:prstGeom>
          <a:noFill/>
        </p:spPr>
        <p:txBody>
          <a:bodyPr wrap="none" rtlCol="0">
            <a:spAutoFit/>
          </a:bodyPr>
          <a:lstStyle/>
          <a:p>
            <a:r>
              <a:rPr lang="en-US" sz="1050" dirty="0"/>
              <a:t>sin/cos weights</a:t>
            </a:r>
          </a:p>
        </p:txBody>
      </p:sp>
      <p:sp>
        <p:nvSpPr>
          <p:cNvPr id="10" name="TextBox 9">
            <a:extLst>
              <a:ext uri="{FF2B5EF4-FFF2-40B4-BE49-F238E27FC236}">
                <a16:creationId xmlns:a16="http://schemas.microsoft.com/office/drawing/2014/main" id="{2E275747-FEFE-F132-8D1B-054D62EE471A}"/>
              </a:ext>
            </a:extLst>
          </p:cNvPr>
          <p:cNvSpPr txBox="1"/>
          <p:nvPr/>
        </p:nvSpPr>
        <p:spPr>
          <a:xfrm>
            <a:off x="5309190" y="3091136"/>
            <a:ext cx="652743" cy="261610"/>
          </a:xfrm>
          <a:prstGeom prst="rect">
            <a:avLst/>
          </a:prstGeom>
          <a:noFill/>
        </p:spPr>
        <p:txBody>
          <a:bodyPr wrap="none" rtlCol="0">
            <a:spAutoFit/>
          </a:bodyPr>
          <a:lstStyle/>
          <a:p>
            <a:r>
              <a:rPr lang="en-US" sz="1050" dirty="0"/>
              <a:t>function</a:t>
            </a:r>
          </a:p>
        </p:txBody>
      </p:sp>
      <p:sp>
        <p:nvSpPr>
          <p:cNvPr id="11" name="TextBox 10">
            <a:extLst>
              <a:ext uri="{FF2B5EF4-FFF2-40B4-BE49-F238E27FC236}">
                <a16:creationId xmlns:a16="http://schemas.microsoft.com/office/drawing/2014/main" id="{EF088486-0150-9114-8DDE-06F13C051DCB}"/>
              </a:ext>
            </a:extLst>
          </p:cNvPr>
          <p:cNvSpPr txBox="1"/>
          <p:nvPr/>
        </p:nvSpPr>
        <p:spPr>
          <a:xfrm>
            <a:off x="4406440" y="3091190"/>
            <a:ext cx="1047082" cy="261610"/>
          </a:xfrm>
          <a:prstGeom prst="rect">
            <a:avLst/>
          </a:prstGeom>
          <a:noFill/>
        </p:spPr>
        <p:txBody>
          <a:bodyPr wrap="none" rtlCol="0">
            <a:spAutoFit/>
          </a:bodyPr>
          <a:lstStyle/>
          <a:p>
            <a:r>
              <a:rPr lang="en-US" sz="1050" dirty="0"/>
              <a:t>sin/cos weights</a:t>
            </a:r>
          </a:p>
        </p:txBody>
      </p:sp>
      <p:sp>
        <p:nvSpPr>
          <p:cNvPr id="17" name="Right Brace 16">
            <a:extLst>
              <a:ext uri="{FF2B5EF4-FFF2-40B4-BE49-F238E27FC236}">
                <a16:creationId xmlns:a16="http://schemas.microsoft.com/office/drawing/2014/main" id="{FD6422B0-20B2-71CE-7374-AD21D8510B6D}"/>
              </a:ext>
            </a:extLst>
          </p:cNvPr>
          <p:cNvSpPr/>
          <p:nvPr/>
        </p:nvSpPr>
        <p:spPr>
          <a:xfrm rot="16200000">
            <a:off x="2452450" y="2912082"/>
            <a:ext cx="45719" cy="455879"/>
          </a:xfrm>
          <a:prstGeom prst="rightBrace">
            <a:avLst/>
          </a:prstGeom>
          <a:ln>
            <a:solidFill>
              <a:srgbClr val="0000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ight Brace 17">
            <a:extLst>
              <a:ext uri="{FF2B5EF4-FFF2-40B4-BE49-F238E27FC236}">
                <a16:creationId xmlns:a16="http://schemas.microsoft.com/office/drawing/2014/main" id="{C7BECD2F-5B5A-6450-EF21-CBA1914BB89E}"/>
              </a:ext>
            </a:extLst>
          </p:cNvPr>
          <p:cNvSpPr/>
          <p:nvPr/>
        </p:nvSpPr>
        <p:spPr>
          <a:xfrm rot="16200000">
            <a:off x="3189336" y="2709858"/>
            <a:ext cx="45720" cy="853790"/>
          </a:xfrm>
          <a:prstGeom prst="rightBrace">
            <a:avLst/>
          </a:prstGeom>
          <a:ln>
            <a:solidFill>
              <a:srgbClr val="0000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e 18">
            <a:extLst>
              <a:ext uri="{FF2B5EF4-FFF2-40B4-BE49-F238E27FC236}">
                <a16:creationId xmlns:a16="http://schemas.microsoft.com/office/drawing/2014/main" id="{9EE534C0-0B40-B21D-E505-2919D36F6105}"/>
              </a:ext>
            </a:extLst>
          </p:cNvPr>
          <p:cNvSpPr/>
          <p:nvPr/>
        </p:nvSpPr>
        <p:spPr>
          <a:xfrm rot="16200000">
            <a:off x="5589040" y="2895689"/>
            <a:ext cx="45719" cy="455879"/>
          </a:xfrm>
          <a:prstGeom prst="rightBrace">
            <a:avLst/>
          </a:prstGeom>
          <a:ln>
            <a:solidFill>
              <a:srgbClr val="0000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a:extLst>
              <a:ext uri="{FF2B5EF4-FFF2-40B4-BE49-F238E27FC236}">
                <a16:creationId xmlns:a16="http://schemas.microsoft.com/office/drawing/2014/main" id="{8B6EDCC7-D1F3-4495-3B12-AB3984489B93}"/>
              </a:ext>
            </a:extLst>
          </p:cNvPr>
          <p:cNvSpPr/>
          <p:nvPr/>
        </p:nvSpPr>
        <p:spPr>
          <a:xfrm rot="16200000">
            <a:off x="4883903" y="2703879"/>
            <a:ext cx="45720" cy="853790"/>
          </a:xfrm>
          <a:prstGeom prst="rightBrace">
            <a:avLst/>
          </a:prstGeom>
          <a:ln>
            <a:solidFill>
              <a:srgbClr val="0000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5" name="Picture 24">
            <a:extLst>
              <a:ext uri="{FF2B5EF4-FFF2-40B4-BE49-F238E27FC236}">
                <a16:creationId xmlns:a16="http://schemas.microsoft.com/office/drawing/2014/main" id="{6D9FCC6D-8C08-608B-B78F-7BECE79208DC}"/>
              </a:ext>
            </a:extLst>
          </p:cNvPr>
          <p:cNvPicPr>
            <a:picLocks noChangeAspect="1"/>
          </p:cNvPicPr>
          <p:nvPr/>
        </p:nvPicPr>
        <p:blipFill>
          <a:blip r:embed="rId4"/>
          <a:stretch>
            <a:fillRect/>
          </a:stretch>
        </p:blipFill>
        <p:spPr>
          <a:xfrm>
            <a:off x="443923" y="4700668"/>
            <a:ext cx="2724150" cy="1685925"/>
          </a:xfrm>
          <a:prstGeom prst="rect">
            <a:avLst/>
          </a:prstGeom>
        </p:spPr>
      </p:pic>
      <p:sp>
        <p:nvSpPr>
          <p:cNvPr id="26" name="TextBox 25">
            <a:extLst>
              <a:ext uri="{FF2B5EF4-FFF2-40B4-BE49-F238E27FC236}">
                <a16:creationId xmlns:a16="http://schemas.microsoft.com/office/drawing/2014/main" id="{7FACC1AD-8F2E-6BB9-7254-E7F2CC3AE88B}"/>
              </a:ext>
            </a:extLst>
          </p:cNvPr>
          <p:cNvSpPr txBox="1"/>
          <p:nvPr/>
        </p:nvSpPr>
        <p:spPr>
          <a:xfrm>
            <a:off x="3352800" y="4648200"/>
            <a:ext cx="5559425" cy="182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spcBef>
                <a:spcPct val="20000"/>
              </a:spcBef>
              <a:buNone/>
              <a:defRPr b="0">
                <a:solidFill>
                  <a:srgbClr val="000066"/>
                </a:solidFill>
                <a:latin typeface="+mn-lt"/>
              </a:defRPr>
            </a:lvl1pPr>
            <a:lvl2pPr marL="682625" lvl="1" indent="-225425">
              <a:spcBef>
                <a:spcPct val="20000"/>
              </a:spcBef>
              <a:buChar char="–"/>
              <a:defRPr sz="1600" b="0">
                <a:solidFill>
                  <a:srgbClr val="000066"/>
                </a:solidFill>
                <a:latin typeface="+mn-lt"/>
              </a:defRPr>
            </a:lvl2pPr>
            <a:lvl3pPr marL="1143000" lvl="2" indent="-228600">
              <a:spcBef>
                <a:spcPct val="20000"/>
              </a:spcBef>
              <a:buChar char="•"/>
              <a:defRPr sz="1400" b="0">
                <a:solidFill>
                  <a:srgbClr val="000066"/>
                </a:solidFill>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fontAlgn="base">
              <a:spcBef>
                <a:spcPct val="20000"/>
              </a:spcBef>
              <a:spcAft>
                <a:spcPct val="0"/>
              </a:spcAft>
              <a:buChar char="»"/>
              <a:defRPr sz="2000">
                <a:latin typeface="+mn-lt"/>
              </a:defRPr>
            </a:lvl6pPr>
            <a:lvl7pPr marL="2971800" indent="-228600" fontAlgn="base">
              <a:spcBef>
                <a:spcPct val="20000"/>
              </a:spcBef>
              <a:spcAft>
                <a:spcPct val="0"/>
              </a:spcAft>
              <a:buChar char="»"/>
              <a:defRPr sz="2000">
                <a:latin typeface="+mn-lt"/>
              </a:defRPr>
            </a:lvl7pPr>
            <a:lvl8pPr marL="3429000" indent="-228600" fontAlgn="base">
              <a:spcBef>
                <a:spcPct val="20000"/>
              </a:spcBef>
              <a:spcAft>
                <a:spcPct val="0"/>
              </a:spcAft>
              <a:buChar char="»"/>
              <a:defRPr sz="2000">
                <a:latin typeface="+mn-lt"/>
              </a:defRPr>
            </a:lvl8pPr>
            <a:lvl9pPr marL="3886200" indent="-228600" fontAlgn="base">
              <a:spcBef>
                <a:spcPct val="20000"/>
              </a:spcBef>
              <a:spcAft>
                <a:spcPct val="0"/>
              </a:spcAft>
              <a:buChar char="»"/>
              <a:defRPr sz="2000">
                <a:latin typeface="+mn-lt"/>
              </a:defRPr>
            </a:lvl9pPr>
          </a:lstStyle>
          <a:p>
            <a:r>
              <a:rPr lang="en-US" sz="1200" dirty="0"/>
              <a:t>Example from </a:t>
            </a:r>
            <a:r>
              <a:rPr lang="en-US" sz="1200" dirty="0">
                <a:hlinkClick r:id="rId5"/>
              </a:rPr>
              <a:t>https://mathworld.wolfram.com/FourierSeriesSquareWave.html</a:t>
            </a:r>
            <a:endParaRPr lang="en-US" sz="1200" dirty="0"/>
          </a:p>
          <a:p>
            <a:pPr marL="171450" indent="-171450">
              <a:buFont typeface="Arial" panose="020B0604020202020204" pitchFamily="34" charset="0"/>
              <a:buChar char="•"/>
            </a:pPr>
            <a:r>
              <a:rPr lang="en-US" sz="1200" dirty="0"/>
              <a:t>The function (f(x)) is the black square wave</a:t>
            </a:r>
          </a:p>
          <a:p>
            <a:pPr marL="171450" indent="-171450">
              <a:buFont typeface="Arial" panose="020B0604020202020204" pitchFamily="34" charset="0"/>
              <a:buChar char="•"/>
            </a:pPr>
            <a:r>
              <a:rPr lang="en-US" sz="1200" dirty="0"/>
              <a:t>Each of the colors represents the sum of a different number of weighted sine waves</a:t>
            </a:r>
          </a:p>
          <a:p>
            <a:r>
              <a:rPr lang="en-US" sz="1100" i="1" dirty="0"/>
              <a:t>	red = F(0) * base frequency sine wave</a:t>
            </a:r>
          </a:p>
          <a:p>
            <a:r>
              <a:rPr lang="en-US" sz="1100" i="1" dirty="0"/>
              <a:t>	yellow = red + F(1) * twice the base frequency</a:t>
            </a:r>
          </a:p>
          <a:p>
            <a:r>
              <a:rPr lang="en-US" sz="1100" i="1" dirty="0"/>
              <a:t>	green = yellow + F(2) * three times the base frequency</a:t>
            </a:r>
          </a:p>
          <a:p>
            <a:r>
              <a:rPr lang="en-US" sz="1200" dirty="0"/>
              <a:t>where F(k) are the weight factors. As more terms are added, the sinusoid gets closer to the desired function</a:t>
            </a:r>
          </a:p>
          <a:p>
            <a:pPr marL="854075" lvl="1" indent="-171450">
              <a:buFont typeface="Arial" panose="020B0604020202020204" pitchFamily="34" charset="0"/>
              <a:buChar char="•"/>
            </a:pPr>
            <a:endParaRPr lang="en-US" sz="100" dirty="0"/>
          </a:p>
          <a:p>
            <a:pPr marL="854075" lvl="1" indent="-171450">
              <a:buFont typeface="Arial" panose="020B0604020202020204" pitchFamily="34" charset="0"/>
              <a:buChar char="•"/>
            </a:pPr>
            <a:r>
              <a:rPr lang="en-US" sz="100" dirty="0"/>
              <a:t>R</a:t>
            </a:r>
          </a:p>
          <a:p>
            <a:pPr marL="854075" lvl="1" indent="-171450">
              <a:buFont typeface="Arial" panose="020B0604020202020204" pitchFamily="34" charset="0"/>
              <a:buChar char="•"/>
            </a:pPr>
            <a:r>
              <a:rPr lang="en-US" sz="100" dirty="0"/>
              <a:t>R</a:t>
            </a:r>
          </a:p>
        </p:txBody>
      </p:sp>
    </p:spTree>
    <p:extLst>
      <p:ext uri="{BB962C8B-B14F-4D97-AF65-F5344CB8AC3E}">
        <p14:creationId xmlns:p14="http://schemas.microsoft.com/office/powerpoint/2010/main" val="30359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6FABB3-03C2-500E-3849-C24612EAAE7C}"/>
            </a:ext>
          </a:extLst>
        </p:cNvPr>
        <p:cNvGrpSpPr/>
        <p:nvPr/>
      </p:nvGrpSpPr>
      <p:grpSpPr>
        <a:xfrm>
          <a:off x="0" y="0"/>
          <a:ext cx="0" cy="0"/>
          <a:chOff x="0" y="0"/>
          <a:chExt cx="0" cy="0"/>
        </a:xfrm>
      </p:grpSpPr>
      <p:pic>
        <p:nvPicPr>
          <p:cNvPr id="51" name="Picture 50">
            <a:extLst>
              <a:ext uri="{FF2B5EF4-FFF2-40B4-BE49-F238E27FC236}">
                <a16:creationId xmlns:a16="http://schemas.microsoft.com/office/drawing/2014/main" id="{6BF2F2CE-1C44-03CF-5007-DDF503E059DB}"/>
              </a:ext>
            </a:extLst>
          </p:cNvPr>
          <p:cNvPicPr>
            <a:picLocks noChangeAspect="1"/>
          </p:cNvPicPr>
          <p:nvPr/>
        </p:nvPicPr>
        <p:blipFill>
          <a:blip r:embed="rId2" cstate="print">
            <a:biLevel thresh="75000"/>
            <a:extLst>
              <a:ext uri="{28A0092B-C50C-407E-A947-70E740481C1C}">
                <a14:useLocalDpi xmlns:a14="http://schemas.microsoft.com/office/drawing/2010/main"/>
              </a:ext>
            </a:extLst>
          </a:blip>
          <a:stretch>
            <a:fillRect/>
          </a:stretch>
        </p:blipFill>
        <p:spPr>
          <a:xfrm>
            <a:off x="7024610" y="5029200"/>
            <a:ext cx="1631197" cy="1223398"/>
          </a:xfrm>
          <a:prstGeom prst="rect">
            <a:avLst/>
          </a:prstGeom>
        </p:spPr>
      </p:pic>
      <p:sp>
        <p:nvSpPr>
          <p:cNvPr id="2" name="Content Placeholder 1">
            <a:extLst>
              <a:ext uri="{FF2B5EF4-FFF2-40B4-BE49-F238E27FC236}">
                <a16:creationId xmlns:a16="http://schemas.microsoft.com/office/drawing/2014/main" id="{4DEDFABA-3352-3F56-CC3E-4639C5CB1286}"/>
              </a:ext>
            </a:extLst>
          </p:cNvPr>
          <p:cNvSpPr>
            <a:spLocks noGrp="1"/>
          </p:cNvSpPr>
          <p:nvPr>
            <p:ph idx="1"/>
          </p:nvPr>
        </p:nvSpPr>
        <p:spPr/>
        <p:txBody>
          <a:bodyPr/>
          <a:lstStyle/>
          <a:p>
            <a:pPr marL="0" indent="0">
              <a:buNone/>
            </a:pPr>
            <a:r>
              <a:rPr lang="en-US" b="0" dirty="0"/>
              <a:t>Discrete Fourier Transform (DFT) - Application</a:t>
            </a:r>
          </a:p>
          <a:p>
            <a:r>
              <a:rPr lang="en-US" sz="1400" b="0" dirty="0"/>
              <a:t>ARGUS uses the following procedure to process the image:</a:t>
            </a:r>
          </a:p>
          <a:p>
            <a:pPr marL="800100" lvl="1" indent="-342900">
              <a:buFont typeface="+mj-lt"/>
              <a:buAutoNum type="arabicPeriod"/>
            </a:pPr>
            <a:r>
              <a:rPr lang="en-US" sz="900" b="0" dirty="0"/>
              <a:t>Ask for an image to compress and a template name then uses the config file for the specified template to identify all the important RGB values</a:t>
            </a:r>
          </a:p>
          <a:p>
            <a:pPr marL="800100" lvl="1" indent="-342900">
              <a:buFont typeface="+mj-lt"/>
              <a:buAutoNum type="arabicPeriod"/>
            </a:pPr>
            <a:r>
              <a:rPr lang="en-US" sz="900" b="0" dirty="0"/>
              <a:t>Replace the important RGB values with a wave height numbers instead of color values</a:t>
            </a:r>
          </a:p>
          <a:p>
            <a:pPr marL="800100" lvl="1" indent="-342900">
              <a:buFont typeface="+mj-lt"/>
              <a:buAutoNum type="arabicPeriod"/>
            </a:pPr>
            <a:r>
              <a:rPr lang="en-US" sz="900" b="0" dirty="0"/>
              <a:t>Apply a smoothing function to help the resulting DFT be more accurate in the areas we care about</a:t>
            </a:r>
          </a:p>
          <a:p>
            <a:pPr marL="800100" lvl="1" indent="-342900">
              <a:buFont typeface="+mj-lt"/>
              <a:buAutoNum type="arabicPeriod"/>
            </a:pPr>
            <a:r>
              <a:rPr lang="en-US" sz="900" b="0" dirty="0"/>
              <a:t>Apply OpenCV’s DFT method to the image to extract the sin/cos coefficients</a:t>
            </a:r>
          </a:p>
          <a:p>
            <a:pPr marL="800100" lvl="1" indent="-342900">
              <a:buFont typeface="+mj-lt"/>
              <a:buAutoNum type="arabicPeriod"/>
            </a:pPr>
            <a:r>
              <a:rPr lang="en-US" sz="900" b="0" dirty="0"/>
              <a:t>Remove the higher frequency coefficients -&gt; the remaining coefficients are written to the VLF message (see appendix C)</a:t>
            </a:r>
          </a:p>
          <a:p>
            <a:pPr marL="800100" lvl="1" indent="-342900">
              <a:buFont typeface="+mj-lt"/>
              <a:buAutoNum type="arabicPeriod"/>
            </a:pPr>
            <a:r>
              <a:rPr lang="en-US" sz="900" b="0" dirty="0"/>
              <a:t>Reproduce the wave heights from the curtailed DFT using the Inverse DFT (IDFT)</a:t>
            </a:r>
          </a:p>
          <a:p>
            <a:pPr marL="800100" lvl="1" indent="-342900">
              <a:buFont typeface="+mj-lt"/>
              <a:buAutoNum type="arabicPeriod"/>
            </a:pPr>
            <a:r>
              <a:rPr lang="en-US" sz="900" b="0" dirty="0"/>
              <a:t>Reapplies the RGB values for each wave height</a:t>
            </a:r>
          </a:p>
          <a:p>
            <a:pPr marL="800100" lvl="1" indent="-342900">
              <a:buFont typeface="+mj-lt"/>
              <a:buAutoNum type="arabicPeriod"/>
            </a:pPr>
            <a:r>
              <a:rPr lang="en-US" sz="900" b="0" dirty="0"/>
              <a:t>Applies the correct template to overlay onto the wave heights</a:t>
            </a:r>
          </a:p>
          <a:p>
            <a:pPr lvl="1"/>
            <a:endParaRPr lang="en-US" b="0" dirty="0"/>
          </a:p>
        </p:txBody>
      </p:sp>
      <p:sp>
        <p:nvSpPr>
          <p:cNvPr id="3" name="Title 2">
            <a:extLst>
              <a:ext uri="{FF2B5EF4-FFF2-40B4-BE49-F238E27FC236}">
                <a16:creationId xmlns:a16="http://schemas.microsoft.com/office/drawing/2014/main" id="{CCD53763-3F49-89BF-1132-E0986178F7A9}"/>
              </a:ext>
            </a:extLst>
          </p:cNvPr>
          <p:cNvSpPr>
            <a:spLocks noGrp="1"/>
          </p:cNvSpPr>
          <p:nvPr>
            <p:ph type="title"/>
          </p:nvPr>
        </p:nvSpPr>
        <p:spPr>
          <a:xfrm>
            <a:off x="914400" y="0"/>
            <a:ext cx="7315200" cy="838200"/>
          </a:xfrm>
        </p:spPr>
        <p:txBody>
          <a:bodyPr/>
          <a:lstStyle/>
          <a:p>
            <a:r>
              <a:rPr lang="en-US" dirty="0"/>
              <a:t>Appendix B – Discrete Fourier Transform</a:t>
            </a:r>
          </a:p>
        </p:txBody>
      </p:sp>
      <p:pic>
        <p:nvPicPr>
          <p:cNvPr id="4" name="Picture 3" descr="A screenshot of a computer screen&#10;&#10;AI-generated content may be incorrect.">
            <a:extLst>
              <a:ext uri="{FF2B5EF4-FFF2-40B4-BE49-F238E27FC236}">
                <a16:creationId xmlns:a16="http://schemas.microsoft.com/office/drawing/2014/main" id="{5EF34724-012C-1A7C-8693-6861F354B118}"/>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28600" y="3386702"/>
            <a:ext cx="2178807" cy="1231499"/>
          </a:xfrm>
          <a:prstGeom prst="rect">
            <a:avLst/>
          </a:prstGeom>
        </p:spPr>
      </p:pic>
      <p:pic>
        <p:nvPicPr>
          <p:cNvPr id="12" name="Picture 11">
            <a:extLst>
              <a:ext uri="{FF2B5EF4-FFF2-40B4-BE49-F238E27FC236}">
                <a16:creationId xmlns:a16="http://schemas.microsoft.com/office/drawing/2014/main" id="{C214D7F3-01CA-22D1-07F0-23836D767C91}"/>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845805" y="3386702"/>
            <a:ext cx="1631197" cy="1223398"/>
          </a:xfrm>
          <a:prstGeom prst="rect">
            <a:avLst/>
          </a:prstGeom>
        </p:spPr>
      </p:pic>
      <p:pic>
        <p:nvPicPr>
          <p:cNvPr id="14" name="Picture 13">
            <a:extLst>
              <a:ext uri="{FF2B5EF4-FFF2-40B4-BE49-F238E27FC236}">
                <a16:creationId xmlns:a16="http://schemas.microsoft.com/office/drawing/2014/main" id="{759F7E2B-D4FA-1F4C-9B7B-9635C33F6DA3}"/>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4845805" y="5029200"/>
            <a:ext cx="1631197" cy="1223398"/>
          </a:xfrm>
          <a:prstGeom prst="rect">
            <a:avLst/>
          </a:prstGeom>
        </p:spPr>
      </p:pic>
      <p:pic>
        <p:nvPicPr>
          <p:cNvPr id="16" name="Picture 15">
            <a:extLst>
              <a:ext uri="{FF2B5EF4-FFF2-40B4-BE49-F238E27FC236}">
                <a16:creationId xmlns:a16="http://schemas.microsoft.com/office/drawing/2014/main" id="{EFCB65AD-7775-BA95-3552-B9663D49C14B}"/>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2667000" y="3386702"/>
            <a:ext cx="1631197" cy="1223398"/>
          </a:xfrm>
          <a:prstGeom prst="rect">
            <a:avLst/>
          </a:prstGeom>
        </p:spPr>
      </p:pic>
      <p:pic>
        <p:nvPicPr>
          <p:cNvPr id="22" name="Picture 21">
            <a:extLst>
              <a:ext uri="{FF2B5EF4-FFF2-40B4-BE49-F238E27FC236}">
                <a16:creationId xmlns:a16="http://schemas.microsoft.com/office/drawing/2014/main" id="{C2BF5BA0-BD65-72A9-4EAF-367222212E29}"/>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024610" y="3386702"/>
            <a:ext cx="1631197" cy="1223398"/>
          </a:xfrm>
          <a:prstGeom prst="rect">
            <a:avLst/>
          </a:prstGeom>
        </p:spPr>
      </p:pic>
      <p:pic>
        <p:nvPicPr>
          <p:cNvPr id="28" name="Picture 27">
            <a:extLst>
              <a:ext uri="{FF2B5EF4-FFF2-40B4-BE49-F238E27FC236}">
                <a16:creationId xmlns:a16="http://schemas.microsoft.com/office/drawing/2014/main" id="{DA9DBADD-6A54-CB7A-06AA-CACEB45E66A2}"/>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7810740" y="5595069"/>
            <a:ext cx="89355" cy="89355"/>
          </a:xfrm>
          <a:prstGeom prst="rect">
            <a:avLst/>
          </a:prstGeom>
        </p:spPr>
      </p:pic>
      <p:pic>
        <p:nvPicPr>
          <p:cNvPr id="32" name="Picture 31">
            <a:extLst>
              <a:ext uri="{FF2B5EF4-FFF2-40B4-BE49-F238E27FC236}">
                <a16:creationId xmlns:a16="http://schemas.microsoft.com/office/drawing/2014/main" id="{32FC4316-1C16-103A-825F-9AF4170AE70F}"/>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2666999" y="5029200"/>
            <a:ext cx="1631197" cy="1223398"/>
          </a:xfrm>
          <a:prstGeom prst="rect">
            <a:avLst/>
          </a:prstGeom>
        </p:spPr>
      </p:pic>
      <p:pic>
        <p:nvPicPr>
          <p:cNvPr id="34" name="Picture 33">
            <a:extLst>
              <a:ext uri="{FF2B5EF4-FFF2-40B4-BE49-F238E27FC236}">
                <a16:creationId xmlns:a16="http://schemas.microsoft.com/office/drawing/2014/main" id="{D0A2762D-72A5-317F-08FA-598C54CFB961}"/>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502403" y="5029199"/>
            <a:ext cx="1631199" cy="1223399"/>
          </a:xfrm>
          <a:prstGeom prst="rect">
            <a:avLst/>
          </a:prstGeom>
          <a:ln>
            <a:solidFill>
              <a:srgbClr val="000066"/>
            </a:solidFill>
          </a:ln>
        </p:spPr>
      </p:pic>
      <p:sp>
        <p:nvSpPr>
          <p:cNvPr id="35" name="TextBox 34">
            <a:extLst>
              <a:ext uri="{FF2B5EF4-FFF2-40B4-BE49-F238E27FC236}">
                <a16:creationId xmlns:a16="http://schemas.microsoft.com/office/drawing/2014/main" id="{E2F554F3-B2DF-3FFA-E65C-922B6542806E}"/>
              </a:ext>
            </a:extLst>
          </p:cNvPr>
          <p:cNvSpPr txBox="1"/>
          <p:nvPr/>
        </p:nvSpPr>
        <p:spPr>
          <a:xfrm>
            <a:off x="1211915" y="4502785"/>
            <a:ext cx="228600" cy="230832"/>
          </a:xfrm>
          <a:prstGeom prst="rect">
            <a:avLst/>
          </a:prstGeom>
          <a:solidFill>
            <a:schemeClr val="bg1"/>
          </a:solidFill>
          <a:ln w="28575">
            <a:solidFill>
              <a:srgbClr val="000066"/>
            </a:solidFill>
          </a:ln>
        </p:spPr>
        <p:txBody>
          <a:bodyPr wrap="square" rtlCol="0">
            <a:spAutoFit/>
          </a:bodyPr>
          <a:lstStyle/>
          <a:p>
            <a:pPr algn="ctr"/>
            <a:r>
              <a:rPr lang="en-US" sz="900" b="1" dirty="0">
                <a:latin typeface="+mj-lt"/>
              </a:rPr>
              <a:t>1</a:t>
            </a:r>
          </a:p>
        </p:txBody>
      </p:sp>
      <p:sp>
        <p:nvSpPr>
          <p:cNvPr id="36" name="TextBox 35">
            <a:extLst>
              <a:ext uri="{FF2B5EF4-FFF2-40B4-BE49-F238E27FC236}">
                <a16:creationId xmlns:a16="http://schemas.microsoft.com/office/drawing/2014/main" id="{6C42E91D-855A-353B-FFF2-00A47523649C}"/>
              </a:ext>
            </a:extLst>
          </p:cNvPr>
          <p:cNvSpPr txBox="1"/>
          <p:nvPr/>
        </p:nvSpPr>
        <p:spPr>
          <a:xfrm>
            <a:off x="3368297" y="4502785"/>
            <a:ext cx="228600" cy="230832"/>
          </a:xfrm>
          <a:prstGeom prst="rect">
            <a:avLst/>
          </a:prstGeom>
          <a:solidFill>
            <a:schemeClr val="bg1"/>
          </a:solidFill>
          <a:ln w="28575">
            <a:solidFill>
              <a:srgbClr val="000066"/>
            </a:solidFill>
          </a:ln>
        </p:spPr>
        <p:txBody>
          <a:bodyPr wrap="square" rtlCol="0">
            <a:spAutoFit/>
          </a:bodyPr>
          <a:lstStyle/>
          <a:p>
            <a:pPr algn="ctr"/>
            <a:r>
              <a:rPr lang="en-US" sz="900" b="1" dirty="0">
                <a:latin typeface="+mj-lt"/>
              </a:rPr>
              <a:t>2</a:t>
            </a:r>
          </a:p>
        </p:txBody>
      </p:sp>
      <p:sp>
        <p:nvSpPr>
          <p:cNvPr id="37" name="TextBox 36">
            <a:extLst>
              <a:ext uri="{FF2B5EF4-FFF2-40B4-BE49-F238E27FC236}">
                <a16:creationId xmlns:a16="http://schemas.microsoft.com/office/drawing/2014/main" id="{45B56315-E86A-F5F1-EBD3-9C3857320C70}"/>
              </a:ext>
            </a:extLst>
          </p:cNvPr>
          <p:cNvSpPr txBox="1"/>
          <p:nvPr/>
        </p:nvSpPr>
        <p:spPr>
          <a:xfrm>
            <a:off x="5547105" y="4502785"/>
            <a:ext cx="228600" cy="230832"/>
          </a:xfrm>
          <a:prstGeom prst="rect">
            <a:avLst/>
          </a:prstGeom>
          <a:solidFill>
            <a:schemeClr val="bg1"/>
          </a:solidFill>
          <a:ln w="28575">
            <a:solidFill>
              <a:srgbClr val="000066"/>
            </a:solidFill>
          </a:ln>
        </p:spPr>
        <p:txBody>
          <a:bodyPr wrap="square" rtlCol="0">
            <a:spAutoFit/>
          </a:bodyPr>
          <a:lstStyle/>
          <a:p>
            <a:pPr algn="ctr"/>
            <a:r>
              <a:rPr lang="en-US" sz="900" b="1" dirty="0">
                <a:latin typeface="+mj-lt"/>
              </a:rPr>
              <a:t>3</a:t>
            </a:r>
          </a:p>
        </p:txBody>
      </p:sp>
      <p:sp>
        <p:nvSpPr>
          <p:cNvPr id="38" name="TextBox 37">
            <a:extLst>
              <a:ext uri="{FF2B5EF4-FFF2-40B4-BE49-F238E27FC236}">
                <a16:creationId xmlns:a16="http://schemas.microsoft.com/office/drawing/2014/main" id="{8B2B5667-392E-2033-B1B5-54F7D1D7A757}"/>
              </a:ext>
            </a:extLst>
          </p:cNvPr>
          <p:cNvSpPr txBox="1"/>
          <p:nvPr/>
        </p:nvSpPr>
        <p:spPr>
          <a:xfrm>
            <a:off x="7742049" y="4494684"/>
            <a:ext cx="228600" cy="230832"/>
          </a:xfrm>
          <a:prstGeom prst="rect">
            <a:avLst/>
          </a:prstGeom>
          <a:solidFill>
            <a:schemeClr val="bg1"/>
          </a:solidFill>
          <a:ln w="28575">
            <a:solidFill>
              <a:srgbClr val="000066"/>
            </a:solidFill>
          </a:ln>
        </p:spPr>
        <p:txBody>
          <a:bodyPr wrap="square" rtlCol="0">
            <a:spAutoFit/>
          </a:bodyPr>
          <a:lstStyle/>
          <a:p>
            <a:pPr algn="ctr"/>
            <a:r>
              <a:rPr lang="en-US" sz="900" b="1" dirty="0">
                <a:latin typeface="+mj-lt"/>
              </a:rPr>
              <a:t>4</a:t>
            </a:r>
          </a:p>
        </p:txBody>
      </p:sp>
      <p:sp>
        <p:nvSpPr>
          <p:cNvPr id="39" name="TextBox 38">
            <a:extLst>
              <a:ext uri="{FF2B5EF4-FFF2-40B4-BE49-F238E27FC236}">
                <a16:creationId xmlns:a16="http://schemas.microsoft.com/office/drawing/2014/main" id="{5DCEB801-AFD9-FBFF-1EE0-9A0E1B5FCF2E}"/>
              </a:ext>
            </a:extLst>
          </p:cNvPr>
          <p:cNvSpPr txBox="1"/>
          <p:nvPr/>
        </p:nvSpPr>
        <p:spPr>
          <a:xfrm>
            <a:off x="5547103" y="6128653"/>
            <a:ext cx="228600" cy="230832"/>
          </a:xfrm>
          <a:prstGeom prst="rect">
            <a:avLst/>
          </a:prstGeom>
          <a:solidFill>
            <a:schemeClr val="bg1"/>
          </a:solidFill>
          <a:ln w="28575">
            <a:solidFill>
              <a:srgbClr val="000066"/>
            </a:solidFill>
          </a:ln>
        </p:spPr>
        <p:txBody>
          <a:bodyPr wrap="square" rtlCol="0">
            <a:spAutoFit/>
          </a:bodyPr>
          <a:lstStyle/>
          <a:p>
            <a:pPr algn="ctr"/>
            <a:r>
              <a:rPr lang="en-US" sz="900" b="1" dirty="0">
                <a:latin typeface="+mj-lt"/>
              </a:rPr>
              <a:t>6</a:t>
            </a:r>
          </a:p>
        </p:txBody>
      </p:sp>
      <p:sp>
        <p:nvSpPr>
          <p:cNvPr id="40" name="TextBox 39">
            <a:extLst>
              <a:ext uri="{FF2B5EF4-FFF2-40B4-BE49-F238E27FC236}">
                <a16:creationId xmlns:a16="http://schemas.microsoft.com/office/drawing/2014/main" id="{8B89F3D7-5A69-ADAB-B869-528D696CB414}"/>
              </a:ext>
            </a:extLst>
          </p:cNvPr>
          <p:cNvSpPr txBox="1"/>
          <p:nvPr/>
        </p:nvSpPr>
        <p:spPr>
          <a:xfrm>
            <a:off x="7725909" y="6112260"/>
            <a:ext cx="228600" cy="230832"/>
          </a:xfrm>
          <a:prstGeom prst="rect">
            <a:avLst/>
          </a:prstGeom>
          <a:solidFill>
            <a:schemeClr val="bg1"/>
          </a:solidFill>
          <a:ln w="28575">
            <a:solidFill>
              <a:srgbClr val="000066"/>
            </a:solidFill>
          </a:ln>
        </p:spPr>
        <p:txBody>
          <a:bodyPr wrap="square" rtlCol="0">
            <a:spAutoFit/>
          </a:bodyPr>
          <a:lstStyle/>
          <a:p>
            <a:pPr algn="ctr"/>
            <a:r>
              <a:rPr lang="en-US" sz="900" b="1" dirty="0">
                <a:latin typeface="+mj-lt"/>
              </a:rPr>
              <a:t>5</a:t>
            </a:r>
          </a:p>
        </p:txBody>
      </p:sp>
      <p:sp>
        <p:nvSpPr>
          <p:cNvPr id="41" name="TextBox 40">
            <a:extLst>
              <a:ext uri="{FF2B5EF4-FFF2-40B4-BE49-F238E27FC236}">
                <a16:creationId xmlns:a16="http://schemas.microsoft.com/office/drawing/2014/main" id="{ABA10FE6-45AB-AC74-1FD7-72673D6C8D9F}"/>
              </a:ext>
            </a:extLst>
          </p:cNvPr>
          <p:cNvSpPr txBox="1"/>
          <p:nvPr/>
        </p:nvSpPr>
        <p:spPr>
          <a:xfrm>
            <a:off x="3334962" y="6128653"/>
            <a:ext cx="228600" cy="230832"/>
          </a:xfrm>
          <a:prstGeom prst="rect">
            <a:avLst/>
          </a:prstGeom>
          <a:solidFill>
            <a:schemeClr val="bg1"/>
          </a:solidFill>
          <a:ln w="28575">
            <a:solidFill>
              <a:srgbClr val="000066"/>
            </a:solidFill>
          </a:ln>
        </p:spPr>
        <p:txBody>
          <a:bodyPr wrap="square" rtlCol="0">
            <a:spAutoFit/>
          </a:bodyPr>
          <a:lstStyle/>
          <a:p>
            <a:pPr algn="ctr"/>
            <a:r>
              <a:rPr lang="en-US" sz="900" b="1" dirty="0">
                <a:latin typeface="+mj-lt"/>
              </a:rPr>
              <a:t>7</a:t>
            </a:r>
          </a:p>
        </p:txBody>
      </p:sp>
      <p:sp>
        <p:nvSpPr>
          <p:cNvPr id="42" name="TextBox 41">
            <a:extLst>
              <a:ext uri="{FF2B5EF4-FFF2-40B4-BE49-F238E27FC236}">
                <a16:creationId xmlns:a16="http://schemas.microsoft.com/office/drawing/2014/main" id="{65CAB75C-ABF1-5148-9F7F-CF8317BB2364}"/>
              </a:ext>
            </a:extLst>
          </p:cNvPr>
          <p:cNvSpPr txBox="1"/>
          <p:nvPr/>
        </p:nvSpPr>
        <p:spPr>
          <a:xfrm>
            <a:off x="1211915" y="6128653"/>
            <a:ext cx="228600" cy="230832"/>
          </a:xfrm>
          <a:prstGeom prst="rect">
            <a:avLst/>
          </a:prstGeom>
          <a:solidFill>
            <a:schemeClr val="bg1"/>
          </a:solidFill>
          <a:ln w="28575">
            <a:solidFill>
              <a:srgbClr val="000066"/>
            </a:solidFill>
          </a:ln>
        </p:spPr>
        <p:txBody>
          <a:bodyPr wrap="square" rtlCol="0">
            <a:spAutoFit/>
          </a:bodyPr>
          <a:lstStyle/>
          <a:p>
            <a:pPr algn="ctr"/>
            <a:r>
              <a:rPr lang="en-US" sz="900" b="1" dirty="0">
                <a:latin typeface="+mj-lt"/>
              </a:rPr>
              <a:t>8</a:t>
            </a:r>
          </a:p>
        </p:txBody>
      </p:sp>
      <p:sp>
        <p:nvSpPr>
          <p:cNvPr id="43" name="Arrow: Down 42">
            <a:extLst>
              <a:ext uri="{FF2B5EF4-FFF2-40B4-BE49-F238E27FC236}">
                <a16:creationId xmlns:a16="http://schemas.microsoft.com/office/drawing/2014/main" id="{E3986E75-3508-535E-4BB9-EE969A1D8DC7}"/>
              </a:ext>
            </a:extLst>
          </p:cNvPr>
          <p:cNvSpPr/>
          <p:nvPr/>
        </p:nvSpPr>
        <p:spPr>
          <a:xfrm rot="16200000">
            <a:off x="2384804" y="3695700"/>
            <a:ext cx="304800" cy="685800"/>
          </a:xfrm>
          <a:prstGeom prst="downArrow">
            <a:avLst/>
          </a:prstGeom>
          <a:solidFill>
            <a:schemeClr val="bg1"/>
          </a:solidFill>
          <a:ln>
            <a:solidFill>
              <a:srgbClr val="0000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Down 43">
            <a:extLst>
              <a:ext uri="{FF2B5EF4-FFF2-40B4-BE49-F238E27FC236}">
                <a16:creationId xmlns:a16="http://schemas.microsoft.com/office/drawing/2014/main" id="{9BB35018-5068-E7EE-62C9-A4DAE059EEC0}"/>
              </a:ext>
            </a:extLst>
          </p:cNvPr>
          <p:cNvSpPr/>
          <p:nvPr/>
        </p:nvSpPr>
        <p:spPr>
          <a:xfrm rot="16200000">
            <a:off x="4405066" y="3695701"/>
            <a:ext cx="304800" cy="685800"/>
          </a:xfrm>
          <a:prstGeom prst="downArrow">
            <a:avLst/>
          </a:prstGeom>
          <a:solidFill>
            <a:schemeClr val="bg1"/>
          </a:solidFill>
          <a:ln>
            <a:solidFill>
              <a:srgbClr val="0000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Down 44">
            <a:extLst>
              <a:ext uri="{FF2B5EF4-FFF2-40B4-BE49-F238E27FC236}">
                <a16:creationId xmlns:a16="http://schemas.microsoft.com/office/drawing/2014/main" id="{93E281EC-8770-A423-A964-75F6F51DB569}"/>
              </a:ext>
            </a:extLst>
          </p:cNvPr>
          <p:cNvSpPr/>
          <p:nvPr/>
        </p:nvSpPr>
        <p:spPr>
          <a:xfrm rot="16200000">
            <a:off x="6598406" y="3655501"/>
            <a:ext cx="304800" cy="685800"/>
          </a:xfrm>
          <a:prstGeom prst="downArrow">
            <a:avLst/>
          </a:prstGeom>
          <a:solidFill>
            <a:schemeClr val="bg1"/>
          </a:solidFill>
          <a:ln>
            <a:solidFill>
              <a:srgbClr val="0000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Down 45">
            <a:extLst>
              <a:ext uri="{FF2B5EF4-FFF2-40B4-BE49-F238E27FC236}">
                <a16:creationId xmlns:a16="http://schemas.microsoft.com/office/drawing/2014/main" id="{A710C346-B948-D791-120D-459D37FD7FCE}"/>
              </a:ext>
            </a:extLst>
          </p:cNvPr>
          <p:cNvSpPr/>
          <p:nvPr/>
        </p:nvSpPr>
        <p:spPr>
          <a:xfrm rot="5400000">
            <a:off x="2279423" y="5297997"/>
            <a:ext cx="304800" cy="685800"/>
          </a:xfrm>
          <a:prstGeom prst="downArrow">
            <a:avLst/>
          </a:prstGeom>
          <a:solidFill>
            <a:schemeClr val="bg1"/>
          </a:solidFill>
          <a:ln>
            <a:solidFill>
              <a:srgbClr val="0000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Down 47">
            <a:extLst>
              <a:ext uri="{FF2B5EF4-FFF2-40B4-BE49-F238E27FC236}">
                <a16:creationId xmlns:a16="http://schemas.microsoft.com/office/drawing/2014/main" id="{2B52E0B1-9D9C-334A-4995-A85CC63C3F72}"/>
              </a:ext>
            </a:extLst>
          </p:cNvPr>
          <p:cNvSpPr/>
          <p:nvPr/>
        </p:nvSpPr>
        <p:spPr>
          <a:xfrm rot="5400000">
            <a:off x="4405066" y="5297997"/>
            <a:ext cx="304800" cy="685800"/>
          </a:xfrm>
          <a:prstGeom prst="downArrow">
            <a:avLst/>
          </a:prstGeom>
          <a:solidFill>
            <a:schemeClr val="bg1"/>
          </a:solidFill>
          <a:ln>
            <a:solidFill>
              <a:srgbClr val="0000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Down 48">
            <a:extLst>
              <a:ext uri="{FF2B5EF4-FFF2-40B4-BE49-F238E27FC236}">
                <a16:creationId xmlns:a16="http://schemas.microsoft.com/office/drawing/2014/main" id="{E36ED729-E216-5A00-2EAA-5617964A4DC0}"/>
              </a:ext>
            </a:extLst>
          </p:cNvPr>
          <p:cNvSpPr/>
          <p:nvPr/>
        </p:nvSpPr>
        <p:spPr>
          <a:xfrm rot="5400000">
            <a:off x="6598406" y="5297997"/>
            <a:ext cx="304800" cy="685800"/>
          </a:xfrm>
          <a:prstGeom prst="downArrow">
            <a:avLst/>
          </a:prstGeom>
          <a:solidFill>
            <a:schemeClr val="bg1"/>
          </a:solidFill>
          <a:ln>
            <a:solidFill>
              <a:srgbClr val="0000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row: Down 49">
            <a:extLst>
              <a:ext uri="{FF2B5EF4-FFF2-40B4-BE49-F238E27FC236}">
                <a16:creationId xmlns:a16="http://schemas.microsoft.com/office/drawing/2014/main" id="{7BD4658F-2477-03A6-95FC-407F950ACA1D}"/>
              </a:ext>
            </a:extLst>
          </p:cNvPr>
          <p:cNvSpPr/>
          <p:nvPr/>
        </p:nvSpPr>
        <p:spPr>
          <a:xfrm>
            <a:off x="7699753" y="4804362"/>
            <a:ext cx="304800" cy="685800"/>
          </a:xfrm>
          <a:prstGeom prst="downArrow">
            <a:avLst/>
          </a:prstGeom>
          <a:solidFill>
            <a:schemeClr val="bg1"/>
          </a:solidFill>
          <a:ln>
            <a:solidFill>
              <a:srgbClr val="0000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People Using Computers Icons An icon set of people using desktop, laptop, tablet PC, smartwatch and smartphone computers or devices. The icons represent the digital world we live in. Icon Symbol stock vector">
            <a:extLst>
              <a:ext uri="{FF2B5EF4-FFF2-40B4-BE49-F238E27FC236}">
                <a16:creationId xmlns:a16="http://schemas.microsoft.com/office/drawing/2014/main" id="{83FC5E9E-2835-B727-8674-0A0BF9664C17}"/>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73794" y="4356902"/>
            <a:ext cx="405597" cy="40559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BB3B9092-8760-94DE-35A8-70A74CA69640}"/>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67417" y="6075210"/>
            <a:ext cx="554428" cy="230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58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07DD9-347C-A94F-09DB-000804DC30C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769815E-8522-86E4-44F6-ABF79D5718BF}"/>
              </a:ext>
            </a:extLst>
          </p:cNvPr>
          <p:cNvSpPr>
            <a:spLocks noGrp="1"/>
          </p:cNvSpPr>
          <p:nvPr>
            <p:ph idx="1"/>
          </p:nvPr>
        </p:nvSpPr>
        <p:spPr/>
        <p:txBody>
          <a:bodyPr/>
          <a:lstStyle/>
          <a:p>
            <a:pPr marL="0" indent="0">
              <a:buNone/>
            </a:pPr>
            <a:r>
              <a:rPr lang="en-US" b="0" dirty="0"/>
              <a:t>Discrete Fourier Transform (DFT) - Application</a:t>
            </a:r>
          </a:p>
          <a:p>
            <a:r>
              <a:rPr lang="en-US" sz="1600" b="0" dirty="0"/>
              <a:t>Notes:</a:t>
            </a:r>
          </a:p>
          <a:p>
            <a:pPr lvl="1"/>
            <a:r>
              <a:rPr lang="en-US" sz="1400" b="0" dirty="0"/>
              <a:t>ARGUS keeps the lowest n = 12 frequency coefficients along both axes which keeps the message short enough, but retains enough accuracy</a:t>
            </a:r>
          </a:p>
          <a:p>
            <a:pPr lvl="1"/>
            <a:r>
              <a:rPr lang="en-US" sz="1400" b="0" dirty="0"/>
              <a:t>Since the DFT matrix has both real and imaginary components in two dimensions, n = 12 results in 1152 total coefficients retained (1152 = (12^2) * 4 quadrants * (1 re + 1 </a:t>
            </a:r>
            <a:r>
              <a:rPr lang="en-US" sz="1400" b="0" dirty="0" err="1"/>
              <a:t>im</a:t>
            </a:r>
            <a:r>
              <a:rPr lang="en-US" sz="1400" b="0" dirty="0"/>
              <a:t>))</a:t>
            </a:r>
          </a:p>
          <a:p>
            <a:pPr lvl="1"/>
            <a:r>
              <a:rPr lang="en-US" sz="1400" b="0" dirty="0"/>
              <a:t>On the sub, ARGUS will ingest the coefficients from the VLF message, rebuild the DFT matrix, and use OpenCV’s built in IDFT function to reproduce the wave heights</a:t>
            </a:r>
          </a:p>
          <a:p>
            <a:pPr lvl="1"/>
            <a:endParaRPr lang="en-US" b="0" dirty="0"/>
          </a:p>
        </p:txBody>
      </p:sp>
      <p:sp>
        <p:nvSpPr>
          <p:cNvPr id="3" name="Title 2">
            <a:extLst>
              <a:ext uri="{FF2B5EF4-FFF2-40B4-BE49-F238E27FC236}">
                <a16:creationId xmlns:a16="http://schemas.microsoft.com/office/drawing/2014/main" id="{E28EB55C-B3F5-CDAC-3E67-A11D6991866F}"/>
              </a:ext>
            </a:extLst>
          </p:cNvPr>
          <p:cNvSpPr>
            <a:spLocks noGrp="1"/>
          </p:cNvSpPr>
          <p:nvPr>
            <p:ph type="title"/>
          </p:nvPr>
        </p:nvSpPr>
        <p:spPr>
          <a:xfrm>
            <a:off x="914400" y="0"/>
            <a:ext cx="7315200" cy="838200"/>
          </a:xfrm>
        </p:spPr>
        <p:txBody>
          <a:bodyPr/>
          <a:lstStyle/>
          <a:p>
            <a:r>
              <a:rPr lang="en-US" dirty="0"/>
              <a:t>Appendix B – Discrete Fourier Transform</a:t>
            </a:r>
          </a:p>
        </p:txBody>
      </p:sp>
    </p:spTree>
    <p:extLst>
      <p:ext uri="{BB962C8B-B14F-4D97-AF65-F5344CB8AC3E}">
        <p14:creationId xmlns:p14="http://schemas.microsoft.com/office/powerpoint/2010/main" val="576492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977B67-FB80-1038-772D-316D555C6157}"/>
              </a:ext>
            </a:extLst>
          </p:cNvPr>
          <p:cNvSpPr>
            <a:spLocks noGrp="1"/>
          </p:cNvSpPr>
          <p:nvPr>
            <p:ph idx="1"/>
          </p:nvPr>
        </p:nvSpPr>
        <p:spPr/>
        <p:txBody>
          <a:bodyPr/>
          <a:lstStyle/>
          <a:p>
            <a:pPr marL="0" indent="0">
              <a:buNone/>
            </a:pPr>
            <a:r>
              <a:rPr lang="en-US" b="0" dirty="0"/>
              <a:t>Numerical Change of Basis – Theory</a:t>
            </a:r>
          </a:p>
          <a:p>
            <a:r>
              <a:rPr lang="en-US" b="0" dirty="0"/>
              <a:t>There are several common number bases which appear in programming:</a:t>
            </a:r>
          </a:p>
          <a:p>
            <a:pPr lvl="1"/>
            <a:r>
              <a:rPr lang="en-US" b="0" dirty="0"/>
              <a:t>Decimal – Base 10 – “normal” Arabic number system we use to count in everyday life (e.g. the number 1,123)</a:t>
            </a:r>
          </a:p>
          <a:p>
            <a:pPr lvl="1"/>
            <a:r>
              <a:rPr lang="en-US" b="0" dirty="0"/>
              <a:t>Binary – Base 2 – used as the basis for all classical computer information (e.g. 1111 in bin is 15 in dec)</a:t>
            </a:r>
          </a:p>
          <a:p>
            <a:pPr lvl="1"/>
            <a:r>
              <a:rPr lang="en-US" b="0" dirty="0"/>
              <a:t>Hexadecimal –  Base 16 – used in encoding RGB values (convenient because each digit stores exactly 4 digits in binary, aka bits)  (e.g. 10 in hex is 16 in dec)</a:t>
            </a:r>
          </a:p>
          <a:p>
            <a:r>
              <a:rPr lang="en-US" b="0" dirty="0"/>
              <a:t>We can swap between the different number bases by using the following:</a:t>
            </a:r>
          </a:p>
          <a:p>
            <a:pPr lvl="1"/>
            <a:r>
              <a:rPr lang="en-US" b="0" dirty="0"/>
              <a:t>Note: The modulo (mod) function just gives the remainder of one number divided by another (e.g. 15 mod 7 = 1 since 15 divided by 7 is 2 remainder 1)</a:t>
            </a:r>
          </a:p>
        </p:txBody>
      </p:sp>
      <p:sp>
        <p:nvSpPr>
          <p:cNvPr id="3" name="Title 2">
            <a:extLst>
              <a:ext uri="{FF2B5EF4-FFF2-40B4-BE49-F238E27FC236}">
                <a16:creationId xmlns:a16="http://schemas.microsoft.com/office/drawing/2014/main" id="{FB8FAADC-A80B-B707-B6D2-B31242F98297}"/>
              </a:ext>
            </a:extLst>
          </p:cNvPr>
          <p:cNvSpPr>
            <a:spLocks noGrp="1"/>
          </p:cNvSpPr>
          <p:nvPr>
            <p:ph type="title"/>
          </p:nvPr>
        </p:nvSpPr>
        <p:spPr/>
        <p:txBody>
          <a:bodyPr/>
          <a:lstStyle/>
          <a:p>
            <a:r>
              <a:rPr lang="en-US" dirty="0"/>
              <a:t>Appendix C – Text Compression</a:t>
            </a:r>
          </a:p>
        </p:txBody>
      </p:sp>
      <p:sp>
        <p:nvSpPr>
          <p:cNvPr id="4" name="Content Placeholder 1">
            <a:extLst>
              <a:ext uri="{FF2B5EF4-FFF2-40B4-BE49-F238E27FC236}">
                <a16:creationId xmlns:a16="http://schemas.microsoft.com/office/drawing/2014/main" id="{BEE42721-4BAE-C838-60C7-03382300945D}"/>
              </a:ext>
            </a:extLst>
          </p:cNvPr>
          <p:cNvSpPr txBox="1">
            <a:spLocks/>
          </p:cNvSpPr>
          <p:nvPr/>
        </p:nvSpPr>
        <p:spPr bwMode="auto">
          <a:xfrm>
            <a:off x="228601" y="4648200"/>
            <a:ext cx="4343400" cy="1828800"/>
          </a:xfrm>
          <a:prstGeom prst="rect">
            <a:avLst/>
          </a:prstGeom>
          <a:noFill/>
          <a:ln w="9525">
            <a:solidFill>
              <a:srgbClr val="000066"/>
            </a:solidFill>
            <a:miter lim="800000"/>
            <a:headEnd/>
            <a:tailEnd/>
          </a:ln>
        </p:spPr>
        <p:txBody>
          <a:bodyPr vert="horz" wrap="square" lIns="91440" tIns="45720" rIns="91440" bIns="45720" numCol="1" anchor="t" anchorCtr="0" compatLnSpc="1">
            <a:prstTxWarp prst="textNoShape">
              <a:avLst/>
            </a:prstTxWarp>
          </a:bodyPr>
          <a:lstStyle>
            <a:lvl1pPr marL="231775" indent="-231775" algn="l" rtl="0" eaLnBrk="0" fontAlgn="base" hangingPunct="0">
              <a:spcBef>
                <a:spcPct val="20000"/>
              </a:spcBef>
              <a:spcAft>
                <a:spcPct val="0"/>
              </a:spcAft>
              <a:buChar char="•"/>
              <a:defRPr b="1">
                <a:solidFill>
                  <a:srgbClr val="000066"/>
                </a:solidFill>
                <a:latin typeface="+mn-lt"/>
                <a:ea typeface="+mn-ea"/>
                <a:cs typeface="+mn-cs"/>
              </a:defRPr>
            </a:lvl1pPr>
            <a:lvl2pPr marL="682625" indent="-225425" algn="l" rtl="0" eaLnBrk="0" fontAlgn="base" hangingPunct="0">
              <a:spcBef>
                <a:spcPct val="20000"/>
              </a:spcBef>
              <a:spcAft>
                <a:spcPct val="0"/>
              </a:spcAft>
              <a:buChar char="–"/>
              <a:defRPr sz="1600" b="1">
                <a:solidFill>
                  <a:srgbClr val="000066"/>
                </a:solidFill>
                <a:latin typeface="+mn-lt"/>
                <a:cs typeface="+mn-cs"/>
              </a:defRPr>
            </a:lvl2pPr>
            <a:lvl3pPr marL="1143000" indent="-228600" algn="l" rtl="0" eaLnBrk="0" fontAlgn="base" hangingPunct="0">
              <a:spcBef>
                <a:spcPct val="20000"/>
              </a:spcBef>
              <a:spcAft>
                <a:spcPct val="0"/>
              </a:spcAft>
              <a:buChar char="•"/>
              <a:defRPr sz="1400" b="1">
                <a:solidFill>
                  <a:srgbClr val="000066"/>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lvl="1" indent="0">
              <a:buNone/>
            </a:pPr>
            <a:r>
              <a:rPr lang="en-US" sz="1200" b="0" kern="0" dirty="0"/>
              <a:t>Converting </a:t>
            </a:r>
            <a:r>
              <a:rPr lang="en-US" sz="1200" b="0" i="1" kern="0" dirty="0"/>
              <a:t>[ x integer in base10 ]</a:t>
            </a:r>
            <a:r>
              <a:rPr lang="en-US" sz="1200" b="0" kern="0" dirty="0"/>
              <a:t> to </a:t>
            </a:r>
          </a:p>
          <a:p>
            <a:pPr marL="0" lvl="1" indent="0">
              <a:buNone/>
            </a:pPr>
            <a:r>
              <a:rPr lang="en-US" sz="1200" b="0" i="1" kern="0" dirty="0"/>
              <a:t>[ y string in </a:t>
            </a:r>
            <a:r>
              <a:rPr lang="en-US" sz="1200" b="0" i="1" kern="0" dirty="0" err="1"/>
              <a:t>baseN</a:t>
            </a:r>
            <a:r>
              <a:rPr lang="en-US" sz="1200" b="0" i="1" kern="0" dirty="0"/>
              <a:t> ]</a:t>
            </a:r>
            <a:r>
              <a:rPr lang="en-US" sz="1200" b="0" kern="0" dirty="0"/>
              <a:t> we can use the following pseudocode:</a:t>
            </a:r>
          </a:p>
          <a:p>
            <a:pPr marL="4763" lvl="2" indent="0">
              <a:buNone/>
            </a:pPr>
            <a:r>
              <a:rPr lang="en-US" sz="900" b="0" kern="0" dirty="0">
                <a:latin typeface="Consolas" panose="020B0609020204030204" pitchFamily="49" charset="0"/>
              </a:rPr>
              <a:t>y = “” </a:t>
            </a:r>
          </a:p>
          <a:p>
            <a:pPr marL="4763" lvl="2" indent="0">
              <a:buNone/>
            </a:pPr>
            <a:r>
              <a:rPr lang="en-US" sz="900" b="0" kern="0" dirty="0">
                <a:latin typeface="Consolas" panose="020B0609020204030204" pitchFamily="49" charset="0"/>
              </a:rPr>
              <a:t>while x != 0:</a:t>
            </a:r>
          </a:p>
          <a:p>
            <a:pPr marL="4763" lvl="2" indent="0" defTabSz="233363">
              <a:buNone/>
            </a:pPr>
            <a:r>
              <a:rPr lang="en-US" sz="900" b="0" kern="0" dirty="0">
                <a:latin typeface="Consolas" panose="020B0609020204030204" pitchFamily="49" charset="0"/>
              </a:rPr>
              <a:t>	y = </a:t>
            </a:r>
            <a:r>
              <a:rPr lang="en-US" sz="900" b="0" kern="0" dirty="0" err="1">
                <a:latin typeface="Consolas" panose="020B0609020204030204" pitchFamily="49" charset="0"/>
              </a:rPr>
              <a:t>char_convert</a:t>
            </a:r>
            <a:r>
              <a:rPr lang="en-US" sz="900" b="0" kern="0" dirty="0">
                <a:latin typeface="Consolas" panose="020B0609020204030204" pitchFamily="49" charset="0"/>
              </a:rPr>
              <a:t>(x mod N) + y 	# however you are defining</a:t>
            </a:r>
          </a:p>
          <a:p>
            <a:pPr marL="4763" lvl="2" indent="0" defTabSz="233363">
              <a:buNone/>
            </a:pPr>
            <a:r>
              <a:rPr lang="en-US" sz="900" b="0" kern="0" dirty="0">
                <a:latin typeface="Consolas" panose="020B0609020204030204" pitchFamily="49" charset="0"/>
              </a:rPr>
              <a:t>										# your characters in </a:t>
            </a:r>
            <a:r>
              <a:rPr lang="en-US" sz="900" b="0" kern="0" dirty="0" err="1">
                <a:latin typeface="Consolas" panose="020B0609020204030204" pitchFamily="49" charset="0"/>
              </a:rPr>
              <a:t>baseN</a:t>
            </a:r>
            <a:endParaRPr lang="en-US" sz="900" b="0" kern="0" dirty="0">
              <a:latin typeface="Consolas" panose="020B0609020204030204" pitchFamily="49" charset="0"/>
            </a:endParaRPr>
          </a:p>
          <a:p>
            <a:pPr marL="4763" lvl="2" indent="0" defTabSz="233363">
              <a:buNone/>
            </a:pPr>
            <a:r>
              <a:rPr lang="en-US" sz="900" b="0" kern="0" dirty="0">
                <a:latin typeface="Consolas" panose="020B0609020204030204" pitchFamily="49" charset="0"/>
              </a:rPr>
              <a:t>	x -= x mod N</a:t>
            </a:r>
          </a:p>
          <a:p>
            <a:pPr marL="4763" lvl="2" indent="0" defTabSz="233363">
              <a:buNone/>
            </a:pPr>
            <a:r>
              <a:rPr lang="en-US" sz="900" b="0" kern="0" dirty="0">
                <a:latin typeface="Consolas" panose="020B0609020204030204" pitchFamily="49" charset="0"/>
              </a:rPr>
              <a:t>	x = x // N 		# this will always be a whole number since we</a:t>
            </a:r>
          </a:p>
          <a:p>
            <a:pPr marL="4763" lvl="2" indent="0" defTabSz="233363">
              <a:buNone/>
            </a:pPr>
            <a:r>
              <a:rPr lang="en-US" sz="900" b="0" kern="0" dirty="0">
                <a:latin typeface="Consolas" panose="020B0609020204030204" pitchFamily="49" charset="0"/>
              </a:rPr>
              <a:t>					# removed the remainder in the previous step</a:t>
            </a:r>
          </a:p>
          <a:p>
            <a:pPr marL="4763" lvl="2" indent="0" defTabSz="233363">
              <a:buNone/>
            </a:pPr>
            <a:r>
              <a:rPr lang="en-US" sz="900" b="0" kern="0" dirty="0">
                <a:latin typeface="Consolas" panose="020B0609020204030204" pitchFamily="49" charset="0"/>
              </a:rPr>
              <a:t>return y</a:t>
            </a:r>
            <a:endParaRPr lang="en-US" sz="1100" b="0" kern="0" dirty="0">
              <a:latin typeface="Consolas" panose="020B0609020204030204" pitchFamily="49" charset="0"/>
            </a:endParaRPr>
          </a:p>
        </p:txBody>
      </p:sp>
      <p:sp>
        <p:nvSpPr>
          <p:cNvPr id="5" name="Content Placeholder 1">
            <a:extLst>
              <a:ext uri="{FF2B5EF4-FFF2-40B4-BE49-F238E27FC236}">
                <a16:creationId xmlns:a16="http://schemas.microsoft.com/office/drawing/2014/main" id="{1878EF77-E476-575E-0634-68B19A688677}"/>
              </a:ext>
            </a:extLst>
          </p:cNvPr>
          <p:cNvSpPr txBox="1">
            <a:spLocks/>
          </p:cNvSpPr>
          <p:nvPr/>
        </p:nvSpPr>
        <p:spPr bwMode="auto">
          <a:xfrm>
            <a:off x="4568825" y="4648200"/>
            <a:ext cx="4343400" cy="1828800"/>
          </a:xfrm>
          <a:prstGeom prst="rect">
            <a:avLst/>
          </a:prstGeom>
          <a:noFill/>
          <a:ln w="9525">
            <a:solidFill>
              <a:srgbClr val="000066"/>
            </a:solidFill>
            <a:miter lim="800000"/>
            <a:headEnd/>
            <a:tailEnd/>
          </a:ln>
        </p:spPr>
        <p:txBody>
          <a:bodyPr vert="horz" wrap="square" lIns="91440" tIns="45720" rIns="91440" bIns="45720" numCol="1" anchor="t" anchorCtr="0" compatLnSpc="1">
            <a:prstTxWarp prst="textNoShape">
              <a:avLst/>
            </a:prstTxWarp>
          </a:bodyPr>
          <a:lstStyle>
            <a:lvl1pPr marL="231775" indent="-231775" algn="l" rtl="0" eaLnBrk="0" fontAlgn="base" hangingPunct="0">
              <a:spcBef>
                <a:spcPct val="20000"/>
              </a:spcBef>
              <a:spcAft>
                <a:spcPct val="0"/>
              </a:spcAft>
              <a:buChar char="•"/>
              <a:defRPr b="1">
                <a:solidFill>
                  <a:srgbClr val="000066"/>
                </a:solidFill>
                <a:latin typeface="+mn-lt"/>
                <a:ea typeface="+mn-ea"/>
                <a:cs typeface="+mn-cs"/>
              </a:defRPr>
            </a:lvl1pPr>
            <a:lvl2pPr marL="682625" indent="-225425" algn="l" rtl="0" eaLnBrk="0" fontAlgn="base" hangingPunct="0">
              <a:spcBef>
                <a:spcPct val="20000"/>
              </a:spcBef>
              <a:spcAft>
                <a:spcPct val="0"/>
              </a:spcAft>
              <a:buChar char="–"/>
              <a:defRPr sz="1600" b="1">
                <a:solidFill>
                  <a:srgbClr val="000066"/>
                </a:solidFill>
                <a:latin typeface="+mn-lt"/>
                <a:cs typeface="+mn-cs"/>
              </a:defRPr>
            </a:lvl2pPr>
            <a:lvl3pPr marL="1143000" indent="-228600" algn="l" rtl="0" eaLnBrk="0" fontAlgn="base" hangingPunct="0">
              <a:spcBef>
                <a:spcPct val="20000"/>
              </a:spcBef>
              <a:spcAft>
                <a:spcPct val="0"/>
              </a:spcAft>
              <a:buChar char="•"/>
              <a:defRPr sz="1400" b="1">
                <a:solidFill>
                  <a:srgbClr val="000066"/>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buFontTx/>
              <a:buNone/>
            </a:pPr>
            <a:r>
              <a:rPr lang="en-US" sz="1200" b="0" kern="0" dirty="0"/>
              <a:t>Converting </a:t>
            </a:r>
            <a:r>
              <a:rPr lang="en-US" sz="1200" b="0" i="1" kern="0" dirty="0"/>
              <a:t>[ y string in </a:t>
            </a:r>
            <a:r>
              <a:rPr lang="en-US" sz="1200" b="0" i="1" kern="0" dirty="0" err="1"/>
              <a:t>baseN</a:t>
            </a:r>
            <a:r>
              <a:rPr lang="en-US" sz="1200" b="0" i="1" kern="0" dirty="0"/>
              <a:t> ]</a:t>
            </a:r>
            <a:r>
              <a:rPr lang="en-US" sz="1200" b="0" kern="0" dirty="0"/>
              <a:t> to</a:t>
            </a:r>
          </a:p>
          <a:p>
            <a:pPr marL="0" indent="0">
              <a:buFontTx/>
              <a:buNone/>
            </a:pPr>
            <a:r>
              <a:rPr lang="en-US" sz="1200" b="0" i="1" kern="0" dirty="0"/>
              <a:t>[ x integer in base10 ]</a:t>
            </a:r>
            <a:r>
              <a:rPr lang="en-US" sz="1200" b="0" kern="0" dirty="0"/>
              <a:t> we can use the following pseudocode</a:t>
            </a:r>
          </a:p>
          <a:p>
            <a:pPr marL="0" indent="0" defTabSz="228600">
              <a:buFontTx/>
              <a:buNone/>
            </a:pPr>
            <a:r>
              <a:rPr lang="en-US" sz="1000" b="0" kern="0" dirty="0">
                <a:latin typeface="Consolas" panose="020B0609020204030204" pitchFamily="49" charset="0"/>
              </a:rPr>
              <a:t>x = 0</a:t>
            </a:r>
          </a:p>
          <a:p>
            <a:pPr marL="0" indent="0" defTabSz="228600">
              <a:buFontTx/>
              <a:buNone/>
            </a:pPr>
            <a:r>
              <a:rPr lang="en-US" sz="1000" b="0" kern="0" dirty="0">
                <a:latin typeface="Consolas" panose="020B0609020204030204" pitchFamily="49" charset="0"/>
              </a:rPr>
              <a:t>e = 1</a:t>
            </a:r>
          </a:p>
          <a:p>
            <a:pPr marL="0" indent="0" defTabSz="228600">
              <a:buFontTx/>
              <a:buNone/>
            </a:pPr>
            <a:r>
              <a:rPr lang="en-US" sz="1000" b="0" kern="0" dirty="0">
                <a:latin typeface="Consolas" panose="020B0609020204030204" pitchFamily="49" charset="0"/>
              </a:rPr>
              <a:t>for char in y[::-1]: # take each character of y backwards</a:t>
            </a:r>
          </a:p>
          <a:p>
            <a:pPr marL="0" indent="0" defTabSz="228600">
              <a:buFontTx/>
              <a:buNone/>
            </a:pPr>
            <a:r>
              <a:rPr lang="en-US" sz="1000" b="0" kern="0" dirty="0">
                <a:latin typeface="Consolas" panose="020B0609020204030204" pitchFamily="49" charset="0"/>
              </a:rPr>
              <a:t>	x += </a:t>
            </a:r>
            <a:r>
              <a:rPr lang="en-US" sz="1000" b="0" kern="0" dirty="0" err="1">
                <a:latin typeface="Consolas" panose="020B0609020204030204" pitchFamily="49" charset="0"/>
              </a:rPr>
              <a:t>num_convert</a:t>
            </a:r>
            <a:r>
              <a:rPr lang="en-US" sz="1000" b="0" kern="0" dirty="0">
                <a:latin typeface="Consolas" panose="020B0609020204030204" pitchFamily="49" charset="0"/>
              </a:rPr>
              <a:t>(char) * e		# however you are defining</a:t>
            </a:r>
          </a:p>
          <a:p>
            <a:pPr marL="0" indent="0" defTabSz="228600">
              <a:buFontTx/>
              <a:buNone/>
            </a:pPr>
            <a:r>
              <a:rPr lang="en-US" sz="1000" b="0" kern="0" dirty="0">
                <a:latin typeface="Consolas" panose="020B0609020204030204" pitchFamily="49" charset="0"/>
              </a:rPr>
              <a:t>										# your characters in </a:t>
            </a:r>
            <a:r>
              <a:rPr lang="en-US" sz="1000" b="0" kern="0" dirty="0" err="1">
                <a:latin typeface="Consolas" panose="020B0609020204030204" pitchFamily="49" charset="0"/>
              </a:rPr>
              <a:t>baseN</a:t>
            </a:r>
            <a:endParaRPr lang="en-US" sz="1000" b="0" kern="0" dirty="0">
              <a:latin typeface="Consolas" panose="020B0609020204030204" pitchFamily="49" charset="0"/>
            </a:endParaRPr>
          </a:p>
          <a:p>
            <a:pPr marL="0" indent="0" defTabSz="228600">
              <a:buFontTx/>
              <a:buNone/>
            </a:pPr>
            <a:r>
              <a:rPr lang="en-US" sz="1000" b="0" kern="0" dirty="0">
                <a:latin typeface="Consolas" panose="020B0609020204030204" pitchFamily="49" charset="0"/>
              </a:rPr>
              <a:t>	e = e * N</a:t>
            </a:r>
          </a:p>
          <a:p>
            <a:pPr marL="0" indent="0" defTabSz="228600">
              <a:buFontTx/>
              <a:buNone/>
            </a:pPr>
            <a:r>
              <a:rPr lang="en-US" sz="1000" b="0" kern="0" dirty="0">
                <a:latin typeface="Consolas" panose="020B0609020204030204" pitchFamily="49" charset="0"/>
              </a:rPr>
              <a:t>return x</a:t>
            </a:r>
          </a:p>
        </p:txBody>
      </p:sp>
    </p:spTree>
    <p:extLst>
      <p:ext uri="{BB962C8B-B14F-4D97-AF65-F5344CB8AC3E}">
        <p14:creationId xmlns:p14="http://schemas.microsoft.com/office/powerpoint/2010/main" val="613057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FA0750-5908-1D3B-F4CA-CE35F26D71E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0BFA64-9CD3-E0B5-36B8-AF2B6AB47C92}"/>
              </a:ext>
            </a:extLst>
          </p:cNvPr>
          <p:cNvSpPr>
            <a:spLocks noGrp="1"/>
          </p:cNvSpPr>
          <p:nvPr>
            <p:ph idx="1"/>
          </p:nvPr>
        </p:nvSpPr>
        <p:spPr/>
        <p:txBody>
          <a:bodyPr/>
          <a:lstStyle/>
          <a:p>
            <a:pPr marL="0" indent="0">
              <a:buNone/>
            </a:pPr>
            <a:r>
              <a:rPr lang="en-US" b="0" dirty="0"/>
              <a:t>Numerical Change of Basis – Application</a:t>
            </a:r>
          </a:p>
          <a:p>
            <a:r>
              <a:rPr lang="en-US" sz="1200" b="0" dirty="0"/>
              <a:t>Given the limited valid characters available in a VLF message (ASCII character set), I decided to encode the output message in base62 – assigns the following written [base10] = [base62]: </a:t>
            </a:r>
          </a:p>
          <a:p>
            <a:pPr marL="0" indent="0">
              <a:buNone/>
            </a:pPr>
            <a:r>
              <a:rPr lang="en-US" sz="1200" b="0" dirty="0"/>
              <a:t>	[0-9] = [0-9];	 [10-35] = [A-Z];  [36-61] = [a-z]</a:t>
            </a:r>
          </a:p>
          <a:p>
            <a:r>
              <a:rPr lang="en-US" sz="1200" b="0" dirty="0"/>
              <a:t>ARGUS uses the following procedure to compress the coefficients:</a:t>
            </a:r>
          </a:p>
          <a:p>
            <a:pPr lvl="1"/>
            <a:r>
              <a:rPr lang="en-US" sz="1100" b="0" dirty="0"/>
              <a:t>Flatten the matrix of low frequency coefficients output from the DFT</a:t>
            </a:r>
          </a:p>
          <a:p>
            <a:pPr lvl="1"/>
            <a:r>
              <a:rPr lang="en-US" sz="1100" b="0" dirty="0"/>
              <a:t>Sort the flattened list so that the lowest frequency coefficients are first (assuming the lowest frequency coefficients are more likely to be large, this theoretically means the large coefficients are at the front)</a:t>
            </a:r>
          </a:p>
          <a:p>
            <a:pPr lvl="1"/>
            <a:r>
              <a:rPr lang="en-US" sz="1100" b="0" dirty="0"/>
              <a:t>Normalize the list of coefficients to make the largest coefficient 1000 (e.g. multiply the entire array by [1000 / max])</a:t>
            </a:r>
          </a:p>
          <a:p>
            <a:pPr lvl="1"/>
            <a:r>
              <a:rPr lang="en-US" sz="1100" b="0" dirty="0"/>
              <a:t>Bin the values into 54 categories as below (features of the binning: descending by absolute value, can be encoded so each coefficient is a single digit in base62, and logarithmic)</a:t>
            </a:r>
          </a:p>
          <a:p>
            <a:pPr lvl="1"/>
            <a:endParaRPr lang="en-US" sz="1100" b="0" dirty="0"/>
          </a:p>
          <a:p>
            <a:pPr lvl="1"/>
            <a:endParaRPr lang="en-US" sz="1100" b="0" dirty="0"/>
          </a:p>
          <a:p>
            <a:pPr lvl="1"/>
            <a:endParaRPr lang="en-US" sz="1100" b="0" dirty="0"/>
          </a:p>
          <a:p>
            <a:pPr lvl="1"/>
            <a:endParaRPr lang="en-US" sz="1100" b="0" dirty="0"/>
          </a:p>
          <a:p>
            <a:pPr lvl="1"/>
            <a:endParaRPr lang="en-US" sz="1100" b="0" dirty="0"/>
          </a:p>
          <a:p>
            <a:pPr lvl="1"/>
            <a:endParaRPr lang="en-US" sz="1100" b="0" dirty="0"/>
          </a:p>
          <a:p>
            <a:pPr marL="457200" lvl="1" indent="0">
              <a:buNone/>
            </a:pPr>
            <a:endParaRPr lang="en-US" sz="1100" b="0" dirty="0"/>
          </a:p>
        </p:txBody>
      </p:sp>
      <p:sp>
        <p:nvSpPr>
          <p:cNvPr id="3" name="Title 2">
            <a:extLst>
              <a:ext uri="{FF2B5EF4-FFF2-40B4-BE49-F238E27FC236}">
                <a16:creationId xmlns:a16="http://schemas.microsoft.com/office/drawing/2014/main" id="{8892EC6B-7109-DE8C-3CB9-6E62D8D70CA7}"/>
              </a:ext>
            </a:extLst>
          </p:cNvPr>
          <p:cNvSpPr>
            <a:spLocks noGrp="1"/>
          </p:cNvSpPr>
          <p:nvPr>
            <p:ph type="title"/>
          </p:nvPr>
        </p:nvSpPr>
        <p:spPr/>
        <p:txBody>
          <a:bodyPr/>
          <a:lstStyle/>
          <a:p>
            <a:r>
              <a:rPr lang="en-US" dirty="0"/>
              <a:t>Appendix C – Text Compression</a:t>
            </a:r>
          </a:p>
        </p:txBody>
      </p:sp>
      <p:pic>
        <p:nvPicPr>
          <p:cNvPr id="6" name="Picture 5">
            <a:extLst>
              <a:ext uri="{FF2B5EF4-FFF2-40B4-BE49-F238E27FC236}">
                <a16:creationId xmlns:a16="http://schemas.microsoft.com/office/drawing/2014/main" id="{6AA99FB2-150C-5DCE-AA84-4F98056D3222}"/>
              </a:ext>
            </a:extLst>
          </p:cNvPr>
          <p:cNvPicPr>
            <a:picLocks noChangeAspect="1"/>
          </p:cNvPicPr>
          <p:nvPr/>
        </p:nvPicPr>
        <p:blipFill>
          <a:blip r:embed="rId3"/>
          <a:stretch>
            <a:fillRect/>
          </a:stretch>
        </p:blipFill>
        <p:spPr>
          <a:xfrm>
            <a:off x="1166468" y="3822032"/>
            <a:ext cx="1106424" cy="2212848"/>
          </a:xfrm>
          <a:prstGeom prst="rect">
            <a:avLst/>
          </a:prstGeom>
        </p:spPr>
      </p:pic>
      <p:pic>
        <p:nvPicPr>
          <p:cNvPr id="9" name="Picture 8">
            <a:extLst>
              <a:ext uri="{FF2B5EF4-FFF2-40B4-BE49-F238E27FC236}">
                <a16:creationId xmlns:a16="http://schemas.microsoft.com/office/drawing/2014/main" id="{A5B70B71-C78B-CFDF-81AC-F224BE830DBD}"/>
              </a:ext>
            </a:extLst>
          </p:cNvPr>
          <p:cNvPicPr>
            <a:picLocks noChangeAspect="1"/>
          </p:cNvPicPr>
          <p:nvPr/>
        </p:nvPicPr>
        <p:blipFill>
          <a:blip r:embed="rId4"/>
          <a:stretch>
            <a:fillRect/>
          </a:stretch>
        </p:blipFill>
        <p:spPr>
          <a:xfrm>
            <a:off x="2554528" y="3822032"/>
            <a:ext cx="1106424" cy="2212848"/>
          </a:xfrm>
          <a:prstGeom prst="rect">
            <a:avLst/>
          </a:prstGeom>
        </p:spPr>
      </p:pic>
      <p:pic>
        <p:nvPicPr>
          <p:cNvPr id="10" name="Picture 9">
            <a:extLst>
              <a:ext uri="{FF2B5EF4-FFF2-40B4-BE49-F238E27FC236}">
                <a16:creationId xmlns:a16="http://schemas.microsoft.com/office/drawing/2014/main" id="{996E8911-D905-024B-2186-61795AE9C8FC}"/>
              </a:ext>
            </a:extLst>
          </p:cNvPr>
          <p:cNvPicPr>
            <a:picLocks noChangeAspect="1"/>
          </p:cNvPicPr>
          <p:nvPr/>
        </p:nvPicPr>
        <p:blipFill>
          <a:blip r:embed="rId5"/>
          <a:stretch>
            <a:fillRect/>
          </a:stretch>
        </p:blipFill>
        <p:spPr>
          <a:xfrm>
            <a:off x="3942588" y="3810000"/>
            <a:ext cx="1106424" cy="2212848"/>
          </a:xfrm>
          <a:prstGeom prst="rect">
            <a:avLst/>
          </a:prstGeom>
        </p:spPr>
      </p:pic>
    </p:spTree>
    <p:extLst>
      <p:ext uri="{BB962C8B-B14F-4D97-AF65-F5344CB8AC3E}">
        <p14:creationId xmlns:p14="http://schemas.microsoft.com/office/powerpoint/2010/main" val="2031098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D15800-91D3-BAB2-1F23-CD811CCF20AA}"/>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848871-7DEC-4BEB-2388-199B1827378A}"/>
              </a:ext>
            </a:extLst>
          </p:cNvPr>
          <p:cNvSpPr>
            <a:spLocks noGrp="1"/>
          </p:cNvSpPr>
          <p:nvPr>
            <p:ph idx="1"/>
          </p:nvPr>
        </p:nvSpPr>
        <p:spPr/>
        <p:txBody>
          <a:bodyPr/>
          <a:lstStyle/>
          <a:p>
            <a:pPr marL="0" indent="0">
              <a:buNone/>
            </a:pPr>
            <a:r>
              <a:rPr lang="en-US" b="0" dirty="0"/>
              <a:t>Numerical Change of Basis – Application</a:t>
            </a:r>
          </a:p>
          <a:p>
            <a:r>
              <a:rPr lang="en-US" sz="1200" b="0" dirty="0"/>
              <a:t>ARGUS uses the following procedure to compress the coefficients (cont.):</a:t>
            </a:r>
          </a:p>
          <a:p>
            <a:pPr lvl="1"/>
            <a:r>
              <a:rPr lang="en-US" sz="1100" b="0" dirty="0"/>
              <a:t>Segment the flattened list of coefficients into groups which will occupy each line of the VLF message</a:t>
            </a:r>
          </a:p>
          <a:p>
            <a:pPr lvl="1"/>
            <a:r>
              <a:rPr lang="en-US" sz="1100" b="0" dirty="0"/>
              <a:t>Perform a change of basis to compress each list segment as much as possible</a:t>
            </a:r>
          </a:p>
          <a:p>
            <a:pPr lvl="2"/>
            <a:r>
              <a:rPr lang="en-US" sz="900" b="0" dirty="0"/>
              <a:t>Each line of the VLF message can only be 70 characters</a:t>
            </a:r>
          </a:p>
          <a:p>
            <a:pPr lvl="2"/>
            <a:r>
              <a:rPr lang="en-US" sz="900" b="0" dirty="0"/>
              <a:t>To maximize the number of coefficients on each line, ARGUS: assumes the list of coefficients of each line is an n-digit number in </a:t>
            </a:r>
            <a:r>
              <a:rPr lang="en-US" sz="900" b="0" dirty="0" err="1"/>
              <a:t>baseA</a:t>
            </a:r>
            <a:r>
              <a:rPr lang="en-US" sz="900" b="0" dirty="0"/>
              <a:t> (where A is the maximum coefficient in the line), then does a change of basis to base62</a:t>
            </a:r>
          </a:p>
          <a:p>
            <a:pPr lvl="1"/>
            <a:r>
              <a:rPr lang="en-US" sz="1100" b="0" dirty="0"/>
              <a:t>This method allows ARGUS to store more coefficients in fewer characters when the maximum in a line is small</a:t>
            </a:r>
          </a:p>
          <a:p>
            <a:r>
              <a:rPr lang="en-US" sz="1300" b="0" dirty="0"/>
              <a:t>Write each line to the VLF message template where the first character is the maximum coefficient used in the change of basis from the step above, and the remaining characters are the 68 digit base62 number following the change of basis</a:t>
            </a:r>
          </a:p>
          <a:p>
            <a:pPr marL="457200" lvl="1" indent="0">
              <a:buNone/>
            </a:pPr>
            <a:endParaRPr lang="en-US" sz="1100" b="0" dirty="0"/>
          </a:p>
          <a:p>
            <a:pPr marL="0" lvl="2" indent="0" defTabSz="685800">
              <a:buNone/>
            </a:pPr>
            <a:endParaRPr lang="en-US" sz="800" b="0" i="0" u="none" strike="noStrike" dirty="0">
              <a:solidFill>
                <a:srgbClr val="000066"/>
              </a:solidFill>
              <a:effectLst/>
              <a:latin typeface="Consolas" panose="020B0609020204030204" pitchFamily="49" charset="0"/>
            </a:endParaRPr>
          </a:p>
          <a:p>
            <a:pPr marL="0" lvl="2" indent="0" defTabSz="685800">
              <a:buNone/>
            </a:pPr>
            <a:r>
              <a:rPr lang="en-US" sz="800" i="0" u="none" strike="noStrike" dirty="0">
                <a:solidFill>
                  <a:srgbClr val="000066"/>
                </a:solidFill>
                <a:effectLst/>
                <a:latin typeface="Consolas" panose="020B0609020204030204" pitchFamily="49" charset="0"/>
              </a:rPr>
              <a:t>Example:</a:t>
            </a:r>
          </a:p>
          <a:p>
            <a:pPr marL="0" lvl="2" indent="0" defTabSz="685800">
              <a:buNone/>
            </a:pPr>
            <a:r>
              <a:rPr lang="en-US" sz="800" b="0" i="0" u="none" strike="noStrike" dirty="0">
                <a:solidFill>
                  <a:srgbClr val="000066"/>
                </a:solidFill>
                <a:effectLst/>
                <a:latin typeface="Consolas" panose="020B0609020204030204" pitchFamily="49" charset="0"/>
              </a:rPr>
              <a:t>A list of </a:t>
            </a:r>
            <a:r>
              <a:rPr lang="en-US" sz="800" b="0" dirty="0">
                <a:latin typeface="Consolas" panose="020B0609020204030204" pitchFamily="49" charset="0"/>
              </a:rPr>
              <a:t>coefficients</a:t>
            </a:r>
            <a:r>
              <a:rPr lang="en-US" sz="700" b="0" dirty="0">
                <a:latin typeface="Consolas" panose="020B0609020204030204" pitchFamily="49" charset="0"/>
              </a:rPr>
              <a:t> 			</a:t>
            </a:r>
            <a:r>
              <a:rPr lang="en-US" sz="600" b="0" dirty="0">
                <a:latin typeface="Consolas" panose="020B0609020204030204" pitchFamily="49" charset="0"/>
              </a:rPr>
              <a:t>[</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8</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3</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8</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11</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1</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10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5</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6</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1</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16</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1</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15</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18</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5</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10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4</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7</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9</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18</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19</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4</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5</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10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2</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4</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18</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14</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3</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1</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2</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3</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8</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2</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3</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3</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9</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13</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1</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2</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5</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6</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3</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1</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18</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1</a:t>
            </a:r>
          </a:p>
          <a:p>
            <a:pPr marL="0" lvl="2" indent="0" defTabSz="685800">
              <a:buNone/>
            </a:pPr>
            <a:r>
              <a:rPr lang="en-US" sz="600" b="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2</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4</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8</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9</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6</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1</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4</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11</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3</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3</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6</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6</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2</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7</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2</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3</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2</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dirty="0">
                <a:latin typeface="Consolas" panose="020B0609020204030204" pitchFamily="49" charset="0"/>
              </a:rPr>
              <a:t>]</a:t>
            </a:r>
            <a:endParaRPr lang="en-US" sz="700" b="0" dirty="0">
              <a:latin typeface="Consolas" panose="020B0609020204030204" pitchFamily="49" charset="0"/>
            </a:endParaRPr>
          </a:p>
          <a:p>
            <a:pPr marL="0" lvl="2" indent="0" defTabSz="685800">
              <a:buNone/>
            </a:pPr>
            <a:r>
              <a:rPr lang="en-US" sz="800" b="0" dirty="0">
                <a:latin typeface="Consolas" panose="020B0609020204030204" pitchFamily="49" charset="0"/>
              </a:rPr>
              <a:t>each converted to base62 		</a:t>
            </a:r>
            <a:r>
              <a:rPr lang="en-US" sz="600" b="0" dirty="0">
                <a:latin typeface="Consolas" panose="020B0609020204030204" pitchFamily="49" charset="0"/>
              </a:rPr>
              <a:t>[</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8</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3</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8</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B</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1</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A</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5</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6</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1</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G</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1</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F</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I</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5</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A</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4</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7</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9</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I</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J</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4</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5</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A</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2</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4</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I</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E</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3</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1</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2</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3</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8</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2</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3</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3</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9</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D</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1</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2</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5</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6</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3</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1</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I</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1</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2</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4</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8</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9</a:t>
            </a:r>
          </a:p>
          <a:p>
            <a:pPr marL="0" lvl="2" indent="0" defTabSz="685800">
              <a:buNone/>
            </a:pPr>
            <a:r>
              <a:rPr lang="en-US" sz="600" b="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6</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1</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4</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B</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3</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3</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6</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6</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2</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7</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2</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3</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2</a:t>
            </a:r>
            <a:r>
              <a:rPr lang="en-US" sz="600" dirty="0">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a:t>
            </a:r>
            <a:r>
              <a:rPr lang="en-US" sz="600" dirty="0">
                <a:latin typeface="Consolas" panose="020B0609020204030204" pitchFamily="49" charset="0"/>
              </a:rPr>
              <a:t> </a:t>
            </a:r>
            <a:r>
              <a:rPr lang="en-US" sz="600" b="0" dirty="0">
                <a:latin typeface="Consolas" panose="020B0609020204030204" pitchFamily="49" charset="0"/>
              </a:rPr>
              <a:t>]</a:t>
            </a:r>
            <a:endParaRPr lang="en-US" sz="700" b="0" dirty="0">
              <a:latin typeface="Consolas" panose="020B0609020204030204" pitchFamily="49" charset="0"/>
            </a:endParaRPr>
          </a:p>
          <a:p>
            <a:pPr marL="0" lvl="2" indent="0" defTabSz="685800">
              <a:buNone/>
            </a:pPr>
            <a:r>
              <a:rPr lang="en-US" sz="800" b="0" i="0" u="none" strike="noStrike" dirty="0">
                <a:solidFill>
                  <a:srgbClr val="000066"/>
                </a:solidFill>
                <a:effectLst/>
                <a:latin typeface="Consolas" panose="020B0609020204030204" pitchFamily="49" charset="0"/>
              </a:rPr>
              <a:t>listed as a single number assumed to be </a:t>
            </a:r>
            <a:r>
              <a:rPr lang="en-US" sz="800" b="0" i="0" u="none" strike="noStrike" dirty="0" err="1">
                <a:solidFill>
                  <a:srgbClr val="000066"/>
                </a:solidFill>
                <a:effectLst/>
                <a:latin typeface="Consolas" panose="020B0609020204030204" pitchFamily="49" charset="0"/>
              </a:rPr>
              <a:t>baseJ</a:t>
            </a:r>
            <a:r>
              <a:rPr lang="en-US" sz="800" b="0" i="0" u="none" strike="noStrike" dirty="0">
                <a:solidFill>
                  <a:srgbClr val="000066"/>
                </a:solidFill>
                <a:effectLst/>
                <a:latin typeface="Consolas" panose="020B0609020204030204" pitchFamily="49" charset="0"/>
              </a:rPr>
              <a:t> 	</a:t>
            </a:r>
            <a:r>
              <a:rPr lang="en-US" sz="600" b="0" i="0" u="none" strike="noStrike" dirty="0">
                <a:solidFill>
                  <a:srgbClr val="000066"/>
                </a:solidFill>
                <a:effectLst/>
                <a:latin typeface="Consolas" panose="020B0609020204030204" pitchFamily="49" charset="0"/>
              </a:rPr>
              <a:t>08308B1A56100G1FI5A0479IJ4500A24I0E00312003082339000D1256310I0120480961004B30360006200720320</a:t>
            </a:r>
          </a:p>
          <a:p>
            <a:pPr marL="0" lvl="2" indent="0" defTabSz="685800">
              <a:buNone/>
            </a:pPr>
            <a:endParaRPr lang="en-US" sz="800" b="0" dirty="0">
              <a:latin typeface="Consolas" panose="020B0609020204030204" pitchFamily="49" charset="0"/>
            </a:endParaRPr>
          </a:p>
          <a:p>
            <a:pPr marL="0" lvl="2" indent="0" defTabSz="685800">
              <a:buNone/>
            </a:pPr>
            <a:r>
              <a:rPr lang="en-US" sz="800" b="0" dirty="0">
                <a:latin typeface="Consolas" panose="020B0609020204030204" pitchFamily="49" charset="0"/>
              </a:rPr>
              <a:t>can then be converted to a single number base62	</a:t>
            </a:r>
            <a:r>
              <a:rPr lang="en-US" sz="600" b="0" dirty="0">
                <a:latin typeface="Consolas" panose="020B0609020204030204" pitchFamily="49" charset="0"/>
              </a:rPr>
              <a:t>KjupOrYBmQgWiPvkWiSuHN6xCZiyorFrE4cF2WSrumFup6svri6dvEax15q8xMRBCYqX7</a:t>
            </a:r>
          </a:p>
          <a:p>
            <a:pPr marL="0" lvl="2" indent="0" defTabSz="685800">
              <a:buNone/>
            </a:pPr>
            <a:endParaRPr lang="en-US" sz="800" b="0" dirty="0">
              <a:latin typeface="Consolas" panose="020B0609020204030204" pitchFamily="49" charset="0"/>
            </a:endParaRPr>
          </a:p>
          <a:p>
            <a:pPr marL="0" lvl="2" indent="0" defTabSz="685800">
              <a:buNone/>
            </a:pPr>
            <a:r>
              <a:rPr lang="en-US" sz="800" b="0" dirty="0">
                <a:latin typeface="Consolas" panose="020B0609020204030204" pitchFamily="49" charset="0"/>
              </a:rPr>
              <a:t>and finally a leading J is added		</a:t>
            </a:r>
            <a:r>
              <a:rPr lang="en-US" sz="600" b="0" dirty="0">
                <a:latin typeface="Consolas" panose="020B0609020204030204" pitchFamily="49" charset="0"/>
                <a:ea typeface="+mn-ea"/>
              </a:rPr>
              <a:t>J</a:t>
            </a:r>
            <a:r>
              <a:rPr kumimoji="0" lang="en-US" sz="600" b="0" i="0" u="none" strike="noStrike" kern="0" cap="none" spc="0" normalizeH="0" baseline="0" noProof="0" dirty="0">
                <a:ln>
                  <a:noFill/>
                </a:ln>
                <a:solidFill>
                  <a:srgbClr val="000066"/>
                </a:solidFill>
                <a:effectLst/>
                <a:uLnTx/>
                <a:uFillTx/>
                <a:latin typeface="Consolas" panose="020B0609020204030204" pitchFamily="49" charset="0"/>
                <a:ea typeface="+mn-ea"/>
                <a:cs typeface="+mn-cs"/>
              </a:rPr>
              <a:t>KjupOrYBmQgWiPvkWiSuHN6xCZiyorFrE4cF2WSrumFup6svri6dvEax15q8xMRBCYqX7</a:t>
            </a:r>
            <a:endParaRPr lang="en-US" sz="800" b="0" dirty="0">
              <a:latin typeface="Consolas" panose="020B0609020204030204" pitchFamily="49" charset="0"/>
            </a:endParaRPr>
          </a:p>
          <a:p>
            <a:pPr marL="0" lvl="2" indent="0" defTabSz="685800">
              <a:buNone/>
            </a:pPr>
            <a:endParaRPr lang="en-US" sz="800" b="0" i="0" u="none" strike="noStrike" dirty="0">
              <a:solidFill>
                <a:srgbClr val="000066"/>
              </a:solidFill>
              <a:effectLst/>
              <a:latin typeface="Consolas" panose="020B0609020204030204" pitchFamily="49" charset="0"/>
            </a:endParaRPr>
          </a:p>
          <a:p>
            <a:pPr marL="0" lvl="2" indent="0" defTabSz="685800">
              <a:buNone/>
            </a:pPr>
            <a:r>
              <a:rPr lang="en-US" sz="800" b="0" i="0" u="none" strike="noStrike" dirty="0">
                <a:solidFill>
                  <a:srgbClr val="000066"/>
                </a:solidFill>
                <a:effectLst/>
                <a:latin typeface="Consolas" panose="020B0609020204030204" pitchFamily="49" charset="0"/>
              </a:rPr>
              <a:t>so the chang</a:t>
            </a:r>
            <a:r>
              <a:rPr lang="en-US" sz="800" b="0" dirty="0">
                <a:latin typeface="Consolas" panose="020B0609020204030204" pitchFamily="49" charset="0"/>
              </a:rPr>
              <a:t>e of basis can be undone. This</a:t>
            </a:r>
          </a:p>
          <a:p>
            <a:pPr marL="0" lvl="2" indent="0" defTabSz="685800">
              <a:buNone/>
            </a:pPr>
            <a:endParaRPr lang="en-US" sz="800" b="0" dirty="0">
              <a:latin typeface="Consolas" panose="020B0609020204030204" pitchFamily="49" charset="0"/>
            </a:endParaRPr>
          </a:p>
          <a:p>
            <a:pPr marL="0" lvl="2" indent="0" defTabSz="685800">
              <a:buNone/>
            </a:pPr>
            <a:r>
              <a:rPr lang="en-US" sz="800" b="0" dirty="0">
                <a:latin typeface="Consolas" panose="020B0609020204030204" pitchFamily="49" charset="0"/>
              </a:rPr>
              <a:t>example reduced 91 characters to 70.</a:t>
            </a:r>
            <a:endParaRPr lang="en-US" b="0" dirty="0"/>
          </a:p>
          <a:p>
            <a:pPr lvl="1"/>
            <a:endParaRPr lang="en-US" b="0" dirty="0"/>
          </a:p>
        </p:txBody>
      </p:sp>
      <p:sp>
        <p:nvSpPr>
          <p:cNvPr id="3" name="Title 2">
            <a:extLst>
              <a:ext uri="{FF2B5EF4-FFF2-40B4-BE49-F238E27FC236}">
                <a16:creationId xmlns:a16="http://schemas.microsoft.com/office/drawing/2014/main" id="{3EB9FCA6-8716-5EFE-E4B1-3D6ECC6B6823}"/>
              </a:ext>
            </a:extLst>
          </p:cNvPr>
          <p:cNvSpPr>
            <a:spLocks noGrp="1"/>
          </p:cNvSpPr>
          <p:nvPr>
            <p:ph type="title"/>
          </p:nvPr>
        </p:nvSpPr>
        <p:spPr/>
        <p:txBody>
          <a:bodyPr/>
          <a:lstStyle/>
          <a:p>
            <a:r>
              <a:rPr lang="en-US" dirty="0"/>
              <a:t>Appendix C – Text Compression</a:t>
            </a:r>
          </a:p>
        </p:txBody>
      </p:sp>
    </p:spTree>
    <p:extLst>
      <p:ext uri="{BB962C8B-B14F-4D97-AF65-F5344CB8AC3E}">
        <p14:creationId xmlns:p14="http://schemas.microsoft.com/office/powerpoint/2010/main" val="2880954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D1E19E-FC3E-D227-EBC6-87E85ECEE7AA}"/>
            </a:ext>
          </a:extLst>
        </p:cNvPr>
        <p:cNvGrpSpPr/>
        <p:nvPr/>
      </p:nvGrpSpPr>
      <p:grpSpPr>
        <a:xfrm>
          <a:off x="0" y="0"/>
          <a:ext cx="0" cy="0"/>
          <a:chOff x="0" y="0"/>
          <a:chExt cx="0" cy="0"/>
        </a:xfrm>
      </p:grpSpPr>
      <p:pic>
        <p:nvPicPr>
          <p:cNvPr id="5122" name="Picture 2">
            <a:extLst>
              <a:ext uri="{FF2B5EF4-FFF2-40B4-BE49-F238E27FC236}">
                <a16:creationId xmlns:a16="http://schemas.microsoft.com/office/drawing/2014/main" id="{96473598-1BBE-03CE-D03B-B5AA04423E69}"/>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905000" y="2438400"/>
            <a:ext cx="5334000" cy="4000500"/>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a:extLst>
              <a:ext uri="{FF2B5EF4-FFF2-40B4-BE49-F238E27FC236}">
                <a16:creationId xmlns:a16="http://schemas.microsoft.com/office/drawing/2014/main" id="{2C85D5A7-C55F-454E-5C1A-FA1C4284FD80}"/>
              </a:ext>
            </a:extLst>
          </p:cNvPr>
          <p:cNvSpPr>
            <a:spLocks noGrp="1"/>
          </p:cNvSpPr>
          <p:nvPr>
            <p:ph idx="1"/>
          </p:nvPr>
        </p:nvSpPr>
        <p:spPr/>
        <p:txBody>
          <a:bodyPr/>
          <a:lstStyle/>
          <a:p>
            <a:pPr marL="0" indent="0">
              <a:buNone/>
            </a:pPr>
            <a:r>
              <a:rPr lang="en-US" b="0" dirty="0"/>
              <a:t>Weather Data:</a:t>
            </a:r>
          </a:p>
          <a:p>
            <a:r>
              <a:rPr lang="en-US" b="0" dirty="0"/>
              <a:t>The current method of communicating weather data to submarines is to send a weather gif of wave height and direction for a specific AOR. This is not available on the VLF broadcast.</a:t>
            </a:r>
          </a:p>
          <a:p>
            <a:endParaRPr lang="en-US" b="0" dirty="0"/>
          </a:p>
        </p:txBody>
      </p:sp>
      <p:sp>
        <p:nvSpPr>
          <p:cNvPr id="3" name="Title 2">
            <a:extLst>
              <a:ext uri="{FF2B5EF4-FFF2-40B4-BE49-F238E27FC236}">
                <a16:creationId xmlns:a16="http://schemas.microsoft.com/office/drawing/2014/main" id="{90E1E5AC-9F57-DDE9-8390-F4BB3D33C1D1}"/>
              </a:ext>
            </a:extLst>
          </p:cNvPr>
          <p:cNvSpPr>
            <a:spLocks noGrp="1"/>
          </p:cNvSpPr>
          <p:nvPr>
            <p:ph type="title"/>
          </p:nvPr>
        </p:nvSpPr>
        <p:spPr/>
        <p:txBody>
          <a:bodyPr/>
          <a:lstStyle/>
          <a:p>
            <a:r>
              <a:rPr lang="en-US" dirty="0"/>
              <a:t>Background</a:t>
            </a:r>
          </a:p>
        </p:txBody>
      </p:sp>
    </p:spTree>
    <p:extLst>
      <p:ext uri="{BB962C8B-B14F-4D97-AF65-F5344CB8AC3E}">
        <p14:creationId xmlns:p14="http://schemas.microsoft.com/office/powerpoint/2010/main" val="3667452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575293-3FD0-26D0-068F-FEDD0E7FA0BB}"/>
              </a:ext>
            </a:extLst>
          </p:cNvPr>
          <p:cNvSpPr>
            <a:spLocks noGrp="1"/>
          </p:cNvSpPr>
          <p:nvPr>
            <p:ph idx="1"/>
          </p:nvPr>
        </p:nvSpPr>
        <p:spPr/>
        <p:txBody>
          <a:bodyPr/>
          <a:lstStyle/>
          <a:p>
            <a:pPr marL="0" indent="0">
              <a:buNone/>
            </a:pPr>
            <a:r>
              <a:rPr lang="en-US" dirty="0"/>
              <a:t>ARGUS</a:t>
            </a:r>
            <a:r>
              <a:rPr lang="en-US" b="0" dirty="0"/>
              <a:t> is a program developed in Python which converts the existing weather gif product to a VLF message and then uses a template to reproduce the wave heights for the boats at sea. It achieves a more than 1:4500 compression ratio to do so.</a:t>
            </a:r>
            <a:endParaRPr lang="en-US" dirty="0"/>
          </a:p>
        </p:txBody>
      </p:sp>
      <p:sp>
        <p:nvSpPr>
          <p:cNvPr id="3" name="Title 2">
            <a:extLst>
              <a:ext uri="{FF2B5EF4-FFF2-40B4-BE49-F238E27FC236}">
                <a16:creationId xmlns:a16="http://schemas.microsoft.com/office/drawing/2014/main" id="{50B92769-0DE3-771C-1DD8-3843DA33AA27}"/>
              </a:ext>
            </a:extLst>
          </p:cNvPr>
          <p:cNvSpPr>
            <a:spLocks noGrp="1"/>
          </p:cNvSpPr>
          <p:nvPr>
            <p:ph type="title"/>
          </p:nvPr>
        </p:nvSpPr>
        <p:spPr/>
        <p:txBody>
          <a:bodyPr/>
          <a:lstStyle/>
          <a:p>
            <a:r>
              <a:rPr lang="en-US" dirty="0"/>
              <a:t>Procedure Overview</a:t>
            </a:r>
          </a:p>
        </p:txBody>
      </p:sp>
      <p:pic>
        <p:nvPicPr>
          <p:cNvPr id="6146" name="Picture 2" descr="People Using Computers Icons An icon set of people using desktop, laptop, tablet PC, smartwatch and smartphone computers or devices. The icons represent the digital world we live in. Icon Symbol stock vector">
            <a:extLst>
              <a:ext uri="{FF2B5EF4-FFF2-40B4-BE49-F238E27FC236}">
                <a16:creationId xmlns:a16="http://schemas.microsoft.com/office/drawing/2014/main" id="{B632D398-53F8-D3AC-236A-1A5CE39944DA}"/>
              </a:ext>
            </a:extLst>
          </p:cNvPr>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a:stretch/>
        </p:blipFill>
        <p:spPr bwMode="auto">
          <a:xfrm>
            <a:off x="152400" y="3429000"/>
            <a:ext cx="10668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F7526D94-2ACC-25CA-F490-2C31CA10933A}"/>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4572000" y="3588593"/>
            <a:ext cx="1828800" cy="4434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709EADE-117B-48AE-F09C-59B5035D588D}"/>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676400" y="2381921"/>
            <a:ext cx="1905000" cy="1428750"/>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7E5C264E-FE75-2366-887A-484771160064}"/>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676400" y="4572000"/>
            <a:ext cx="1849722" cy="1938355"/>
          </a:xfrm>
          <a:prstGeom prst="rect">
            <a:avLst/>
          </a:prstGeom>
        </p:spPr>
      </p:pic>
      <p:sp>
        <p:nvSpPr>
          <p:cNvPr id="8" name="Arrow: Down 7">
            <a:extLst>
              <a:ext uri="{FF2B5EF4-FFF2-40B4-BE49-F238E27FC236}">
                <a16:creationId xmlns:a16="http://schemas.microsoft.com/office/drawing/2014/main" id="{E35D43C7-758E-9509-200C-74F5C51B777B}"/>
              </a:ext>
            </a:extLst>
          </p:cNvPr>
          <p:cNvSpPr/>
          <p:nvPr/>
        </p:nvSpPr>
        <p:spPr>
          <a:xfrm>
            <a:off x="2476500" y="3848434"/>
            <a:ext cx="304800" cy="723565"/>
          </a:xfrm>
          <a:prstGeom prst="downArrow">
            <a:avLst/>
          </a:prstGeom>
          <a:noFill/>
          <a:ln>
            <a:solidFill>
              <a:srgbClr val="0000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screenshot of a computer&#10;&#10;AI-generated content may be incorrect.">
            <a:extLst>
              <a:ext uri="{FF2B5EF4-FFF2-40B4-BE49-F238E27FC236}">
                <a16:creationId xmlns:a16="http://schemas.microsoft.com/office/drawing/2014/main" id="{8420E574-8770-3AD2-D3B7-2C12C0470091}"/>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6858000" y="2372304"/>
            <a:ext cx="1849722" cy="1938355"/>
          </a:xfrm>
          <a:prstGeom prst="rect">
            <a:avLst/>
          </a:prstGeom>
        </p:spPr>
      </p:pic>
      <p:pic>
        <p:nvPicPr>
          <p:cNvPr id="14" name="Picture 13">
            <a:extLst>
              <a:ext uri="{FF2B5EF4-FFF2-40B4-BE49-F238E27FC236}">
                <a16:creationId xmlns:a16="http://schemas.microsoft.com/office/drawing/2014/main" id="{5A3C9DA9-1391-CABA-5BE2-1E8C58060853}"/>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6786563" y="5000625"/>
            <a:ext cx="1905000" cy="1428750"/>
          </a:xfrm>
          <a:prstGeom prst="rect">
            <a:avLst/>
          </a:prstGeom>
        </p:spPr>
      </p:pic>
      <p:cxnSp>
        <p:nvCxnSpPr>
          <p:cNvPr id="16" name="Straight Arrow Connector 15">
            <a:extLst>
              <a:ext uri="{FF2B5EF4-FFF2-40B4-BE49-F238E27FC236}">
                <a16:creationId xmlns:a16="http://schemas.microsoft.com/office/drawing/2014/main" id="{68EA30D2-2F7B-2069-B6ED-54E804E9B7EC}"/>
              </a:ext>
            </a:extLst>
          </p:cNvPr>
          <p:cNvCxnSpPr>
            <a:cxnSpLocks/>
            <a:stCxn id="7" idx="3"/>
          </p:cNvCxnSpPr>
          <p:nvPr/>
        </p:nvCxnSpPr>
        <p:spPr>
          <a:xfrm flipV="1">
            <a:off x="3526122" y="4229100"/>
            <a:ext cx="1426878" cy="1312078"/>
          </a:xfrm>
          <a:prstGeom prst="straightConnector1">
            <a:avLst/>
          </a:prstGeom>
          <a:ln w="47625">
            <a:solidFill>
              <a:srgbClr val="000066"/>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8501AA6-F615-D779-F8E2-378442D683B8}"/>
              </a:ext>
            </a:extLst>
          </p:cNvPr>
          <p:cNvSpPr txBox="1"/>
          <p:nvPr/>
        </p:nvSpPr>
        <p:spPr>
          <a:xfrm>
            <a:off x="3865000" y="4708607"/>
            <a:ext cx="864339" cy="338554"/>
          </a:xfrm>
          <a:prstGeom prst="rect">
            <a:avLst/>
          </a:prstGeom>
          <a:solidFill>
            <a:schemeClr val="bg1"/>
          </a:solidFill>
          <a:ln w="28575">
            <a:solidFill>
              <a:srgbClr val="000066"/>
            </a:solidFill>
          </a:ln>
        </p:spPr>
        <p:txBody>
          <a:bodyPr wrap="square" rtlCol="0">
            <a:spAutoFit/>
          </a:bodyPr>
          <a:lstStyle>
            <a:defPPr>
              <a:defRPr lang="en-US"/>
            </a:defPPr>
            <a:lvl1pPr algn="ctr">
              <a:defRPr sz="1600">
                <a:solidFill>
                  <a:srgbClr val="000066"/>
                </a:solidFill>
                <a:latin typeface="+mn-lt"/>
              </a:defRPr>
            </a:lvl1pPr>
          </a:lstStyle>
          <a:p>
            <a:r>
              <a:rPr lang="en-US" dirty="0"/>
              <a:t>VLF</a:t>
            </a:r>
          </a:p>
        </p:txBody>
      </p:sp>
      <p:sp>
        <p:nvSpPr>
          <p:cNvPr id="9" name="TextBox 8">
            <a:extLst>
              <a:ext uri="{FF2B5EF4-FFF2-40B4-BE49-F238E27FC236}">
                <a16:creationId xmlns:a16="http://schemas.microsoft.com/office/drawing/2014/main" id="{1A7D4F2B-52B2-76ED-FB01-4FCB96231AAB}"/>
              </a:ext>
            </a:extLst>
          </p:cNvPr>
          <p:cNvSpPr txBox="1"/>
          <p:nvPr/>
        </p:nvSpPr>
        <p:spPr>
          <a:xfrm>
            <a:off x="2174508" y="3972105"/>
            <a:ext cx="912528" cy="338554"/>
          </a:xfrm>
          <a:prstGeom prst="rect">
            <a:avLst/>
          </a:prstGeom>
          <a:solidFill>
            <a:schemeClr val="bg1"/>
          </a:solidFill>
          <a:ln w="28575">
            <a:solidFill>
              <a:srgbClr val="000066"/>
            </a:solidFill>
          </a:ln>
        </p:spPr>
        <p:txBody>
          <a:bodyPr wrap="square" rtlCol="0">
            <a:spAutoFit/>
          </a:bodyPr>
          <a:lstStyle/>
          <a:p>
            <a:pPr algn="ctr"/>
            <a:r>
              <a:rPr lang="en-US" sz="1600" dirty="0">
                <a:solidFill>
                  <a:srgbClr val="000066"/>
                </a:solidFill>
                <a:latin typeface="+mn-lt"/>
              </a:rPr>
              <a:t>ARGUS</a:t>
            </a:r>
          </a:p>
        </p:txBody>
      </p:sp>
      <p:sp>
        <p:nvSpPr>
          <p:cNvPr id="10" name="Arrow: Down 9">
            <a:extLst>
              <a:ext uri="{FF2B5EF4-FFF2-40B4-BE49-F238E27FC236}">
                <a16:creationId xmlns:a16="http://schemas.microsoft.com/office/drawing/2014/main" id="{C0D27FFA-DEDA-F0B0-FBD5-FFA80281CF81}"/>
              </a:ext>
            </a:extLst>
          </p:cNvPr>
          <p:cNvSpPr/>
          <p:nvPr/>
        </p:nvSpPr>
        <p:spPr>
          <a:xfrm>
            <a:off x="7643196" y="4163004"/>
            <a:ext cx="304800" cy="723565"/>
          </a:xfrm>
          <a:prstGeom prst="downArrow">
            <a:avLst/>
          </a:prstGeom>
          <a:noFill/>
          <a:ln>
            <a:solidFill>
              <a:srgbClr val="0000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19B56E9-CDE5-90C4-A881-EB48F4830D87}"/>
              </a:ext>
            </a:extLst>
          </p:cNvPr>
          <p:cNvSpPr txBox="1"/>
          <p:nvPr/>
        </p:nvSpPr>
        <p:spPr>
          <a:xfrm>
            <a:off x="7341204" y="4286675"/>
            <a:ext cx="912528" cy="338554"/>
          </a:xfrm>
          <a:prstGeom prst="rect">
            <a:avLst/>
          </a:prstGeom>
          <a:solidFill>
            <a:schemeClr val="bg1"/>
          </a:solidFill>
          <a:ln w="28575">
            <a:solidFill>
              <a:srgbClr val="000066"/>
            </a:solidFill>
          </a:ln>
        </p:spPr>
        <p:txBody>
          <a:bodyPr wrap="square" rtlCol="0">
            <a:spAutoFit/>
          </a:bodyPr>
          <a:lstStyle/>
          <a:p>
            <a:pPr algn="ctr"/>
            <a:r>
              <a:rPr lang="en-US" sz="1600" dirty="0">
                <a:solidFill>
                  <a:srgbClr val="000066"/>
                </a:solidFill>
                <a:latin typeface="+mn-lt"/>
              </a:rPr>
              <a:t>ARGUS</a:t>
            </a:r>
          </a:p>
        </p:txBody>
      </p:sp>
    </p:spTree>
    <p:extLst>
      <p:ext uri="{BB962C8B-B14F-4D97-AF65-F5344CB8AC3E}">
        <p14:creationId xmlns:p14="http://schemas.microsoft.com/office/powerpoint/2010/main" val="3983827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FD81E7-22E2-A05B-0B3D-DA8FFF2809FD}"/>
            </a:ext>
          </a:extLst>
        </p:cNvPr>
        <p:cNvGrpSpPr/>
        <p:nvPr/>
      </p:nvGrpSpPr>
      <p:grpSpPr>
        <a:xfrm>
          <a:off x="0" y="0"/>
          <a:ext cx="0" cy="0"/>
          <a:chOff x="0" y="0"/>
          <a:chExt cx="0" cy="0"/>
        </a:xfrm>
      </p:grpSpPr>
      <p:pic>
        <p:nvPicPr>
          <p:cNvPr id="5" name="Picture 4" descr="A screenshot of a computer screen&#10;&#10;AI-generated content may be incorrect.">
            <a:extLst>
              <a:ext uri="{FF2B5EF4-FFF2-40B4-BE49-F238E27FC236}">
                <a16:creationId xmlns:a16="http://schemas.microsoft.com/office/drawing/2014/main" id="{FB6A9D9A-ACAF-1902-4027-6C27811A39B1}"/>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870126" y="2349199"/>
            <a:ext cx="5415617" cy="3061001"/>
          </a:xfrm>
          <a:prstGeom prst="rect">
            <a:avLst/>
          </a:prstGeom>
        </p:spPr>
      </p:pic>
      <p:sp>
        <p:nvSpPr>
          <p:cNvPr id="2" name="Content Placeholder 1">
            <a:extLst>
              <a:ext uri="{FF2B5EF4-FFF2-40B4-BE49-F238E27FC236}">
                <a16:creationId xmlns:a16="http://schemas.microsoft.com/office/drawing/2014/main" id="{79590299-E642-1E1E-B451-6B41D99317FA}"/>
              </a:ext>
            </a:extLst>
          </p:cNvPr>
          <p:cNvSpPr>
            <a:spLocks noGrp="1"/>
          </p:cNvSpPr>
          <p:nvPr>
            <p:ph idx="1"/>
          </p:nvPr>
        </p:nvSpPr>
        <p:spPr>
          <a:xfrm>
            <a:off x="231775" y="1371600"/>
            <a:ext cx="8683625" cy="1143000"/>
          </a:xfrm>
        </p:spPr>
        <p:txBody>
          <a:bodyPr/>
          <a:lstStyle/>
          <a:p>
            <a:pPr marL="0" indent="0">
              <a:buNone/>
            </a:pPr>
            <a:r>
              <a:rPr lang="en-US" dirty="0"/>
              <a:t>Shoreside</a:t>
            </a:r>
            <a:r>
              <a:rPr lang="en-US" b="0" dirty="0"/>
              <a:t> will: pull the normal weather gif from Fleet Numerical Meteorology and Oceanography Center (FNMOC) and open it with ARGUS.  They will then choose a template to use.</a:t>
            </a:r>
          </a:p>
        </p:txBody>
      </p:sp>
      <p:sp>
        <p:nvSpPr>
          <p:cNvPr id="3" name="Title 2">
            <a:extLst>
              <a:ext uri="{FF2B5EF4-FFF2-40B4-BE49-F238E27FC236}">
                <a16:creationId xmlns:a16="http://schemas.microsoft.com/office/drawing/2014/main" id="{4DD9BDD3-6D65-8949-AF5E-12617FD5DF52}"/>
              </a:ext>
            </a:extLst>
          </p:cNvPr>
          <p:cNvSpPr>
            <a:spLocks noGrp="1"/>
          </p:cNvSpPr>
          <p:nvPr>
            <p:ph type="title"/>
          </p:nvPr>
        </p:nvSpPr>
        <p:spPr/>
        <p:txBody>
          <a:bodyPr/>
          <a:lstStyle/>
          <a:p>
            <a:r>
              <a:rPr lang="en-US" dirty="0"/>
              <a:t>Procedure Overview</a:t>
            </a:r>
          </a:p>
        </p:txBody>
      </p:sp>
      <p:pic>
        <p:nvPicPr>
          <p:cNvPr id="6146" name="Picture 2" descr="People Using Computers Icons An icon set of people using desktop, laptop, tablet PC, smartwatch and smartphone computers or devices. The icons represent the digital world we live in. Icon Symbol stock vector">
            <a:extLst>
              <a:ext uri="{FF2B5EF4-FFF2-40B4-BE49-F238E27FC236}">
                <a16:creationId xmlns:a16="http://schemas.microsoft.com/office/drawing/2014/main" id="{6E09BE12-783A-AC6F-F47B-41F08876CC32}"/>
              </a:ext>
            </a:extLst>
          </p:cNvPr>
          <p:cNvPicPr>
            <a:picLocks noChangeAspect="1" noChangeArrowheads="1"/>
          </p:cNvPicPr>
          <p:nvPr/>
        </p:nvPicPr>
        <p:blipFill rotWithShape="1">
          <a:blip r:embed="rId4" cstate="print">
            <a:extLst>
              <a:ext uri="{28A0092B-C50C-407E-A947-70E740481C1C}">
                <a14:useLocalDpi xmlns:a14="http://schemas.microsoft.com/office/drawing/2010/main"/>
              </a:ext>
            </a:extLst>
          </a:blip>
          <a:srcRect/>
          <a:stretch/>
        </p:blipFill>
        <p:spPr bwMode="auto">
          <a:xfrm>
            <a:off x="152400" y="3429000"/>
            <a:ext cx="1066800" cy="1066800"/>
          </a:xfrm>
          <a:prstGeom prst="rect">
            <a:avLst/>
          </a:prstGeom>
          <a:noFill/>
          <a:extLst>
            <a:ext uri="{909E8E84-426E-40DD-AFC4-6F175D3DCCD1}">
              <a14:hiddenFill xmlns:a14="http://schemas.microsoft.com/office/drawing/2010/main">
                <a:solidFill>
                  <a:srgbClr val="FFFFFF"/>
                </a:solidFill>
              </a14:hiddenFill>
            </a:ext>
          </a:extLst>
        </p:spPr>
      </p:pic>
      <p:sp>
        <p:nvSpPr>
          <p:cNvPr id="15" name="Content Placeholder 1">
            <a:extLst>
              <a:ext uri="{FF2B5EF4-FFF2-40B4-BE49-F238E27FC236}">
                <a16:creationId xmlns:a16="http://schemas.microsoft.com/office/drawing/2014/main" id="{5C83DE5E-C1F6-D7DE-65FD-C350D15CE8BC}"/>
              </a:ext>
            </a:extLst>
          </p:cNvPr>
          <p:cNvSpPr txBox="1">
            <a:spLocks/>
          </p:cNvSpPr>
          <p:nvPr/>
        </p:nvSpPr>
        <p:spPr bwMode="auto">
          <a:xfrm>
            <a:off x="230186" y="5562600"/>
            <a:ext cx="868362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1775" indent="-231775" algn="l" rtl="0" eaLnBrk="0" fontAlgn="base" hangingPunct="0">
              <a:spcBef>
                <a:spcPct val="20000"/>
              </a:spcBef>
              <a:spcAft>
                <a:spcPct val="0"/>
              </a:spcAft>
              <a:buChar char="•"/>
              <a:defRPr b="1">
                <a:solidFill>
                  <a:srgbClr val="000066"/>
                </a:solidFill>
                <a:latin typeface="+mn-lt"/>
                <a:ea typeface="+mn-ea"/>
                <a:cs typeface="+mn-cs"/>
              </a:defRPr>
            </a:lvl1pPr>
            <a:lvl2pPr marL="682625" indent="-225425" algn="l" rtl="0" eaLnBrk="0" fontAlgn="base" hangingPunct="0">
              <a:spcBef>
                <a:spcPct val="20000"/>
              </a:spcBef>
              <a:spcAft>
                <a:spcPct val="0"/>
              </a:spcAft>
              <a:buChar char="–"/>
              <a:defRPr sz="1600" b="1">
                <a:solidFill>
                  <a:srgbClr val="000066"/>
                </a:solidFill>
                <a:latin typeface="+mn-lt"/>
                <a:cs typeface="+mn-cs"/>
              </a:defRPr>
            </a:lvl2pPr>
            <a:lvl3pPr marL="1143000" indent="-228600" algn="l" rtl="0" eaLnBrk="0" fontAlgn="base" hangingPunct="0">
              <a:spcBef>
                <a:spcPct val="20000"/>
              </a:spcBef>
              <a:spcAft>
                <a:spcPct val="0"/>
              </a:spcAft>
              <a:buChar char="•"/>
              <a:defRPr sz="1400" b="1">
                <a:solidFill>
                  <a:srgbClr val="000066"/>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buFontTx/>
              <a:buNone/>
            </a:pPr>
            <a:r>
              <a:rPr lang="en-US" sz="1800" kern="0" dirty="0"/>
              <a:t>ARGUS</a:t>
            </a:r>
            <a:r>
              <a:rPr lang="en-US" sz="1800" b="0" kern="0" dirty="0"/>
              <a:t> will: look for all the Red, Green, Blue (RGB) values corresponding to wave heights, compress the data as text, paste the text into a message template, and save the message as a text file.</a:t>
            </a:r>
          </a:p>
        </p:txBody>
      </p:sp>
    </p:spTree>
    <p:extLst>
      <p:ext uri="{BB962C8B-B14F-4D97-AF65-F5344CB8AC3E}">
        <p14:creationId xmlns:p14="http://schemas.microsoft.com/office/powerpoint/2010/main" val="2849376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BEB002-9228-9AEB-22DC-5ACB8642E976}"/>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9445F3B7-8952-3727-4775-EFDC471919D2}"/>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714999" y="2001949"/>
            <a:ext cx="2185242" cy="1638932"/>
          </a:xfrm>
          <a:prstGeom prst="rect">
            <a:avLst/>
          </a:prstGeom>
        </p:spPr>
      </p:pic>
      <p:sp>
        <p:nvSpPr>
          <p:cNvPr id="2" name="Content Placeholder 1">
            <a:extLst>
              <a:ext uri="{FF2B5EF4-FFF2-40B4-BE49-F238E27FC236}">
                <a16:creationId xmlns:a16="http://schemas.microsoft.com/office/drawing/2014/main" id="{EBB7A35F-4E2B-5F17-A32B-472CC21D1EEB}"/>
              </a:ext>
            </a:extLst>
          </p:cNvPr>
          <p:cNvSpPr>
            <a:spLocks noGrp="1"/>
          </p:cNvSpPr>
          <p:nvPr>
            <p:ph idx="1"/>
          </p:nvPr>
        </p:nvSpPr>
        <p:spPr/>
        <p:txBody>
          <a:bodyPr/>
          <a:lstStyle/>
          <a:p>
            <a:pPr marL="0" indent="0">
              <a:buNone/>
            </a:pPr>
            <a:r>
              <a:rPr lang="en-US" dirty="0"/>
              <a:t>Shoreside</a:t>
            </a:r>
            <a:r>
              <a:rPr lang="en-US" b="0" dirty="0"/>
              <a:t> will</a:t>
            </a:r>
            <a:r>
              <a:rPr lang="en-US" dirty="0"/>
              <a:t>:</a:t>
            </a:r>
            <a:r>
              <a:rPr lang="en-US" b="0" dirty="0"/>
              <a:t> make a new template only if the AOR has never been used with ARGUS. The output is a template jpg and a config file.</a:t>
            </a:r>
          </a:p>
        </p:txBody>
      </p:sp>
      <p:sp>
        <p:nvSpPr>
          <p:cNvPr id="3" name="Title 2">
            <a:extLst>
              <a:ext uri="{FF2B5EF4-FFF2-40B4-BE49-F238E27FC236}">
                <a16:creationId xmlns:a16="http://schemas.microsoft.com/office/drawing/2014/main" id="{9E529C80-3729-27C2-FE55-8849D7724DCC}"/>
              </a:ext>
            </a:extLst>
          </p:cNvPr>
          <p:cNvSpPr>
            <a:spLocks noGrp="1"/>
          </p:cNvSpPr>
          <p:nvPr>
            <p:ph type="title"/>
          </p:nvPr>
        </p:nvSpPr>
        <p:spPr/>
        <p:txBody>
          <a:bodyPr/>
          <a:lstStyle/>
          <a:p>
            <a:r>
              <a:rPr lang="en-US" dirty="0"/>
              <a:t>Procedure Overview</a:t>
            </a:r>
          </a:p>
        </p:txBody>
      </p:sp>
      <p:pic>
        <p:nvPicPr>
          <p:cNvPr id="6146" name="Picture 2" descr="People Using Computers Icons An icon set of people using desktop, laptop, tablet PC, smartwatch and smartphone computers or devices. The icons represent the digital world we live in. Icon Symbol stock vector">
            <a:extLst>
              <a:ext uri="{FF2B5EF4-FFF2-40B4-BE49-F238E27FC236}">
                <a16:creationId xmlns:a16="http://schemas.microsoft.com/office/drawing/2014/main" id="{9BDDFD41-2654-1413-4E11-68A1CBC8C18A}"/>
              </a:ext>
            </a:extLst>
          </p:cNvPr>
          <p:cNvPicPr>
            <a:picLocks noChangeAspect="1" noChangeArrowheads="1"/>
          </p:cNvPicPr>
          <p:nvPr/>
        </p:nvPicPr>
        <p:blipFill rotWithShape="1">
          <a:blip r:embed="rId4" cstate="print">
            <a:extLst>
              <a:ext uri="{28A0092B-C50C-407E-A947-70E740481C1C}">
                <a14:useLocalDpi xmlns:a14="http://schemas.microsoft.com/office/drawing/2010/main"/>
              </a:ext>
            </a:extLst>
          </a:blip>
          <a:srcRect/>
          <a:stretch/>
        </p:blipFill>
        <p:spPr bwMode="auto">
          <a:xfrm>
            <a:off x="152400" y="3429000"/>
            <a:ext cx="10668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screenshot of a map&#10;&#10;AI-generated content may be incorrect.">
            <a:extLst>
              <a:ext uri="{FF2B5EF4-FFF2-40B4-BE49-F238E27FC236}">
                <a16:creationId xmlns:a16="http://schemas.microsoft.com/office/drawing/2014/main" id="{71F5674B-CB34-A58F-BD8F-A3D0BC64DE67}"/>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447800" y="2362200"/>
            <a:ext cx="2785695" cy="3164701"/>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137DD9DE-1CD3-D128-482B-857306817FD2}"/>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5715000" y="3766092"/>
            <a:ext cx="2195383" cy="1796508"/>
          </a:xfrm>
          <a:prstGeom prst="rect">
            <a:avLst/>
          </a:prstGeom>
        </p:spPr>
      </p:pic>
      <p:sp>
        <p:nvSpPr>
          <p:cNvPr id="8" name="Arrow: Down 7">
            <a:extLst>
              <a:ext uri="{FF2B5EF4-FFF2-40B4-BE49-F238E27FC236}">
                <a16:creationId xmlns:a16="http://schemas.microsoft.com/office/drawing/2014/main" id="{8BD2BF2F-B2A9-1915-3EC2-D55484E2BAC1}"/>
              </a:ext>
            </a:extLst>
          </p:cNvPr>
          <p:cNvSpPr/>
          <p:nvPr/>
        </p:nvSpPr>
        <p:spPr>
          <a:xfrm rot="14368690">
            <a:off x="4929825" y="2992549"/>
            <a:ext cx="304800" cy="685800"/>
          </a:xfrm>
          <a:prstGeom prst="downArrow">
            <a:avLst/>
          </a:prstGeom>
          <a:noFill/>
          <a:ln>
            <a:solidFill>
              <a:srgbClr val="0000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90B28429-7412-3F14-E57F-0C4376589547}"/>
              </a:ext>
            </a:extLst>
          </p:cNvPr>
          <p:cNvSpPr/>
          <p:nvPr/>
        </p:nvSpPr>
        <p:spPr>
          <a:xfrm rot="17433212">
            <a:off x="4948153" y="4414855"/>
            <a:ext cx="304800" cy="685800"/>
          </a:xfrm>
          <a:prstGeom prst="downArrow">
            <a:avLst/>
          </a:prstGeom>
          <a:noFill/>
          <a:ln>
            <a:solidFill>
              <a:srgbClr val="0000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1">
            <a:extLst>
              <a:ext uri="{FF2B5EF4-FFF2-40B4-BE49-F238E27FC236}">
                <a16:creationId xmlns:a16="http://schemas.microsoft.com/office/drawing/2014/main" id="{ED669E7D-49D9-73EC-B901-79D5B0CCDF31}"/>
              </a:ext>
            </a:extLst>
          </p:cNvPr>
          <p:cNvSpPr txBox="1">
            <a:spLocks/>
          </p:cNvSpPr>
          <p:nvPr/>
        </p:nvSpPr>
        <p:spPr bwMode="auto">
          <a:xfrm>
            <a:off x="230186" y="5562600"/>
            <a:ext cx="868362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1775" indent="-231775" algn="l" rtl="0" eaLnBrk="0" fontAlgn="base" hangingPunct="0">
              <a:spcBef>
                <a:spcPct val="20000"/>
              </a:spcBef>
              <a:spcAft>
                <a:spcPct val="0"/>
              </a:spcAft>
              <a:buChar char="•"/>
              <a:defRPr b="1">
                <a:solidFill>
                  <a:srgbClr val="000066"/>
                </a:solidFill>
                <a:latin typeface="+mn-lt"/>
                <a:ea typeface="+mn-ea"/>
                <a:cs typeface="+mn-cs"/>
              </a:defRPr>
            </a:lvl1pPr>
            <a:lvl2pPr marL="682625" indent="-225425" algn="l" rtl="0" eaLnBrk="0" fontAlgn="base" hangingPunct="0">
              <a:spcBef>
                <a:spcPct val="20000"/>
              </a:spcBef>
              <a:spcAft>
                <a:spcPct val="0"/>
              </a:spcAft>
              <a:buChar char="–"/>
              <a:defRPr sz="1600" b="1">
                <a:solidFill>
                  <a:srgbClr val="000066"/>
                </a:solidFill>
                <a:latin typeface="+mn-lt"/>
                <a:cs typeface="+mn-cs"/>
              </a:defRPr>
            </a:lvl2pPr>
            <a:lvl3pPr marL="1143000" indent="-228600" algn="l" rtl="0" eaLnBrk="0" fontAlgn="base" hangingPunct="0">
              <a:spcBef>
                <a:spcPct val="20000"/>
              </a:spcBef>
              <a:spcAft>
                <a:spcPct val="0"/>
              </a:spcAft>
              <a:buChar char="•"/>
              <a:defRPr sz="1400" b="1">
                <a:solidFill>
                  <a:srgbClr val="000066"/>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buFontTx/>
              <a:buNone/>
            </a:pPr>
            <a:r>
              <a:rPr lang="en-US" sz="1800" kern="0" dirty="0"/>
              <a:t>ARGUS</a:t>
            </a:r>
            <a:r>
              <a:rPr lang="en-US" sz="1800" b="0" kern="0" dirty="0"/>
              <a:t> will: use the color scale on the image to encode RGB values, save the list of RGB values into a config file, replace all the pixels of the image with a dummy color, and save the template and config files to a templates folder.</a:t>
            </a:r>
          </a:p>
        </p:txBody>
      </p:sp>
    </p:spTree>
    <p:extLst>
      <p:ext uri="{BB962C8B-B14F-4D97-AF65-F5344CB8AC3E}">
        <p14:creationId xmlns:p14="http://schemas.microsoft.com/office/powerpoint/2010/main" val="1708815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91012-9E7D-E5B9-CE7D-ACB9E76B7E54}"/>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2712A4B5-534A-47CC-9E14-D26E7B66930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rot="11835654">
            <a:off x="4978073" y="1805196"/>
            <a:ext cx="2725096" cy="2464296"/>
          </a:xfrm>
          <a:prstGeom prst="rect">
            <a:avLst/>
          </a:prstGeom>
        </p:spPr>
      </p:pic>
      <p:sp>
        <p:nvSpPr>
          <p:cNvPr id="2" name="Content Placeholder 1">
            <a:extLst>
              <a:ext uri="{FF2B5EF4-FFF2-40B4-BE49-F238E27FC236}">
                <a16:creationId xmlns:a16="http://schemas.microsoft.com/office/drawing/2014/main" id="{ED5D03B0-D489-EB94-F93A-D18E9B60DC22}"/>
              </a:ext>
            </a:extLst>
          </p:cNvPr>
          <p:cNvSpPr>
            <a:spLocks noGrp="1"/>
          </p:cNvSpPr>
          <p:nvPr>
            <p:ph idx="1"/>
          </p:nvPr>
        </p:nvSpPr>
        <p:spPr/>
        <p:txBody>
          <a:bodyPr/>
          <a:lstStyle/>
          <a:p>
            <a:pPr marL="0" indent="0">
              <a:buNone/>
            </a:pPr>
            <a:r>
              <a:rPr lang="en-US" dirty="0"/>
              <a:t>Subs</a:t>
            </a:r>
            <a:r>
              <a:rPr lang="en-US" b="0" dirty="0"/>
              <a:t> will: while in active communications, download the template files.</a:t>
            </a:r>
          </a:p>
        </p:txBody>
      </p:sp>
      <p:sp>
        <p:nvSpPr>
          <p:cNvPr id="3" name="Title 2">
            <a:extLst>
              <a:ext uri="{FF2B5EF4-FFF2-40B4-BE49-F238E27FC236}">
                <a16:creationId xmlns:a16="http://schemas.microsoft.com/office/drawing/2014/main" id="{BECCDB4A-FFD7-A621-649C-4C95A29E5226}"/>
              </a:ext>
            </a:extLst>
          </p:cNvPr>
          <p:cNvSpPr>
            <a:spLocks noGrp="1"/>
          </p:cNvSpPr>
          <p:nvPr>
            <p:ph type="title"/>
          </p:nvPr>
        </p:nvSpPr>
        <p:spPr/>
        <p:txBody>
          <a:bodyPr/>
          <a:lstStyle/>
          <a:p>
            <a:r>
              <a:rPr lang="en-US" dirty="0"/>
              <a:t>Procedure Overview</a:t>
            </a:r>
          </a:p>
        </p:txBody>
      </p:sp>
      <p:pic>
        <p:nvPicPr>
          <p:cNvPr id="4" name="Picture 2">
            <a:extLst>
              <a:ext uri="{FF2B5EF4-FFF2-40B4-BE49-F238E27FC236}">
                <a16:creationId xmlns:a16="http://schemas.microsoft.com/office/drawing/2014/main" id="{8A5EFFA1-5443-4144-27A0-6CF5C5F8F761}"/>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1626199" y="4800600"/>
            <a:ext cx="1901509" cy="443484"/>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a:extLst>
              <a:ext uri="{FF2B5EF4-FFF2-40B4-BE49-F238E27FC236}">
                <a16:creationId xmlns:a16="http://schemas.microsoft.com/office/drawing/2014/main" id="{68EA30D2-2F7B-2069-B6ED-54E804E9B7EC}"/>
              </a:ext>
            </a:extLst>
          </p:cNvPr>
          <p:cNvCxnSpPr>
            <a:cxnSpLocks/>
          </p:cNvCxnSpPr>
          <p:nvPr/>
        </p:nvCxnSpPr>
        <p:spPr>
          <a:xfrm flipV="1">
            <a:off x="2438058" y="3505200"/>
            <a:ext cx="2819738" cy="1295400"/>
          </a:xfrm>
          <a:prstGeom prst="straightConnector1">
            <a:avLst/>
          </a:prstGeom>
          <a:ln w="47625">
            <a:solidFill>
              <a:srgbClr val="000066"/>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9" name="Picture 18" descr="A yellow folder with a white paper&#10;&#10;AI-generated content may be incorrect.">
            <a:extLst>
              <a:ext uri="{FF2B5EF4-FFF2-40B4-BE49-F238E27FC236}">
                <a16:creationId xmlns:a16="http://schemas.microsoft.com/office/drawing/2014/main" id="{C96850C2-3E9A-DA12-C302-6BEEEFE77F13}"/>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3344358" y="3200400"/>
            <a:ext cx="842967" cy="850427"/>
          </a:xfrm>
          <a:prstGeom prst="rect">
            <a:avLst/>
          </a:prstGeom>
        </p:spPr>
      </p:pic>
      <p:sp>
        <p:nvSpPr>
          <p:cNvPr id="6" name="TextBox 5">
            <a:extLst>
              <a:ext uri="{FF2B5EF4-FFF2-40B4-BE49-F238E27FC236}">
                <a16:creationId xmlns:a16="http://schemas.microsoft.com/office/drawing/2014/main" id="{64ABD618-D1BA-C1C6-F239-DF4FDAF90329}"/>
              </a:ext>
            </a:extLst>
          </p:cNvPr>
          <p:cNvSpPr txBox="1"/>
          <p:nvPr/>
        </p:nvSpPr>
        <p:spPr>
          <a:xfrm>
            <a:off x="2772321" y="4050827"/>
            <a:ext cx="1901509" cy="369332"/>
          </a:xfrm>
          <a:prstGeom prst="rect">
            <a:avLst/>
          </a:prstGeom>
          <a:solidFill>
            <a:schemeClr val="bg1"/>
          </a:solidFill>
          <a:ln w="28575">
            <a:solidFill>
              <a:srgbClr val="000066"/>
            </a:solidFill>
          </a:ln>
        </p:spPr>
        <p:txBody>
          <a:bodyPr wrap="square" rtlCol="0">
            <a:spAutoFit/>
          </a:bodyPr>
          <a:lstStyle>
            <a:defPPr>
              <a:defRPr lang="en-US"/>
            </a:defPPr>
            <a:lvl1pPr algn="ctr">
              <a:defRPr sz="1600">
                <a:solidFill>
                  <a:srgbClr val="000066"/>
                </a:solidFill>
                <a:latin typeface="+mn-lt"/>
              </a:defRPr>
            </a:lvl1pPr>
          </a:lstStyle>
          <a:p>
            <a:r>
              <a:rPr lang="en-US" dirty="0"/>
              <a:t>EHF, SHF, UHF</a:t>
            </a:r>
          </a:p>
        </p:txBody>
      </p:sp>
    </p:spTree>
    <p:extLst>
      <p:ext uri="{BB962C8B-B14F-4D97-AF65-F5344CB8AC3E}">
        <p14:creationId xmlns:p14="http://schemas.microsoft.com/office/powerpoint/2010/main" val="2705122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5CF5CA-ABD9-4614-5A46-6529CDC34B02}"/>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F5216664-5845-3C2C-DAD5-E63C4D9FA719}"/>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346878" y="3886200"/>
            <a:ext cx="2185242" cy="1638932"/>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A3190EE7-61C9-756F-827D-6806F6529DC3}"/>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780939" y="2286000"/>
            <a:ext cx="1415665" cy="1483499"/>
          </a:xfrm>
          <a:prstGeom prst="rect">
            <a:avLst/>
          </a:prstGeom>
        </p:spPr>
      </p:pic>
      <p:sp>
        <p:nvSpPr>
          <p:cNvPr id="2" name="Content Placeholder 1">
            <a:extLst>
              <a:ext uri="{FF2B5EF4-FFF2-40B4-BE49-F238E27FC236}">
                <a16:creationId xmlns:a16="http://schemas.microsoft.com/office/drawing/2014/main" id="{0DEA0207-C1A9-E717-B4D8-3C74F8969B84}"/>
              </a:ext>
            </a:extLst>
          </p:cNvPr>
          <p:cNvSpPr>
            <a:spLocks noGrp="1"/>
          </p:cNvSpPr>
          <p:nvPr>
            <p:ph idx="1"/>
          </p:nvPr>
        </p:nvSpPr>
        <p:spPr/>
        <p:txBody>
          <a:bodyPr/>
          <a:lstStyle/>
          <a:p>
            <a:pPr marL="0" indent="0">
              <a:buNone/>
            </a:pPr>
            <a:r>
              <a:rPr lang="en-US" dirty="0"/>
              <a:t>Subs</a:t>
            </a:r>
            <a:r>
              <a:rPr lang="en-US" b="0" dirty="0"/>
              <a:t> will: copy the VLF broadcast as normal. When they receive an ARGUS message, they open the message with the ARGUS program.</a:t>
            </a:r>
          </a:p>
        </p:txBody>
      </p:sp>
      <p:sp>
        <p:nvSpPr>
          <p:cNvPr id="3" name="Title 2">
            <a:extLst>
              <a:ext uri="{FF2B5EF4-FFF2-40B4-BE49-F238E27FC236}">
                <a16:creationId xmlns:a16="http://schemas.microsoft.com/office/drawing/2014/main" id="{07EE8B03-8473-6FD6-05A8-C6EA2E195AC6}"/>
              </a:ext>
            </a:extLst>
          </p:cNvPr>
          <p:cNvSpPr>
            <a:spLocks noGrp="1"/>
          </p:cNvSpPr>
          <p:nvPr>
            <p:ph type="title"/>
          </p:nvPr>
        </p:nvSpPr>
        <p:spPr/>
        <p:txBody>
          <a:bodyPr/>
          <a:lstStyle/>
          <a:p>
            <a:r>
              <a:rPr lang="en-US" dirty="0"/>
              <a:t>Procedure Overview</a:t>
            </a:r>
          </a:p>
        </p:txBody>
      </p:sp>
      <p:pic>
        <p:nvPicPr>
          <p:cNvPr id="4" name="Picture 2">
            <a:extLst>
              <a:ext uri="{FF2B5EF4-FFF2-40B4-BE49-F238E27FC236}">
                <a16:creationId xmlns:a16="http://schemas.microsoft.com/office/drawing/2014/main" id="{D4E1F26B-95E3-CE63-8C15-8E6B56F9F49C}"/>
              </a:ext>
            </a:extLst>
          </p:cNvPr>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152401" y="3671316"/>
            <a:ext cx="1066800" cy="44348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
            <a:extLst>
              <a:ext uri="{FF2B5EF4-FFF2-40B4-BE49-F238E27FC236}">
                <a16:creationId xmlns:a16="http://schemas.microsoft.com/office/drawing/2014/main" id="{69F7FBCD-C231-1053-FE4D-0B2CA1D457CB}"/>
              </a:ext>
            </a:extLst>
          </p:cNvPr>
          <p:cNvSpPr txBox="1">
            <a:spLocks/>
          </p:cNvSpPr>
          <p:nvPr/>
        </p:nvSpPr>
        <p:spPr bwMode="auto">
          <a:xfrm>
            <a:off x="230186" y="5562600"/>
            <a:ext cx="868362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1775" indent="-231775" algn="l" rtl="0" eaLnBrk="0" fontAlgn="base" hangingPunct="0">
              <a:spcBef>
                <a:spcPct val="20000"/>
              </a:spcBef>
              <a:spcAft>
                <a:spcPct val="0"/>
              </a:spcAft>
              <a:buChar char="•"/>
              <a:defRPr b="1">
                <a:solidFill>
                  <a:srgbClr val="000066"/>
                </a:solidFill>
                <a:latin typeface="+mn-lt"/>
                <a:ea typeface="+mn-ea"/>
                <a:cs typeface="+mn-cs"/>
              </a:defRPr>
            </a:lvl1pPr>
            <a:lvl2pPr marL="682625" indent="-225425" algn="l" rtl="0" eaLnBrk="0" fontAlgn="base" hangingPunct="0">
              <a:spcBef>
                <a:spcPct val="20000"/>
              </a:spcBef>
              <a:spcAft>
                <a:spcPct val="0"/>
              </a:spcAft>
              <a:buChar char="–"/>
              <a:defRPr sz="1600" b="1">
                <a:solidFill>
                  <a:srgbClr val="000066"/>
                </a:solidFill>
                <a:latin typeface="+mn-lt"/>
                <a:cs typeface="+mn-cs"/>
              </a:defRPr>
            </a:lvl2pPr>
            <a:lvl3pPr marL="1143000" indent="-228600" algn="l" rtl="0" eaLnBrk="0" fontAlgn="base" hangingPunct="0">
              <a:spcBef>
                <a:spcPct val="20000"/>
              </a:spcBef>
              <a:spcAft>
                <a:spcPct val="0"/>
              </a:spcAft>
              <a:buChar char="•"/>
              <a:defRPr sz="1400" b="1">
                <a:solidFill>
                  <a:srgbClr val="000066"/>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buFontTx/>
              <a:buNone/>
            </a:pPr>
            <a:r>
              <a:rPr lang="en-US" sz="1800" kern="0" dirty="0"/>
              <a:t>ARGUS</a:t>
            </a:r>
            <a:r>
              <a:rPr lang="en-US" sz="1800" b="0" kern="0" dirty="0"/>
              <a:t> will: look for the template name in the message, uncompress the text into an array of wave heights, replace the dummy color with the RGB values corresponding to those wave heights, and save the output as a jpg.</a:t>
            </a:r>
          </a:p>
        </p:txBody>
      </p:sp>
      <p:pic>
        <p:nvPicPr>
          <p:cNvPr id="9" name="Picture 8">
            <a:extLst>
              <a:ext uri="{FF2B5EF4-FFF2-40B4-BE49-F238E27FC236}">
                <a16:creationId xmlns:a16="http://schemas.microsoft.com/office/drawing/2014/main" id="{A5849CEB-9274-5612-DAB1-75BE668E59D8}"/>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5410200" y="2667000"/>
            <a:ext cx="3217860" cy="2413396"/>
          </a:xfrm>
          <a:prstGeom prst="rect">
            <a:avLst/>
          </a:prstGeom>
        </p:spPr>
      </p:pic>
      <p:sp>
        <p:nvSpPr>
          <p:cNvPr id="16" name="Arrow: Down 15">
            <a:extLst>
              <a:ext uri="{FF2B5EF4-FFF2-40B4-BE49-F238E27FC236}">
                <a16:creationId xmlns:a16="http://schemas.microsoft.com/office/drawing/2014/main" id="{70B4831D-815A-7E6F-1ED2-359D09755F13}"/>
              </a:ext>
            </a:extLst>
          </p:cNvPr>
          <p:cNvSpPr/>
          <p:nvPr/>
        </p:nvSpPr>
        <p:spPr>
          <a:xfrm rot="17816268">
            <a:off x="4335186" y="2992549"/>
            <a:ext cx="304800" cy="685800"/>
          </a:xfrm>
          <a:prstGeom prst="downArrow">
            <a:avLst/>
          </a:prstGeom>
          <a:noFill/>
          <a:ln>
            <a:solidFill>
              <a:srgbClr val="0000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D8A89D50-59D2-7ABD-0976-CABCBFF1FE30}"/>
              </a:ext>
            </a:extLst>
          </p:cNvPr>
          <p:cNvSpPr/>
          <p:nvPr/>
        </p:nvSpPr>
        <p:spPr>
          <a:xfrm rot="14383542">
            <a:off x="4353514" y="4000186"/>
            <a:ext cx="304800" cy="685800"/>
          </a:xfrm>
          <a:prstGeom prst="downArrow">
            <a:avLst/>
          </a:prstGeom>
          <a:noFill/>
          <a:ln>
            <a:solidFill>
              <a:srgbClr val="0000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D3A035A-7DBC-DD87-2E3C-2AE79B11E02A}"/>
              </a:ext>
            </a:extLst>
          </p:cNvPr>
          <p:cNvSpPr/>
          <p:nvPr/>
        </p:nvSpPr>
        <p:spPr>
          <a:xfrm>
            <a:off x="2286000" y="2636055"/>
            <a:ext cx="304800" cy="183345"/>
          </a:xfrm>
          <a:prstGeom prst="ellipse">
            <a:avLst/>
          </a:prstGeom>
          <a:noFill/>
          <a:ln>
            <a:solidFill>
              <a:srgbClr val="0000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BDFC452F-E3C7-A0E1-7A7C-3CA530F47D2C}"/>
              </a:ext>
            </a:extLst>
          </p:cNvPr>
          <p:cNvCxnSpPr>
            <a:cxnSpLocks/>
            <a:stCxn id="18" idx="4"/>
          </p:cNvCxnSpPr>
          <p:nvPr/>
        </p:nvCxnSpPr>
        <p:spPr>
          <a:xfrm>
            <a:off x="2438400" y="2819400"/>
            <a:ext cx="1099" cy="1047434"/>
          </a:xfrm>
          <a:prstGeom prst="straightConnector1">
            <a:avLst/>
          </a:prstGeom>
          <a:ln w="19050">
            <a:solidFill>
              <a:srgbClr val="00006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7836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ilhouette of a dog holding an object&#10;&#10;AI-generated content may be incorrect.">
            <a:extLst>
              <a:ext uri="{FF2B5EF4-FFF2-40B4-BE49-F238E27FC236}">
                <a16:creationId xmlns:a16="http://schemas.microsoft.com/office/drawing/2014/main" id="{A8544819-EF43-2788-8481-9B2F849D4345}"/>
              </a:ext>
            </a:extLst>
          </p:cNvPr>
          <p:cNvPicPr>
            <a:picLocks noChangeAspect="1"/>
          </p:cNvPicPr>
          <p:nvPr/>
        </p:nvPicPr>
        <p:blipFill>
          <a:blip r:embed="rId3"/>
          <a:stretch>
            <a:fillRect/>
          </a:stretch>
        </p:blipFill>
        <p:spPr>
          <a:xfrm>
            <a:off x="2743200" y="2279732"/>
            <a:ext cx="3505200" cy="2188148"/>
          </a:xfrm>
          <a:prstGeom prst="rect">
            <a:avLst/>
          </a:prstGeom>
        </p:spPr>
      </p:pic>
      <p:sp>
        <p:nvSpPr>
          <p:cNvPr id="2" name="Title 1"/>
          <p:cNvSpPr>
            <a:spLocks noGrp="1"/>
          </p:cNvSpPr>
          <p:nvPr>
            <p:ph type="title"/>
          </p:nvPr>
        </p:nvSpPr>
        <p:spPr/>
        <p:txBody>
          <a:bodyPr/>
          <a:lstStyle/>
          <a:p>
            <a:r>
              <a:rPr lang="en-US" dirty="0"/>
              <a:t>Contact Info</a:t>
            </a:r>
          </a:p>
        </p:txBody>
      </p:sp>
      <p:sp>
        <p:nvSpPr>
          <p:cNvPr id="36" name="Content Placeholder 3"/>
          <p:cNvSpPr>
            <a:spLocks noGrp="1"/>
          </p:cNvSpPr>
          <p:nvPr>
            <p:ph sz="half" idx="2"/>
          </p:nvPr>
        </p:nvSpPr>
        <p:spPr>
          <a:xfrm>
            <a:off x="3019696" y="5105400"/>
            <a:ext cx="3111137" cy="990600"/>
          </a:xfrm>
        </p:spPr>
        <p:txBody>
          <a:bodyPr/>
          <a:lstStyle/>
          <a:p>
            <a:pPr marL="0" indent="0" algn="ctr">
              <a:buNone/>
            </a:pPr>
            <a:r>
              <a:rPr lang="en-US" sz="1200" dirty="0"/>
              <a:t>LCDR Sean Peneyra</a:t>
            </a:r>
          </a:p>
          <a:p>
            <a:pPr marL="0" indent="0" algn="ctr">
              <a:buNone/>
            </a:pPr>
            <a:r>
              <a:rPr lang="en-US" sz="1200" dirty="0"/>
              <a:t>peneyra.s@gmail.com</a:t>
            </a:r>
          </a:p>
          <a:p>
            <a:pPr marL="0" indent="0" algn="ctr">
              <a:buNone/>
            </a:pPr>
            <a:r>
              <a:rPr lang="en-US" sz="1200" dirty="0"/>
              <a:t>https://github.com/Peneyra/Gif_Builder</a:t>
            </a:r>
          </a:p>
          <a:p>
            <a:pPr marL="0" indent="0" algn="ctr">
              <a:buNone/>
            </a:pPr>
            <a:r>
              <a:rPr lang="en-US" sz="1200" dirty="0"/>
              <a:t>https://www.linkedin.com/in/peneyra/</a:t>
            </a:r>
          </a:p>
          <a:p>
            <a:pPr marL="0" indent="0" algn="ctr">
              <a:buNone/>
            </a:pPr>
            <a:endParaRPr lang="en-US" sz="1200" dirty="0"/>
          </a:p>
        </p:txBody>
      </p:sp>
    </p:spTree>
    <p:extLst>
      <p:ext uri="{BB962C8B-B14F-4D97-AF65-F5344CB8AC3E}">
        <p14:creationId xmlns:p14="http://schemas.microsoft.com/office/powerpoint/2010/main" val="111667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741170-BF8F-11A3-3856-E1B2B2815039}"/>
            </a:ext>
          </a:extLst>
        </p:cNvPr>
        <p:cNvGrpSpPr/>
        <p:nvPr/>
      </p:nvGrpSpPr>
      <p:grpSpPr>
        <a:xfrm>
          <a:off x="0" y="0"/>
          <a:ext cx="0" cy="0"/>
          <a:chOff x="0" y="0"/>
          <a:chExt cx="0" cy="0"/>
        </a:xfrm>
      </p:grpSpPr>
      <p:pic>
        <p:nvPicPr>
          <p:cNvPr id="19" name="Picture 18">
            <a:extLst>
              <a:ext uri="{FF2B5EF4-FFF2-40B4-BE49-F238E27FC236}">
                <a16:creationId xmlns:a16="http://schemas.microsoft.com/office/drawing/2014/main" id="{A9CC0C82-11F5-A67C-121B-CF2E48514FD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897500" y="4800600"/>
            <a:ext cx="1674261" cy="1728787"/>
          </a:xfrm>
          <a:prstGeom prst="rect">
            <a:avLst/>
          </a:prstGeom>
        </p:spPr>
      </p:pic>
      <p:sp>
        <p:nvSpPr>
          <p:cNvPr id="2" name="Content Placeholder 1">
            <a:extLst>
              <a:ext uri="{FF2B5EF4-FFF2-40B4-BE49-F238E27FC236}">
                <a16:creationId xmlns:a16="http://schemas.microsoft.com/office/drawing/2014/main" id="{08A37BEA-0F7B-19B3-F45D-50DCAA13D4AE}"/>
              </a:ext>
            </a:extLst>
          </p:cNvPr>
          <p:cNvSpPr>
            <a:spLocks noGrp="1"/>
          </p:cNvSpPr>
          <p:nvPr>
            <p:ph idx="1"/>
          </p:nvPr>
        </p:nvSpPr>
        <p:spPr>
          <a:xfrm>
            <a:off x="231775" y="1371600"/>
            <a:ext cx="8683625" cy="3200400"/>
          </a:xfrm>
        </p:spPr>
        <p:txBody>
          <a:bodyPr/>
          <a:lstStyle/>
          <a:p>
            <a:r>
              <a:rPr lang="en-US" sz="1400" b="0" dirty="0"/>
              <a:t>The template building process takes the user through using a graphic to produce a re-usable template which works with the user to:</a:t>
            </a:r>
          </a:p>
          <a:p>
            <a:pPr lvl="1"/>
            <a:r>
              <a:rPr lang="en-US" sz="1200" b="0" dirty="0"/>
              <a:t>Crop out specific data and keep the an image frame to populate with specific data</a:t>
            </a:r>
          </a:p>
          <a:p>
            <a:pPr lvl="1"/>
            <a:r>
              <a:rPr lang="en-US" sz="1200" b="0" dirty="0"/>
              <a:t>Highlight the numerical scale on the image so that ARGUS can read the RGB scale</a:t>
            </a:r>
          </a:p>
          <a:p>
            <a:r>
              <a:rPr lang="en-US" sz="1400" b="0" dirty="0"/>
              <a:t>ARGUS then:</a:t>
            </a:r>
          </a:p>
          <a:p>
            <a:pPr lvl="1"/>
            <a:r>
              <a:rPr lang="en-US" sz="1200" b="0" dirty="0"/>
              <a:t>Reads the RGB value across the highlighted key.  Records an ordered set of unique RGB values which meet the following criteria:</a:t>
            </a:r>
          </a:p>
          <a:p>
            <a:pPr lvl="2"/>
            <a:r>
              <a:rPr lang="en-US" sz="1100" b="0" dirty="0"/>
              <a:t>Is identical to 3 adjacent pixels (within a small tolerance)</a:t>
            </a:r>
          </a:p>
          <a:p>
            <a:pPr lvl="2"/>
            <a:r>
              <a:rPr lang="en-US" sz="1100" b="0" dirty="0"/>
              <a:t>Is not RGB = [0,0,0] or [255,255,255]</a:t>
            </a:r>
          </a:p>
          <a:p>
            <a:pPr lvl="1"/>
            <a:r>
              <a:rPr lang="en-US" sz="1200" b="0" dirty="0"/>
              <a:t>Writes the RGB values and the horizontal/vertical crop pixel values to a configuration file in the templates folder</a:t>
            </a:r>
          </a:p>
          <a:p>
            <a:pPr lvl="1"/>
            <a:r>
              <a:rPr lang="en-US" sz="1200" b="0" dirty="0"/>
              <a:t>Replaces all the valid scale values in the provided image with RGB = [0,0,128] (only these pixels will be replaced when rebuilding an image from a VLF message)</a:t>
            </a:r>
          </a:p>
          <a:p>
            <a:pPr lvl="1"/>
            <a:r>
              <a:rPr lang="en-US" sz="1200" b="0" dirty="0"/>
              <a:t>Crops out the areas specified by the user</a:t>
            </a:r>
          </a:p>
          <a:p>
            <a:pPr lvl="1"/>
            <a:r>
              <a:rPr lang="en-US" sz="1200" b="0" dirty="0"/>
              <a:t>Writes the template image to a _template.jpg file in the templates folder</a:t>
            </a:r>
          </a:p>
          <a:p>
            <a:endParaRPr lang="en-US" b="0" dirty="0"/>
          </a:p>
        </p:txBody>
      </p:sp>
      <p:sp>
        <p:nvSpPr>
          <p:cNvPr id="3" name="Title 2">
            <a:extLst>
              <a:ext uri="{FF2B5EF4-FFF2-40B4-BE49-F238E27FC236}">
                <a16:creationId xmlns:a16="http://schemas.microsoft.com/office/drawing/2014/main" id="{7554A18F-6E86-8BB0-B6F1-D2B8FF60DD1C}"/>
              </a:ext>
            </a:extLst>
          </p:cNvPr>
          <p:cNvSpPr>
            <a:spLocks noGrp="1"/>
          </p:cNvSpPr>
          <p:nvPr>
            <p:ph type="title"/>
          </p:nvPr>
        </p:nvSpPr>
        <p:spPr/>
        <p:txBody>
          <a:bodyPr/>
          <a:lstStyle/>
          <a:p>
            <a:r>
              <a:rPr lang="en-US" dirty="0"/>
              <a:t>Appendix A - Templatization</a:t>
            </a:r>
          </a:p>
        </p:txBody>
      </p:sp>
      <p:pic>
        <p:nvPicPr>
          <p:cNvPr id="8" name="Picture 7">
            <a:extLst>
              <a:ext uri="{FF2B5EF4-FFF2-40B4-BE49-F238E27FC236}">
                <a16:creationId xmlns:a16="http://schemas.microsoft.com/office/drawing/2014/main" id="{F2BFF1BE-E99B-E50C-69F3-839653B4D482}"/>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33400" y="4800601"/>
            <a:ext cx="1571349" cy="1728787"/>
          </a:xfrm>
          <a:prstGeom prst="rect">
            <a:avLst/>
          </a:prstGeom>
        </p:spPr>
      </p:pic>
      <p:pic>
        <p:nvPicPr>
          <p:cNvPr id="10" name="Picture 9">
            <a:extLst>
              <a:ext uri="{FF2B5EF4-FFF2-40B4-BE49-F238E27FC236}">
                <a16:creationId xmlns:a16="http://schemas.microsoft.com/office/drawing/2014/main" id="{FFAE33E5-140F-F967-5CFD-9ABA7C35BF8F}"/>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667000" y="4800601"/>
            <a:ext cx="1528859" cy="1728787"/>
          </a:xfrm>
          <a:prstGeom prst="rect">
            <a:avLst/>
          </a:prstGeom>
        </p:spPr>
      </p:pic>
      <p:pic>
        <p:nvPicPr>
          <p:cNvPr id="14" name="Picture 13">
            <a:extLst>
              <a:ext uri="{FF2B5EF4-FFF2-40B4-BE49-F238E27FC236}">
                <a16:creationId xmlns:a16="http://schemas.microsoft.com/office/drawing/2014/main" id="{A135C9D9-2A14-AD04-A0E3-B9C525FE5E54}"/>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4758110" y="4800601"/>
            <a:ext cx="1577139" cy="1728787"/>
          </a:xfrm>
          <a:prstGeom prst="rect">
            <a:avLst/>
          </a:prstGeom>
        </p:spPr>
      </p:pic>
      <p:sp>
        <p:nvSpPr>
          <p:cNvPr id="15" name="Arrow: Down 14">
            <a:extLst>
              <a:ext uri="{FF2B5EF4-FFF2-40B4-BE49-F238E27FC236}">
                <a16:creationId xmlns:a16="http://schemas.microsoft.com/office/drawing/2014/main" id="{86FC508B-4B36-8C61-49A0-5C710129D7F6}"/>
              </a:ext>
            </a:extLst>
          </p:cNvPr>
          <p:cNvSpPr/>
          <p:nvPr/>
        </p:nvSpPr>
        <p:spPr>
          <a:xfrm rot="16200000">
            <a:off x="2254954" y="5374957"/>
            <a:ext cx="304800" cy="685800"/>
          </a:xfrm>
          <a:prstGeom prst="downArrow">
            <a:avLst/>
          </a:prstGeom>
          <a:noFill/>
          <a:ln>
            <a:solidFill>
              <a:srgbClr val="0000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53FDE37B-D563-0CEC-CD31-B7119920B1BA}"/>
              </a:ext>
            </a:extLst>
          </p:cNvPr>
          <p:cNvSpPr/>
          <p:nvPr/>
        </p:nvSpPr>
        <p:spPr>
          <a:xfrm rot="16200000">
            <a:off x="4324585" y="5374957"/>
            <a:ext cx="304800" cy="685800"/>
          </a:xfrm>
          <a:prstGeom prst="downArrow">
            <a:avLst/>
          </a:prstGeom>
          <a:noFill/>
          <a:ln>
            <a:solidFill>
              <a:srgbClr val="0000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55C45AC9-CF61-24A5-8F0E-2A95C1FCBD2F}"/>
              </a:ext>
            </a:extLst>
          </p:cNvPr>
          <p:cNvSpPr/>
          <p:nvPr/>
        </p:nvSpPr>
        <p:spPr>
          <a:xfrm rot="16200000">
            <a:off x="6456484" y="5374956"/>
            <a:ext cx="304800" cy="685800"/>
          </a:xfrm>
          <a:prstGeom prst="downArrow">
            <a:avLst/>
          </a:prstGeom>
          <a:noFill/>
          <a:ln>
            <a:solidFill>
              <a:srgbClr val="0000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0626654"/>
      </p:ext>
    </p:extLst>
  </p:cSld>
  <p:clrMapOvr>
    <a:masterClrMapping/>
  </p:clrMapOvr>
</p:sld>
</file>

<file path=ppt/theme/theme1.xml><?xml version="1.0" encoding="utf-8"?>
<a:theme xmlns:a="http://schemas.openxmlformats.org/drawingml/2006/main" name="1_Default Design">
  <a:themeElements>
    <a:clrScheme name="Default Design 14">
      <a:dk1>
        <a:srgbClr val="000082"/>
      </a:dk1>
      <a:lt1>
        <a:srgbClr val="FFFFFF"/>
      </a:lt1>
      <a:dk2>
        <a:srgbClr val="000000"/>
      </a:dk2>
      <a:lt2>
        <a:srgbClr val="C0C0C0"/>
      </a:lt2>
      <a:accent1>
        <a:srgbClr val="ECEBB3"/>
      </a:accent1>
      <a:accent2>
        <a:srgbClr val="333399"/>
      </a:accent2>
      <a:accent3>
        <a:srgbClr val="FFFFFF"/>
      </a:accent3>
      <a:accent4>
        <a:srgbClr val="00006E"/>
      </a:accent4>
      <a:accent5>
        <a:srgbClr val="F4F3D6"/>
      </a:accent5>
      <a:accent6>
        <a:srgbClr val="2D2D8A"/>
      </a:accent6>
      <a:hlink>
        <a:srgbClr val="1450C8"/>
      </a:hlink>
      <a:folHlink>
        <a:srgbClr val="FF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82"/>
        </a:dk1>
        <a:lt1>
          <a:srgbClr val="FFFFFF"/>
        </a:lt1>
        <a:dk2>
          <a:srgbClr val="000000"/>
        </a:dk2>
        <a:lt2>
          <a:srgbClr val="C0C0C0"/>
        </a:lt2>
        <a:accent1>
          <a:srgbClr val="ECEBB3"/>
        </a:accent1>
        <a:accent2>
          <a:srgbClr val="333399"/>
        </a:accent2>
        <a:accent3>
          <a:srgbClr val="FFFFFF"/>
        </a:accent3>
        <a:accent4>
          <a:srgbClr val="00006E"/>
        </a:accent4>
        <a:accent5>
          <a:srgbClr val="F4F3D6"/>
        </a:accent5>
        <a:accent6>
          <a:srgbClr val="2D2D8A"/>
        </a:accent6>
        <a:hlink>
          <a:srgbClr val="1450C8"/>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82"/>
        </a:dk1>
        <a:lt1>
          <a:srgbClr val="FFFFFF"/>
        </a:lt1>
        <a:dk2>
          <a:srgbClr val="000000"/>
        </a:dk2>
        <a:lt2>
          <a:srgbClr val="C0C0C0"/>
        </a:lt2>
        <a:accent1>
          <a:srgbClr val="ECEBB3"/>
        </a:accent1>
        <a:accent2>
          <a:srgbClr val="333399"/>
        </a:accent2>
        <a:accent3>
          <a:srgbClr val="FFFFFF"/>
        </a:accent3>
        <a:accent4>
          <a:srgbClr val="00006E"/>
        </a:accent4>
        <a:accent5>
          <a:srgbClr val="F4F3D6"/>
        </a:accent5>
        <a:accent6>
          <a:srgbClr val="2D2D8A"/>
        </a:accent6>
        <a:hlink>
          <a:srgbClr val="1450C8"/>
        </a:hlink>
        <a:folHlink>
          <a:srgbClr val="FF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12590</TotalTime>
  <Words>2086</Words>
  <Application>Microsoft Office PowerPoint</Application>
  <PresentationFormat>On-screen Show (4:3)</PresentationFormat>
  <Paragraphs>164</Paragraphs>
  <Slides>15</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Consolas</vt:lpstr>
      <vt:lpstr>Times New Roman</vt:lpstr>
      <vt:lpstr>1_Default Design</vt:lpstr>
      <vt:lpstr>PowerPoint Presentation</vt:lpstr>
      <vt:lpstr>Background</vt:lpstr>
      <vt:lpstr>Procedure Overview</vt:lpstr>
      <vt:lpstr>Procedure Overview</vt:lpstr>
      <vt:lpstr>Procedure Overview</vt:lpstr>
      <vt:lpstr>Procedure Overview</vt:lpstr>
      <vt:lpstr>Procedure Overview</vt:lpstr>
      <vt:lpstr>Contact Info</vt:lpstr>
      <vt:lpstr>Appendix A - Templatization</vt:lpstr>
      <vt:lpstr>Appendix B – Discrete Fourier Transform</vt:lpstr>
      <vt:lpstr>Appendix B – Discrete Fourier Transform</vt:lpstr>
      <vt:lpstr>Appendix B – Discrete Fourier Transform</vt:lpstr>
      <vt:lpstr>Appendix C – Text Compression</vt:lpstr>
      <vt:lpstr>Appendix C – Text Compression</vt:lpstr>
      <vt:lpstr>Appendix C – Text Compression</vt:lpstr>
    </vt:vector>
  </TitlesOfParts>
  <Company>FIWC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tlester</dc:creator>
  <cp:lastModifiedBy>Sean Peneyra</cp:lastModifiedBy>
  <cp:revision>607</cp:revision>
  <cp:lastPrinted>2021-01-26T15:02:48Z</cp:lastPrinted>
  <dcterms:created xsi:type="dcterms:W3CDTF">2003-10-17T13:47:06Z</dcterms:created>
  <dcterms:modified xsi:type="dcterms:W3CDTF">2025-04-10T13:41:07Z</dcterms:modified>
</cp:coreProperties>
</file>