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4" r:id="rId5"/>
    <p:sldId id="258" r:id="rId6"/>
    <p:sldId id="263" r:id="rId7"/>
    <p:sldId id="260" r:id="rId8"/>
    <p:sldId id="261" r:id="rId9"/>
    <p:sldId id="268" r:id="rId10"/>
    <p:sldId id="262" r:id="rId11"/>
    <p:sldId id="267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79" r:id="rId24"/>
    <p:sldId id="280" r:id="rId25"/>
    <p:sldId id="278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测试与观察趋势" id="{640A0F0E-7CE2-4CE2-AF20-2F05866B6528}">
          <p14:sldIdLst>
            <p14:sldId id="265"/>
            <p14:sldId id="257"/>
            <p14:sldId id="259"/>
            <p14:sldId id="264"/>
            <p14:sldId id="258"/>
            <p14:sldId id="263"/>
            <p14:sldId id="260"/>
            <p14:sldId id="261"/>
            <p14:sldId id="268"/>
          </p14:sldIdLst>
        </p14:section>
        <p14:section name="对比ne" id="{D1064E59-EA0B-4966-8C8A-8DDF7B66D16C}">
          <p14:sldIdLst>
            <p14:sldId id="262"/>
            <p14:sldId id="267"/>
            <p14:sldId id="266"/>
          </p14:sldIdLst>
        </p14:section>
        <p14:section name="对比集肤深度公式" id="{63969C13-5833-4304-8B43-D09299ACAF63}">
          <p14:sldIdLst>
            <p14:sldId id="270"/>
            <p14:sldId id="269"/>
            <p14:sldId id="271"/>
          </p14:sldIdLst>
        </p14:section>
        <p14:section name="FEM sweep" id="{25EFA9B6-3D69-4AAE-9493-71F923FCAA6C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EM nonuniform" id="{F40F11DB-5A4A-416F-9AF5-8AA71D3BCA57}">
          <p14:sldIdLst>
            <p14:sldId id="283"/>
            <p14:sldId id="279"/>
            <p14:sldId id="280"/>
            <p14:sldId id="278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5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9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8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108F-E5A0-458C-837A-A7E2770CC45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1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0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6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0897535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典型</a:t>
            </a:r>
            <a:r>
              <a:rPr lang="en-US" altLang="zh-CN" dirty="0" smtClean="0"/>
              <a:t>flag</a:t>
            </a:r>
            <a:r>
              <a:rPr lang="zh-CN" altLang="en-US" dirty="0"/>
              <a:t> </a:t>
            </a:r>
            <a:r>
              <a:rPr lang="en-US" altLang="zh-CN" dirty="0" smtClean="0"/>
              <a:t>set</a:t>
            </a:r>
          </a:p>
          <a:p>
            <a:r>
              <a:rPr lang="en-US" altLang="zh-CN" dirty="0"/>
              <a:t>-----</a:t>
            </a:r>
            <a:r>
              <a:rPr lang="en-US" altLang="zh-CN" dirty="0" smtClean="0"/>
              <a:t>CHARLIE_raza_sweep210420_test 20210423_105320-</a:t>
            </a:r>
            <a:r>
              <a:rPr lang="en-US" altLang="zh-CN" dirty="0"/>
              <a:t>----</a:t>
            </a:r>
          </a:p>
          <a:p>
            <a:endParaRPr lang="en-US" altLang="zh-CN" dirty="0"/>
          </a:p>
          <a:p>
            <a:r>
              <a:rPr lang="en-US" altLang="zh-CN" dirty="0"/>
              <a:t>[INFO] Use input plasma dataset: </a:t>
            </a:r>
            <a:r>
              <a:rPr lang="en-US" altLang="zh-CN" dirty="0" err="1"/>
              <a:t>CHARLIE_raza_sweep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Use input ICPs geometry dataset: </a:t>
            </a:r>
            <a:r>
              <a:rPr lang="en-US" altLang="zh-CN" dirty="0" err="1"/>
              <a:t>CHARLIE_base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Choose measured-</a:t>
            </a:r>
            <a:r>
              <a:rPr lang="en-US" altLang="zh-CN" dirty="0" err="1"/>
              <a:t>Rmetal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Rloss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measured-</a:t>
            </a:r>
            <a:r>
              <a:rPr lang="en-US" altLang="zh-CN" dirty="0" err="1"/>
              <a:t>Lcoil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Lcoil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ICP heating model: </a:t>
            </a:r>
            <a:r>
              <a:rPr lang="en-US" altLang="zh-CN" dirty="0" err="1"/>
              <a:t>Ohmic+stochastic</a:t>
            </a:r>
            <a:r>
              <a:rPr lang="en-US" altLang="zh-CN" dirty="0"/>
              <a:t> heating </a:t>
            </a:r>
          </a:p>
          <a:p>
            <a:r>
              <a:rPr lang="en-US" altLang="zh-CN" dirty="0"/>
              <a:t>[INFO] Use </a:t>
            </a:r>
            <a:r>
              <a:rPr lang="en-US" altLang="zh-CN" dirty="0" err="1"/>
              <a:t>stoc</a:t>
            </a:r>
            <a:r>
              <a:rPr lang="en-US" altLang="zh-CN" dirty="0"/>
              <a:t> model: </a:t>
            </a:r>
            <a:r>
              <a:rPr lang="en-US" altLang="zh-CN" dirty="0" err="1"/>
              <a:t>Cazzador</a:t>
            </a:r>
            <a:r>
              <a:rPr lang="en-US" altLang="zh-CN" dirty="0"/>
              <a:t>-fit</a:t>
            </a:r>
          </a:p>
          <a:p>
            <a:r>
              <a:rPr lang="en-US" altLang="zh-CN" dirty="0"/>
              <a:t>[WARN] </a:t>
            </a:r>
            <a:r>
              <a:rPr lang="zh-CN" altLang="en-US" dirty="0"/>
              <a:t>存在</a:t>
            </a:r>
            <a:r>
              <a:rPr lang="el-GR" altLang="zh-CN" dirty="0"/>
              <a:t>δ&gt;≈</a:t>
            </a:r>
            <a:r>
              <a:rPr lang="en-US" altLang="zh-CN" dirty="0"/>
              <a:t>R </a:t>
            </a:r>
            <a:r>
              <a:rPr lang="zh-CN" altLang="en-US" dirty="0"/>
              <a:t>，电磁波穿透等离子体，电场基本均匀</a:t>
            </a:r>
            <a:r>
              <a:rPr lang="en-US" altLang="zh-CN" dirty="0"/>
              <a:t>,</a:t>
            </a:r>
            <a:r>
              <a:rPr lang="zh-CN" altLang="en-US" dirty="0"/>
              <a:t>集肤深度概念不适用</a:t>
            </a:r>
          </a:p>
          <a:p>
            <a:r>
              <a:rPr lang="en-US" altLang="zh-CN" dirty="0"/>
              <a:t>[WARN] </a:t>
            </a:r>
            <a:r>
              <a:rPr lang="el-GR" altLang="zh-CN" dirty="0"/>
              <a:t>δ&gt;≈</a:t>
            </a:r>
            <a:r>
              <a:rPr lang="en-US" altLang="zh-CN" dirty="0"/>
              <a:t>R</a:t>
            </a:r>
            <a:r>
              <a:rPr lang="zh-CN" altLang="en-US" dirty="0"/>
              <a:t>的元素的索引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1     2     3     4     5     6     7     8     9    10    11    </a:t>
            </a:r>
            <a:r>
              <a:rPr lang="en-US" altLang="zh-CN" dirty="0" smtClean="0"/>
              <a:t>12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随机加热模型计算 有</a:t>
            </a:r>
            <a:r>
              <a:rPr lang="en-US" altLang="zh-CN" dirty="0"/>
              <a:t>bug] </a:t>
            </a:r>
          </a:p>
          <a:p>
            <a:r>
              <a:rPr lang="en-US" altLang="zh-CN" dirty="0" smtClean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假设电场指数衰减规律 有</a:t>
            </a:r>
            <a:r>
              <a:rPr lang="en-US" altLang="zh-CN" dirty="0"/>
              <a:t>bug] 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INFO] Results from plasma model.</a:t>
            </a:r>
          </a:p>
          <a:p>
            <a:r>
              <a:rPr lang="zh-CN" altLang="en-US" dirty="0"/>
              <a:t>等离子体参数</a:t>
            </a:r>
          </a:p>
          <a:p>
            <a:r>
              <a:rPr lang="en-US" altLang="zh-CN" dirty="0"/>
              <a:t>ne = 3.7e+16 ~ 2.0e+17 m^-3 , </a:t>
            </a:r>
            <a:r>
              <a:rPr lang="en-US" altLang="zh-CN" dirty="0" err="1"/>
              <a:t>Te</a:t>
            </a:r>
            <a:r>
              <a:rPr lang="en-US" altLang="zh-CN" dirty="0"/>
              <a:t> = 2.1 ~ 5.5 eV</a:t>
            </a:r>
          </a:p>
          <a:p>
            <a:r>
              <a:rPr lang="en-US" altLang="zh-CN" dirty="0"/>
              <a:t>f = 1.00e+06 ~ 4.00e+06 Hz, p = 0.3 ~ 10.0 Pa, </a:t>
            </a:r>
            <a:r>
              <a:rPr lang="en-US" altLang="zh-CN" dirty="0" err="1"/>
              <a:t>Tg</a:t>
            </a:r>
            <a:r>
              <a:rPr lang="en-US" altLang="zh-CN" dirty="0"/>
              <a:t> = 501.2 ~ 697.2 K, ng = 4.34e+19 ~ 1.04e+21 m^-3</a:t>
            </a:r>
          </a:p>
          <a:p>
            <a:r>
              <a:rPr lang="zh-CN" altLang="en-US" dirty="0"/>
              <a:t>特征频率</a:t>
            </a:r>
          </a:p>
          <a:p>
            <a:r>
              <a:rPr lang="el-GR" altLang="zh-CN" dirty="0"/>
              <a:t>ω_</a:t>
            </a:r>
            <a:r>
              <a:rPr lang="en-US" altLang="zh-CN" dirty="0"/>
              <a:t>RF = 6.28e+06 ~ 2.51e+07 rad/s, </a:t>
            </a:r>
            <a:r>
              <a:rPr lang="el-GR" altLang="zh-CN" dirty="0"/>
              <a:t>ω_</a:t>
            </a:r>
            <a:r>
              <a:rPr lang="en-US" altLang="zh-CN" dirty="0" err="1"/>
              <a:t>pe</a:t>
            </a:r>
            <a:r>
              <a:rPr lang="en-US" altLang="zh-CN" dirty="0"/>
              <a:t> = 1.09e+10 ~ 2.51e+10 rad/s, </a:t>
            </a:r>
            <a:r>
              <a:rPr lang="el-GR" altLang="zh-CN" dirty="0"/>
              <a:t>ω_</a:t>
            </a:r>
            <a:r>
              <a:rPr lang="en-US" altLang="zh-CN" dirty="0"/>
              <a:t>pi = 2.55e+08 ~ 5.85e+08 rad/s</a:t>
            </a:r>
          </a:p>
          <a:p>
            <a:r>
              <a:rPr lang="zh-CN" altLang="en-US" dirty="0"/>
              <a:t>特征时间</a:t>
            </a:r>
          </a:p>
          <a:p>
            <a:r>
              <a:rPr lang="en-US" altLang="zh-CN" dirty="0"/>
              <a:t>RF</a:t>
            </a:r>
            <a:r>
              <a:rPr lang="zh-CN" altLang="en-US" dirty="0"/>
              <a:t>周期</a:t>
            </a:r>
            <a:r>
              <a:rPr lang="en-US" altLang="zh-CN" dirty="0"/>
              <a:t>T = 2.50e-07 ~ 1.00e-06 s</a:t>
            </a:r>
          </a:p>
          <a:p>
            <a:r>
              <a:rPr lang="en-US" altLang="zh-CN" dirty="0"/>
              <a:t>[INFO] Use electric model: transformer-base</a:t>
            </a:r>
          </a:p>
          <a:p>
            <a:r>
              <a:rPr lang="en-US" altLang="zh-CN" dirty="0"/>
              <a:t>[INFO] Results from electric model.</a:t>
            </a:r>
          </a:p>
          <a:p>
            <a:endParaRPr lang="en-US" altLang="zh-CN" dirty="0"/>
          </a:p>
          <a:p>
            <a:r>
              <a:rPr lang="en-US" altLang="zh-CN" dirty="0"/>
              <a:t>-----END 20210423_105320-----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49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2037" y="283139"/>
            <a:ext cx="1166298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</a:t>
            </a:r>
            <a:r>
              <a:rPr lang="en-US" altLang="zh-CN" dirty="0"/>
              <a:t>CHARLIE_raza_sweep210423 20210423_201213-----</a:t>
            </a:r>
          </a:p>
          <a:p>
            <a:endParaRPr lang="en-US" altLang="zh-CN" dirty="0"/>
          </a:p>
          <a:p>
            <a:r>
              <a:rPr lang="en-US" altLang="zh-CN" dirty="0"/>
              <a:t>[INFO] Use input plasma dataset: </a:t>
            </a:r>
            <a:r>
              <a:rPr lang="en-US" altLang="zh-CN" dirty="0" err="1"/>
              <a:t>CHARLIE_raza_sweep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Use input ICPs geometry dataset: </a:t>
            </a:r>
            <a:r>
              <a:rPr lang="en-US" altLang="zh-CN" dirty="0" err="1"/>
              <a:t>CHARLIE_base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Choose measured-</a:t>
            </a:r>
            <a:r>
              <a:rPr lang="en-US" altLang="zh-CN" dirty="0" err="1"/>
              <a:t>Rmetal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Rloss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measured-</a:t>
            </a:r>
            <a:r>
              <a:rPr lang="en-US" altLang="zh-CN" dirty="0" err="1"/>
              <a:t>Lcoil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Lcoil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ICP heating model: </a:t>
            </a:r>
            <a:r>
              <a:rPr lang="en-US" altLang="zh-CN" dirty="0" err="1"/>
              <a:t>Ohmic+stochastic</a:t>
            </a:r>
            <a:r>
              <a:rPr lang="en-US" altLang="zh-CN" dirty="0"/>
              <a:t> heating </a:t>
            </a:r>
          </a:p>
          <a:p>
            <a:r>
              <a:rPr lang="en-US" altLang="zh-CN" dirty="0"/>
              <a:t>[INFO] Use </a:t>
            </a:r>
            <a:r>
              <a:rPr lang="en-US" altLang="zh-CN" dirty="0" err="1"/>
              <a:t>stoc</a:t>
            </a:r>
            <a:r>
              <a:rPr lang="en-US" altLang="zh-CN" dirty="0"/>
              <a:t> model: </a:t>
            </a:r>
            <a:r>
              <a:rPr lang="en-US" altLang="zh-CN" dirty="0" err="1"/>
              <a:t>Cazzador</a:t>
            </a:r>
            <a:r>
              <a:rPr lang="en-US" altLang="zh-CN" dirty="0"/>
              <a:t>-fit</a:t>
            </a:r>
          </a:p>
          <a:p>
            <a:r>
              <a:rPr lang="en-US" altLang="zh-CN" dirty="0"/>
              <a:t>[INFO] Use skin depth formula: as-medium </a:t>
            </a:r>
          </a:p>
          <a:p>
            <a:r>
              <a:rPr lang="en-US" altLang="zh-CN" dirty="0"/>
              <a:t>[WARN] </a:t>
            </a:r>
            <a:r>
              <a:rPr lang="zh-CN" altLang="en-US" dirty="0"/>
              <a:t>存在</a:t>
            </a:r>
            <a:r>
              <a:rPr lang="el-GR" altLang="zh-CN" dirty="0"/>
              <a:t>δ&gt;≈</a:t>
            </a:r>
            <a:r>
              <a:rPr lang="en-US" altLang="zh-CN" dirty="0"/>
              <a:t>R </a:t>
            </a:r>
            <a:r>
              <a:rPr lang="zh-CN" altLang="en-US" dirty="0"/>
              <a:t>，电磁波穿透等离子体，电场基本均匀</a:t>
            </a:r>
            <a:r>
              <a:rPr lang="en-US" altLang="zh-CN" dirty="0"/>
              <a:t>,</a:t>
            </a:r>
            <a:r>
              <a:rPr lang="zh-CN" altLang="en-US" dirty="0"/>
              <a:t>集肤深度概念不适用</a:t>
            </a:r>
          </a:p>
          <a:p>
            <a:r>
              <a:rPr lang="en-US" altLang="zh-CN" dirty="0"/>
              <a:t>[WARN] </a:t>
            </a:r>
            <a:r>
              <a:rPr lang="el-GR" altLang="zh-CN" dirty="0"/>
              <a:t>δ&gt;≈</a:t>
            </a:r>
            <a:r>
              <a:rPr lang="en-US" altLang="zh-CN" dirty="0"/>
              <a:t>R</a:t>
            </a:r>
            <a:r>
              <a:rPr lang="zh-CN" altLang="en-US" dirty="0"/>
              <a:t>的元素的索引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1     2     3     4     5     6     7     8     9    10    11    </a:t>
            </a:r>
            <a:r>
              <a:rPr lang="en-US" altLang="zh-CN" dirty="0" smtClean="0"/>
              <a:t>12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随机加热模型计算 有</a:t>
            </a:r>
            <a:r>
              <a:rPr lang="en-US" altLang="zh-CN" dirty="0"/>
              <a:t>bug] </a:t>
            </a:r>
          </a:p>
          <a:p>
            <a:r>
              <a:rPr lang="en-US" altLang="zh-CN" dirty="0" smtClean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变压器模型中，计算</a:t>
            </a:r>
            <a:r>
              <a:rPr lang="en-US" altLang="zh-CN" dirty="0" err="1"/>
              <a:t>Rp-Lp</a:t>
            </a:r>
            <a:r>
              <a:rPr lang="zh-CN" altLang="en-US" dirty="0"/>
              <a:t>的圆柱媒质涡流模型适用性存疑</a:t>
            </a:r>
            <a:r>
              <a:rPr lang="en-US" altLang="zh-CN" dirty="0"/>
              <a:t>.] 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INFO] Results from plasma model.</a:t>
            </a:r>
          </a:p>
          <a:p>
            <a:r>
              <a:rPr lang="zh-CN" altLang="en-US" dirty="0"/>
              <a:t>等离子体参数</a:t>
            </a:r>
          </a:p>
          <a:p>
            <a:r>
              <a:rPr lang="en-US" altLang="zh-CN" dirty="0"/>
              <a:t>ne = 3.7e+16 ~ 2.0e+17 m^-3 , </a:t>
            </a:r>
            <a:r>
              <a:rPr lang="en-US" altLang="zh-CN" dirty="0" err="1"/>
              <a:t>Te</a:t>
            </a:r>
            <a:r>
              <a:rPr lang="en-US" altLang="zh-CN" dirty="0"/>
              <a:t> = 2.1 ~ 5.5 eV</a:t>
            </a:r>
          </a:p>
          <a:p>
            <a:r>
              <a:rPr lang="en-US" altLang="zh-CN" dirty="0"/>
              <a:t>f = 1.00e+06 ~ 4.00e+06 Hz, p = 0.3 ~ 10.0 Pa, </a:t>
            </a:r>
            <a:r>
              <a:rPr lang="en-US" altLang="zh-CN" dirty="0" err="1"/>
              <a:t>Tg</a:t>
            </a:r>
            <a:r>
              <a:rPr lang="en-US" altLang="zh-CN" dirty="0"/>
              <a:t> = 501.2 ~ 697.2 K, ng = 4.34e+19 ~ 1.04e+21 m^-3</a:t>
            </a:r>
          </a:p>
          <a:p>
            <a:r>
              <a:rPr lang="zh-CN" altLang="en-US" dirty="0"/>
              <a:t>特征频率</a:t>
            </a:r>
          </a:p>
          <a:p>
            <a:r>
              <a:rPr lang="el-GR" altLang="zh-CN" dirty="0"/>
              <a:t>ω_</a:t>
            </a:r>
            <a:r>
              <a:rPr lang="en-US" altLang="zh-CN" dirty="0"/>
              <a:t>RF = 6.28e+06 ~ 2.51e+07 rad/s, </a:t>
            </a:r>
            <a:r>
              <a:rPr lang="el-GR" altLang="zh-CN" dirty="0"/>
              <a:t>ω_</a:t>
            </a:r>
            <a:r>
              <a:rPr lang="en-US" altLang="zh-CN" dirty="0" err="1"/>
              <a:t>pe</a:t>
            </a:r>
            <a:r>
              <a:rPr lang="en-US" altLang="zh-CN" dirty="0"/>
              <a:t> = 1.09e+10 ~ 2.51e+10 rad/s, </a:t>
            </a:r>
            <a:r>
              <a:rPr lang="el-GR" altLang="zh-CN" dirty="0"/>
              <a:t>ω_</a:t>
            </a:r>
            <a:r>
              <a:rPr lang="en-US" altLang="zh-CN" dirty="0"/>
              <a:t>pi = 2.55e+08 ~ 5.85e+08 rad/s</a:t>
            </a:r>
          </a:p>
          <a:p>
            <a:r>
              <a:rPr lang="zh-CN" altLang="en-US" dirty="0"/>
              <a:t>特征时间</a:t>
            </a:r>
          </a:p>
          <a:p>
            <a:r>
              <a:rPr lang="en-US" altLang="zh-CN" dirty="0"/>
              <a:t>RF</a:t>
            </a:r>
            <a:r>
              <a:rPr lang="zh-CN" altLang="en-US" dirty="0"/>
              <a:t>周期</a:t>
            </a:r>
            <a:r>
              <a:rPr lang="en-US" altLang="zh-CN" dirty="0"/>
              <a:t>T = 2.50e-07 ~ 1.00e-06 s</a:t>
            </a:r>
          </a:p>
          <a:p>
            <a:r>
              <a:rPr lang="en-US" altLang="zh-CN" dirty="0"/>
              <a:t>[INFO] Use electric model: transformer-base</a:t>
            </a:r>
          </a:p>
          <a:p>
            <a:r>
              <a:rPr lang="en-US" altLang="zh-CN" dirty="0"/>
              <a:t>[INFO] Results from electric model.</a:t>
            </a:r>
          </a:p>
          <a:p>
            <a:endParaRPr lang="en-US" altLang="zh-CN" dirty="0"/>
          </a:p>
          <a:p>
            <a:r>
              <a:rPr lang="en-US" altLang="zh-CN" dirty="0"/>
              <a:t>-----END 20210423_201213-----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102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037" y="283139"/>
            <a:ext cx="1166298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</a:t>
            </a:r>
            <a:r>
              <a:rPr lang="en-US" altLang="zh-CN" dirty="0"/>
              <a:t>CHARLIE_r10za_sweep210423 20210423_223237-----</a:t>
            </a:r>
          </a:p>
          <a:p>
            <a:endParaRPr lang="en-US" altLang="zh-CN" dirty="0"/>
          </a:p>
          <a:p>
            <a:r>
              <a:rPr lang="en-US" altLang="zh-CN" dirty="0"/>
              <a:t>[INFO] Use input plasma dataset: 2019Raunera_CHARLIE_sweep </a:t>
            </a:r>
          </a:p>
          <a:p>
            <a:r>
              <a:rPr lang="en-US" altLang="zh-CN" dirty="0"/>
              <a:t>[INFO] Use input ICPs geometry dataset: </a:t>
            </a:r>
            <a:r>
              <a:rPr lang="en-US" altLang="zh-CN" dirty="0" err="1"/>
              <a:t>CHARLIE_base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Choose measured-</a:t>
            </a:r>
            <a:r>
              <a:rPr lang="en-US" altLang="zh-CN" dirty="0" err="1"/>
              <a:t>Rmetal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Rloss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measured-</a:t>
            </a:r>
            <a:r>
              <a:rPr lang="en-US" altLang="zh-CN" dirty="0" err="1"/>
              <a:t>Lcoil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Lcoil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ICP heating model: </a:t>
            </a:r>
            <a:r>
              <a:rPr lang="en-US" altLang="zh-CN" dirty="0" err="1"/>
              <a:t>Ohmic+stochastic</a:t>
            </a:r>
            <a:r>
              <a:rPr lang="en-US" altLang="zh-CN" dirty="0"/>
              <a:t> heating </a:t>
            </a:r>
          </a:p>
          <a:p>
            <a:r>
              <a:rPr lang="en-US" altLang="zh-CN" dirty="0"/>
              <a:t>[INFO] Use </a:t>
            </a:r>
            <a:r>
              <a:rPr lang="en-US" altLang="zh-CN" dirty="0" err="1"/>
              <a:t>stoc</a:t>
            </a:r>
            <a:r>
              <a:rPr lang="en-US" altLang="zh-CN" dirty="0"/>
              <a:t> model: </a:t>
            </a:r>
            <a:r>
              <a:rPr lang="en-US" altLang="zh-CN" dirty="0" err="1"/>
              <a:t>Cazzador</a:t>
            </a:r>
            <a:r>
              <a:rPr lang="en-US" altLang="zh-CN" dirty="0"/>
              <a:t>-fit</a:t>
            </a:r>
          </a:p>
          <a:p>
            <a:r>
              <a:rPr lang="en-US" altLang="zh-CN" dirty="0"/>
              <a:t>[INFO] Use skin depth formula: as-medium </a:t>
            </a:r>
          </a:p>
          <a:p>
            <a:r>
              <a:rPr lang="en-US" altLang="zh-CN" dirty="0"/>
              <a:t>[WARN] </a:t>
            </a:r>
            <a:r>
              <a:rPr lang="zh-CN" altLang="en-US" dirty="0"/>
              <a:t>存在</a:t>
            </a:r>
            <a:r>
              <a:rPr lang="el-GR" altLang="zh-CN" dirty="0"/>
              <a:t>δ&gt;≈</a:t>
            </a:r>
            <a:r>
              <a:rPr lang="en-US" altLang="zh-CN" dirty="0"/>
              <a:t>R </a:t>
            </a:r>
            <a:r>
              <a:rPr lang="zh-CN" altLang="en-US" dirty="0"/>
              <a:t>，电磁波穿透等离子体，电场基本均匀</a:t>
            </a:r>
            <a:r>
              <a:rPr lang="en-US" altLang="zh-CN" dirty="0"/>
              <a:t>,</a:t>
            </a:r>
            <a:r>
              <a:rPr lang="zh-CN" altLang="en-US" dirty="0"/>
              <a:t>集肤深度概念不适用</a:t>
            </a:r>
          </a:p>
          <a:p>
            <a:r>
              <a:rPr lang="en-US" altLang="zh-CN" dirty="0"/>
              <a:t>[WARN] </a:t>
            </a:r>
            <a:r>
              <a:rPr lang="el-GR" altLang="zh-CN" dirty="0"/>
              <a:t>δ&gt;≈</a:t>
            </a:r>
            <a:r>
              <a:rPr lang="en-US" altLang="zh-CN" dirty="0"/>
              <a:t>R</a:t>
            </a:r>
            <a:r>
              <a:rPr lang="zh-CN" altLang="en-US" dirty="0"/>
              <a:t>的元素的索引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1     2     3     4     5     6     7     8     9    10    11    </a:t>
            </a:r>
            <a:r>
              <a:rPr lang="en-US" altLang="zh-CN" dirty="0" smtClean="0"/>
              <a:t>12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随机加热模型计算 有</a:t>
            </a:r>
            <a:r>
              <a:rPr lang="en-US" altLang="zh-CN" dirty="0"/>
              <a:t>bug]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变压器模型中，计算</a:t>
            </a:r>
            <a:r>
              <a:rPr lang="en-US" altLang="zh-CN" dirty="0" err="1"/>
              <a:t>Rp-Lp</a:t>
            </a:r>
            <a:r>
              <a:rPr lang="zh-CN" altLang="en-US" dirty="0"/>
              <a:t>的圆柱媒质涡流模型适用性存疑</a:t>
            </a:r>
            <a:r>
              <a:rPr lang="en-US" altLang="zh-CN" dirty="0"/>
              <a:t>.] </a:t>
            </a:r>
            <a:endParaRPr lang="en-US" altLang="zh-CN" dirty="0" smtClean="0"/>
          </a:p>
          <a:p>
            <a:r>
              <a:rPr lang="en-US" altLang="zh-CN" dirty="0"/>
              <a:t>[INFO] Results from plasma model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等离子体参数</a:t>
            </a:r>
          </a:p>
          <a:p>
            <a:r>
              <a:rPr lang="en-US" altLang="zh-CN" dirty="0" smtClean="0"/>
              <a:t>ne </a:t>
            </a:r>
            <a:r>
              <a:rPr lang="en-US" altLang="zh-CN" dirty="0"/>
              <a:t>= 7.0e+16 ~ 3.7e+17 m^-3 , </a:t>
            </a:r>
            <a:r>
              <a:rPr lang="en-US" altLang="zh-CN" dirty="0" err="1"/>
              <a:t>Te</a:t>
            </a:r>
            <a:r>
              <a:rPr lang="en-US" altLang="zh-CN" dirty="0"/>
              <a:t> = 2.1 ~ 5.5 eV</a:t>
            </a:r>
          </a:p>
          <a:p>
            <a:r>
              <a:rPr lang="en-US" altLang="zh-CN" dirty="0"/>
              <a:t>f = 1.00e+06 ~ 4.00e+06 Hz, p = 0.3 ~ 10.0 Pa, </a:t>
            </a:r>
            <a:r>
              <a:rPr lang="en-US" altLang="zh-CN" dirty="0" err="1"/>
              <a:t>Tg</a:t>
            </a:r>
            <a:r>
              <a:rPr lang="en-US" altLang="zh-CN" dirty="0"/>
              <a:t> = 501.2 ~ 697.2 K, ng = 4.34e+19 ~ 1.04e+21 m^-3</a:t>
            </a:r>
          </a:p>
          <a:p>
            <a:r>
              <a:rPr lang="zh-CN" altLang="en-US" dirty="0"/>
              <a:t>特征频率</a:t>
            </a:r>
          </a:p>
          <a:p>
            <a:r>
              <a:rPr lang="el-GR" altLang="zh-CN" dirty="0"/>
              <a:t>ω_</a:t>
            </a:r>
            <a:r>
              <a:rPr lang="en-US" altLang="zh-CN" dirty="0"/>
              <a:t>RF = 6.28e+06 ~ 2.51e+07 rad/s, </a:t>
            </a:r>
            <a:r>
              <a:rPr lang="el-GR" altLang="zh-CN" dirty="0"/>
              <a:t>ω_</a:t>
            </a:r>
            <a:r>
              <a:rPr lang="en-US" altLang="zh-CN" dirty="0" err="1"/>
              <a:t>pe</a:t>
            </a:r>
            <a:r>
              <a:rPr lang="en-US" altLang="zh-CN" dirty="0"/>
              <a:t> = 1.49e+10 ~ 3.43e+10 rad/s, </a:t>
            </a:r>
            <a:r>
              <a:rPr lang="el-GR" altLang="zh-CN" dirty="0"/>
              <a:t>ω_</a:t>
            </a:r>
            <a:r>
              <a:rPr lang="en-US" altLang="zh-CN" dirty="0"/>
              <a:t>pi = 3.48e+08 ~ 8.01e+08 rad/s</a:t>
            </a:r>
          </a:p>
          <a:p>
            <a:r>
              <a:rPr lang="zh-CN" altLang="en-US" dirty="0"/>
              <a:t>特征时间</a:t>
            </a:r>
          </a:p>
          <a:p>
            <a:r>
              <a:rPr lang="en-US" altLang="zh-CN" dirty="0"/>
              <a:t>RF</a:t>
            </a:r>
            <a:r>
              <a:rPr lang="zh-CN" altLang="en-US" dirty="0"/>
              <a:t>周期</a:t>
            </a:r>
            <a:r>
              <a:rPr lang="en-US" altLang="zh-CN" dirty="0"/>
              <a:t>T = 2.50e-07 ~ 1.00e-06 s</a:t>
            </a:r>
          </a:p>
          <a:p>
            <a:r>
              <a:rPr lang="en-US" altLang="zh-CN" dirty="0"/>
              <a:t>[INFO] Use electric model: transformer-base</a:t>
            </a:r>
          </a:p>
          <a:p>
            <a:r>
              <a:rPr lang="en-US" altLang="zh-CN" dirty="0"/>
              <a:t>[INFO] Results from electric model.</a:t>
            </a:r>
          </a:p>
          <a:p>
            <a:endParaRPr lang="en-US" altLang="zh-CN" dirty="0"/>
          </a:p>
          <a:p>
            <a:r>
              <a:rPr lang="en-US" altLang="zh-CN" dirty="0"/>
              <a:t>-----END 20210423_223237-----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0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2037" y="283139"/>
            <a:ext cx="11662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处理后数据</a:t>
            </a:r>
            <a:r>
              <a:rPr lang="en-US" altLang="zh-CN" dirty="0" err="1"/>
              <a:t>ra</a:t>
            </a:r>
            <a:r>
              <a:rPr lang="zh-CN" altLang="en-US" dirty="0"/>
              <a:t>考虑了径向不均匀，效果应优于原始数据</a:t>
            </a:r>
            <a:r>
              <a:rPr lang="en-US" altLang="zh-CN" dirty="0"/>
              <a:t>r10</a:t>
            </a:r>
            <a:r>
              <a:rPr lang="zh-CN" altLang="en-US" dirty="0"/>
              <a:t>。</a:t>
            </a:r>
            <a:r>
              <a:rPr lang="zh-CN" altLang="en-US" strike="sngStrike" dirty="0"/>
              <a:t>预期原始数据结果因原始数据中</a:t>
            </a:r>
            <a:r>
              <a:rPr lang="en-US" altLang="zh-CN" strike="sngStrike" dirty="0"/>
              <a:t>ne</a:t>
            </a:r>
            <a:r>
              <a:rPr lang="zh-CN" altLang="en-US" strike="sngStrike" dirty="0"/>
              <a:t>更大而</a:t>
            </a:r>
            <a:r>
              <a:rPr lang="en-US" altLang="zh-CN" strike="sngStrike" dirty="0"/>
              <a:t>PER</a:t>
            </a:r>
            <a:r>
              <a:rPr lang="zh-CN" altLang="en-US" strike="sngStrike" dirty="0"/>
              <a:t>进一步增大</a:t>
            </a:r>
            <a:r>
              <a:rPr lang="zh-CN" altLang="en-US" dirty="0"/>
              <a:t>，待做一组 以处理后数据为基准，不同</a:t>
            </a:r>
            <a:r>
              <a:rPr lang="en-US" altLang="zh-CN" dirty="0"/>
              <a:t>ne</a:t>
            </a:r>
            <a:r>
              <a:rPr lang="zh-CN" altLang="en-US" dirty="0"/>
              <a:t>（取值包括</a:t>
            </a:r>
            <a:r>
              <a:rPr lang="en-US" altLang="zh-CN" dirty="0" err="1"/>
              <a:t>ne_ra</a:t>
            </a:r>
            <a:r>
              <a:rPr lang="en-US" altLang="zh-CN" dirty="0"/>
              <a:t>/2, </a:t>
            </a:r>
            <a:r>
              <a:rPr lang="en-US" altLang="zh-CN" dirty="0" err="1"/>
              <a:t>ne_ra</a:t>
            </a:r>
            <a:r>
              <a:rPr lang="en-US" altLang="zh-CN" dirty="0"/>
              <a:t>, ne_r10, 2*ne_r10</a:t>
            </a:r>
            <a:r>
              <a:rPr lang="zh-CN" altLang="en-US" dirty="0"/>
              <a:t>）结果对比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ne</a:t>
            </a:r>
            <a:r>
              <a:rPr lang="zh-CN" altLang="en-US" dirty="0" smtClean="0">
                <a:solidFill>
                  <a:srgbClr val="FF0000"/>
                </a:solidFill>
              </a:rPr>
              <a:t>增大</a:t>
            </a:r>
            <a:r>
              <a:rPr lang="zh-CN" altLang="en-US" dirty="0" smtClean="0"/>
              <a:t>后，</a:t>
            </a:r>
            <a:r>
              <a:rPr lang="en-US" altLang="zh-CN" dirty="0" err="1" smtClean="0"/>
              <a:t>nu_m</a:t>
            </a:r>
            <a:r>
              <a:rPr lang="zh-CN" altLang="en-US" dirty="0" smtClean="0"/>
              <a:t>不变，</a:t>
            </a:r>
            <a:r>
              <a:rPr lang="en-US" altLang="zh-CN" dirty="0" err="1" smtClean="0">
                <a:solidFill>
                  <a:srgbClr val="FF0000"/>
                </a:solidFill>
              </a:rPr>
              <a:t>nu_st</a:t>
            </a:r>
            <a:r>
              <a:rPr lang="zh-CN" altLang="en-US" dirty="0" smtClean="0">
                <a:solidFill>
                  <a:srgbClr val="FF0000"/>
                </a:solidFill>
              </a:rPr>
              <a:t>增大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sigma</a:t>
            </a:r>
            <a:r>
              <a:rPr lang="zh-CN" altLang="en-US" dirty="0" smtClean="0">
                <a:solidFill>
                  <a:srgbClr val="FF0000"/>
                </a:solidFill>
              </a:rPr>
              <a:t>增大，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skin_depth</a:t>
            </a:r>
            <a:r>
              <a:rPr lang="zh-CN" altLang="en-US" dirty="0">
                <a:solidFill>
                  <a:srgbClr val="FF0000"/>
                </a:solidFill>
              </a:rPr>
              <a:t>减小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增大幅度大于</a:t>
            </a:r>
            <a:r>
              <a:rPr lang="en-US" altLang="zh-CN" dirty="0" err="1" smtClean="0"/>
              <a:t>skin_depth</a:t>
            </a:r>
            <a:r>
              <a:rPr lang="zh-CN" altLang="en-US" dirty="0" smtClean="0"/>
              <a:t>减小幅度，</a:t>
            </a:r>
            <a:r>
              <a:rPr lang="zh-CN" altLang="en-US" dirty="0" smtClean="0">
                <a:solidFill>
                  <a:srgbClr val="FF0000"/>
                </a:solidFill>
              </a:rPr>
              <a:t>综合效果是</a:t>
            </a:r>
            <a:r>
              <a:rPr lang="en-US" altLang="zh-CN" dirty="0" err="1" smtClean="0">
                <a:solidFill>
                  <a:srgbClr val="FF0000"/>
                </a:solidFill>
              </a:rPr>
              <a:t>Rp</a:t>
            </a:r>
            <a:r>
              <a:rPr lang="zh-CN" altLang="en-US" dirty="0" smtClean="0">
                <a:solidFill>
                  <a:srgbClr val="FF0000"/>
                </a:solidFill>
              </a:rPr>
              <a:t>减小了</a:t>
            </a:r>
            <a:r>
              <a:rPr lang="zh-CN" altLang="en-US" dirty="0" smtClean="0"/>
              <a:t>，最后</a:t>
            </a:r>
            <a:r>
              <a:rPr lang="en-US" altLang="zh-CN" dirty="0" smtClean="0">
                <a:solidFill>
                  <a:srgbClr val="FF0000"/>
                </a:solidFill>
              </a:rPr>
              <a:t>PER</a:t>
            </a:r>
            <a:r>
              <a:rPr lang="zh-CN" altLang="en-US" dirty="0">
                <a:solidFill>
                  <a:srgbClr val="FF0000"/>
                </a:solidFill>
              </a:rPr>
              <a:t>减小</a:t>
            </a:r>
            <a:r>
              <a:rPr lang="zh-CN" altLang="en-US" dirty="0"/>
              <a:t>了，从而</a:t>
            </a:r>
            <a:r>
              <a:rPr lang="en-US" altLang="zh-CN" dirty="0"/>
              <a:t>η</a:t>
            </a:r>
            <a:r>
              <a:rPr lang="zh-CN" altLang="en-US" dirty="0"/>
              <a:t>也减小</a:t>
            </a:r>
            <a:r>
              <a:rPr lang="zh-CN" altLang="en-US" dirty="0" smtClean="0"/>
              <a:t>了。虽然减小后的</a:t>
            </a:r>
            <a:r>
              <a:rPr lang="en-US" altLang="zh-CN" dirty="0" smtClean="0"/>
              <a:t>PER</a:t>
            </a:r>
            <a:r>
              <a:rPr lang="zh-CN" altLang="en-US" dirty="0" smtClean="0"/>
              <a:t>更接近实验获得</a:t>
            </a:r>
            <a:r>
              <a:rPr lang="en-US" altLang="zh-CN" dirty="0" smtClean="0"/>
              <a:t>PER</a:t>
            </a:r>
            <a:r>
              <a:rPr lang="zh-CN" altLang="en-US" dirty="0" smtClean="0"/>
              <a:t>，但是使用</a:t>
            </a:r>
            <a:r>
              <a:rPr lang="en-US" altLang="zh-CN" dirty="0" smtClean="0">
                <a:solidFill>
                  <a:srgbClr val="FF0000"/>
                </a:solidFill>
              </a:rPr>
              <a:t>ne_r10</a:t>
            </a:r>
            <a:r>
              <a:rPr lang="zh-CN" altLang="en-US" dirty="0" smtClean="0">
                <a:solidFill>
                  <a:srgbClr val="FF0000"/>
                </a:solidFill>
              </a:rPr>
              <a:t>计算得到减小的</a:t>
            </a:r>
            <a:r>
              <a:rPr lang="en-US" altLang="zh-CN" dirty="0" smtClean="0">
                <a:solidFill>
                  <a:srgbClr val="FF0000"/>
                </a:solidFill>
              </a:rPr>
              <a:t>PER</a:t>
            </a:r>
            <a:r>
              <a:rPr lang="zh-CN" altLang="en-US" dirty="0" smtClean="0">
                <a:solidFill>
                  <a:srgbClr val="FF0000"/>
                </a:solidFill>
              </a:rPr>
              <a:t>，忽略了径向不均匀分布，原理上并不合适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epsilon_r</a:t>
            </a:r>
            <a:r>
              <a:rPr lang="zh-CN" altLang="en-US" dirty="0" smtClean="0"/>
              <a:t>绝对值增大（负得更多了），最后</a:t>
            </a:r>
            <a:r>
              <a:rPr lang="en-US" altLang="zh-CN" dirty="0" err="1" smtClean="0"/>
              <a:t>Xplasma</a:t>
            </a:r>
            <a:r>
              <a:rPr lang="zh-CN" altLang="en-US" dirty="0"/>
              <a:t>绝对值</a:t>
            </a:r>
            <a:r>
              <a:rPr lang="zh-CN" altLang="en-US" dirty="0" smtClean="0"/>
              <a:t>略微增大</a:t>
            </a:r>
            <a:r>
              <a:rPr lang="zh-CN" altLang="en-US" dirty="0"/>
              <a:t>（负得更多了）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308" y="4569630"/>
            <a:ext cx="3392714" cy="254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28" y="4587106"/>
            <a:ext cx="3526430" cy="26418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856" y="4626804"/>
            <a:ext cx="3253753" cy="24375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585" y="4694152"/>
            <a:ext cx="3527370" cy="2642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2" y="2463535"/>
            <a:ext cx="3176173" cy="23794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712" y="2494343"/>
            <a:ext cx="3211291" cy="24057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8665" y="2494343"/>
            <a:ext cx="3518329" cy="26358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8262" y="2530685"/>
            <a:ext cx="3589346" cy="2689008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52226"/>
              </p:ext>
            </p:extLst>
          </p:nvPr>
        </p:nvGraphicFramePr>
        <p:xfrm>
          <a:off x="9938801" y="1602442"/>
          <a:ext cx="1929452" cy="94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1" imgW="965160" imgH="469800" progId="Equation.DSMT4">
                  <p:embed/>
                </p:oleObj>
              </mc:Choice>
              <mc:Fallback>
                <p:oleObj name="Equation" r:id="rId11" imgW="965160" imgH="469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8801" y="1602442"/>
                        <a:ext cx="1929452" cy="942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85520"/>
              </p:ext>
            </p:extLst>
          </p:nvPr>
        </p:nvGraphicFramePr>
        <p:xfrm>
          <a:off x="7393206" y="2073807"/>
          <a:ext cx="2266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3" imgW="2267039" imgH="609566" progId="Equation.DSMT4">
                  <p:embed/>
                </p:oleObj>
              </mc:Choice>
              <mc:Fallback>
                <p:oleObj name="Equation" r:id="rId13" imgW="2267039" imgH="609566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93206" y="2073807"/>
                        <a:ext cx="22669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02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2037" y="283139"/>
            <a:ext cx="1166298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</a:t>
            </a:r>
            <a:r>
              <a:rPr lang="en-US" altLang="zh-CN" dirty="0"/>
              <a:t>CHARLIE_raza_sweep210423 20210423_201213-----</a:t>
            </a:r>
          </a:p>
          <a:p>
            <a:endParaRPr lang="en-US" altLang="zh-CN" dirty="0"/>
          </a:p>
          <a:p>
            <a:r>
              <a:rPr lang="en-US" altLang="zh-CN" dirty="0"/>
              <a:t>[INFO] Use input plasma dataset: </a:t>
            </a:r>
            <a:r>
              <a:rPr lang="en-US" altLang="zh-CN" dirty="0" err="1"/>
              <a:t>CHARLIE_raza_sweep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Use input ICPs geometry dataset: </a:t>
            </a:r>
            <a:r>
              <a:rPr lang="en-US" altLang="zh-CN" dirty="0" err="1"/>
              <a:t>CHARLIE_base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Choose measured-</a:t>
            </a:r>
            <a:r>
              <a:rPr lang="en-US" altLang="zh-CN" dirty="0" err="1"/>
              <a:t>Rmetal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Rloss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measured-</a:t>
            </a:r>
            <a:r>
              <a:rPr lang="en-US" altLang="zh-CN" dirty="0" err="1"/>
              <a:t>Lcoil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Lcoil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ICP heating model: </a:t>
            </a:r>
            <a:r>
              <a:rPr lang="en-US" altLang="zh-CN" dirty="0" err="1"/>
              <a:t>Ohmic+stochastic</a:t>
            </a:r>
            <a:r>
              <a:rPr lang="en-US" altLang="zh-CN" dirty="0"/>
              <a:t> heating </a:t>
            </a:r>
          </a:p>
          <a:p>
            <a:r>
              <a:rPr lang="en-US" altLang="zh-CN" dirty="0"/>
              <a:t>[INFO] Use </a:t>
            </a:r>
            <a:r>
              <a:rPr lang="en-US" altLang="zh-CN" dirty="0" err="1"/>
              <a:t>stoc</a:t>
            </a:r>
            <a:r>
              <a:rPr lang="en-US" altLang="zh-CN" dirty="0"/>
              <a:t> model: </a:t>
            </a:r>
            <a:r>
              <a:rPr lang="en-US" altLang="zh-CN" dirty="0" err="1"/>
              <a:t>Cazzador</a:t>
            </a:r>
            <a:r>
              <a:rPr lang="en-US" altLang="zh-CN" dirty="0"/>
              <a:t>-fit</a:t>
            </a:r>
          </a:p>
          <a:p>
            <a:r>
              <a:rPr lang="en-US" altLang="zh-CN" dirty="0"/>
              <a:t>[INFO] Use skin depth formula: as-medium </a:t>
            </a:r>
          </a:p>
          <a:p>
            <a:r>
              <a:rPr lang="en-US" altLang="zh-CN" dirty="0"/>
              <a:t>[WARN] </a:t>
            </a:r>
            <a:r>
              <a:rPr lang="zh-CN" altLang="en-US" dirty="0"/>
              <a:t>存在</a:t>
            </a:r>
            <a:r>
              <a:rPr lang="el-GR" altLang="zh-CN" dirty="0"/>
              <a:t>δ&gt;≈</a:t>
            </a:r>
            <a:r>
              <a:rPr lang="en-US" altLang="zh-CN" dirty="0"/>
              <a:t>R </a:t>
            </a:r>
            <a:r>
              <a:rPr lang="zh-CN" altLang="en-US" dirty="0"/>
              <a:t>，电磁波穿透等离子体，电场基本均匀</a:t>
            </a:r>
            <a:r>
              <a:rPr lang="en-US" altLang="zh-CN" dirty="0"/>
              <a:t>,</a:t>
            </a:r>
            <a:r>
              <a:rPr lang="zh-CN" altLang="en-US" dirty="0"/>
              <a:t>集肤深度概念不适用</a:t>
            </a:r>
          </a:p>
          <a:p>
            <a:r>
              <a:rPr lang="en-US" altLang="zh-CN" dirty="0"/>
              <a:t>[WARN] </a:t>
            </a:r>
            <a:r>
              <a:rPr lang="el-GR" altLang="zh-CN" dirty="0"/>
              <a:t>δ&gt;≈</a:t>
            </a:r>
            <a:r>
              <a:rPr lang="en-US" altLang="zh-CN" dirty="0"/>
              <a:t>R</a:t>
            </a:r>
            <a:r>
              <a:rPr lang="zh-CN" altLang="en-US" dirty="0"/>
              <a:t>的元素的索引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1     2     3     4     5     6     7     8     9    10    11    </a:t>
            </a:r>
            <a:r>
              <a:rPr lang="en-US" altLang="zh-CN" dirty="0" smtClean="0"/>
              <a:t>12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随机加热模型计算 有</a:t>
            </a:r>
            <a:r>
              <a:rPr lang="en-US" altLang="zh-CN" dirty="0"/>
              <a:t>bug] </a:t>
            </a:r>
          </a:p>
          <a:p>
            <a:r>
              <a:rPr lang="en-US" altLang="zh-CN" dirty="0" smtClean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变压器模型中，计算</a:t>
            </a:r>
            <a:r>
              <a:rPr lang="en-US" altLang="zh-CN" dirty="0" err="1"/>
              <a:t>Rp-Lp</a:t>
            </a:r>
            <a:r>
              <a:rPr lang="zh-CN" altLang="en-US" dirty="0"/>
              <a:t>的圆柱媒质涡流模型适用性存疑</a:t>
            </a:r>
            <a:r>
              <a:rPr lang="en-US" altLang="zh-CN" dirty="0"/>
              <a:t>.] 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INFO] Results from plasma model.</a:t>
            </a:r>
          </a:p>
          <a:p>
            <a:r>
              <a:rPr lang="zh-CN" altLang="en-US" dirty="0"/>
              <a:t>等离子体参数</a:t>
            </a:r>
          </a:p>
          <a:p>
            <a:r>
              <a:rPr lang="en-US" altLang="zh-CN" dirty="0"/>
              <a:t>ne = 3.7e+16 ~ 2.0e+17 m^-3 , </a:t>
            </a:r>
            <a:r>
              <a:rPr lang="en-US" altLang="zh-CN" dirty="0" err="1"/>
              <a:t>Te</a:t>
            </a:r>
            <a:r>
              <a:rPr lang="en-US" altLang="zh-CN" dirty="0"/>
              <a:t> = 2.1 ~ 5.5 eV</a:t>
            </a:r>
          </a:p>
          <a:p>
            <a:r>
              <a:rPr lang="en-US" altLang="zh-CN" dirty="0"/>
              <a:t>f = 1.00e+06 ~ 4.00e+06 Hz, p = 0.3 ~ 10.0 Pa, </a:t>
            </a:r>
            <a:r>
              <a:rPr lang="en-US" altLang="zh-CN" dirty="0" err="1"/>
              <a:t>Tg</a:t>
            </a:r>
            <a:r>
              <a:rPr lang="en-US" altLang="zh-CN" dirty="0"/>
              <a:t> = 501.2 ~ 697.2 K, ng = 4.34e+19 ~ 1.04e+21 m^-3</a:t>
            </a:r>
          </a:p>
          <a:p>
            <a:r>
              <a:rPr lang="zh-CN" altLang="en-US" dirty="0"/>
              <a:t>特征频率</a:t>
            </a:r>
          </a:p>
          <a:p>
            <a:r>
              <a:rPr lang="el-GR" altLang="zh-CN" dirty="0"/>
              <a:t>ω_</a:t>
            </a:r>
            <a:r>
              <a:rPr lang="en-US" altLang="zh-CN" dirty="0"/>
              <a:t>RF = 6.28e+06 ~ 2.51e+07 rad/s, </a:t>
            </a:r>
            <a:r>
              <a:rPr lang="el-GR" altLang="zh-CN" dirty="0"/>
              <a:t>ω_</a:t>
            </a:r>
            <a:r>
              <a:rPr lang="en-US" altLang="zh-CN" dirty="0" err="1"/>
              <a:t>pe</a:t>
            </a:r>
            <a:r>
              <a:rPr lang="en-US" altLang="zh-CN" dirty="0"/>
              <a:t> = 1.09e+10 ~ 2.51e+10 rad/s, </a:t>
            </a:r>
            <a:r>
              <a:rPr lang="el-GR" altLang="zh-CN" dirty="0"/>
              <a:t>ω_</a:t>
            </a:r>
            <a:r>
              <a:rPr lang="en-US" altLang="zh-CN" dirty="0"/>
              <a:t>pi = 2.55e+08 ~ 5.85e+08 rad/s</a:t>
            </a:r>
          </a:p>
          <a:p>
            <a:r>
              <a:rPr lang="zh-CN" altLang="en-US" dirty="0"/>
              <a:t>特征时间</a:t>
            </a:r>
          </a:p>
          <a:p>
            <a:r>
              <a:rPr lang="en-US" altLang="zh-CN" dirty="0"/>
              <a:t>RF</a:t>
            </a:r>
            <a:r>
              <a:rPr lang="zh-CN" altLang="en-US" dirty="0"/>
              <a:t>周期</a:t>
            </a:r>
            <a:r>
              <a:rPr lang="en-US" altLang="zh-CN" dirty="0"/>
              <a:t>T = 2.50e-07 ~ 1.00e-06 s</a:t>
            </a:r>
          </a:p>
          <a:p>
            <a:r>
              <a:rPr lang="en-US" altLang="zh-CN" dirty="0"/>
              <a:t>[INFO] Use electric model: transformer-base</a:t>
            </a:r>
          </a:p>
          <a:p>
            <a:r>
              <a:rPr lang="en-US" altLang="zh-CN" dirty="0"/>
              <a:t>[INFO] Results from electric model.</a:t>
            </a:r>
          </a:p>
          <a:p>
            <a:endParaRPr lang="en-US" altLang="zh-CN" dirty="0"/>
          </a:p>
          <a:p>
            <a:r>
              <a:rPr lang="en-US" altLang="zh-CN" dirty="0"/>
              <a:t>-----END 20210423_201213-----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946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037" y="283139"/>
            <a:ext cx="1166298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 skin depth formula: as-medium-simplified-finite-radius </a:t>
            </a:r>
            <a:r>
              <a:rPr lang="zh-CN" altLang="en-US" dirty="0" smtClean="0">
                <a:solidFill>
                  <a:srgbClr val="FF0000"/>
                </a:solidFill>
              </a:rPr>
              <a:t>时，没有</a:t>
            </a:r>
            <a:r>
              <a:rPr lang="el-GR" altLang="zh-CN" dirty="0">
                <a:solidFill>
                  <a:srgbClr val="FF0000"/>
                </a:solidFill>
              </a:rPr>
              <a:t>δ&gt;≈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的警告。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-----CHARLIE_raza_vahedi_skin_depth210424 20210424_204720-----</a:t>
            </a:r>
          </a:p>
          <a:p>
            <a:endParaRPr lang="en-US" altLang="zh-CN" dirty="0"/>
          </a:p>
          <a:p>
            <a:r>
              <a:rPr lang="en-US" altLang="zh-CN" dirty="0"/>
              <a:t>[INFO] Use input plasma dataset: </a:t>
            </a:r>
            <a:r>
              <a:rPr lang="en-US" altLang="zh-CN" dirty="0" err="1"/>
              <a:t>CHARLIE_raza_sweep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Use input ICPs geometry dataset: </a:t>
            </a:r>
            <a:r>
              <a:rPr lang="en-US" altLang="zh-CN" dirty="0" err="1"/>
              <a:t>CHARLIE_base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Choose measured-</a:t>
            </a:r>
            <a:r>
              <a:rPr lang="en-US" altLang="zh-CN" dirty="0" err="1"/>
              <a:t>Rmetal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Rloss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measured-</a:t>
            </a:r>
            <a:r>
              <a:rPr lang="en-US" altLang="zh-CN" dirty="0" err="1"/>
              <a:t>Lcoil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Lcoil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ICP heating model: </a:t>
            </a:r>
            <a:r>
              <a:rPr lang="en-US" altLang="zh-CN" dirty="0" err="1"/>
              <a:t>Ohmic+stochastic</a:t>
            </a:r>
            <a:r>
              <a:rPr lang="en-US" altLang="zh-CN" dirty="0"/>
              <a:t> heating </a:t>
            </a:r>
          </a:p>
          <a:p>
            <a:r>
              <a:rPr lang="en-US" altLang="zh-CN" dirty="0"/>
              <a:t>[INFO] Use </a:t>
            </a:r>
            <a:r>
              <a:rPr lang="en-US" altLang="zh-CN" dirty="0" err="1"/>
              <a:t>stoc</a:t>
            </a:r>
            <a:r>
              <a:rPr lang="en-US" altLang="zh-CN" dirty="0"/>
              <a:t> model: </a:t>
            </a:r>
            <a:r>
              <a:rPr lang="en-US" altLang="zh-CN" dirty="0" err="1"/>
              <a:t>Cazzador</a:t>
            </a:r>
            <a:r>
              <a:rPr lang="en-US" altLang="zh-CN" dirty="0"/>
              <a:t>-fit</a:t>
            </a:r>
          </a:p>
          <a:p>
            <a:r>
              <a:rPr lang="en-US" altLang="zh-CN" dirty="0"/>
              <a:t>[INFO] Use skin depth formula: as-medium-simplified-finite-radius </a:t>
            </a:r>
          </a:p>
          <a:p>
            <a:r>
              <a:rPr lang="en-US" altLang="zh-CN" dirty="0"/>
              <a:t>[INFO] Results from plasma model.</a:t>
            </a:r>
          </a:p>
          <a:p>
            <a:r>
              <a:rPr lang="zh-CN" altLang="en-US" dirty="0"/>
              <a:t>等离子体参数</a:t>
            </a:r>
          </a:p>
          <a:p>
            <a:r>
              <a:rPr lang="en-US" altLang="zh-CN" dirty="0"/>
              <a:t>ne = 3.7e+16 ~ 2.0e+17 m^-3 , </a:t>
            </a:r>
            <a:r>
              <a:rPr lang="en-US" altLang="zh-CN" dirty="0" err="1"/>
              <a:t>Te</a:t>
            </a:r>
            <a:r>
              <a:rPr lang="en-US" altLang="zh-CN" dirty="0"/>
              <a:t> = 2.1 ~ 5.5 eV</a:t>
            </a:r>
          </a:p>
          <a:p>
            <a:r>
              <a:rPr lang="en-US" altLang="zh-CN" dirty="0"/>
              <a:t>f = 1.00e+06 ~ 4.00e+06 Hz, p = 0.3 ~ 10.0 Pa, </a:t>
            </a:r>
            <a:r>
              <a:rPr lang="en-US" altLang="zh-CN" dirty="0" err="1"/>
              <a:t>Tg</a:t>
            </a:r>
            <a:r>
              <a:rPr lang="en-US" altLang="zh-CN" dirty="0"/>
              <a:t> = 501.2 ~ 697.2 K, ng = 4.34e+19 ~ 1.04e+21 m^-3</a:t>
            </a:r>
          </a:p>
          <a:p>
            <a:r>
              <a:rPr lang="zh-CN" altLang="en-US" dirty="0"/>
              <a:t>特征频率</a:t>
            </a:r>
          </a:p>
          <a:p>
            <a:r>
              <a:rPr lang="el-GR" altLang="zh-CN" dirty="0"/>
              <a:t>ω_</a:t>
            </a:r>
            <a:r>
              <a:rPr lang="en-US" altLang="zh-CN" dirty="0"/>
              <a:t>RF = 6.28e+06 ~ 2.51e+07 rad/s, </a:t>
            </a:r>
            <a:r>
              <a:rPr lang="el-GR" altLang="zh-CN" dirty="0"/>
              <a:t>ω_</a:t>
            </a:r>
            <a:r>
              <a:rPr lang="en-US" altLang="zh-CN" dirty="0" err="1"/>
              <a:t>pe</a:t>
            </a:r>
            <a:r>
              <a:rPr lang="en-US" altLang="zh-CN" dirty="0"/>
              <a:t> = 1.09e+10 ~ 2.51e+10 rad/s, </a:t>
            </a:r>
            <a:r>
              <a:rPr lang="el-GR" altLang="zh-CN" dirty="0"/>
              <a:t>ω_</a:t>
            </a:r>
            <a:r>
              <a:rPr lang="en-US" altLang="zh-CN" dirty="0"/>
              <a:t>pi = 2.55e+08 ~ 5.85e+08 rad/s</a:t>
            </a:r>
          </a:p>
          <a:p>
            <a:r>
              <a:rPr lang="zh-CN" altLang="en-US" dirty="0"/>
              <a:t>特征时间</a:t>
            </a:r>
          </a:p>
          <a:p>
            <a:r>
              <a:rPr lang="en-US" altLang="zh-CN" dirty="0"/>
              <a:t>RF</a:t>
            </a:r>
            <a:r>
              <a:rPr lang="zh-CN" altLang="en-US" dirty="0"/>
              <a:t>周期</a:t>
            </a:r>
            <a:r>
              <a:rPr lang="en-US" altLang="zh-CN" dirty="0"/>
              <a:t>T = 2.50e-07 ~ 1.00e-06 s</a:t>
            </a:r>
          </a:p>
          <a:p>
            <a:r>
              <a:rPr lang="en-US" altLang="zh-CN" dirty="0"/>
              <a:t>[INFO] Use electric model: transformer-base</a:t>
            </a:r>
          </a:p>
          <a:p>
            <a:r>
              <a:rPr lang="en-US" altLang="zh-CN" dirty="0"/>
              <a:t>[INFO] Results from electric model.</a:t>
            </a:r>
          </a:p>
          <a:p>
            <a:endParaRPr lang="en-US" altLang="zh-CN" dirty="0"/>
          </a:p>
          <a:p>
            <a:r>
              <a:rPr lang="en-US" altLang="zh-CN" dirty="0"/>
              <a:t>-----END 20210424_204720-----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094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958" y="216946"/>
            <a:ext cx="1169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变压器模型中</a:t>
            </a:r>
            <a:r>
              <a:rPr lang="en-US" altLang="zh-CN" dirty="0" err="1" smtClean="0"/>
              <a:t>geometry.rplasma</a:t>
            </a:r>
            <a:r>
              <a:rPr lang="zh-CN" altLang="en-US" dirty="0" smtClean="0"/>
              <a:t>对结果影响较大，</a:t>
            </a:r>
            <a:r>
              <a:rPr lang="en-US" altLang="zh-CN" dirty="0" smtClean="0"/>
              <a:t>2018Jain</a:t>
            </a:r>
            <a:r>
              <a:rPr lang="zh-CN" altLang="en-US" dirty="0" smtClean="0"/>
              <a:t>。在我的本次计算中使用</a:t>
            </a:r>
            <a:r>
              <a:rPr lang="en-US" altLang="zh-CN" dirty="0" smtClean="0"/>
              <a:t>as-medium</a:t>
            </a:r>
            <a:r>
              <a:rPr lang="zh-CN" altLang="en-US" dirty="0" smtClean="0"/>
              <a:t>的集肤深度表达式，拟使用</a:t>
            </a:r>
            <a:r>
              <a:rPr lang="en-US" altLang="zh-CN" dirty="0" smtClean="0"/>
              <a:t>as-medium-simplified-finite-radius</a:t>
            </a:r>
            <a:r>
              <a:rPr lang="zh-CN" altLang="en-US" dirty="0" smtClean="0"/>
              <a:t>的集肤深度表达式做对比。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as-medium-simplified-finite-radius</a:t>
            </a:r>
            <a:r>
              <a:rPr lang="zh-CN" altLang="en-US" dirty="0" smtClean="0"/>
              <a:t>的集肤深度要显著小于</a:t>
            </a:r>
            <a:r>
              <a:rPr lang="en-US" altLang="zh-CN" dirty="0" smtClean="0"/>
              <a:t>as-medium(semi-infinite)</a:t>
            </a:r>
            <a:r>
              <a:rPr lang="zh-CN" altLang="en-US" dirty="0" smtClean="0"/>
              <a:t>的集肤深度，</a:t>
            </a:r>
            <a:r>
              <a:rPr lang="en-US" altLang="zh-CN" dirty="0" err="1" smtClean="0"/>
              <a:t>sigma_dc</a:t>
            </a:r>
            <a:r>
              <a:rPr lang="zh-CN" altLang="en-US" dirty="0" smtClean="0"/>
              <a:t>相同，则</a:t>
            </a:r>
            <a:r>
              <a:rPr lang="en-US" altLang="zh-CN" dirty="0" err="1" smtClean="0"/>
              <a:t>Rp</a:t>
            </a:r>
            <a:r>
              <a:rPr lang="zh-CN" altLang="en-US" dirty="0" smtClean="0"/>
              <a:t>增大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4MHz</a:t>
            </a:r>
            <a:r>
              <a:rPr lang="zh-CN" altLang="en-US" dirty="0" smtClean="0"/>
              <a:t>时</a:t>
            </a:r>
            <a:r>
              <a:rPr lang="en-US" altLang="zh-CN" dirty="0" smtClean="0"/>
              <a:t>PER</a:t>
            </a:r>
            <a:r>
              <a:rPr lang="zh-CN" altLang="en-US" dirty="0" smtClean="0"/>
              <a:t>增大，进而</a:t>
            </a:r>
            <a:r>
              <a:rPr lang="en-US" altLang="zh-CN" dirty="0" smtClean="0"/>
              <a:t>η</a:t>
            </a:r>
            <a:r>
              <a:rPr lang="zh-CN" altLang="en-US" dirty="0" smtClean="0"/>
              <a:t>增大，更加远离实验测得结果；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但</a:t>
            </a:r>
            <a:r>
              <a:rPr lang="en-US" altLang="zh-CN" dirty="0" smtClean="0"/>
              <a:t>1MHz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PER</a:t>
            </a:r>
            <a:r>
              <a:rPr lang="zh-CN" altLang="en-US" dirty="0" smtClean="0"/>
              <a:t>会随</a:t>
            </a:r>
            <a:r>
              <a:rPr lang="en-US" altLang="zh-CN" dirty="0" err="1" smtClean="0"/>
              <a:t>skin_depth</a:t>
            </a:r>
            <a:r>
              <a:rPr lang="zh-CN" altLang="en-US" dirty="0" smtClean="0"/>
              <a:t>变化而先增大后减小，并不正比于</a:t>
            </a:r>
            <a:r>
              <a:rPr lang="en-US" altLang="zh-CN" dirty="0" err="1" smtClean="0"/>
              <a:t>Rp</a:t>
            </a:r>
            <a:r>
              <a:rPr lang="zh-CN" altLang="en-US" dirty="0" smtClean="0"/>
              <a:t>，这进而导致了</a:t>
            </a:r>
            <a:r>
              <a:rPr lang="en-US" altLang="zh-CN" dirty="0" smtClean="0"/>
              <a:t>η</a:t>
            </a:r>
            <a:r>
              <a:rPr lang="zh-CN" altLang="en-US" dirty="0" smtClean="0"/>
              <a:t>降低。</a:t>
            </a:r>
            <a:endParaRPr lang="en-US" altLang="zh-CN" dirty="0" smtClean="0"/>
          </a:p>
          <a:p>
            <a:r>
              <a:rPr lang="zh-CN" altLang="en-US" dirty="0" smtClean="0"/>
              <a:t>综上，并不能一概地说哪个集肤深度公式会导致计算结果更接近实验结果。</a:t>
            </a:r>
            <a:r>
              <a:rPr lang="zh-CN" altLang="en-US" dirty="0" smtClean="0">
                <a:solidFill>
                  <a:srgbClr val="FF0000"/>
                </a:solidFill>
              </a:rPr>
              <a:t>如果可以论证</a:t>
            </a:r>
            <a:r>
              <a:rPr lang="en-US" altLang="zh-CN" dirty="0" err="1" smtClean="0">
                <a:solidFill>
                  <a:srgbClr val="FF0000"/>
                </a:solidFill>
              </a:rPr>
              <a:t>vahedi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as-medium-simplified-finite-radius </a:t>
            </a:r>
            <a:r>
              <a:rPr lang="zh-CN" altLang="en-US" dirty="0" smtClean="0">
                <a:solidFill>
                  <a:srgbClr val="FF0000"/>
                </a:solidFill>
              </a:rPr>
              <a:t>集肤深度表达式与解析电磁模型结果更接近，则可以考虑使用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792" y="4110796"/>
            <a:ext cx="3667027" cy="27472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11" y="4110796"/>
            <a:ext cx="3786806" cy="28369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32" y="4118221"/>
            <a:ext cx="3837895" cy="2875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814" y="4118221"/>
            <a:ext cx="3907139" cy="29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0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958" y="216946"/>
            <a:ext cx="11693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下图说明：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matlab</a:t>
            </a:r>
            <a:r>
              <a:rPr lang="zh-CN" altLang="en-US" dirty="0" smtClean="0"/>
              <a:t>中实验数据未输入错误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混杂一起比较难看清，先分开看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1893346" y="2393563"/>
            <a:ext cx="7229475" cy="6012824"/>
            <a:chOff x="0" y="3012141"/>
            <a:chExt cx="7229475" cy="601282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6165"/>
              <a:ext cx="7229475" cy="56388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2901" y="3012141"/>
              <a:ext cx="2544883" cy="488319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020" y="3641953"/>
              <a:ext cx="3371429" cy="18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03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520W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对数坐标与十进制坐标的图形差不多，相比而言十进制坐标更能体现差异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8084"/>
            <a:ext cx="4372481" cy="3275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3364" y="3636085"/>
            <a:ext cx="4487731" cy="30477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968" y="3428999"/>
            <a:ext cx="4344562" cy="32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下左图说明，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中实验数据未输入错误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043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下左图说明，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中实验数据未输入错误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185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460" y="2003898"/>
            <a:ext cx="9565330" cy="6771769"/>
            <a:chOff x="97277" y="1517515"/>
            <a:chExt cx="12220981" cy="84935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7" y="1703646"/>
              <a:ext cx="9542834" cy="830743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372" y="2317976"/>
              <a:ext cx="7580886" cy="515965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1468" y="1517515"/>
              <a:ext cx="3838081" cy="53335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38157" y="2178995"/>
              <a:ext cx="5700406" cy="3998067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72958" y="216946"/>
            <a:ext cx="5051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CHARLIE_raza_sweep210420_test  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ne</a:t>
            </a:r>
            <a:r>
              <a:rPr lang="zh-CN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CN" dirty="0" smtClean="0">
                <a:solidFill>
                  <a:srgbClr val="FF0000"/>
                </a:solidFill>
              </a:rPr>
              <a:t>r10_za</a:t>
            </a:r>
            <a:r>
              <a:rPr lang="zh-CN" altLang="en-US" dirty="0" smtClean="0">
                <a:solidFill>
                  <a:srgbClr val="FF0000"/>
                </a:solidFill>
              </a:rPr>
              <a:t>变换到</a:t>
            </a:r>
            <a:r>
              <a:rPr lang="en-US" altLang="zh-CN" dirty="0" err="1" smtClean="0">
                <a:solidFill>
                  <a:srgbClr val="FF0000"/>
                </a:solidFill>
              </a:rPr>
              <a:t>ra_za</a:t>
            </a:r>
            <a:r>
              <a:rPr lang="zh-CN" altLang="en-US" dirty="0" smtClean="0">
                <a:solidFill>
                  <a:srgbClr val="FF0000"/>
                </a:solidFill>
              </a:rPr>
              <a:t>，减小约一半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Te</a:t>
            </a:r>
            <a:r>
              <a:rPr lang="zh-CN" altLang="en-US" dirty="0" smtClean="0"/>
              <a:t>未变换</a:t>
            </a:r>
            <a:endParaRPr lang="en-US" altLang="zh-CN" dirty="0" smtClean="0"/>
          </a:p>
          <a:p>
            <a:r>
              <a:rPr lang="en-US" altLang="zh-CN" dirty="0" err="1"/>
              <a:t>Rloss</a:t>
            </a:r>
            <a:r>
              <a:rPr lang="zh-CN" altLang="en-US" dirty="0"/>
              <a:t>和</a:t>
            </a:r>
            <a:r>
              <a:rPr lang="en-US" altLang="zh-CN" dirty="0" err="1"/>
              <a:t>Irms</a:t>
            </a:r>
            <a:r>
              <a:rPr lang="zh-CN" altLang="en-US" dirty="0"/>
              <a:t>未变换</a:t>
            </a:r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7850220" y="-77821"/>
            <a:ext cx="4219169" cy="3733698"/>
            <a:chOff x="2175145" y="873005"/>
            <a:chExt cx="7258050" cy="589572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145" y="1120403"/>
              <a:ext cx="7258050" cy="56483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26466" y="873005"/>
              <a:ext cx="2976663" cy="489826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0410" y="873005"/>
              <a:ext cx="2859931" cy="4892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6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下左图说明，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中实验数据未输入错误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529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下左图说明，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中实验数据未输入错误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74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958" y="216946"/>
            <a:ext cx="1169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</a:t>
            </a:r>
            <a:r>
              <a:rPr lang="en-US" altLang="zh-CN" dirty="0" smtClean="0"/>
              <a:t>/np1      </a:t>
            </a:r>
            <a:r>
              <a:rPr lang="zh-CN" altLang="en-US" dirty="0" smtClean="0"/>
              <a:t>均布等离子体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中，</a:t>
            </a:r>
            <a:r>
              <a:rPr lang="en-US" altLang="zh-CN" dirty="0"/>
              <a:t> </a:t>
            </a:r>
            <a:r>
              <a:rPr lang="en-US" altLang="zh-CN" dirty="0" smtClean="0"/>
              <a:t>ra_np5</a:t>
            </a:r>
            <a:r>
              <a:rPr lang="zh-CN" altLang="en-US" dirty="0" smtClean="0"/>
              <a:t>与</a:t>
            </a:r>
            <a:r>
              <a:rPr lang="en-US" altLang="zh-CN" dirty="0"/>
              <a:t>np5</a:t>
            </a:r>
            <a:r>
              <a:rPr lang="zh-CN" altLang="en-US" dirty="0"/>
              <a:t>同样</a:t>
            </a:r>
            <a:r>
              <a:rPr lang="zh-CN" altLang="en-US" dirty="0" smtClean="0"/>
              <a:t>分层（</a:t>
            </a:r>
            <a:r>
              <a:rPr lang="en-US" altLang="zh-CN" dirty="0" smtClean="0"/>
              <a:t>in4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np1_in2</a:t>
            </a:r>
            <a:r>
              <a:rPr lang="zh-CN" altLang="en-US" dirty="0" smtClean="0"/>
              <a:t>网格最密</a:t>
            </a:r>
            <a:r>
              <a:rPr lang="en-US" altLang="zh-CN" dirty="0" smtClean="0"/>
              <a:t>(in2)</a:t>
            </a:r>
            <a:r>
              <a:rPr lang="zh-CN" altLang="en-US" dirty="0" smtClean="0"/>
              <a:t>。与</a:t>
            </a:r>
            <a:r>
              <a:rPr lang="en-US" altLang="zh-CN" dirty="0" smtClean="0"/>
              <a:t>NP_in2</a:t>
            </a:r>
            <a:r>
              <a:rPr lang="zh-CN" altLang="en-US" dirty="0" smtClean="0"/>
              <a:t>做对比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0322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958" y="216946"/>
            <a:ext cx="11693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np5_in2      </a:t>
            </a:r>
            <a:r>
              <a:rPr lang="en-US" altLang="zh-CN" dirty="0" err="1" smtClean="0"/>
              <a:t>np5_in2</a:t>
            </a:r>
            <a:r>
              <a:rPr lang="zh-CN" altLang="en-US" dirty="0" smtClean="0"/>
              <a:t>是离散最多、网格最密的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，因此就该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做分析。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x</a:t>
            </a:r>
            <a:r>
              <a:rPr lang="zh-CN" altLang="en-US" dirty="0" smtClean="0"/>
              <a:t>向由于引线的存在，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存在些微不对称，但影响不大，尤其是</a:t>
            </a:r>
            <a:r>
              <a:rPr lang="en-US" altLang="zh-CN" dirty="0" smtClean="0"/>
              <a:t>E</a:t>
            </a:r>
            <a:r>
              <a:rPr lang="zh-CN" altLang="en-US" dirty="0" smtClean="0"/>
              <a:t>基本对称；</a:t>
            </a:r>
            <a:r>
              <a:rPr lang="en-US" altLang="zh-CN" dirty="0" smtClean="0"/>
              <a:t>y</a:t>
            </a:r>
            <a:r>
              <a:rPr lang="zh-CN" altLang="en-US" dirty="0" smtClean="0"/>
              <a:t>向对称；因此，径向基本是对称的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H</a:t>
            </a:r>
            <a:r>
              <a:rPr lang="zh-CN" altLang="en-US" dirty="0" smtClean="0"/>
              <a:t>光滑，而</a:t>
            </a:r>
            <a:r>
              <a:rPr lang="en-US" altLang="zh-CN" dirty="0" smtClean="0"/>
              <a:t>E</a:t>
            </a:r>
            <a:r>
              <a:rPr lang="zh-CN" altLang="en-US" dirty="0" smtClean="0"/>
              <a:t>可能是从</a:t>
            </a:r>
            <a:r>
              <a:rPr lang="en-US" altLang="zh-CN" dirty="0" smtClean="0"/>
              <a:t>J/σ</a:t>
            </a:r>
            <a:r>
              <a:rPr lang="zh-CN" altLang="en-US" dirty="0" smtClean="0"/>
              <a:t>计算而来，会在分界面处有细微变化。可见电场基本是线性下降的，而非指数下降，集肤深度概念是不适用的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另：已通过比对各相位结果，确定：由于使用电压源，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的峰值为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相位，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的峰值为</a:t>
            </a:r>
            <a:r>
              <a:rPr lang="en-US" altLang="zh-CN" dirty="0" smtClean="0"/>
              <a:t>90</a:t>
            </a:r>
            <a:r>
              <a:rPr lang="zh-CN" altLang="en-US" dirty="0" smtClean="0"/>
              <a:t>相位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" y="4136315"/>
            <a:ext cx="6071451" cy="2721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81655"/>
            <a:ext cx="5970309" cy="26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49219"/>
            <a:ext cx="11693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np5_in2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下左图是</a:t>
            </a:r>
            <a:r>
              <a:rPr lang="en-US" altLang="zh-CN" dirty="0" smtClean="0"/>
              <a:t>r=44.5</a:t>
            </a:r>
            <a:r>
              <a:rPr lang="zh-CN" altLang="en-US" dirty="0" smtClean="0"/>
              <a:t>处的轴向直线。可见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zh-CN" altLang="en-US" dirty="0" smtClean="0"/>
              <a:t>集中于线圈区域。不对称，反映出螺线管三维结构的不对称。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下右图是轴线。轴线处的电场十分小，缺乏分析价值。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9421"/>
            <a:ext cx="6131445" cy="2748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09421"/>
            <a:ext cx="6131445" cy="27485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20471" y="4238513"/>
            <a:ext cx="1258644" cy="2377440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85748" y="624662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coil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60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np5_in2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下左图是直径上涡流体密度分布。由于媒质分层，存在跳变。但大体上可以</a:t>
            </a:r>
            <a:r>
              <a:rPr lang="zh-CN" altLang="en-US" dirty="0"/>
              <a:t>看出，径向上从外到</a:t>
            </a:r>
            <a:r>
              <a:rPr lang="zh-CN" altLang="en-US" dirty="0" smtClean="0"/>
              <a:t>内，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整体上：</a:t>
            </a:r>
            <a:r>
              <a:rPr lang="zh-CN" altLang="en-US" dirty="0"/>
              <a:t>电场</a:t>
            </a:r>
            <a:r>
              <a:rPr lang="zh-CN" altLang="en-US" dirty="0" smtClean="0"/>
              <a:t>线性</a:t>
            </a:r>
            <a:r>
              <a:rPr lang="zh-CN" altLang="en-US" dirty="0" smtClean="0"/>
              <a:t>下降，</a:t>
            </a:r>
            <a:r>
              <a:rPr lang="en-US" altLang="zh-CN" dirty="0" smtClean="0"/>
              <a:t>σ</a:t>
            </a:r>
            <a:r>
              <a:rPr lang="zh-CN" altLang="en-US" dirty="0" smtClean="0"/>
              <a:t>增大（先快后慢？），</a:t>
            </a:r>
            <a:r>
              <a:rPr lang="en-US" altLang="zh-CN" dirty="0" err="1" smtClean="0"/>
              <a:t>Jvol</a:t>
            </a:r>
            <a:r>
              <a:rPr lang="zh-CN" altLang="en-US" dirty="0" smtClean="0"/>
              <a:t>会先增大后减小。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单层中：电场接近线性地下降，</a:t>
            </a:r>
            <a:r>
              <a:rPr lang="en-US" altLang="zh-CN" dirty="0" smtClean="0"/>
              <a:t>σ</a:t>
            </a:r>
            <a:r>
              <a:rPr lang="zh-CN" altLang="en-US" dirty="0" smtClean="0"/>
              <a:t>不变，</a:t>
            </a:r>
            <a:r>
              <a:rPr lang="en-US" altLang="zh-CN" dirty="0" err="1" smtClean="0"/>
              <a:t>Jvol</a:t>
            </a:r>
            <a:r>
              <a:rPr lang="zh-CN" altLang="en-US" dirty="0" smtClean="0"/>
              <a:t>接近线性地下降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下右图是有功功率体密度分布。与涡流体密度一样，分层现象明显。有功功率集中在线圈附近区域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" y="4159067"/>
            <a:ext cx="6020696" cy="26989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5662" r="52844"/>
          <a:stretch/>
        </p:blipFill>
        <p:spPr>
          <a:xfrm>
            <a:off x="10176733" y="3624438"/>
            <a:ext cx="1889575" cy="309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019" y="3689242"/>
            <a:ext cx="2485714" cy="30285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26881" y="6153373"/>
            <a:ext cx="849852" cy="54387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76734" y="3624439"/>
            <a:ext cx="1889574" cy="1078508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0058400" y="4733365"/>
            <a:ext cx="247426" cy="142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21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下左图说明，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中实验数据未输入错误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726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下左图说明，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中实验数据未输入错误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0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037" y="283139"/>
            <a:ext cx="11662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CHARLIE_raza_sweep210420_test</a:t>
            </a:r>
            <a:r>
              <a:rPr lang="zh-CN" altLang="en-US" dirty="0" smtClean="0"/>
              <a:t>等体模型适用性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my.wave_analysis</a:t>
            </a:r>
            <a:r>
              <a:rPr lang="en-US" altLang="zh-CN" dirty="0" smtClean="0"/>
              <a:t>(for medium)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my.get_skin_depth</a:t>
            </a:r>
            <a:r>
              <a:rPr lang="en-US" altLang="zh-CN" dirty="0" smtClean="0"/>
              <a:t>(for good conductor)</a:t>
            </a:r>
            <a:r>
              <a:rPr lang="zh-CN" altLang="en-US" dirty="0" smtClean="0"/>
              <a:t>对集肤深度做了验算，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。对于所有点，</a:t>
            </a:r>
            <a:r>
              <a:rPr lang="el-GR" altLang="zh-CN" dirty="0"/>
              <a:t>δ&gt;≈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，电场指数衰减规律不适用，</a:t>
            </a:r>
            <a:r>
              <a:rPr lang="zh-CN" altLang="en-US" dirty="0"/>
              <a:t>现有随机加热</a:t>
            </a:r>
            <a:r>
              <a:rPr lang="zh-CN" altLang="en-US" dirty="0" smtClean="0"/>
              <a:t>模型不太适用。具体地，</a:t>
            </a:r>
            <a:r>
              <a:rPr lang="en-US" altLang="zh-CN" dirty="0" smtClean="0"/>
              <a:t>1MHz</a:t>
            </a:r>
            <a:r>
              <a:rPr lang="zh-CN" altLang="en-US" dirty="0" smtClean="0"/>
              <a:t>时</a:t>
            </a:r>
            <a:r>
              <a:rPr lang="en-US" altLang="zh-CN" dirty="0" smtClean="0"/>
              <a:t>δ</a:t>
            </a:r>
            <a:r>
              <a:rPr lang="zh-CN" altLang="en-US" dirty="0" smtClean="0"/>
              <a:t>≥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，集肤深度概念不可用。</a:t>
            </a:r>
            <a:r>
              <a:rPr lang="en-US" altLang="zh-CN" dirty="0" smtClean="0"/>
              <a:t>4MHz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 δ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0.5~0.8r</a:t>
            </a:r>
            <a:r>
              <a:rPr lang="zh-CN" altLang="en-US" dirty="0" smtClean="0"/>
              <a:t>，相较于</a:t>
            </a:r>
            <a:r>
              <a:rPr lang="en-US" altLang="zh-CN" dirty="0" smtClean="0"/>
              <a:t>1MHz</a:t>
            </a:r>
            <a:r>
              <a:rPr lang="zh-CN" altLang="en-US" dirty="0" smtClean="0"/>
              <a:t>而言集肤深度概念可用。因此，</a:t>
            </a:r>
            <a:r>
              <a:rPr lang="zh-CN" altLang="en-US" dirty="0" smtClean="0">
                <a:solidFill>
                  <a:srgbClr val="FF0000"/>
                </a:solidFill>
              </a:rPr>
              <a:t>如果考虑随机加热，最好以</a:t>
            </a:r>
            <a:r>
              <a:rPr lang="en-US" altLang="zh-CN" dirty="0" smtClean="0">
                <a:solidFill>
                  <a:srgbClr val="FF0000"/>
                </a:solidFill>
              </a:rPr>
              <a:t>4MHz</a:t>
            </a:r>
            <a:r>
              <a:rPr lang="zh-CN" altLang="en-US" dirty="0" smtClean="0">
                <a:solidFill>
                  <a:srgbClr val="FF0000"/>
                </a:solidFill>
              </a:rPr>
              <a:t>为主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波长远大于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，可忽略分布参数效应。但由于集肤深度问题，变压器模型并不适用，</a:t>
            </a:r>
            <a:r>
              <a:rPr lang="zh-CN" altLang="en-US" dirty="0" smtClean="0">
                <a:solidFill>
                  <a:srgbClr val="FF0000"/>
                </a:solidFill>
              </a:rPr>
              <a:t>考虑使用线圈长度的解析电磁模型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978870" y="3319577"/>
            <a:ext cx="4869468" cy="3425301"/>
            <a:chOff x="0" y="2716111"/>
            <a:chExt cx="3917361" cy="24814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16111"/>
              <a:ext cx="3917361" cy="2481430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616310" y="4232819"/>
              <a:ext cx="2621774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03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13" y="2806831"/>
            <a:ext cx="4898393" cy="36696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037" y="283139"/>
            <a:ext cx="1166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CHARLIE_raza_sweep210420_test</a:t>
            </a:r>
            <a:r>
              <a:rPr lang="zh-CN" altLang="en-US" dirty="0" smtClean="0"/>
              <a:t>等体模型适用性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虽然</a:t>
            </a:r>
            <a:r>
              <a:rPr lang="en-US" altLang="zh-CN" dirty="0" err="1" smtClean="0"/>
              <a:t>omega_pi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omega_RF</a:t>
            </a:r>
            <a:r>
              <a:rPr lang="zh-CN" altLang="en-US" dirty="0" smtClean="0"/>
              <a:t>，但</a:t>
            </a:r>
            <a:r>
              <a:rPr lang="en-US" altLang="zh-CN" dirty="0" err="1" smtClean="0"/>
              <a:t>omega_pi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omega_pe</a:t>
            </a:r>
            <a:r>
              <a:rPr lang="zh-CN" altLang="en-US" dirty="0" smtClean="0"/>
              <a:t>，因此暂时忽略离子动力学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87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181948" y="2966936"/>
            <a:ext cx="7501335" cy="5948839"/>
            <a:chOff x="1729123" y="1498060"/>
            <a:chExt cx="8264325" cy="692609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123" y="1663430"/>
              <a:ext cx="8264325" cy="67607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70376" y="1498060"/>
              <a:ext cx="3955327" cy="52946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86988" y="1498060"/>
              <a:ext cx="3955327" cy="529462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83" y="-267510"/>
            <a:ext cx="3149973" cy="36965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46332" y="-141051"/>
            <a:ext cx="3738664" cy="3107987"/>
            <a:chOff x="2563396" y="800846"/>
            <a:chExt cx="7284071" cy="605715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CBEDCC"/>
                </a:clrFrom>
                <a:clrTo>
                  <a:srgbClr val="CBED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63396" y="1016574"/>
              <a:ext cx="7284071" cy="58414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2095" y="800846"/>
              <a:ext cx="2462304" cy="476376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58964" y="800846"/>
              <a:ext cx="2480235" cy="475778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57296" y="104029"/>
            <a:ext cx="51246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CHARLIE_raza_sweep210420_test </a:t>
            </a:r>
            <a:r>
              <a:rPr lang="zh-CN" altLang="en-US" dirty="0" smtClean="0"/>
              <a:t>等体模型结果</a:t>
            </a:r>
            <a:endParaRPr lang="en-US" altLang="zh-CN" dirty="0" smtClean="0"/>
          </a:p>
          <a:p>
            <a:r>
              <a:rPr lang="zh-CN" altLang="en-US" dirty="0" smtClean="0"/>
              <a:t>本代码使用</a:t>
            </a:r>
            <a:r>
              <a:rPr lang="en-US" altLang="zh-CN" dirty="0" err="1" smtClean="0"/>
              <a:t>Cazzador</a:t>
            </a:r>
            <a:r>
              <a:rPr lang="en-US" altLang="zh-CN" dirty="0" smtClean="0"/>
              <a:t>-fit </a:t>
            </a:r>
            <a:r>
              <a:rPr lang="en-US" altLang="zh-CN" dirty="0" err="1" smtClean="0"/>
              <a:t>stoc</a:t>
            </a:r>
            <a:r>
              <a:rPr lang="en-US" altLang="zh-CN" dirty="0" smtClean="0"/>
              <a:t> model</a:t>
            </a:r>
            <a:r>
              <a:rPr lang="zh-CN" altLang="en-US" dirty="0" smtClean="0"/>
              <a:t>，且变换</a:t>
            </a:r>
            <a:r>
              <a:rPr lang="en-US" altLang="zh-CN" dirty="0" smtClean="0"/>
              <a:t>ne</a:t>
            </a:r>
          </a:p>
          <a:p>
            <a:r>
              <a:rPr lang="en-US" altLang="zh-CN" dirty="0" err="1" smtClean="0"/>
              <a:t>Rauner</a:t>
            </a:r>
            <a:r>
              <a:rPr lang="zh-CN" altLang="en-US" dirty="0" smtClean="0"/>
              <a:t>使用简化版</a:t>
            </a:r>
            <a:r>
              <a:rPr lang="en-US" altLang="zh-CN" dirty="0" err="1" smtClean="0"/>
              <a:t>Vahedi</a:t>
            </a:r>
            <a:r>
              <a:rPr lang="en-US" altLang="zh-CN" dirty="0" smtClean="0"/>
              <a:t>-simplify model</a:t>
            </a:r>
            <a:r>
              <a:rPr lang="zh-CN" altLang="en-US" dirty="0" smtClean="0"/>
              <a:t>，原始</a:t>
            </a:r>
            <a:r>
              <a:rPr lang="en-US" altLang="zh-CN" dirty="0" smtClean="0"/>
              <a:t>ne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Rauner</a:t>
            </a:r>
            <a:r>
              <a:rPr lang="zh-CN" altLang="en-US" dirty="0" smtClean="0"/>
              <a:t>与本代码计算得到的</a:t>
            </a:r>
            <a:r>
              <a:rPr lang="en-US" altLang="zh-CN" dirty="0" smtClean="0"/>
              <a:t>nu</a:t>
            </a:r>
            <a:r>
              <a:rPr lang="zh-CN" altLang="en-US" dirty="0" smtClean="0"/>
              <a:t>基本一样；</a:t>
            </a:r>
            <a:r>
              <a:rPr lang="en-US" altLang="zh-CN" dirty="0" smtClean="0"/>
              <a:t>4MHz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ν_st</a:t>
            </a:r>
            <a:r>
              <a:rPr lang="zh-CN" altLang="en-US" dirty="0" smtClean="0"/>
              <a:t>差异比较大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* 同样使用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Vahedi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-simplify model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，使用相同输入参数时，据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test_ICP_heating_model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/ test_nu_2019Raunera(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右图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Rauner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与本代码计算得到的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nu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基本一样，本代码的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nu_st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略高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待测试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Vahedi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-simplify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比较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nu_m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1MHz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8e6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nu_st</a:t>
            </a:r>
            <a:r>
              <a:rPr lang="zh-CN" altLang="en-US" dirty="0"/>
              <a:t>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1.2e7</a:t>
            </a:r>
            <a:r>
              <a:rPr lang="zh-CN" altLang="en-US" dirty="0" smtClean="0"/>
              <a:t>，现有</a:t>
            </a:r>
            <a:r>
              <a:rPr lang="en-US" altLang="zh-CN" dirty="0" err="1" smtClean="0"/>
              <a:t>stoc</a:t>
            </a:r>
            <a:r>
              <a:rPr lang="zh-CN" altLang="en-US" dirty="0" smtClean="0"/>
              <a:t>模型中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基本不随气压变化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虽然</a:t>
            </a:r>
            <a:r>
              <a:rPr lang="en-US" altLang="zh-CN" dirty="0" smtClean="0"/>
              <a:t>ne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r10za</a:t>
            </a:r>
            <a:r>
              <a:rPr lang="zh-CN" altLang="en-US" dirty="0" smtClean="0"/>
              <a:t>）会从</a:t>
            </a:r>
            <a:r>
              <a:rPr lang="en-US" altLang="zh-CN" dirty="0" smtClean="0"/>
              <a:t>6e16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2e17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0.3Pa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nu_m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5e6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10Pa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nu_m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1.2e8</a:t>
            </a:r>
            <a:r>
              <a:rPr lang="zh-CN" altLang="en-US" dirty="0" smtClean="0"/>
              <a:t>，随</a:t>
            </a:r>
            <a:r>
              <a:rPr lang="en-US" altLang="zh-CN" dirty="0" smtClean="0"/>
              <a:t>p</a:t>
            </a:r>
            <a:r>
              <a:rPr lang="zh-CN" altLang="en-US" dirty="0" smtClean="0"/>
              <a:t>显著变化，与</a:t>
            </a:r>
            <a:r>
              <a:rPr lang="en-US" altLang="zh-CN" dirty="0" smtClean="0"/>
              <a:t>f</a:t>
            </a:r>
            <a:r>
              <a:rPr lang="zh-CN" altLang="en-US" dirty="0" smtClean="0"/>
              <a:t>无关。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0.3Pa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nu_m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nu_st</a:t>
            </a:r>
            <a:r>
              <a:rPr lang="en-US" altLang="zh-CN" dirty="0" smtClean="0"/>
              <a:t>&lt;10*</a:t>
            </a:r>
            <a:r>
              <a:rPr lang="en-US" altLang="zh-CN" dirty="0" err="1" smtClean="0"/>
              <a:t>nu_m</a:t>
            </a:r>
            <a:r>
              <a:rPr lang="zh-CN" altLang="en-US" dirty="0" smtClean="0"/>
              <a:t>，随机加热影响更大但欧姆加热不可忽略；</a:t>
            </a:r>
            <a:r>
              <a:rPr lang="en-US" altLang="zh-CN" dirty="0" smtClean="0"/>
              <a:t>10Pa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1/4MHz</a:t>
            </a:r>
            <a:r>
              <a:rPr lang="zh-CN" altLang="en-US" dirty="0" smtClean="0"/>
              <a:t>均满足</a:t>
            </a:r>
            <a:r>
              <a:rPr lang="en-US" altLang="zh-CN" dirty="0" err="1" smtClean="0"/>
              <a:t>nu_m</a:t>
            </a:r>
            <a:r>
              <a:rPr lang="en-US" altLang="zh-CN" dirty="0" smtClean="0"/>
              <a:t>&gt;10*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，则欧姆加热占主，可忽略随机加热。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考虑使用</a:t>
            </a:r>
            <a:r>
              <a:rPr lang="en-US" altLang="zh-CN" dirty="0" smtClean="0">
                <a:solidFill>
                  <a:srgbClr val="FF0000"/>
                </a:solidFill>
              </a:rPr>
              <a:t>1MHz</a:t>
            </a:r>
            <a:r>
              <a:rPr lang="zh-CN" altLang="en-US" dirty="0" smtClean="0">
                <a:solidFill>
                  <a:srgbClr val="FF0000"/>
                </a:solidFill>
              </a:rPr>
              <a:t>做一个趋势分析，欧姆加热占主，因此模型误差应较小。使用</a:t>
            </a:r>
            <a:r>
              <a:rPr lang="en-US" altLang="zh-CN" dirty="0" smtClean="0">
                <a:solidFill>
                  <a:srgbClr val="FF0000"/>
                </a:solidFill>
              </a:rPr>
              <a:t>1MHz&amp;10Pa</a:t>
            </a:r>
            <a:r>
              <a:rPr lang="zh-CN" altLang="en-US" dirty="0" smtClean="0">
                <a:solidFill>
                  <a:srgbClr val="FF0000"/>
                </a:solidFill>
              </a:rPr>
              <a:t>做一个分析不均匀分布影响的讨论。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5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9" y="3173241"/>
            <a:ext cx="5067728" cy="37965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037" y="283139"/>
            <a:ext cx="11662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CHARLIE_raza_sweep210420_test   </a:t>
            </a:r>
            <a:r>
              <a:rPr lang="zh-CN" altLang="en-US" dirty="0" smtClean="0"/>
              <a:t>等离子体模型结果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介电常数的实部与虚部</a:t>
            </a:r>
            <a:r>
              <a:rPr lang="zh-CN" altLang="en-US" dirty="0"/>
              <a:t>绝对</a:t>
            </a:r>
            <a:r>
              <a:rPr lang="zh-CN" altLang="en-US" dirty="0" smtClean="0"/>
              <a:t>值是接近的，</a:t>
            </a:r>
            <a:r>
              <a:rPr lang="zh-CN" altLang="en-US" dirty="0" smtClean="0">
                <a:solidFill>
                  <a:srgbClr val="FF0000"/>
                </a:solidFill>
              </a:rPr>
              <a:t>因此不能做良导体近似，不能将复电导率近似为直流电导率。关键在于不满足                  。</a:t>
            </a:r>
            <a:r>
              <a:rPr lang="en-US" altLang="zh-CN" dirty="0" smtClean="0">
                <a:solidFill>
                  <a:srgbClr val="FF0000"/>
                </a:solidFill>
              </a:rPr>
              <a:t>1/4MHz</a:t>
            </a:r>
            <a:r>
              <a:rPr lang="zh-CN" altLang="en-US" dirty="0" smtClean="0">
                <a:solidFill>
                  <a:srgbClr val="FF0000"/>
                </a:solidFill>
              </a:rPr>
              <a:t>都可以做对比近似良导体和等效有损介质的讨论。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变压器模型中，</a:t>
            </a:r>
            <a:r>
              <a:rPr lang="en-US" altLang="zh-CN" dirty="0" err="1" smtClean="0"/>
              <a:t>Lp</a:t>
            </a:r>
            <a:r>
              <a:rPr lang="zh-CN" altLang="en-US" dirty="0" smtClean="0"/>
              <a:t>不会远小于</a:t>
            </a:r>
            <a:r>
              <a:rPr lang="en-US" altLang="zh-CN" dirty="0" err="1" smtClean="0"/>
              <a:t>Lmp</a:t>
            </a:r>
            <a:r>
              <a:rPr lang="zh-CN" altLang="en-US" dirty="0" smtClean="0"/>
              <a:t>，故</a:t>
            </a:r>
            <a:r>
              <a:rPr lang="en-US" altLang="zh-CN" dirty="0" err="1" smtClean="0"/>
              <a:t>Lp</a:t>
            </a:r>
            <a:r>
              <a:rPr lang="zh-CN" altLang="en-US" dirty="0" smtClean="0"/>
              <a:t>不可忽略。</a:t>
            </a:r>
            <a:endParaRPr lang="en-US" altLang="zh-CN" dirty="0" smtClean="0"/>
          </a:p>
          <a:p>
            <a:r>
              <a:rPr lang="fr-FR" altLang="zh-CN" dirty="0"/>
              <a:t>source.transform.Lmp./</a:t>
            </a:r>
            <a:r>
              <a:rPr lang="fr-FR" altLang="zh-CN" dirty="0" smtClean="0"/>
              <a:t>source.transform.Lp</a:t>
            </a:r>
            <a:r>
              <a:rPr lang="en-US" altLang="zh-CN" dirty="0" smtClean="0"/>
              <a:t>=</a:t>
            </a:r>
            <a:endParaRPr lang="fr-FR" altLang="zh-CN" dirty="0"/>
          </a:p>
          <a:p>
            <a:r>
              <a:rPr lang="fr-FR" altLang="zh-CN" dirty="0"/>
              <a:t>    2.6679    2.2893</a:t>
            </a:r>
          </a:p>
          <a:p>
            <a:r>
              <a:rPr lang="fr-FR" altLang="zh-CN" dirty="0"/>
              <a:t>    4.2025    2.8469</a:t>
            </a:r>
          </a:p>
          <a:p>
            <a:r>
              <a:rPr lang="fr-FR" altLang="zh-CN" dirty="0"/>
              <a:t>    5.9636    3.7834</a:t>
            </a:r>
          </a:p>
          <a:p>
            <a:r>
              <a:rPr lang="fr-FR" altLang="zh-CN" dirty="0"/>
              <a:t>   10.6270    5.5824</a:t>
            </a:r>
          </a:p>
          <a:p>
            <a:r>
              <a:rPr lang="fr-FR" altLang="zh-CN" dirty="0"/>
              <a:t>   13.1430    7.5034</a:t>
            </a:r>
          </a:p>
          <a:p>
            <a:r>
              <a:rPr lang="fr-FR" altLang="zh-CN" dirty="0"/>
              <a:t>   16.9336   10.7781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29" y="3252247"/>
            <a:ext cx="5300648" cy="3971054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972020"/>
              </p:ext>
            </p:extLst>
          </p:nvPr>
        </p:nvGraphicFramePr>
        <p:xfrm>
          <a:off x="1700416" y="815287"/>
          <a:ext cx="986223" cy="42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0416" y="815287"/>
                        <a:ext cx="986223" cy="421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29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579" y="4416459"/>
            <a:ext cx="3259022" cy="24415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2037" y="283139"/>
            <a:ext cx="1166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CHARLIE_raza_sweep210420_test   </a:t>
            </a:r>
            <a:r>
              <a:rPr lang="zh-CN" altLang="en-US" dirty="0" smtClean="0"/>
              <a:t>电模型分析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随</a:t>
            </a:r>
            <a:r>
              <a:rPr lang="en-US" altLang="zh-CN" dirty="0"/>
              <a:t>p</a:t>
            </a:r>
            <a:r>
              <a:rPr lang="zh-CN" altLang="en-US" dirty="0"/>
              <a:t>增大，大体上</a:t>
            </a:r>
            <a:r>
              <a:rPr lang="en-US" altLang="zh-CN" dirty="0"/>
              <a:t>ne</a:t>
            </a:r>
            <a:r>
              <a:rPr lang="zh-CN" altLang="en-US" dirty="0"/>
              <a:t>增大</a:t>
            </a:r>
            <a:r>
              <a:rPr lang="zh-CN" altLang="en-US" dirty="0" smtClean="0"/>
              <a:t>（除，</a:t>
            </a:r>
            <a:r>
              <a:rPr lang="en-US" altLang="zh-CN" dirty="0" smtClean="0"/>
              <a:t>1MHz</a:t>
            </a:r>
            <a:r>
              <a:rPr lang="zh-CN" altLang="en-US" dirty="0"/>
              <a:t>在</a:t>
            </a:r>
            <a:r>
              <a:rPr lang="en-US" altLang="zh-CN" dirty="0"/>
              <a:t>10Pa</a:t>
            </a:r>
            <a:r>
              <a:rPr lang="zh-CN" altLang="en-US" dirty="0"/>
              <a:t>左右</a:t>
            </a:r>
            <a:r>
              <a:rPr lang="en-US" altLang="zh-CN" dirty="0"/>
              <a:t>ne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zh-CN" altLang="en-US" dirty="0"/>
              <a:t>负相关）而</a:t>
            </a:r>
            <a:r>
              <a:rPr lang="en-US" altLang="zh-CN" dirty="0" err="1"/>
              <a:t>Te</a:t>
            </a:r>
            <a:r>
              <a:rPr lang="zh-CN" altLang="en-US" dirty="0"/>
              <a:t>减小，</a:t>
            </a:r>
            <a:r>
              <a:rPr lang="en-US" altLang="zh-CN" dirty="0" err="1"/>
              <a:t>nu_eff</a:t>
            </a:r>
            <a:r>
              <a:rPr lang="zh-CN" altLang="en-US" dirty="0"/>
              <a:t>增大，但</a:t>
            </a:r>
            <a:r>
              <a:rPr lang="en-US" altLang="zh-CN" dirty="0" err="1"/>
              <a:t>σdc</a:t>
            </a:r>
            <a:r>
              <a:rPr lang="zh-CN" altLang="en-US" dirty="0"/>
              <a:t>先增后减，而集肤深度则先减后增</a:t>
            </a:r>
            <a:r>
              <a:rPr lang="en-US" altLang="zh-CN" dirty="0"/>
              <a:t>——</a:t>
            </a:r>
            <a:r>
              <a:rPr lang="en-US" altLang="zh-CN" dirty="0" err="1"/>
              <a:t>source.transformer.Rp</a:t>
            </a:r>
            <a:r>
              <a:rPr lang="zh-CN" altLang="en-US" dirty="0"/>
              <a:t>∝</a:t>
            </a:r>
            <a:r>
              <a:rPr lang="en-US" altLang="zh-CN" dirty="0"/>
              <a:t>1/(</a:t>
            </a:r>
            <a:r>
              <a:rPr lang="en-US" altLang="zh-CN" dirty="0" err="1"/>
              <a:t>σδ</a:t>
            </a:r>
            <a:r>
              <a:rPr lang="en-US" altLang="zh-CN" dirty="0"/>
              <a:t>)</a:t>
            </a:r>
            <a:r>
              <a:rPr lang="zh-CN" altLang="en-US" dirty="0"/>
              <a:t>综合了这两者，呈现先减后增趋势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dirty="0">
                <a:solidFill>
                  <a:srgbClr val="FF0000"/>
                </a:solidFill>
              </a:rPr>
              <a:t> PER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 err="1">
                <a:solidFill>
                  <a:srgbClr val="FF0000"/>
                </a:solidFill>
              </a:rPr>
              <a:t>Rp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正相关，但可能还受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较强影响。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Icoil_rms</a:t>
            </a:r>
            <a:r>
              <a:rPr lang="zh-CN" altLang="en-US" dirty="0" smtClean="0"/>
              <a:t>也</a:t>
            </a:r>
            <a:r>
              <a:rPr lang="zh-CN" altLang="en-US" dirty="0"/>
              <a:t>是先减后</a:t>
            </a:r>
            <a:r>
              <a:rPr lang="zh-CN" altLang="en-US" dirty="0" smtClean="0"/>
              <a:t>增，故计算得到的</a:t>
            </a:r>
            <a:r>
              <a:rPr lang="en-US" altLang="zh-CN" dirty="0" err="1" smtClean="0"/>
              <a:t>Psys</a:t>
            </a:r>
            <a:r>
              <a:rPr lang="zh-CN" altLang="en-US" dirty="0" smtClean="0"/>
              <a:t>先减后增。</a:t>
            </a:r>
            <a:r>
              <a:rPr lang="zh-CN" altLang="en-US" dirty="0"/>
              <a:t>根据</a:t>
            </a:r>
            <a:r>
              <a:rPr lang="en-US" altLang="zh-CN" dirty="0" err="1"/>
              <a:t>Irms</a:t>
            </a:r>
            <a:r>
              <a:rPr lang="zh-CN" altLang="en-US" dirty="0"/>
              <a:t>计算的</a:t>
            </a:r>
            <a:r>
              <a:rPr lang="en-US" altLang="zh-CN" dirty="0" err="1"/>
              <a:t>Psys</a:t>
            </a:r>
            <a:r>
              <a:rPr lang="zh-CN" altLang="en-US" dirty="0"/>
              <a:t>在</a:t>
            </a:r>
            <a:r>
              <a:rPr lang="en-US" altLang="zh-CN" dirty="0"/>
              <a:t>2~7kW</a:t>
            </a:r>
            <a:r>
              <a:rPr lang="zh-CN" altLang="en-US" dirty="0"/>
              <a:t>间变化，远大于实际常数</a:t>
            </a:r>
            <a:r>
              <a:rPr lang="en-US" altLang="zh-CN" dirty="0"/>
              <a:t>Pin=520W</a:t>
            </a:r>
            <a:r>
              <a:rPr lang="zh-CN" altLang="en-US" dirty="0"/>
              <a:t>。这主要是变压器模型算得</a:t>
            </a:r>
            <a:r>
              <a:rPr lang="en-US" altLang="zh-CN" dirty="0"/>
              <a:t>PER</a:t>
            </a:r>
            <a:r>
              <a:rPr lang="zh-CN" altLang="en-US" dirty="0"/>
              <a:t>偏大导致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1146"/>
            <a:ext cx="3102665" cy="2324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98" y="4502791"/>
            <a:ext cx="3143783" cy="235520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225" y="4502791"/>
            <a:ext cx="3217331" cy="2410308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029420"/>
              </p:ext>
            </p:extLst>
          </p:nvPr>
        </p:nvGraphicFramePr>
        <p:xfrm>
          <a:off x="9809364" y="1925733"/>
          <a:ext cx="1929452" cy="94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965160" imgH="469800" progId="Equation.DSMT4">
                  <p:embed/>
                </p:oleObj>
              </mc:Choice>
              <mc:Fallback>
                <p:oleObj name="Equation" r:id="rId7" imgW="96516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364" y="1925733"/>
                        <a:ext cx="1929452" cy="942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790457"/>
              </p:ext>
            </p:extLst>
          </p:nvPr>
        </p:nvGraphicFramePr>
        <p:xfrm>
          <a:off x="9562805" y="3207454"/>
          <a:ext cx="2266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9" imgW="2267039" imgH="609566" progId="Equation.DSMT4">
                  <p:embed/>
                </p:oleObj>
              </mc:Choice>
              <mc:Fallback>
                <p:oleObj name="Equation" r:id="rId9" imgW="2267039" imgH="6095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62805" y="3207454"/>
                        <a:ext cx="22669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82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39731"/>
            <a:ext cx="7229475" cy="5885234"/>
            <a:chOff x="2588266" y="1848256"/>
            <a:chExt cx="7229475" cy="588523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66" y="2094690"/>
              <a:ext cx="7229475" cy="56388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77064" y="1926077"/>
              <a:ext cx="2684834" cy="406616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59931" y="1848256"/>
              <a:ext cx="2996119" cy="4756825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02037" y="283139"/>
            <a:ext cx="11662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CHARLIE_raza_sweep210420_test   </a:t>
            </a:r>
            <a:r>
              <a:rPr lang="zh-CN" altLang="en-US" dirty="0" smtClean="0"/>
              <a:t>电模型结果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变压器模型的</a:t>
            </a:r>
            <a:r>
              <a:rPr lang="en-US" altLang="zh-CN" dirty="0" err="1" smtClean="0"/>
              <a:t>Rplasma</a:t>
            </a:r>
            <a:r>
              <a:rPr lang="zh-CN" altLang="en-US" dirty="0" smtClean="0"/>
              <a:t>会显著大于实验测量结果，并且随气压变化小；导致</a:t>
            </a:r>
            <a:r>
              <a:rPr lang="en-US" altLang="zh-CN" dirty="0" smtClean="0"/>
              <a:t>PTE</a:t>
            </a:r>
            <a:r>
              <a:rPr lang="zh-CN" altLang="en-US" dirty="0" smtClean="0"/>
              <a:t>显著大于实验测量结果。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Subtractive method</a:t>
            </a:r>
            <a:r>
              <a:rPr lang="zh-CN" altLang="en-US" dirty="0" smtClean="0"/>
              <a:t>实验测量</a:t>
            </a:r>
            <a:r>
              <a:rPr lang="en-US" altLang="zh-CN" dirty="0" smtClean="0"/>
              <a:t>PER=Pin/Irms^2-Rloss-w/o plasma</a:t>
            </a:r>
            <a:r>
              <a:rPr lang="zh-CN" altLang="en-US" dirty="0" smtClean="0"/>
              <a:t>，而一般认为</a:t>
            </a:r>
            <a:r>
              <a:rPr lang="en-US" altLang="zh-CN" dirty="0" err="1"/>
              <a:t>Rloss</a:t>
            </a:r>
            <a:r>
              <a:rPr lang="en-US" altLang="zh-CN" dirty="0"/>
              <a:t>-w/o </a:t>
            </a:r>
            <a:r>
              <a:rPr lang="en-US" altLang="zh-CN" dirty="0" smtClean="0"/>
              <a:t>plasma&gt;</a:t>
            </a:r>
            <a:r>
              <a:rPr lang="en-US" altLang="zh-CN" dirty="0" err="1" smtClean="0"/>
              <a:t>Rloss</a:t>
            </a:r>
            <a:r>
              <a:rPr lang="en-US" altLang="zh-CN" dirty="0" smtClean="0"/>
              <a:t>-with plasma,</a:t>
            </a:r>
            <a:r>
              <a:rPr lang="zh-CN" altLang="en-US" dirty="0" smtClean="0"/>
              <a:t>导致实验测得</a:t>
            </a:r>
            <a:r>
              <a:rPr lang="en-US" altLang="zh-CN" dirty="0" smtClean="0"/>
              <a:t>PER</a:t>
            </a:r>
            <a:r>
              <a:rPr lang="zh-CN" altLang="en-US" dirty="0" smtClean="0"/>
              <a:t>偏小，误差</a:t>
            </a:r>
            <a:r>
              <a:rPr lang="en-US" altLang="zh-CN" dirty="0"/>
              <a:t>&gt;</a:t>
            </a:r>
            <a:r>
              <a:rPr lang="en-US" altLang="zh-CN" dirty="0" smtClean="0"/>
              <a:t>10.5%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由于所有参数点有</a:t>
            </a:r>
            <a:r>
              <a:rPr lang="el-GR" altLang="zh-CN" dirty="0"/>
              <a:t>δ&gt;≈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随机加热模型和变压器模型不适用于</a:t>
            </a:r>
            <a:r>
              <a:rPr lang="en-US" altLang="zh-CN" dirty="0" smtClean="0"/>
              <a:t>CHARLIE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如何分析在这种情况下的变压器模型误差？预计是使用</a:t>
            </a:r>
            <a:r>
              <a:rPr lang="el-GR" altLang="zh-CN" dirty="0" smtClean="0">
                <a:solidFill>
                  <a:srgbClr val="FF0000"/>
                </a:solidFill>
              </a:rPr>
              <a:t>δ</a:t>
            </a:r>
            <a:r>
              <a:rPr lang="zh-CN" altLang="en-US" dirty="0" smtClean="0">
                <a:solidFill>
                  <a:srgbClr val="FF0000"/>
                </a:solidFill>
              </a:rPr>
              <a:t>集肤效应计算得到的</a:t>
            </a:r>
            <a:r>
              <a:rPr lang="en-US" altLang="zh-CN" dirty="0" smtClean="0">
                <a:solidFill>
                  <a:srgbClr val="FF0000"/>
                </a:solidFill>
              </a:rPr>
              <a:t>PER&gt;</a:t>
            </a:r>
            <a:r>
              <a:rPr lang="zh-CN" altLang="en-US" dirty="0" smtClean="0">
                <a:solidFill>
                  <a:srgbClr val="FF0000"/>
                </a:solidFill>
              </a:rPr>
              <a:t>实际的</a:t>
            </a:r>
            <a:r>
              <a:rPr lang="en-US" altLang="zh-CN" dirty="0" smtClean="0">
                <a:solidFill>
                  <a:srgbClr val="FF0000"/>
                </a:solidFill>
              </a:rPr>
              <a:t>PER</a:t>
            </a:r>
            <a:r>
              <a:rPr lang="zh-CN" altLang="en-US" dirty="0" smtClean="0">
                <a:solidFill>
                  <a:srgbClr val="FF0000"/>
                </a:solidFill>
              </a:rPr>
              <a:t>，因此变压器模型计算结果偏大。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查看变压器模型中</a:t>
            </a:r>
            <a:r>
              <a:rPr lang="en-US" altLang="zh-CN" dirty="0" smtClean="0">
                <a:solidFill>
                  <a:srgbClr val="FF0000"/>
                </a:solidFill>
              </a:rPr>
              <a:t>PER</a:t>
            </a:r>
            <a:r>
              <a:rPr lang="zh-CN" altLang="en-US" dirty="0" smtClean="0">
                <a:solidFill>
                  <a:srgbClr val="FF0000"/>
                </a:solidFill>
              </a:rPr>
              <a:t>表达式。</a:t>
            </a:r>
            <a:r>
              <a:rPr lang="zh-CN" altLang="en-US" dirty="0" smtClean="0"/>
              <a:t>如下右图，</a:t>
            </a:r>
            <a:r>
              <a:rPr lang="en-US" altLang="zh-CN" dirty="0" smtClean="0"/>
              <a:t>PER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Rp</a:t>
            </a:r>
            <a:r>
              <a:rPr lang="zh-CN" altLang="en-US" dirty="0" smtClean="0"/>
              <a:t>基本正相关，使用几何修正</a:t>
            </a:r>
            <a:r>
              <a:rPr lang="en-US" altLang="zh-CN" dirty="0" smtClean="0"/>
              <a:t>δ</a:t>
            </a:r>
            <a:r>
              <a:rPr lang="zh-CN" altLang="en-US" dirty="0" smtClean="0"/>
              <a:t>导致</a:t>
            </a:r>
            <a:r>
              <a:rPr lang="en-US" altLang="zh-CN" dirty="0" err="1" smtClean="0"/>
              <a:t>Rp</a:t>
            </a:r>
            <a:r>
              <a:rPr lang="zh-CN" altLang="en-US" dirty="0" smtClean="0"/>
              <a:t>减小就会导致</a:t>
            </a:r>
            <a:r>
              <a:rPr lang="en-US" altLang="zh-CN" dirty="0" smtClean="0"/>
              <a:t>PER</a:t>
            </a:r>
            <a:r>
              <a:rPr lang="zh-CN" altLang="en-US" dirty="0" smtClean="0"/>
              <a:t>减小。</a:t>
            </a: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/>
              <a:t>可能类似于：一个有限尺寸的圆柱形良导体，外面有载流螺线管线圈。假设在一定频率的激励下，良导体中计算得到的集肤深度</a:t>
            </a:r>
            <a:r>
              <a:rPr lang="en-US" altLang="zh-CN" dirty="0"/>
              <a:t>&gt;2*</a:t>
            </a:r>
            <a:r>
              <a:rPr lang="zh-CN" altLang="en-US" dirty="0"/>
              <a:t>半径，那么这个良导体的损耗如何分析</a:t>
            </a:r>
            <a:r>
              <a:rPr lang="zh-CN" altLang="en-US" dirty="0" smtClean="0"/>
              <a:t>？</a:t>
            </a:r>
            <a:r>
              <a:rPr lang="en-US" altLang="zh-CN" dirty="0"/>
              <a:t> 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使用的</a:t>
            </a:r>
            <a:r>
              <a:rPr lang="zh-CN" altLang="en-US" dirty="0"/>
              <a:t>几何修正集肤</a:t>
            </a:r>
            <a:r>
              <a:rPr lang="zh-CN" altLang="en-US" dirty="0" smtClean="0"/>
              <a:t>深度表达式就是这样计算出来的？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待使用解析电磁模型分析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229" y="5826310"/>
            <a:ext cx="3212308" cy="240654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63523" y="3217552"/>
            <a:ext cx="3039721" cy="2424651"/>
            <a:chOff x="0" y="2716111"/>
            <a:chExt cx="3917361" cy="248143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716111"/>
              <a:ext cx="3917361" cy="248143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616310" y="4232819"/>
              <a:ext cx="2621774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87704"/>
              </p:ext>
            </p:extLst>
          </p:nvPr>
        </p:nvGraphicFramePr>
        <p:xfrm>
          <a:off x="9776151" y="2826993"/>
          <a:ext cx="22764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8" imgW="1752480" imgH="482400" progId="Equation.DSMT4">
                  <p:embed/>
                </p:oleObj>
              </mc:Choice>
              <mc:Fallback>
                <p:oleObj name="Equation" r:id="rId8" imgW="175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76151" y="2826993"/>
                        <a:ext cx="22764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66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综上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处理</a:t>
            </a:r>
            <a:r>
              <a:rPr lang="zh-CN" altLang="en-US" dirty="0" smtClean="0"/>
              <a:t>后数据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考虑了径向不均匀，效果应优于原始数据</a:t>
            </a:r>
            <a:r>
              <a:rPr lang="en-US" altLang="zh-CN" dirty="0" smtClean="0"/>
              <a:t>r10</a:t>
            </a:r>
            <a:r>
              <a:rPr lang="zh-CN" altLang="en-US" dirty="0" smtClean="0"/>
              <a:t>。预期原始数据结果因原始数据中</a:t>
            </a:r>
            <a:r>
              <a:rPr lang="en-US" altLang="zh-CN" dirty="0" smtClean="0"/>
              <a:t>ne</a:t>
            </a:r>
            <a:r>
              <a:rPr lang="zh-CN" altLang="en-US" dirty="0" smtClean="0"/>
              <a:t>更大而</a:t>
            </a:r>
            <a:r>
              <a:rPr lang="en-US" altLang="zh-CN" dirty="0" smtClean="0"/>
              <a:t>PER</a:t>
            </a:r>
            <a:r>
              <a:rPr lang="zh-CN" altLang="en-US" dirty="0" smtClean="0"/>
              <a:t>进一步增大，待做一组 以处理后数据为基准，不同</a:t>
            </a:r>
            <a:r>
              <a:rPr lang="en-US" altLang="zh-CN" dirty="0" smtClean="0"/>
              <a:t>ne</a:t>
            </a:r>
            <a:r>
              <a:rPr lang="zh-CN" altLang="en-US" dirty="0" smtClean="0"/>
              <a:t>（取值包括</a:t>
            </a:r>
            <a:r>
              <a:rPr lang="en-US" altLang="zh-CN" dirty="0" err="1" smtClean="0"/>
              <a:t>ne_ra</a:t>
            </a:r>
            <a:r>
              <a:rPr lang="en-US" altLang="zh-CN" dirty="0" smtClean="0"/>
              <a:t>/2, </a:t>
            </a:r>
            <a:r>
              <a:rPr lang="en-US" altLang="zh-CN" dirty="0" err="1" smtClean="0"/>
              <a:t>ne_ra</a:t>
            </a:r>
            <a:r>
              <a:rPr lang="en-US" altLang="zh-CN" dirty="0" smtClean="0"/>
              <a:t>, ne_r10, 2*ne_r10</a:t>
            </a:r>
            <a:r>
              <a:rPr lang="zh-CN" altLang="en-US" dirty="0" smtClean="0"/>
              <a:t>）结果对比。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查看不同密度时集肤深度的变化，见</a:t>
            </a:r>
            <a:r>
              <a:rPr lang="en-US" altLang="zh-CN" dirty="0" smtClean="0"/>
              <a:t>3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4MHz</a:t>
            </a:r>
            <a:r>
              <a:rPr lang="zh-CN" altLang="en-US" dirty="0"/>
              <a:t>时，</a:t>
            </a:r>
            <a:r>
              <a:rPr lang="en-US" altLang="zh-CN" dirty="0"/>
              <a:t> δ</a:t>
            </a:r>
            <a:r>
              <a:rPr lang="zh-CN" altLang="en-US" dirty="0"/>
              <a:t>约为</a:t>
            </a:r>
            <a:r>
              <a:rPr lang="en-US" altLang="zh-CN" dirty="0"/>
              <a:t>0.5~0.8r</a:t>
            </a:r>
            <a:r>
              <a:rPr lang="zh-CN" altLang="en-US" dirty="0" smtClean="0"/>
              <a:t>，勉强可假设指数衰减规律，勉强可用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随机加热模型做分析。</a:t>
            </a:r>
            <a:r>
              <a:rPr lang="en-US" altLang="zh-CN" dirty="0" smtClean="0"/>
              <a:t>1MHz</a:t>
            </a:r>
            <a:r>
              <a:rPr lang="zh-CN" altLang="en-US" dirty="0" smtClean="0"/>
              <a:t>时，应避免用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随机加热模型去做分析；此时实际上也是欧姆加热占主，可以做一个只考虑欧姆加热的趋势分析，及</a:t>
            </a:r>
            <a:r>
              <a:rPr lang="en-US" altLang="zh-CN" dirty="0">
                <a:solidFill>
                  <a:srgbClr val="FF0000"/>
                </a:solidFill>
              </a:rPr>
              <a:t>1MHz&amp;10Pa</a:t>
            </a:r>
            <a:r>
              <a:rPr lang="zh-CN" altLang="en-US" dirty="0">
                <a:solidFill>
                  <a:srgbClr val="FF0000"/>
                </a:solidFill>
              </a:rPr>
              <a:t>做一个分析不均匀分布影响的讨论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变压器模型中</a:t>
            </a:r>
            <a:r>
              <a:rPr lang="en-US" altLang="zh-CN" dirty="0" err="1" smtClean="0"/>
              <a:t>geometry.rplasma</a:t>
            </a:r>
            <a:r>
              <a:rPr lang="zh-CN" altLang="en-US" dirty="0" smtClean="0"/>
              <a:t>对结果影响较大。</a:t>
            </a:r>
            <a:endParaRPr lang="en-US" altLang="zh-CN" dirty="0" smtClean="0"/>
          </a:p>
          <a:p>
            <a:pPr marL="800100" lvl="1" indent="-342900">
              <a:buFontTx/>
              <a:buAutoNum type="arabicPeriod"/>
            </a:pPr>
            <a:r>
              <a:rPr lang="zh-CN" altLang="en-US" dirty="0" smtClean="0"/>
              <a:t>在我的本次计算中使用</a:t>
            </a:r>
            <a:r>
              <a:rPr lang="en-US" altLang="zh-CN" dirty="0" smtClean="0"/>
              <a:t>as-medium</a:t>
            </a:r>
            <a:r>
              <a:rPr lang="zh-CN" altLang="en-US" dirty="0" smtClean="0"/>
              <a:t>的集肤深度表达式，拟使用</a:t>
            </a:r>
            <a:r>
              <a:rPr lang="en-US" altLang="zh-CN" dirty="0" smtClean="0"/>
              <a:t>as-medium-simplified-finite-radius</a:t>
            </a:r>
            <a:r>
              <a:rPr lang="zh-CN" altLang="en-US" dirty="0" smtClean="0"/>
              <a:t>的集肤深度表达式做对比。</a:t>
            </a:r>
            <a:endParaRPr lang="en-US" altLang="zh-CN" dirty="0" smtClean="0"/>
          </a:p>
          <a:p>
            <a:pPr marL="800100" lvl="1" indent="-342900">
              <a:buFontTx/>
              <a:buAutoNum type="arabicPeriod"/>
            </a:pPr>
            <a:r>
              <a:rPr lang="zh-CN" altLang="en-US" dirty="0" smtClean="0"/>
              <a:t>保持变压器模型其他输入不变，假设不同集肤深度输入值，看</a:t>
            </a:r>
            <a:r>
              <a:rPr lang="en-US" altLang="zh-CN" dirty="0" err="1" smtClean="0"/>
              <a:t>Rplasma</a:t>
            </a:r>
            <a:r>
              <a:rPr lang="zh-CN" altLang="en-US" dirty="0" smtClean="0"/>
              <a:t>的变化</a:t>
            </a:r>
            <a:endParaRPr lang="en-US" altLang="zh-CN" dirty="0" smtClean="0"/>
          </a:p>
          <a:p>
            <a:pPr marL="800100" lvl="1" indent="-342900">
              <a:buFontTx/>
              <a:buAutoNum type="arabicPeriod"/>
            </a:pPr>
            <a:r>
              <a:rPr lang="zh-CN" altLang="en-US" dirty="0"/>
              <a:t>根据实验结果</a:t>
            </a:r>
            <a:r>
              <a:rPr lang="zh-CN" altLang="en-US" dirty="0" smtClean="0"/>
              <a:t>，</a:t>
            </a:r>
            <a:r>
              <a:rPr lang="zh-CN" altLang="en-US" dirty="0"/>
              <a:t>通过寻优对</a:t>
            </a:r>
            <a:r>
              <a:rPr lang="en-US" altLang="zh-CN" dirty="0" err="1"/>
              <a:t>geometry.rplasma</a:t>
            </a:r>
            <a:r>
              <a:rPr lang="zh-CN" altLang="en-US" dirty="0"/>
              <a:t>做经验性</a:t>
            </a:r>
            <a:r>
              <a:rPr lang="zh-CN" altLang="en-US" dirty="0" smtClean="0"/>
              <a:t>修正</a:t>
            </a:r>
            <a:r>
              <a:rPr lang="en-US" altLang="zh-CN" dirty="0" smtClean="0"/>
              <a:t>——</a:t>
            </a:r>
            <a:r>
              <a:rPr lang="zh-CN" altLang="en-US" dirty="0"/>
              <a:t>类似于</a:t>
            </a:r>
            <a:r>
              <a:rPr lang="en-US" altLang="zh-CN" dirty="0" err="1"/>
              <a:t>Vahedi</a:t>
            </a:r>
            <a:r>
              <a:rPr lang="zh-CN" altLang="en-US" dirty="0"/>
              <a:t>的初始版本</a:t>
            </a:r>
            <a:r>
              <a:rPr lang="zh-CN" altLang="en-US" dirty="0" smtClean="0"/>
              <a:t>用法。</a:t>
            </a:r>
            <a:r>
              <a:rPr lang="zh-CN" altLang="en-US" dirty="0"/>
              <a:t>以后希望也能通过</a:t>
            </a:r>
            <a:r>
              <a:rPr lang="en-US" altLang="zh-CN" dirty="0"/>
              <a:t>FEM model</a:t>
            </a:r>
            <a:r>
              <a:rPr lang="zh-CN" altLang="en-US" dirty="0"/>
              <a:t>来校正变压器模型。</a:t>
            </a:r>
            <a:endParaRPr lang="en-US" altLang="zh-CN" dirty="0"/>
          </a:p>
          <a:p>
            <a:pPr marL="800100" lvl="1" indent="-342900">
              <a:buFontTx/>
              <a:buAutoNum type="arabicPeriod"/>
            </a:pPr>
            <a:r>
              <a:rPr lang="zh-CN" altLang="en-US" dirty="0" smtClean="0"/>
              <a:t>使用解析电磁模型，找到对应</a:t>
            </a:r>
            <a:r>
              <a:rPr lang="en-US" altLang="zh-CN" dirty="0" smtClean="0"/>
              <a:t>1/e</a:t>
            </a:r>
            <a:r>
              <a:rPr lang="zh-CN" altLang="en-US" dirty="0" smtClean="0"/>
              <a:t>处电场强度的深度，代入变压器模型看效果。如果这个值与</a:t>
            </a:r>
            <a:r>
              <a:rPr lang="en-US" altLang="zh-CN" dirty="0" smtClean="0"/>
              <a:t>as-medium-simplified-finite-radius</a:t>
            </a:r>
            <a:r>
              <a:rPr lang="zh-CN" altLang="en-US" dirty="0"/>
              <a:t>的集肤</a:t>
            </a:r>
            <a:r>
              <a:rPr lang="zh-CN" altLang="en-US" dirty="0" smtClean="0"/>
              <a:t>深度值接近，可能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就是通过解析电磁分析近似得到的</a:t>
            </a:r>
            <a:r>
              <a:rPr lang="en-US" altLang="zh-CN" dirty="0" smtClean="0"/>
              <a:t>as-medium-simplified-finite-radius</a:t>
            </a:r>
            <a:r>
              <a:rPr lang="zh-CN" altLang="en-US" dirty="0" smtClean="0"/>
              <a:t>集</a:t>
            </a:r>
            <a:r>
              <a:rPr lang="zh-CN" altLang="en-US" dirty="0"/>
              <a:t>肤深度</a:t>
            </a:r>
            <a:r>
              <a:rPr lang="zh-CN" altLang="en-US" dirty="0" smtClean="0"/>
              <a:t>表达式。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变压器模型依赖于高电子密度（圆柱导体涡流模型要求集肤深度远小于半径，但大体上集肤深度与</a:t>
            </a:r>
            <a:r>
              <a:rPr lang="en-US" altLang="zh-CN" dirty="0"/>
              <a:t>ne</a:t>
            </a:r>
            <a:r>
              <a:rPr lang="zh-CN" altLang="en-US" dirty="0"/>
              <a:t>正相关，存疑），在当前电子密度下不适用。待用解析电磁模型，</a:t>
            </a:r>
            <a:r>
              <a:rPr lang="en-US" altLang="zh-CN" dirty="0" err="1"/>
              <a:t>ra</a:t>
            </a:r>
            <a:r>
              <a:rPr lang="zh-CN" altLang="en-US" dirty="0"/>
              <a:t>密度，则不需要考虑高密度限制</a:t>
            </a:r>
            <a:r>
              <a:rPr lang="en-US" altLang="zh-CN" dirty="0"/>
              <a:t>/</a:t>
            </a:r>
            <a:r>
              <a:rPr lang="zh-CN" altLang="en-US" dirty="0"/>
              <a:t>小集肤深度限制。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变压器模型中现通过</a:t>
            </a:r>
            <a:r>
              <a:rPr lang="en-US" altLang="zh-CN" dirty="0" err="1"/>
              <a:t>geometry.lplasma</a:t>
            </a:r>
            <a:r>
              <a:rPr lang="en-US" altLang="zh-CN" dirty="0"/>
              <a:t>=</a:t>
            </a:r>
            <a:r>
              <a:rPr lang="en-US" altLang="zh-CN" dirty="0" err="1"/>
              <a:t>plasma.l</a:t>
            </a:r>
            <a:r>
              <a:rPr lang="zh-CN" altLang="en-US" dirty="0"/>
              <a:t>和</a:t>
            </a:r>
            <a:r>
              <a:rPr lang="en-US" altLang="zh-CN" dirty="0" err="1"/>
              <a:t>ne_za</a:t>
            </a:r>
            <a:r>
              <a:rPr lang="zh-CN" altLang="en-US" dirty="0"/>
              <a:t>来考虑有限长度等离子体，并通过长冈因子考虑有限尺寸线圈电感。解析电磁模型是无限长等离子体取一段直接求解电磁场，忽略端部效应。而线圈电磁场在端部衰减，等离子体功率沉积在端部降低，则解析电磁模型拟取</a:t>
            </a:r>
            <a:r>
              <a:rPr lang="en-US" altLang="zh-CN" dirty="0" err="1"/>
              <a:t>geometry.lplasma</a:t>
            </a:r>
            <a:r>
              <a:rPr lang="en-US" altLang="zh-CN" dirty="0"/>
              <a:t>=</a:t>
            </a:r>
            <a:r>
              <a:rPr lang="en-US" altLang="zh-CN" dirty="0" err="1"/>
              <a:t>geometry.lcoil</a:t>
            </a:r>
            <a:r>
              <a:rPr lang="zh-CN" altLang="en-US" dirty="0"/>
              <a:t>和</a:t>
            </a:r>
            <a:r>
              <a:rPr lang="en-US" altLang="zh-CN" dirty="0"/>
              <a:t>ne_z-50~50a</a:t>
            </a:r>
            <a:r>
              <a:rPr lang="zh-CN" altLang="en-US" dirty="0"/>
              <a:t>，超出线圈端部的等离子体中沉积功率部分补偿掉</a:t>
            </a:r>
            <a:r>
              <a:rPr lang="en-US" altLang="zh-CN" dirty="0" err="1"/>
              <a:t>geometry.lcoil</a:t>
            </a:r>
            <a:r>
              <a:rPr lang="zh-CN" altLang="en-US" dirty="0"/>
              <a:t>范围内等离子体端部效应导致的沉积功率减少量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571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3112</Words>
  <Application>Microsoft Office PowerPoint</Application>
  <PresentationFormat>宽屏</PresentationFormat>
  <Paragraphs>210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Peng</dc:creator>
  <cp:lastModifiedBy>Chen Peng</cp:lastModifiedBy>
  <cp:revision>64</cp:revision>
  <dcterms:created xsi:type="dcterms:W3CDTF">2021-04-21T05:01:07Z</dcterms:created>
  <dcterms:modified xsi:type="dcterms:W3CDTF">2021-04-28T05:22:51Z</dcterms:modified>
</cp:coreProperties>
</file>