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59" r:id="rId4"/>
    <p:sldId id="264" r:id="rId5"/>
    <p:sldId id="258" r:id="rId6"/>
    <p:sldId id="263" r:id="rId7"/>
    <p:sldId id="260" r:id="rId8"/>
    <p:sldId id="261" r:id="rId9"/>
    <p:sldId id="268" r:id="rId10"/>
    <p:sldId id="262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观察趋势 210420_test.mat" id="{640A0F0E-7CE2-4CE2-AF20-2F05866B6528}">
          <p14:sldIdLst>
            <p14:sldId id="265"/>
            <p14:sldId id="257"/>
            <p14:sldId id="259"/>
            <p14:sldId id="264"/>
            <p14:sldId id="258"/>
            <p14:sldId id="263"/>
            <p14:sldId id="260"/>
            <p14:sldId id="261"/>
            <p14:sldId id="268"/>
          </p14:sldIdLst>
        </p14:section>
        <p14:section name="210423" id="{D1064E59-EA0B-4966-8C8A-8DDF7B66D16C}">
          <p14:sldIdLst>
            <p14:sldId id="262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3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108F-E5A0-458C-837A-A7E2770CC454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7E9B2-0EB3-4C46-9ADA-A545D1CEC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108F-E5A0-458C-837A-A7E2770CC454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7E9B2-0EB3-4C46-9ADA-A545D1CEC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656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108F-E5A0-458C-837A-A7E2770CC454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7E9B2-0EB3-4C46-9ADA-A545D1CEC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355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108F-E5A0-458C-837A-A7E2770CC454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7E9B2-0EB3-4C46-9ADA-A545D1CEC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896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108F-E5A0-458C-837A-A7E2770CC454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7E9B2-0EB3-4C46-9ADA-A545D1CEC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44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108F-E5A0-458C-837A-A7E2770CC454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7E9B2-0EB3-4C46-9ADA-A545D1CEC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064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108F-E5A0-458C-837A-A7E2770CC454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7E9B2-0EB3-4C46-9ADA-A545D1CEC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290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108F-E5A0-458C-837A-A7E2770CC454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7E9B2-0EB3-4C46-9ADA-A545D1CEC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881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108F-E5A0-458C-837A-A7E2770CC454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7E9B2-0EB3-4C46-9ADA-A545D1CEC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289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108F-E5A0-458C-837A-A7E2770CC454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7E9B2-0EB3-4C46-9ADA-A545D1CEC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221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108F-E5A0-458C-837A-A7E2770CC454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7E9B2-0EB3-4C46-9ADA-A545D1CEC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21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C108F-E5A0-458C-837A-A7E2770CC454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7E9B2-0EB3-4C46-9ADA-A545D1CEC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52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jpg"/><Relationship Id="rId7" Type="http://schemas.openxmlformats.org/officeDocument/2006/relationships/image" Target="../media/image6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24.jpg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Relationship Id="rId9" Type="http://schemas.openxmlformats.org/officeDocument/2006/relationships/image" Target="../media/image23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2958" y="216946"/>
            <a:ext cx="10897535" cy="7571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典型</a:t>
            </a:r>
            <a:r>
              <a:rPr lang="en-US" altLang="zh-CN" dirty="0" smtClean="0"/>
              <a:t>flag</a:t>
            </a:r>
            <a:r>
              <a:rPr lang="zh-CN" altLang="en-US" dirty="0"/>
              <a:t> </a:t>
            </a:r>
            <a:r>
              <a:rPr lang="en-US" altLang="zh-CN" dirty="0" smtClean="0"/>
              <a:t>set</a:t>
            </a:r>
          </a:p>
          <a:p>
            <a:r>
              <a:rPr lang="en-US" altLang="zh-CN" dirty="0" smtClean="0"/>
              <a:t>-----</a:t>
            </a:r>
            <a:r>
              <a:rPr lang="en-US" altLang="zh-CN" dirty="0"/>
              <a:t>20210423_105320-----</a:t>
            </a:r>
          </a:p>
          <a:p>
            <a:endParaRPr lang="en-US" altLang="zh-CN" dirty="0"/>
          </a:p>
          <a:p>
            <a:r>
              <a:rPr lang="en-US" altLang="zh-CN" dirty="0"/>
              <a:t>[INFO] Use input plasma dataset: </a:t>
            </a:r>
            <a:r>
              <a:rPr lang="en-US" altLang="zh-CN" dirty="0" err="1"/>
              <a:t>CHARLIE_raza_sweep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[INFO] Use input ICPs geometry dataset: </a:t>
            </a:r>
            <a:r>
              <a:rPr lang="en-US" altLang="zh-CN" dirty="0" err="1"/>
              <a:t>CHARLIE_base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[INFO] Choose measured-</a:t>
            </a:r>
            <a:r>
              <a:rPr lang="en-US" altLang="zh-CN" dirty="0" err="1"/>
              <a:t>Rmetal</a:t>
            </a:r>
            <a:r>
              <a:rPr lang="en-US" altLang="zh-CN" dirty="0"/>
              <a:t>-</a:t>
            </a:r>
            <a:r>
              <a:rPr lang="en-US" altLang="zh-CN" dirty="0" err="1"/>
              <a:t>woplasma</a:t>
            </a:r>
            <a:r>
              <a:rPr lang="en-US" altLang="zh-CN" dirty="0"/>
              <a:t> as </a:t>
            </a:r>
            <a:r>
              <a:rPr lang="en-US" altLang="zh-CN" dirty="0" err="1"/>
              <a:t>Rloss</a:t>
            </a:r>
            <a:r>
              <a:rPr lang="en-US" altLang="zh-CN" dirty="0"/>
              <a:t> with plasma</a:t>
            </a:r>
          </a:p>
          <a:p>
            <a:r>
              <a:rPr lang="en-US" altLang="zh-CN" dirty="0"/>
              <a:t>[INFO] Use measured-</a:t>
            </a:r>
            <a:r>
              <a:rPr lang="en-US" altLang="zh-CN" dirty="0" err="1"/>
              <a:t>Lcoil</a:t>
            </a:r>
            <a:r>
              <a:rPr lang="en-US" altLang="zh-CN" dirty="0"/>
              <a:t>-</a:t>
            </a:r>
            <a:r>
              <a:rPr lang="en-US" altLang="zh-CN" dirty="0" err="1"/>
              <a:t>woplasma</a:t>
            </a:r>
            <a:r>
              <a:rPr lang="en-US" altLang="zh-CN" dirty="0"/>
              <a:t> as </a:t>
            </a:r>
            <a:r>
              <a:rPr lang="en-US" altLang="zh-CN" dirty="0" err="1"/>
              <a:t>Lcoil</a:t>
            </a:r>
            <a:r>
              <a:rPr lang="en-US" altLang="zh-CN" dirty="0"/>
              <a:t> with plasma</a:t>
            </a:r>
          </a:p>
          <a:p>
            <a:r>
              <a:rPr lang="en-US" altLang="zh-CN" dirty="0"/>
              <a:t>[INFO] Use ICP heating model: </a:t>
            </a:r>
            <a:r>
              <a:rPr lang="en-US" altLang="zh-CN" dirty="0" err="1"/>
              <a:t>Ohmic+stochastic</a:t>
            </a:r>
            <a:r>
              <a:rPr lang="en-US" altLang="zh-CN" dirty="0"/>
              <a:t> heating </a:t>
            </a:r>
          </a:p>
          <a:p>
            <a:r>
              <a:rPr lang="en-US" altLang="zh-CN" dirty="0"/>
              <a:t>[INFO] Use </a:t>
            </a:r>
            <a:r>
              <a:rPr lang="en-US" altLang="zh-CN" dirty="0" err="1"/>
              <a:t>stoc</a:t>
            </a:r>
            <a:r>
              <a:rPr lang="en-US" altLang="zh-CN" dirty="0"/>
              <a:t> model: </a:t>
            </a:r>
            <a:r>
              <a:rPr lang="en-US" altLang="zh-CN" dirty="0" err="1"/>
              <a:t>Cazzador</a:t>
            </a:r>
            <a:r>
              <a:rPr lang="en-US" altLang="zh-CN" dirty="0"/>
              <a:t>-fit</a:t>
            </a:r>
          </a:p>
          <a:p>
            <a:r>
              <a:rPr lang="en-US" altLang="zh-CN" dirty="0"/>
              <a:t>[WARN] </a:t>
            </a:r>
            <a:r>
              <a:rPr lang="zh-CN" altLang="en-US" dirty="0"/>
              <a:t>存在</a:t>
            </a:r>
            <a:r>
              <a:rPr lang="el-GR" altLang="zh-CN" dirty="0"/>
              <a:t>δ&gt;≈</a:t>
            </a:r>
            <a:r>
              <a:rPr lang="en-US" altLang="zh-CN" dirty="0"/>
              <a:t>R </a:t>
            </a:r>
            <a:r>
              <a:rPr lang="zh-CN" altLang="en-US" dirty="0"/>
              <a:t>，电磁波穿透等离子体，电场基本均匀</a:t>
            </a:r>
            <a:r>
              <a:rPr lang="en-US" altLang="zh-CN" dirty="0"/>
              <a:t>,</a:t>
            </a:r>
            <a:r>
              <a:rPr lang="zh-CN" altLang="en-US" dirty="0"/>
              <a:t>集肤深度概念不适用</a:t>
            </a:r>
          </a:p>
          <a:p>
            <a:r>
              <a:rPr lang="en-US" altLang="zh-CN" dirty="0"/>
              <a:t>[WARN] </a:t>
            </a:r>
            <a:r>
              <a:rPr lang="el-GR" altLang="zh-CN" dirty="0"/>
              <a:t>δ&gt;≈</a:t>
            </a:r>
            <a:r>
              <a:rPr lang="en-US" altLang="zh-CN" dirty="0"/>
              <a:t>R</a:t>
            </a:r>
            <a:r>
              <a:rPr lang="zh-CN" altLang="en-US" dirty="0"/>
              <a:t>的元素的索引</a:t>
            </a:r>
          </a:p>
          <a:p>
            <a:r>
              <a:rPr lang="zh-CN" altLang="en-US" dirty="0"/>
              <a:t>     </a:t>
            </a:r>
            <a:r>
              <a:rPr lang="en-US" altLang="zh-CN" dirty="0"/>
              <a:t>1     2     3     4     5     6     7     8     9    10    11    12</a:t>
            </a:r>
          </a:p>
          <a:p>
            <a:endParaRPr lang="en-US" altLang="zh-CN" dirty="0"/>
          </a:p>
          <a:p>
            <a:r>
              <a:rPr lang="en-US" altLang="zh-CN" dirty="0"/>
              <a:t>[</a:t>
            </a:r>
            <a:r>
              <a:rPr lang="zh-CN" altLang="en-US" dirty="0"/>
              <a:t>警告</a:t>
            </a:r>
            <a:r>
              <a:rPr lang="en-US" altLang="zh-CN" dirty="0"/>
              <a:t>: </a:t>
            </a:r>
            <a:r>
              <a:rPr lang="zh-CN" altLang="en-US" dirty="0"/>
              <a:t>随机加热模型计算 有</a:t>
            </a:r>
            <a:r>
              <a:rPr lang="en-US" altLang="zh-CN" dirty="0"/>
              <a:t>bug] </a:t>
            </a:r>
          </a:p>
          <a:p>
            <a:r>
              <a:rPr lang="en-US" altLang="zh-CN" dirty="0" smtClean="0"/>
              <a:t>[</a:t>
            </a:r>
            <a:r>
              <a:rPr lang="en-US" altLang="zh-CN" dirty="0"/>
              <a:t/>
            </a:r>
            <a:r>
              <a:rPr lang="zh-CN" altLang="en-US" dirty="0"/>
              <a:t>警告</a:t>
            </a:r>
            <a:r>
              <a:rPr lang="en-US" altLang="zh-CN" dirty="0"/>
              <a:t>: </a:t>
            </a:r>
            <a:r>
              <a:rPr lang="zh-CN" altLang="en-US" dirty="0"/>
              <a:t>假设电场指数衰减规律 有</a:t>
            </a:r>
            <a:r>
              <a:rPr lang="en-US" altLang="zh-CN" dirty="0"/>
              <a:t>bug] </a:t>
            </a:r>
          </a:p>
          <a:p>
            <a:r>
              <a:rPr lang="en-US" altLang="zh-CN" dirty="0" smtClean="0"/>
              <a:t>[</a:t>
            </a:r>
            <a:r>
              <a:rPr lang="en-US" altLang="zh-CN" dirty="0"/>
              <a:t>INFO] Results from plasma model.</a:t>
            </a:r>
          </a:p>
          <a:p>
            <a:r>
              <a:rPr lang="zh-CN" altLang="en-US" dirty="0"/>
              <a:t>等离子体参数</a:t>
            </a:r>
          </a:p>
          <a:p>
            <a:r>
              <a:rPr lang="en-US" altLang="zh-CN" dirty="0"/>
              <a:t>ne = 3.7e+16 ~ 2.0e+17 m^-3 , </a:t>
            </a:r>
            <a:r>
              <a:rPr lang="en-US" altLang="zh-CN" dirty="0" err="1"/>
              <a:t>Te</a:t>
            </a:r>
            <a:r>
              <a:rPr lang="en-US" altLang="zh-CN" dirty="0"/>
              <a:t> = 2.1 ~ 5.5 eV</a:t>
            </a:r>
          </a:p>
          <a:p>
            <a:r>
              <a:rPr lang="en-US" altLang="zh-CN" dirty="0"/>
              <a:t>f = 1.00e+06 ~ 4.00e+06 Hz, p = 0.3 ~ 10.0 Pa, </a:t>
            </a:r>
            <a:r>
              <a:rPr lang="en-US" altLang="zh-CN" dirty="0" err="1"/>
              <a:t>Tg</a:t>
            </a:r>
            <a:r>
              <a:rPr lang="en-US" altLang="zh-CN" dirty="0"/>
              <a:t> = 501.2 ~ 697.2 K, ng = 4.34e+19 ~ 1.04e+21 m^-3</a:t>
            </a:r>
          </a:p>
          <a:p>
            <a:r>
              <a:rPr lang="zh-CN" altLang="en-US" dirty="0"/>
              <a:t>特征频率</a:t>
            </a:r>
          </a:p>
          <a:p>
            <a:r>
              <a:rPr lang="el-GR" altLang="zh-CN" dirty="0"/>
              <a:t>ω_</a:t>
            </a:r>
            <a:r>
              <a:rPr lang="en-US" altLang="zh-CN" dirty="0"/>
              <a:t>RF = 6.28e+06 ~ 2.51e+07 rad/s, </a:t>
            </a:r>
            <a:r>
              <a:rPr lang="el-GR" altLang="zh-CN" dirty="0"/>
              <a:t>ω_</a:t>
            </a:r>
            <a:r>
              <a:rPr lang="en-US" altLang="zh-CN" dirty="0" err="1"/>
              <a:t>pe</a:t>
            </a:r>
            <a:r>
              <a:rPr lang="en-US" altLang="zh-CN" dirty="0"/>
              <a:t> = 1.09e+10 ~ 2.51e+10 rad/s, </a:t>
            </a:r>
            <a:r>
              <a:rPr lang="el-GR" altLang="zh-CN" dirty="0"/>
              <a:t>ω_</a:t>
            </a:r>
            <a:r>
              <a:rPr lang="en-US" altLang="zh-CN" dirty="0"/>
              <a:t>pi = 2.55e+08 ~ 5.85e+08 rad/s</a:t>
            </a:r>
          </a:p>
          <a:p>
            <a:r>
              <a:rPr lang="zh-CN" altLang="en-US" dirty="0"/>
              <a:t>特征时间</a:t>
            </a:r>
          </a:p>
          <a:p>
            <a:r>
              <a:rPr lang="en-US" altLang="zh-CN" dirty="0"/>
              <a:t>RF</a:t>
            </a:r>
            <a:r>
              <a:rPr lang="zh-CN" altLang="en-US" dirty="0"/>
              <a:t>周期</a:t>
            </a:r>
            <a:r>
              <a:rPr lang="en-US" altLang="zh-CN" dirty="0"/>
              <a:t>T = 2.50e-07 ~ 1.00e-06 s</a:t>
            </a:r>
          </a:p>
          <a:p>
            <a:r>
              <a:rPr lang="en-US" altLang="zh-CN" dirty="0"/>
              <a:t>[INFO] Use electric model: transformer-base</a:t>
            </a:r>
          </a:p>
          <a:p>
            <a:r>
              <a:rPr lang="en-US" altLang="zh-CN" dirty="0"/>
              <a:t>[INFO] Results from electric model.</a:t>
            </a:r>
          </a:p>
          <a:p>
            <a:endParaRPr lang="en-US" altLang="zh-CN" dirty="0"/>
          </a:p>
          <a:p>
            <a:r>
              <a:rPr lang="en-US" altLang="zh-CN" dirty="0"/>
              <a:t>-----END 20210423_105320-----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41495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02037" y="283139"/>
            <a:ext cx="11662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CHARLIE_raza_sweep20210415.mat   </a:t>
            </a:r>
            <a:r>
              <a:rPr lang="zh-CN" altLang="en-US" dirty="0" smtClean="0"/>
              <a:t>电模型分析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81020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4025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902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26460" y="2003898"/>
            <a:ext cx="9565330" cy="6771769"/>
            <a:chOff x="97277" y="1517515"/>
            <a:chExt cx="12220981" cy="849356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277" y="1703646"/>
              <a:ext cx="9542834" cy="8307434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7372" y="2317976"/>
              <a:ext cx="7580886" cy="5159655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21468" y="1517515"/>
              <a:ext cx="3838081" cy="533352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138157" y="2178995"/>
              <a:ext cx="5700406" cy="3998067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372958" y="216946"/>
            <a:ext cx="50513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CHARLIE_raza_sweep20210415.mat  </a:t>
            </a:r>
            <a:r>
              <a:rPr lang="zh-CN" altLang="en-US" dirty="0" smtClean="0"/>
              <a:t>输入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ne</a:t>
            </a:r>
            <a:r>
              <a:rPr lang="zh-CN" altLang="en-US" dirty="0" smtClean="0">
                <a:solidFill>
                  <a:srgbClr val="FF0000"/>
                </a:solidFill>
              </a:rPr>
              <a:t>由</a:t>
            </a:r>
            <a:r>
              <a:rPr lang="en-US" altLang="zh-CN" dirty="0" smtClean="0">
                <a:solidFill>
                  <a:srgbClr val="FF0000"/>
                </a:solidFill>
              </a:rPr>
              <a:t>r10_za</a:t>
            </a:r>
            <a:r>
              <a:rPr lang="zh-CN" altLang="en-US" dirty="0" smtClean="0">
                <a:solidFill>
                  <a:srgbClr val="FF0000"/>
                </a:solidFill>
              </a:rPr>
              <a:t>变换到</a:t>
            </a:r>
            <a:r>
              <a:rPr lang="en-US" altLang="zh-CN" dirty="0" err="1" smtClean="0">
                <a:solidFill>
                  <a:srgbClr val="FF0000"/>
                </a:solidFill>
              </a:rPr>
              <a:t>ra_za</a:t>
            </a:r>
            <a:r>
              <a:rPr lang="zh-CN" altLang="en-US" dirty="0" smtClean="0">
                <a:solidFill>
                  <a:srgbClr val="FF0000"/>
                </a:solidFill>
              </a:rPr>
              <a:t>，减小约一半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Te</a:t>
            </a:r>
            <a:r>
              <a:rPr lang="zh-CN" altLang="en-US" dirty="0" smtClean="0"/>
              <a:t>未变换</a:t>
            </a:r>
            <a:endParaRPr lang="en-US" altLang="zh-CN" dirty="0" smtClean="0"/>
          </a:p>
          <a:p>
            <a:r>
              <a:rPr lang="en-US" altLang="zh-CN" dirty="0" err="1"/>
              <a:t>Rloss</a:t>
            </a:r>
            <a:r>
              <a:rPr lang="zh-CN" altLang="en-US" dirty="0"/>
              <a:t>和</a:t>
            </a:r>
            <a:r>
              <a:rPr lang="en-US" altLang="zh-CN" dirty="0" err="1"/>
              <a:t>Irms</a:t>
            </a:r>
            <a:r>
              <a:rPr lang="zh-CN" altLang="en-US" dirty="0"/>
              <a:t>未变换</a:t>
            </a:r>
            <a:endParaRPr lang="en-US" altLang="zh-CN" dirty="0"/>
          </a:p>
          <a:p>
            <a:endParaRPr lang="en-US" altLang="zh-CN" dirty="0" smtClean="0"/>
          </a:p>
        </p:txBody>
      </p:sp>
      <p:grpSp>
        <p:nvGrpSpPr>
          <p:cNvPr id="9" name="组合 8"/>
          <p:cNvGrpSpPr/>
          <p:nvPr/>
        </p:nvGrpSpPr>
        <p:grpSpPr>
          <a:xfrm>
            <a:off x="7850220" y="-77821"/>
            <a:ext cx="4219169" cy="3733698"/>
            <a:chOff x="2175145" y="873005"/>
            <a:chExt cx="7258050" cy="5895723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5145" y="1120403"/>
              <a:ext cx="7258050" cy="5648325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26466" y="873005"/>
              <a:ext cx="2976663" cy="489826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700410" y="873005"/>
              <a:ext cx="2859931" cy="48920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2467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2037" y="283139"/>
            <a:ext cx="116629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CHARLIE_raza_sweep20210415.mat</a:t>
            </a:r>
            <a:r>
              <a:rPr lang="zh-CN" altLang="en-US" dirty="0" smtClean="0"/>
              <a:t>等体模型适用性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my.wave_analysis</a:t>
            </a:r>
            <a:r>
              <a:rPr lang="en-US" altLang="zh-CN" dirty="0" smtClean="0"/>
              <a:t>(for medium)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my.get_skin_depth</a:t>
            </a:r>
            <a:r>
              <a:rPr lang="en-US" altLang="zh-CN" dirty="0" smtClean="0"/>
              <a:t>(for good conductor)</a:t>
            </a:r>
            <a:r>
              <a:rPr lang="zh-CN" altLang="en-US" dirty="0" smtClean="0"/>
              <a:t>对集肤深度做了验算，</a:t>
            </a:r>
            <a:r>
              <a:rPr lang="en-US" altLang="zh-CN" dirty="0" smtClean="0"/>
              <a:t>ok</a:t>
            </a:r>
            <a:r>
              <a:rPr lang="zh-CN" altLang="en-US" dirty="0" smtClean="0"/>
              <a:t>。对于所有点，</a:t>
            </a:r>
            <a:r>
              <a:rPr lang="el-GR" altLang="zh-CN" dirty="0"/>
              <a:t>δ&gt;≈</a:t>
            </a:r>
            <a:r>
              <a:rPr lang="en-US" altLang="zh-CN" dirty="0" smtClean="0"/>
              <a:t>R</a:t>
            </a:r>
            <a:r>
              <a:rPr lang="zh-CN" altLang="en-US" dirty="0" smtClean="0"/>
              <a:t>，电场指数衰减规律不适用，</a:t>
            </a:r>
            <a:r>
              <a:rPr lang="zh-CN" altLang="en-US" dirty="0"/>
              <a:t>现有随机加热</a:t>
            </a:r>
            <a:r>
              <a:rPr lang="zh-CN" altLang="en-US" dirty="0" smtClean="0"/>
              <a:t>模型不太适用。具体地，</a:t>
            </a:r>
            <a:r>
              <a:rPr lang="en-US" altLang="zh-CN" dirty="0" smtClean="0"/>
              <a:t>1MHz</a:t>
            </a:r>
            <a:r>
              <a:rPr lang="zh-CN" altLang="en-US" dirty="0" smtClean="0"/>
              <a:t>时</a:t>
            </a:r>
            <a:r>
              <a:rPr lang="en-US" altLang="zh-CN" dirty="0" smtClean="0"/>
              <a:t>δ</a:t>
            </a:r>
            <a:r>
              <a:rPr lang="zh-CN" altLang="en-US" dirty="0" smtClean="0"/>
              <a:t>≥</a:t>
            </a:r>
            <a:r>
              <a:rPr lang="en-US" altLang="zh-CN" dirty="0" smtClean="0"/>
              <a:t>r</a:t>
            </a:r>
            <a:r>
              <a:rPr lang="zh-CN" altLang="en-US" dirty="0" smtClean="0"/>
              <a:t>，集肤深度概念不可用。</a:t>
            </a:r>
            <a:r>
              <a:rPr lang="en-US" altLang="zh-CN" dirty="0" smtClean="0"/>
              <a:t>4MHz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 δ</a:t>
            </a:r>
            <a:r>
              <a:rPr lang="zh-CN" altLang="en-US" dirty="0" smtClean="0"/>
              <a:t>约为</a:t>
            </a:r>
            <a:r>
              <a:rPr lang="en-US" altLang="zh-CN" dirty="0" smtClean="0"/>
              <a:t>0.5~0.8r</a:t>
            </a:r>
            <a:r>
              <a:rPr lang="zh-CN" altLang="en-US" dirty="0" smtClean="0"/>
              <a:t>，相较于</a:t>
            </a:r>
            <a:r>
              <a:rPr lang="en-US" altLang="zh-CN" dirty="0" smtClean="0"/>
              <a:t>1MHz</a:t>
            </a:r>
            <a:r>
              <a:rPr lang="zh-CN" altLang="en-US" dirty="0" smtClean="0"/>
              <a:t>而言集肤深度概念可用。因此，</a:t>
            </a:r>
            <a:r>
              <a:rPr lang="zh-CN" altLang="en-US" dirty="0" smtClean="0">
                <a:solidFill>
                  <a:srgbClr val="FF0000"/>
                </a:solidFill>
              </a:rPr>
              <a:t>如果考虑随机加热，最好以</a:t>
            </a:r>
            <a:r>
              <a:rPr lang="en-US" altLang="zh-CN" dirty="0" smtClean="0">
                <a:solidFill>
                  <a:srgbClr val="FF0000"/>
                </a:solidFill>
              </a:rPr>
              <a:t>4MHz</a:t>
            </a:r>
            <a:r>
              <a:rPr lang="zh-CN" altLang="en-US" dirty="0" smtClean="0">
                <a:solidFill>
                  <a:srgbClr val="FF0000"/>
                </a:solidFill>
              </a:rPr>
              <a:t>为主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波长远大于</a:t>
            </a:r>
            <a:r>
              <a:rPr lang="en-US" altLang="zh-CN" dirty="0" smtClean="0"/>
              <a:t>r</a:t>
            </a:r>
            <a:r>
              <a:rPr lang="zh-CN" altLang="en-US" dirty="0" smtClean="0"/>
              <a:t>，可忽略分布参数效应。但由于集肤深度问题，变压器模型并不适用，</a:t>
            </a:r>
            <a:r>
              <a:rPr lang="zh-CN" altLang="en-US" dirty="0" smtClean="0">
                <a:solidFill>
                  <a:srgbClr val="FF0000"/>
                </a:solidFill>
              </a:rPr>
              <a:t>考虑使用线圈长度的解析电磁模型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en-US" altLang="zh-CN" dirty="0" smtClean="0"/>
          </a:p>
        </p:txBody>
      </p:sp>
      <p:grpSp>
        <p:nvGrpSpPr>
          <p:cNvPr id="10" name="组合 9"/>
          <p:cNvGrpSpPr/>
          <p:nvPr/>
        </p:nvGrpSpPr>
        <p:grpSpPr>
          <a:xfrm>
            <a:off x="2978870" y="3319577"/>
            <a:ext cx="4869468" cy="3425301"/>
            <a:chOff x="0" y="2716111"/>
            <a:chExt cx="3917361" cy="248143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716111"/>
              <a:ext cx="3917361" cy="2481430"/>
            </a:xfrm>
            <a:prstGeom prst="rect">
              <a:avLst/>
            </a:prstGeom>
          </p:spPr>
        </p:pic>
        <p:cxnSp>
          <p:nvCxnSpPr>
            <p:cNvPr id="8" name="直接连接符 7"/>
            <p:cNvCxnSpPr/>
            <p:nvPr/>
          </p:nvCxnSpPr>
          <p:spPr>
            <a:xfrm>
              <a:off x="616310" y="4232819"/>
              <a:ext cx="2621774" cy="0"/>
            </a:xfrm>
            <a:prstGeom prst="line">
              <a:avLst/>
            </a:prstGeom>
            <a:ln w="19050">
              <a:solidFill>
                <a:srgbClr val="0070C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6031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913" y="2806831"/>
            <a:ext cx="4898393" cy="366969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02037" y="283139"/>
            <a:ext cx="11662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CHARLIE_raza_sweep20210415.mat</a:t>
            </a:r>
            <a:r>
              <a:rPr lang="zh-CN" altLang="en-US" dirty="0" smtClean="0"/>
              <a:t>等体模型适用性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 smtClean="0"/>
              <a:t>虽然</a:t>
            </a:r>
            <a:r>
              <a:rPr lang="en-US" altLang="zh-CN" dirty="0" err="1" smtClean="0"/>
              <a:t>omega_pi</a:t>
            </a:r>
            <a:r>
              <a:rPr lang="en-US" altLang="zh-CN" dirty="0" smtClean="0"/>
              <a:t>&gt;&gt;</a:t>
            </a:r>
            <a:r>
              <a:rPr lang="en-US" altLang="zh-CN" dirty="0" err="1" smtClean="0"/>
              <a:t>omega_RF</a:t>
            </a:r>
            <a:r>
              <a:rPr lang="zh-CN" altLang="en-US" dirty="0" smtClean="0"/>
              <a:t>，但</a:t>
            </a:r>
            <a:r>
              <a:rPr lang="en-US" altLang="zh-CN" dirty="0" err="1" smtClean="0"/>
              <a:t>omega_pi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omega_pe</a:t>
            </a:r>
            <a:r>
              <a:rPr lang="zh-CN" altLang="en-US" dirty="0" smtClean="0"/>
              <a:t>，因此暂时忽略离子动力学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58780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5181948" y="2966936"/>
            <a:ext cx="7501335" cy="5948839"/>
            <a:chOff x="1729123" y="1498060"/>
            <a:chExt cx="8264325" cy="6926093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9123" y="1663430"/>
              <a:ext cx="8264325" cy="6760723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270376" y="1498060"/>
              <a:ext cx="3955327" cy="529462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486988" y="1498060"/>
              <a:ext cx="3955327" cy="529462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6783" y="-267510"/>
            <a:ext cx="3149973" cy="3696510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8346332" y="-141051"/>
            <a:ext cx="3738664" cy="3107987"/>
            <a:chOff x="2563396" y="800846"/>
            <a:chExt cx="7284071" cy="605715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CBEDCC"/>
                </a:clrFrom>
                <a:clrTo>
                  <a:srgbClr val="CBEDCC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563396" y="1016574"/>
              <a:ext cx="7284071" cy="5841426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32095" y="800846"/>
              <a:ext cx="2462304" cy="4763761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358964" y="800846"/>
              <a:ext cx="2480235" cy="4757784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57296" y="104029"/>
            <a:ext cx="5124652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CHARLIE_raza_sweep20210415.mat </a:t>
            </a:r>
            <a:r>
              <a:rPr lang="zh-CN" altLang="en-US" dirty="0" smtClean="0"/>
              <a:t>等体模型结果</a:t>
            </a:r>
            <a:endParaRPr lang="en-US" altLang="zh-CN" dirty="0" smtClean="0"/>
          </a:p>
          <a:p>
            <a:r>
              <a:rPr lang="zh-CN" altLang="en-US" dirty="0" smtClean="0"/>
              <a:t>本代码使用</a:t>
            </a:r>
            <a:r>
              <a:rPr lang="en-US" altLang="zh-CN" dirty="0" err="1" smtClean="0"/>
              <a:t>Cazzador</a:t>
            </a:r>
            <a:r>
              <a:rPr lang="en-US" altLang="zh-CN" dirty="0" smtClean="0"/>
              <a:t>-fit </a:t>
            </a:r>
            <a:r>
              <a:rPr lang="en-US" altLang="zh-CN" dirty="0" err="1" smtClean="0"/>
              <a:t>stoc</a:t>
            </a:r>
            <a:r>
              <a:rPr lang="en-US" altLang="zh-CN" dirty="0" smtClean="0"/>
              <a:t> model</a:t>
            </a:r>
            <a:r>
              <a:rPr lang="zh-CN" altLang="en-US" dirty="0" smtClean="0"/>
              <a:t>，且变换</a:t>
            </a:r>
            <a:r>
              <a:rPr lang="en-US" altLang="zh-CN" dirty="0" smtClean="0"/>
              <a:t>ne</a:t>
            </a:r>
          </a:p>
          <a:p>
            <a:r>
              <a:rPr lang="en-US" altLang="zh-CN" dirty="0" err="1" smtClean="0"/>
              <a:t>Rauner</a:t>
            </a:r>
            <a:r>
              <a:rPr lang="zh-CN" altLang="en-US" dirty="0" smtClean="0"/>
              <a:t>使用简化版</a:t>
            </a:r>
            <a:r>
              <a:rPr lang="en-US" altLang="zh-CN" dirty="0" err="1" smtClean="0"/>
              <a:t>Vahedi</a:t>
            </a:r>
            <a:r>
              <a:rPr lang="en-US" altLang="zh-CN" dirty="0" smtClean="0"/>
              <a:t>-simplify model</a:t>
            </a:r>
            <a:r>
              <a:rPr lang="zh-CN" altLang="en-US" dirty="0" smtClean="0"/>
              <a:t>，原始</a:t>
            </a:r>
            <a:r>
              <a:rPr lang="en-US" altLang="zh-CN" dirty="0" smtClean="0"/>
              <a:t>ne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1MHz</a:t>
            </a:r>
            <a:r>
              <a:rPr lang="zh-CN" altLang="en-US" dirty="0" smtClean="0"/>
              <a:t>下</a:t>
            </a:r>
            <a:r>
              <a:rPr lang="en-US" altLang="zh-CN" dirty="0" err="1" smtClean="0"/>
              <a:t>Rauner</a:t>
            </a:r>
            <a:r>
              <a:rPr lang="zh-CN" altLang="en-US" dirty="0" smtClean="0"/>
              <a:t>与本代码计算得到的</a:t>
            </a:r>
            <a:r>
              <a:rPr lang="en-US" altLang="zh-CN" dirty="0" smtClean="0"/>
              <a:t>nu</a:t>
            </a:r>
            <a:r>
              <a:rPr lang="zh-CN" altLang="en-US" dirty="0" smtClean="0"/>
              <a:t>基本一样；</a:t>
            </a:r>
            <a:r>
              <a:rPr lang="en-US" altLang="zh-CN" dirty="0" smtClean="0"/>
              <a:t>4MHz</a:t>
            </a:r>
            <a:r>
              <a:rPr lang="zh-CN" altLang="en-US" dirty="0" smtClean="0"/>
              <a:t>下</a:t>
            </a:r>
            <a:r>
              <a:rPr lang="en-US" altLang="zh-CN" dirty="0" err="1" smtClean="0"/>
              <a:t>ν_st</a:t>
            </a:r>
            <a:r>
              <a:rPr lang="zh-CN" altLang="en-US" dirty="0" smtClean="0"/>
              <a:t>差异比较大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* 同样使用</a:t>
            </a:r>
            <a:r>
              <a:rPr lang="en-US" altLang="zh-CN" dirty="0" err="1" smtClean="0">
                <a:solidFill>
                  <a:schemeClr val="bg1">
                    <a:lumMod val="65000"/>
                  </a:schemeClr>
                </a:solidFill>
              </a:rPr>
              <a:t>Vahedi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-simplify model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，使用相同输入参数时，据 </a:t>
            </a:r>
            <a:r>
              <a:rPr lang="en-US" altLang="zh-CN" dirty="0" err="1" smtClean="0">
                <a:solidFill>
                  <a:schemeClr val="bg1">
                    <a:lumMod val="65000"/>
                  </a:schemeClr>
                </a:solidFill>
              </a:rPr>
              <a:t>test_ICP_heating_model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 / test_nu_2019Raunera(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右图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，</a:t>
            </a:r>
            <a:r>
              <a:rPr lang="en-US" altLang="zh-CN" dirty="0" err="1" smtClean="0">
                <a:solidFill>
                  <a:schemeClr val="bg1">
                    <a:lumMod val="65000"/>
                  </a:schemeClr>
                </a:solidFill>
              </a:rPr>
              <a:t>Rauner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与本代码计算得到的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nu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基本一样，本代码的</a:t>
            </a:r>
            <a:r>
              <a:rPr lang="en-US" altLang="zh-CN" dirty="0" err="1" smtClean="0">
                <a:solidFill>
                  <a:schemeClr val="bg1">
                    <a:lumMod val="65000"/>
                  </a:schemeClr>
                </a:solidFill>
              </a:rPr>
              <a:t>nu_st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略高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待测试</a:t>
            </a:r>
            <a:r>
              <a:rPr lang="en-US" altLang="zh-CN" dirty="0" err="1" smtClean="0">
                <a:solidFill>
                  <a:schemeClr val="bg1">
                    <a:lumMod val="65000"/>
                  </a:schemeClr>
                </a:solidFill>
              </a:rPr>
              <a:t>Vahedi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-simplify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比较</a:t>
            </a:r>
            <a:r>
              <a:rPr lang="en-US" altLang="zh-CN" dirty="0" err="1" smtClean="0"/>
              <a:t>nu_st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nu_m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1MHz</a:t>
            </a:r>
            <a:r>
              <a:rPr lang="zh-CN" altLang="en-US" dirty="0" smtClean="0"/>
              <a:t>下</a:t>
            </a:r>
            <a:r>
              <a:rPr lang="en-US" altLang="zh-CN" dirty="0" err="1" smtClean="0"/>
              <a:t>nu_st</a:t>
            </a:r>
            <a:r>
              <a:rPr lang="zh-CN" altLang="en-US" dirty="0" smtClean="0"/>
              <a:t>约为</a:t>
            </a:r>
            <a:r>
              <a:rPr lang="en-US" altLang="zh-CN" dirty="0" smtClean="0"/>
              <a:t>8e6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4MHz</a:t>
            </a:r>
            <a:r>
              <a:rPr lang="zh-CN" altLang="en-US" dirty="0" smtClean="0"/>
              <a:t>下</a:t>
            </a:r>
            <a:r>
              <a:rPr lang="en-US" altLang="zh-CN" dirty="0" err="1" smtClean="0"/>
              <a:t>nu_st</a:t>
            </a:r>
            <a:r>
              <a:rPr lang="zh-CN" altLang="en-US" dirty="0"/>
              <a:t>约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1.2e7</a:t>
            </a:r>
            <a:r>
              <a:rPr lang="zh-CN" altLang="en-US" dirty="0" smtClean="0"/>
              <a:t>，现有</a:t>
            </a:r>
            <a:r>
              <a:rPr lang="en-US" altLang="zh-CN" dirty="0" err="1" smtClean="0"/>
              <a:t>stoc</a:t>
            </a:r>
            <a:r>
              <a:rPr lang="zh-CN" altLang="en-US" dirty="0" smtClean="0"/>
              <a:t>模型中</a:t>
            </a:r>
            <a:r>
              <a:rPr lang="en-US" altLang="zh-CN" dirty="0" err="1" smtClean="0"/>
              <a:t>nu_st</a:t>
            </a:r>
            <a:r>
              <a:rPr lang="zh-CN" altLang="en-US" dirty="0" smtClean="0"/>
              <a:t>基本不随气压变化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虽然</a:t>
            </a:r>
            <a:r>
              <a:rPr lang="en-US" altLang="zh-CN" dirty="0" smtClean="0"/>
              <a:t>ne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r10za</a:t>
            </a:r>
            <a:r>
              <a:rPr lang="zh-CN" altLang="en-US" dirty="0" smtClean="0"/>
              <a:t>）会从</a:t>
            </a:r>
            <a:r>
              <a:rPr lang="en-US" altLang="zh-CN" dirty="0" smtClean="0"/>
              <a:t>6e16</a:t>
            </a:r>
            <a:r>
              <a:rPr lang="zh-CN" altLang="en-US" dirty="0" smtClean="0"/>
              <a:t>变到</a:t>
            </a:r>
            <a:r>
              <a:rPr lang="en-US" altLang="zh-CN" dirty="0" smtClean="0"/>
              <a:t>2e17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0.3Pa</a:t>
            </a:r>
            <a:r>
              <a:rPr lang="zh-CN" altLang="en-US" dirty="0" smtClean="0"/>
              <a:t>时</a:t>
            </a:r>
            <a:r>
              <a:rPr lang="en-US" altLang="zh-CN" dirty="0" err="1" smtClean="0"/>
              <a:t>nu_m</a:t>
            </a:r>
            <a:r>
              <a:rPr lang="zh-CN" altLang="en-US" dirty="0" smtClean="0"/>
              <a:t>约为</a:t>
            </a:r>
            <a:r>
              <a:rPr lang="en-US" altLang="zh-CN" dirty="0" smtClean="0"/>
              <a:t>5e6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10Pa</a:t>
            </a:r>
            <a:r>
              <a:rPr lang="zh-CN" altLang="en-US" dirty="0" smtClean="0"/>
              <a:t>时</a:t>
            </a:r>
            <a:r>
              <a:rPr lang="en-US" altLang="zh-CN" dirty="0" err="1" smtClean="0"/>
              <a:t>nu_m</a:t>
            </a:r>
            <a:r>
              <a:rPr lang="zh-CN" altLang="en-US" dirty="0" smtClean="0"/>
              <a:t>约为</a:t>
            </a:r>
            <a:r>
              <a:rPr lang="en-US" altLang="zh-CN" dirty="0" smtClean="0"/>
              <a:t>1.2e8</a:t>
            </a:r>
            <a:r>
              <a:rPr lang="zh-CN" altLang="en-US" dirty="0" smtClean="0"/>
              <a:t>，随</a:t>
            </a:r>
            <a:r>
              <a:rPr lang="en-US" altLang="zh-CN" dirty="0" smtClean="0"/>
              <a:t>p</a:t>
            </a:r>
            <a:r>
              <a:rPr lang="zh-CN" altLang="en-US" dirty="0" smtClean="0"/>
              <a:t>显著变化，与</a:t>
            </a:r>
            <a:r>
              <a:rPr lang="en-US" altLang="zh-CN" dirty="0" smtClean="0"/>
              <a:t>f</a:t>
            </a:r>
            <a:r>
              <a:rPr lang="zh-CN" altLang="en-US" dirty="0" smtClean="0"/>
              <a:t>无关。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0.3Pa</a:t>
            </a:r>
            <a:r>
              <a:rPr lang="zh-CN" altLang="en-US" dirty="0" smtClean="0"/>
              <a:t>时，</a:t>
            </a:r>
            <a:r>
              <a:rPr lang="en-US" altLang="zh-CN" dirty="0" err="1" smtClean="0"/>
              <a:t>nu_m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nu_st</a:t>
            </a:r>
            <a:r>
              <a:rPr lang="en-US" altLang="zh-CN" dirty="0" smtClean="0"/>
              <a:t>&lt;10*</a:t>
            </a:r>
            <a:r>
              <a:rPr lang="en-US" altLang="zh-CN" dirty="0" err="1" smtClean="0"/>
              <a:t>nu_m</a:t>
            </a:r>
            <a:r>
              <a:rPr lang="zh-CN" altLang="en-US" dirty="0" smtClean="0"/>
              <a:t>，随机加热影响更大但欧姆加热不可忽略；</a:t>
            </a:r>
            <a:r>
              <a:rPr lang="en-US" altLang="zh-CN" dirty="0" smtClean="0"/>
              <a:t>10Pa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1/4MHz</a:t>
            </a:r>
            <a:r>
              <a:rPr lang="zh-CN" altLang="en-US" dirty="0" smtClean="0"/>
              <a:t>均满足</a:t>
            </a:r>
            <a:r>
              <a:rPr lang="en-US" altLang="zh-CN" dirty="0" err="1" smtClean="0"/>
              <a:t>nu_m</a:t>
            </a:r>
            <a:r>
              <a:rPr lang="en-US" altLang="zh-CN" dirty="0" smtClean="0"/>
              <a:t>&gt;10*</a:t>
            </a:r>
            <a:r>
              <a:rPr lang="en-US" altLang="zh-CN" dirty="0" err="1" smtClean="0"/>
              <a:t>nu_st</a:t>
            </a:r>
            <a:r>
              <a:rPr lang="zh-CN" altLang="en-US" dirty="0" smtClean="0"/>
              <a:t>，则欧姆加热占主，可忽略随机加热。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可以</a:t>
            </a:r>
            <a:r>
              <a:rPr lang="zh-CN" altLang="en-US" dirty="0" smtClean="0">
                <a:solidFill>
                  <a:srgbClr val="FF0000"/>
                </a:solidFill>
              </a:rPr>
              <a:t>考虑使用</a:t>
            </a:r>
            <a:r>
              <a:rPr lang="en-US" altLang="zh-CN" dirty="0" smtClean="0">
                <a:solidFill>
                  <a:srgbClr val="FF0000"/>
                </a:solidFill>
              </a:rPr>
              <a:t>1MHz</a:t>
            </a:r>
            <a:r>
              <a:rPr lang="zh-CN" altLang="en-US" dirty="0" smtClean="0">
                <a:solidFill>
                  <a:srgbClr val="FF0000"/>
                </a:solidFill>
              </a:rPr>
              <a:t>做一个趋势分析，欧姆加热占主，因此模型误差应较小。使用</a:t>
            </a:r>
            <a:r>
              <a:rPr lang="en-US" altLang="zh-CN" dirty="0" smtClean="0">
                <a:solidFill>
                  <a:srgbClr val="FF0000"/>
                </a:solidFill>
              </a:rPr>
              <a:t>1MHz&amp;10Pa</a:t>
            </a:r>
            <a:r>
              <a:rPr lang="zh-CN" altLang="en-US" dirty="0" smtClean="0">
                <a:solidFill>
                  <a:srgbClr val="FF0000"/>
                </a:solidFill>
              </a:rPr>
              <a:t>做一个分析不均匀分布影响的讨论。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750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39" y="3173241"/>
            <a:ext cx="5067728" cy="379655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02037" y="283139"/>
            <a:ext cx="1166298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CHARLIE_raza_sweep20210415.mat   </a:t>
            </a:r>
            <a:r>
              <a:rPr lang="zh-CN" altLang="en-US" dirty="0" smtClean="0"/>
              <a:t>等离子体模型结果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介电常数</a:t>
            </a:r>
            <a:r>
              <a:rPr lang="zh-CN" altLang="en-US" dirty="0" smtClean="0"/>
              <a:t>的实部与</a:t>
            </a:r>
            <a:r>
              <a:rPr lang="zh-CN" altLang="en-US" dirty="0" smtClean="0"/>
              <a:t>虚部</a:t>
            </a:r>
            <a:r>
              <a:rPr lang="zh-CN" altLang="en-US" dirty="0"/>
              <a:t>绝对</a:t>
            </a:r>
            <a:r>
              <a:rPr lang="zh-CN" altLang="en-US" dirty="0" smtClean="0"/>
              <a:t>值</a:t>
            </a:r>
            <a:r>
              <a:rPr lang="zh-CN" altLang="en-US" dirty="0" smtClean="0"/>
              <a:t>是接近的，</a:t>
            </a:r>
            <a:r>
              <a:rPr lang="zh-CN" altLang="en-US" dirty="0" smtClean="0">
                <a:solidFill>
                  <a:srgbClr val="FF0000"/>
                </a:solidFill>
              </a:rPr>
              <a:t>因此不能做良导体近似，不能将复电导率近似为直流</a:t>
            </a:r>
            <a:r>
              <a:rPr lang="zh-CN" altLang="en-US" dirty="0" smtClean="0">
                <a:solidFill>
                  <a:srgbClr val="FF0000"/>
                </a:solidFill>
              </a:rPr>
              <a:t>电导率。关键在于不满足                  。</a:t>
            </a:r>
            <a:r>
              <a:rPr lang="en-US" altLang="zh-CN" dirty="0" smtClean="0">
                <a:solidFill>
                  <a:srgbClr val="FF0000"/>
                </a:solidFill>
              </a:rPr>
              <a:t>1/4MHz</a:t>
            </a:r>
            <a:r>
              <a:rPr lang="zh-CN" altLang="en-US" dirty="0" smtClean="0">
                <a:solidFill>
                  <a:srgbClr val="FF0000"/>
                </a:solidFill>
              </a:rPr>
              <a:t>都可以做对比近似良导体和等效有损介质的讨论。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 smtClean="0"/>
              <a:t>变压器模型中，</a:t>
            </a:r>
            <a:r>
              <a:rPr lang="en-US" altLang="zh-CN" dirty="0" err="1" smtClean="0"/>
              <a:t>Lp</a:t>
            </a:r>
            <a:r>
              <a:rPr lang="zh-CN" altLang="en-US" dirty="0" smtClean="0"/>
              <a:t>不会远小于</a:t>
            </a:r>
            <a:r>
              <a:rPr lang="en-US" altLang="zh-CN" dirty="0" err="1" smtClean="0"/>
              <a:t>Lmp</a:t>
            </a:r>
            <a:r>
              <a:rPr lang="zh-CN" altLang="en-US" dirty="0" smtClean="0"/>
              <a:t>，故</a:t>
            </a:r>
            <a:r>
              <a:rPr lang="en-US" altLang="zh-CN" dirty="0" err="1" smtClean="0"/>
              <a:t>Lp</a:t>
            </a:r>
            <a:r>
              <a:rPr lang="zh-CN" altLang="en-US" dirty="0" smtClean="0"/>
              <a:t>不可忽略。</a:t>
            </a:r>
            <a:endParaRPr lang="en-US" altLang="zh-CN" dirty="0" smtClean="0"/>
          </a:p>
          <a:p>
            <a:r>
              <a:rPr lang="fr-FR" altLang="zh-CN" dirty="0"/>
              <a:t>source.transform.Lmp./</a:t>
            </a:r>
            <a:r>
              <a:rPr lang="fr-FR" altLang="zh-CN" dirty="0" smtClean="0"/>
              <a:t>source.transform.Lp</a:t>
            </a:r>
            <a:r>
              <a:rPr lang="en-US" altLang="zh-CN" dirty="0" smtClean="0"/>
              <a:t>=</a:t>
            </a:r>
            <a:endParaRPr lang="fr-FR" altLang="zh-CN" dirty="0"/>
          </a:p>
          <a:p>
            <a:r>
              <a:rPr lang="fr-FR" altLang="zh-CN" dirty="0"/>
              <a:t>    2.6679    2.2893</a:t>
            </a:r>
          </a:p>
          <a:p>
            <a:r>
              <a:rPr lang="fr-FR" altLang="zh-CN" dirty="0"/>
              <a:t>    4.2025    2.8469</a:t>
            </a:r>
          </a:p>
          <a:p>
            <a:r>
              <a:rPr lang="fr-FR" altLang="zh-CN" dirty="0"/>
              <a:t>    5.9636    3.7834</a:t>
            </a:r>
          </a:p>
          <a:p>
            <a:r>
              <a:rPr lang="fr-FR" altLang="zh-CN" dirty="0"/>
              <a:t>   10.6270    5.5824</a:t>
            </a:r>
          </a:p>
          <a:p>
            <a:r>
              <a:rPr lang="fr-FR" altLang="zh-CN" dirty="0"/>
              <a:t>   13.1430    7.5034</a:t>
            </a:r>
          </a:p>
          <a:p>
            <a:r>
              <a:rPr lang="fr-FR" altLang="zh-CN" dirty="0"/>
              <a:t>   16.9336   10.7781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3529" y="3252247"/>
            <a:ext cx="5300648" cy="3971054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2972020"/>
              </p:ext>
            </p:extLst>
          </p:nvPr>
        </p:nvGraphicFramePr>
        <p:xfrm>
          <a:off x="1700416" y="815287"/>
          <a:ext cx="986223" cy="421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5" imgW="533160" imgH="228600" progId="Equation.DSMT4">
                  <p:embed/>
                </p:oleObj>
              </mc:Choice>
              <mc:Fallback>
                <p:oleObj name="Equation" r:id="rId5" imgW="533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00416" y="815287"/>
                        <a:ext cx="986223" cy="4214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6292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579" y="4416459"/>
            <a:ext cx="3259022" cy="244154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02037" y="283139"/>
            <a:ext cx="116629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CHARLIE_raza_sweep20210415.mat   </a:t>
            </a:r>
            <a:r>
              <a:rPr lang="zh-CN" altLang="en-US" dirty="0" smtClean="0"/>
              <a:t>电模型分析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 smtClean="0"/>
              <a:t>随</a:t>
            </a:r>
            <a:r>
              <a:rPr lang="en-US" altLang="zh-CN" dirty="0"/>
              <a:t>p</a:t>
            </a:r>
            <a:r>
              <a:rPr lang="zh-CN" altLang="en-US" dirty="0"/>
              <a:t>增大，大体上</a:t>
            </a:r>
            <a:r>
              <a:rPr lang="en-US" altLang="zh-CN" dirty="0"/>
              <a:t>ne</a:t>
            </a:r>
            <a:r>
              <a:rPr lang="zh-CN" altLang="en-US" dirty="0"/>
              <a:t>增大</a:t>
            </a:r>
            <a:r>
              <a:rPr lang="zh-CN" altLang="en-US" dirty="0" smtClean="0"/>
              <a:t>（除，</a:t>
            </a:r>
            <a:r>
              <a:rPr lang="en-US" altLang="zh-CN" dirty="0" smtClean="0"/>
              <a:t>1MHz</a:t>
            </a:r>
            <a:r>
              <a:rPr lang="zh-CN" altLang="en-US" dirty="0"/>
              <a:t>在</a:t>
            </a:r>
            <a:r>
              <a:rPr lang="en-US" altLang="zh-CN" dirty="0"/>
              <a:t>10Pa</a:t>
            </a:r>
            <a:r>
              <a:rPr lang="zh-CN" altLang="en-US" dirty="0"/>
              <a:t>左右</a:t>
            </a:r>
            <a:r>
              <a:rPr lang="en-US" altLang="zh-CN" dirty="0"/>
              <a:t>ne</a:t>
            </a:r>
            <a:r>
              <a:rPr lang="zh-CN" altLang="en-US" dirty="0"/>
              <a:t>与</a:t>
            </a:r>
            <a:r>
              <a:rPr lang="en-US" altLang="zh-CN" dirty="0"/>
              <a:t>p</a:t>
            </a:r>
            <a:r>
              <a:rPr lang="zh-CN" altLang="en-US" dirty="0"/>
              <a:t>负相关）而</a:t>
            </a:r>
            <a:r>
              <a:rPr lang="en-US" altLang="zh-CN" dirty="0" err="1"/>
              <a:t>Te</a:t>
            </a:r>
            <a:r>
              <a:rPr lang="zh-CN" altLang="en-US" dirty="0"/>
              <a:t>减小，</a:t>
            </a:r>
            <a:r>
              <a:rPr lang="en-US" altLang="zh-CN" dirty="0" err="1"/>
              <a:t>nu_eff</a:t>
            </a:r>
            <a:r>
              <a:rPr lang="zh-CN" altLang="en-US" dirty="0"/>
              <a:t>增大，但</a:t>
            </a:r>
            <a:r>
              <a:rPr lang="en-US" altLang="zh-CN" dirty="0" err="1"/>
              <a:t>σdc</a:t>
            </a:r>
            <a:r>
              <a:rPr lang="zh-CN" altLang="en-US" dirty="0"/>
              <a:t>先增后减，而集肤深度则先减后增</a:t>
            </a:r>
            <a:r>
              <a:rPr lang="en-US" altLang="zh-CN" dirty="0"/>
              <a:t>——</a:t>
            </a:r>
            <a:r>
              <a:rPr lang="en-US" altLang="zh-CN" dirty="0" err="1"/>
              <a:t>source.transformer.Rp</a:t>
            </a:r>
            <a:r>
              <a:rPr lang="zh-CN" altLang="en-US" dirty="0"/>
              <a:t>∝</a:t>
            </a:r>
            <a:r>
              <a:rPr lang="en-US" altLang="zh-CN" dirty="0"/>
              <a:t>1/(</a:t>
            </a:r>
            <a:r>
              <a:rPr lang="en-US" altLang="zh-CN" dirty="0" err="1"/>
              <a:t>σδ</a:t>
            </a:r>
            <a:r>
              <a:rPr lang="en-US" altLang="zh-CN" dirty="0"/>
              <a:t>)</a:t>
            </a:r>
            <a:r>
              <a:rPr lang="zh-CN" altLang="en-US" dirty="0"/>
              <a:t>综合了这两者，呈现先减后增趋势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r>
              <a:rPr lang="en-US" altLang="zh-CN" dirty="0">
                <a:solidFill>
                  <a:srgbClr val="FF0000"/>
                </a:solidFill>
              </a:rPr>
              <a:t> PER</a:t>
            </a:r>
            <a:r>
              <a:rPr lang="zh-CN" altLang="en-US" dirty="0">
                <a:solidFill>
                  <a:srgbClr val="FF0000"/>
                </a:solidFill>
              </a:rPr>
              <a:t>与</a:t>
            </a:r>
            <a:r>
              <a:rPr lang="en-US" altLang="zh-CN" dirty="0" err="1">
                <a:solidFill>
                  <a:srgbClr val="FF0000"/>
                </a:solidFill>
              </a:rPr>
              <a:t>Rp</a:t>
            </a:r>
            <a:r>
              <a:rPr lang="zh-CN" altLang="en-US" dirty="0">
                <a:solidFill>
                  <a:srgbClr val="FF0000"/>
                </a:solidFill>
              </a:rPr>
              <a:t>基本</a:t>
            </a:r>
            <a:r>
              <a:rPr lang="zh-CN" altLang="en-US" dirty="0" smtClean="0">
                <a:solidFill>
                  <a:srgbClr val="FF0000"/>
                </a:solidFill>
              </a:rPr>
              <a:t>正相关，但可能还受</a:t>
            </a:r>
            <a:r>
              <a:rPr lang="en-US" altLang="zh-CN" dirty="0" smtClean="0">
                <a:solidFill>
                  <a:srgbClr val="FF0000"/>
                </a:solidFill>
              </a:rPr>
              <a:t>L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M</a:t>
            </a:r>
            <a:r>
              <a:rPr lang="zh-CN" altLang="en-US" dirty="0" smtClean="0">
                <a:solidFill>
                  <a:srgbClr val="FF0000"/>
                </a:solidFill>
              </a:rPr>
              <a:t>较强影响。</a:t>
            </a:r>
            <a:r>
              <a:rPr lang="zh-CN" altLang="en-US" dirty="0" smtClean="0"/>
              <a:t>而</a:t>
            </a:r>
            <a:r>
              <a:rPr lang="en-US" altLang="zh-CN" dirty="0" err="1" smtClean="0"/>
              <a:t>Icoil_rms</a:t>
            </a:r>
            <a:r>
              <a:rPr lang="zh-CN" altLang="en-US" dirty="0" smtClean="0"/>
              <a:t>也</a:t>
            </a:r>
            <a:r>
              <a:rPr lang="zh-CN" altLang="en-US" dirty="0"/>
              <a:t>是先减后</a:t>
            </a:r>
            <a:r>
              <a:rPr lang="zh-CN" altLang="en-US" dirty="0" smtClean="0"/>
              <a:t>增，故计算得到的</a:t>
            </a:r>
            <a:r>
              <a:rPr lang="en-US" altLang="zh-CN" dirty="0" err="1" smtClean="0"/>
              <a:t>Psys</a:t>
            </a:r>
            <a:r>
              <a:rPr lang="zh-CN" altLang="en-US" dirty="0" smtClean="0"/>
              <a:t>先减后增。</a:t>
            </a:r>
            <a:r>
              <a:rPr lang="zh-CN" altLang="en-US" dirty="0"/>
              <a:t>根据</a:t>
            </a:r>
            <a:r>
              <a:rPr lang="en-US" altLang="zh-CN" dirty="0" err="1"/>
              <a:t>Irms</a:t>
            </a:r>
            <a:r>
              <a:rPr lang="zh-CN" altLang="en-US" dirty="0"/>
              <a:t>计算的</a:t>
            </a:r>
            <a:r>
              <a:rPr lang="en-US" altLang="zh-CN" dirty="0" err="1"/>
              <a:t>Psys</a:t>
            </a:r>
            <a:r>
              <a:rPr lang="zh-CN" altLang="en-US" dirty="0"/>
              <a:t>在</a:t>
            </a:r>
            <a:r>
              <a:rPr lang="en-US" altLang="zh-CN" dirty="0"/>
              <a:t>2~7kW</a:t>
            </a:r>
            <a:r>
              <a:rPr lang="zh-CN" altLang="en-US" dirty="0"/>
              <a:t>间变化，远大于实际常数</a:t>
            </a:r>
            <a:r>
              <a:rPr lang="en-US" altLang="zh-CN" dirty="0"/>
              <a:t>Pin=520W</a:t>
            </a:r>
            <a:r>
              <a:rPr lang="zh-CN" altLang="en-US" dirty="0"/>
              <a:t>。这主要是变压器模型算得</a:t>
            </a:r>
            <a:r>
              <a:rPr lang="en-US" altLang="zh-CN" dirty="0"/>
              <a:t>PER</a:t>
            </a:r>
            <a:r>
              <a:rPr lang="zh-CN" altLang="en-US" dirty="0"/>
              <a:t>偏大导致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61146"/>
            <a:ext cx="3102665" cy="232440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0398" y="4502791"/>
            <a:ext cx="3143783" cy="235520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5225" y="4502791"/>
            <a:ext cx="3217331" cy="241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26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3139731"/>
            <a:ext cx="7229475" cy="5885234"/>
            <a:chOff x="2588266" y="1848256"/>
            <a:chExt cx="7229475" cy="5885234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8266" y="2094690"/>
              <a:ext cx="7229475" cy="5638800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177064" y="1926077"/>
              <a:ext cx="2684834" cy="4066162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859931" y="1848256"/>
              <a:ext cx="2996119" cy="4756825"/>
            </a:xfrm>
            <a:prstGeom prst="rect">
              <a:avLst/>
            </a:prstGeom>
          </p:spPr>
        </p:pic>
      </p:grpSp>
      <p:sp>
        <p:nvSpPr>
          <p:cNvPr id="8" name="文本框 7"/>
          <p:cNvSpPr txBox="1"/>
          <p:nvPr/>
        </p:nvSpPr>
        <p:spPr>
          <a:xfrm>
            <a:off x="302037" y="283139"/>
            <a:ext cx="116629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CHARLIE_raza_sweep20210415.mat   </a:t>
            </a:r>
            <a:r>
              <a:rPr lang="zh-CN" altLang="en-US" dirty="0" smtClean="0"/>
              <a:t>电模型结果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变压器</a:t>
            </a:r>
            <a:r>
              <a:rPr lang="zh-CN" altLang="en-US" dirty="0" smtClean="0"/>
              <a:t>模型的</a:t>
            </a:r>
            <a:r>
              <a:rPr lang="en-US" altLang="zh-CN" dirty="0" err="1" smtClean="0"/>
              <a:t>Rplasma</a:t>
            </a:r>
            <a:r>
              <a:rPr lang="zh-CN" altLang="en-US" dirty="0" smtClean="0"/>
              <a:t>会显著</a:t>
            </a:r>
            <a:r>
              <a:rPr lang="zh-CN" altLang="en-US" dirty="0" smtClean="0"/>
              <a:t>大于</a:t>
            </a:r>
            <a:r>
              <a:rPr lang="zh-CN" altLang="en-US" dirty="0" smtClean="0"/>
              <a:t>实验测量</a:t>
            </a:r>
            <a:r>
              <a:rPr lang="zh-CN" altLang="en-US" dirty="0" smtClean="0"/>
              <a:t>结果</a:t>
            </a:r>
            <a:r>
              <a:rPr lang="zh-CN" altLang="en-US" dirty="0" smtClean="0"/>
              <a:t>，并且随气压变化小；导致</a:t>
            </a:r>
            <a:r>
              <a:rPr lang="en-US" altLang="zh-CN" dirty="0" smtClean="0"/>
              <a:t>PTE</a:t>
            </a:r>
            <a:r>
              <a:rPr lang="zh-CN" altLang="en-US" dirty="0" smtClean="0"/>
              <a:t>显著</a:t>
            </a:r>
            <a:r>
              <a:rPr lang="zh-CN" altLang="en-US" dirty="0" smtClean="0"/>
              <a:t>大于实验测量结果。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Subtractive method</a:t>
            </a:r>
            <a:r>
              <a:rPr lang="zh-CN" altLang="en-US" dirty="0" smtClean="0"/>
              <a:t>实验测量</a:t>
            </a:r>
            <a:r>
              <a:rPr lang="en-US" altLang="zh-CN" dirty="0" smtClean="0"/>
              <a:t>PER=Pin/Irms</a:t>
            </a:r>
            <a:r>
              <a:rPr lang="en-US" altLang="zh-CN" dirty="0" smtClean="0"/>
              <a:t>^2-Rloss-w/o plasma</a:t>
            </a:r>
            <a:r>
              <a:rPr lang="zh-CN" altLang="en-US" dirty="0" smtClean="0"/>
              <a:t>，而一般认为</a:t>
            </a:r>
            <a:r>
              <a:rPr lang="en-US" altLang="zh-CN" dirty="0" err="1"/>
              <a:t>Rloss</a:t>
            </a:r>
            <a:r>
              <a:rPr lang="en-US" altLang="zh-CN" dirty="0"/>
              <a:t>-w/o </a:t>
            </a:r>
            <a:r>
              <a:rPr lang="en-US" altLang="zh-CN" dirty="0" smtClean="0"/>
              <a:t>plasma&gt;</a:t>
            </a:r>
            <a:r>
              <a:rPr lang="en-US" altLang="zh-CN" dirty="0" err="1" smtClean="0"/>
              <a:t>Rloss</a:t>
            </a:r>
            <a:r>
              <a:rPr lang="en-US" altLang="zh-CN" dirty="0" smtClean="0"/>
              <a:t>-with plasma,</a:t>
            </a:r>
            <a:r>
              <a:rPr lang="zh-CN" altLang="en-US" dirty="0" smtClean="0"/>
              <a:t>导致实验测得</a:t>
            </a:r>
            <a:r>
              <a:rPr lang="en-US" altLang="zh-CN" dirty="0" smtClean="0"/>
              <a:t>PER</a:t>
            </a:r>
            <a:r>
              <a:rPr lang="zh-CN" altLang="en-US" dirty="0" smtClean="0"/>
              <a:t>偏</a:t>
            </a:r>
            <a:r>
              <a:rPr lang="zh-CN" altLang="en-US" dirty="0" smtClean="0"/>
              <a:t>小，误差</a:t>
            </a:r>
            <a:r>
              <a:rPr lang="en-US" altLang="zh-CN" dirty="0"/>
              <a:t>&gt;</a:t>
            </a:r>
            <a:r>
              <a:rPr lang="en-US" altLang="zh-CN" dirty="0" smtClean="0"/>
              <a:t>10.5%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Tx/>
              <a:buAutoNum type="arabicPeriod"/>
            </a:pPr>
            <a:r>
              <a:rPr lang="zh-CN" altLang="en-US" dirty="0" smtClean="0"/>
              <a:t>由于所有参数点有</a:t>
            </a:r>
            <a:r>
              <a:rPr lang="el-GR" altLang="zh-CN" dirty="0"/>
              <a:t>δ&gt;≈</a:t>
            </a:r>
            <a:r>
              <a:rPr lang="en-US" altLang="zh-CN" dirty="0" smtClean="0"/>
              <a:t>R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Vahedi</a:t>
            </a:r>
            <a:r>
              <a:rPr lang="zh-CN" altLang="en-US" dirty="0" smtClean="0"/>
              <a:t>随机加热模型和</a:t>
            </a:r>
            <a:r>
              <a:rPr lang="zh-CN" altLang="en-US" dirty="0" smtClean="0"/>
              <a:t>变压器模型不适用于</a:t>
            </a:r>
            <a:r>
              <a:rPr lang="en-US" altLang="zh-CN" dirty="0" smtClean="0"/>
              <a:t>CHARLIE</a:t>
            </a:r>
            <a:r>
              <a:rPr lang="zh-CN" altLang="en-US" dirty="0" smtClean="0"/>
              <a:t>。</a:t>
            </a:r>
            <a:r>
              <a:rPr lang="zh-CN" altLang="en-US" dirty="0" smtClean="0">
                <a:solidFill>
                  <a:srgbClr val="FF0000"/>
                </a:solidFill>
              </a:rPr>
              <a:t>如何分析在这种情况下的变压器模型误差？预计是使用</a:t>
            </a:r>
            <a:r>
              <a:rPr lang="el-GR" altLang="zh-CN" dirty="0" smtClean="0">
                <a:solidFill>
                  <a:srgbClr val="FF0000"/>
                </a:solidFill>
              </a:rPr>
              <a:t>δ</a:t>
            </a:r>
            <a:r>
              <a:rPr lang="zh-CN" altLang="en-US" dirty="0" smtClean="0">
                <a:solidFill>
                  <a:srgbClr val="FF0000"/>
                </a:solidFill>
              </a:rPr>
              <a:t>集肤效应计算得到的</a:t>
            </a:r>
            <a:r>
              <a:rPr lang="en-US" altLang="zh-CN" dirty="0" smtClean="0">
                <a:solidFill>
                  <a:srgbClr val="FF0000"/>
                </a:solidFill>
              </a:rPr>
              <a:t>PER&gt;</a:t>
            </a:r>
            <a:r>
              <a:rPr lang="zh-CN" altLang="en-US" dirty="0" smtClean="0">
                <a:solidFill>
                  <a:srgbClr val="FF0000"/>
                </a:solidFill>
              </a:rPr>
              <a:t>实际的</a:t>
            </a:r>
            <a:r>
              <a:rPr lang="en-US" altLang="zh-CN" dirty="0" smtClean="0">
                <a:solidFill>
                  <a:srgbClr val="FF0000"/>
                </a:solidFill>
              </a:rPr>
              <a:t>PER</a:t>
            </a:r>
            <a:r>
              <a:rPr lang="zh-CN" altLang="en-US" dirty="0" smtClean="0">
                <a:solidFill>
                  <a:srgbClr val="FF0000"/>
                </a:solidFill>
              </a:rPr>
              <a:t>，因此变压器模型计算结果偏大。</a:t>
            </a:r>
            <a:r>
              <a:rPr lang="en-US" altLang="zh-CN" dirty="0">
                <a:solidFill>
                  <a:srgbClr val="FF0000"/>
                </a:solidFill>
              </a:rPr>
              <a:t>1. </a:t>
            </a:r>
            <a:r>
              <a:rPr lang="zh-CN" altLang="en-US" dirty="0" smtClean="0">
                <a:solidFill>
                  <a:srgbClr val="FF0000"/>
                </a:solidFill>
              </a:rPr>
              <a:t>查看变压器模型中</a:t>
            </a:r>
            <a:r>
              <a:rPr lang="en-US" altLang="zh-CN" dirty="0" smtClean="0">
                <a:solidFill>
                  <a:srgbClr val="FF0000"/>
                </a:solidFill>
              </a:rPr>
              <a:t>PER</a:t>
            </a:r>
            <a:r>
              <a:rPr lang="zh-CN" altLang="en-US" dirty="0" smtClean="0">
                <a:solidFill>
                  <a:srgbClr val="FF0000"/>
                </a:solidFill>
              </a:rPr>
              <a:t>表达式。</a:t>
            </a:r>
            <a:r>
              <a:rPr lang="zh-CN" altLang="en-US" dirty="0" smtClean="0"/>
              <a:t>如下右图，</a:t>
            </a:r>
            <a:r>
              <a:rPr lang="en-US" altLang="zh-CN" dirty="0" smtClean="0"/>
              <a:t>PER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Rp</a:t>
            </a:r>
            <a:r>
              <a:rPr lang="zh-CN" altLang="en-US" dirty="0" smtClean="0"/>
              <a:t>基本正相关，使用几何修正</a:t>
            </a:r>
            <a:r>
              <a:rPr lang="en-US" altLang="zh-CN" dirty="0" smtClean="0"/>
              <a:t>δ</a:t>
            </a:r>
            <a:r>
              <a:rPr lang="zh-CN" altLang="en-US" dirty="0" smtClean="0"/>
              <a:t>导致</a:t>
            </a:r>
            <a:r>
              <a:rPr lang="en-US" altLang="zh-CN" dirty="0" err="1" smtClean="0"/>
              <a:t>Rp</a:t>
            </a:r>
            <a:r>
              <a:rPr lang="zh-CN" altLang="en-US" dirty="0" smtClean="0"/>
              <a:t>减小就会导致</a:t>
            </a:r>
            <a:r>
              <a:rPr lang="en-US" altLang="zh-CN" dirty="0" smtClean="0"/>
              <a:t>PER</a:t>
            </a:r>
            <a:r>
              <a:rPr lang="zh-CN" altLang="en-US" dirty="0" smtClean="0"/>
              <a:t>减小。</a:t>
            </a:r>
            <a:r>
              <a:rPr lang="en-US" altLang="zh-CN" dirty="0" smtClean="0">
                <a:solidFill>
                  <a:srgbClr val="FF0000"/>
                </a:solidFill>
              </a:rPr>
              <a:t>2. </a:t>
            </a:r>
            <a:r>
              <a:rPr lang="zh-CN" altLang="en-US" dirty="0"/>
              <a:t>可能类似于：一个有限尺寸的圆柱形良导体，外面有载流螺线管线圈。假设在一定频率的激励下，良导体中计算得到的集肤深度</a:t>
            </a:r>
            <a:r>
              <a:rPr lang="en-US" altLang="zh-CN" dirty="0"/>
              <a:t>&gt;2*</a:t>
            </a:r>
            <a:r>
              <a:rPr lang="zh-CN" altLang="en-US" dirty="0"/>
              <a:t>半径，那么这个良导体的损耗如何分析</a:t>
            </a:r>
            <a:r>
              <a:rPr lang="zh-CN" altLang="en-US" dirty="0" smtClean="0"/>
              <a:t>？</a:t>
            </a:r>
            <a:r>
              <a:rPr lang="en-US" altLang="zh-CN" dirty="0"/>
              <a:t> </a:t>
            </a:r>
            <a:r>
              <a:rPr lang="en-US" altLang="zh-CN" dirty="0" err="1" smtClean="0"/>
              <a:t>Vahedi</a:t>
            </a:r>
            <a:r>
              <a:rPr lang="zh-CN" altLang="en-US" dirty="0" smtClean="0"/>
              <a:t>使用的</a:t>
            </a:r>
            <a:r>
              <a:rPr lang="zh-CN" altLang="en-US" dirty="0"/>
              <a:t>几何修正集肤</a:t>
            </a:r>
            <a:r>
              <a:rPr lang="zh-CN" altLang="en-US" dirty="0" smtClean="0"/>
              <a:t>深度表达式就是这样计算出来的？ </a:t>
            </a: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en-US" altLang="zh-CN" dirty="0">
                <a:solidFill>
                  <a:srgbClr val="FF0000"/>
                </a:solidFill>
              </a:rPr>
              <a:t>. </a:t>
            </a:r>
            <a:r>
              <a:rPr lang="zh-CN" altLang="en-US" dirty="0">
                <a:solidFill>
                  <a:srgbClr val="FF0000"/>
                </a:solidFill>
              </a:rPr>
              <a:t>待使用解析电磁模型分析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7229" y="5826310"/>
            <a:ext cx="3212308" cy="2406545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7263523" y="3217552"/>
            <a:ext cx="3039721" cy="2424651"/>
            <a:chOff x="0" y="2716111"/>
            <a:chExt cx="3917361" cy="2481430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2716111"/>
              <a:ext cx="3917361" cy="2481430"/>
            </a:xfrm>
            <a:prstGeom prst="rect">
              <a:avLst/>
            </a:prstGeom>
          </p:spPr>
        </p:pic>
        <p:cxnSp>
          <p:nvCxnSpPr>
            <p:cNvPr id="11" name="直接连接符 10"/>
            <p:cNvCxnSpPr/>
            <p:nvPr/>
          </p:nvCxnSpPr>
          <p:spPr>
            <a:xfrm>
              <a:off x="616310" y="4232819"/>
              <a:ext cx="2621774" cy="0"/>
            </a:xfrm>
            <a:prstGeom prst="line">
              <a:avLst/>
            </a:prstGeom>
            <a:ln w="19050">
              <a:solidFill>
                <a:srgbClr val="0070C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3687704"/>
              </p:ext>
            </p:extLst>
          </p:nvPr>
        </p:nvGraphicFramePr>
        <p:xfrm>
          <a:off x="9776151" y="2826993"/>
          <a:ext cx="227647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8" imgW="1752480" imgH="482400" progId="Equation.DSMT4">
                  <p:embed/>
                </p:oleObj>
              </mc:Choice>
              <mc:Fallback>
                <p:oleObj name="Equation" r:id="rId8" imgW="17524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776151" y="2826993"/>
                        <a:ext cx="2276475" cy="625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0667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2958" y="216946"/>
            <a:ext cx="1169335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综上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/>
              <a:t>处理</a:t>
            </a:r>
            <a:r>
              <a:rPr lang="zh-CN" altLang="en-US" dirty="0" smtClean="0"/>
              <a:t>后数据</a:t>
            </a:r>
            <a:r>
              <a:rPr lang="en-US" altLang="zh-CN" dirty="0" err="1" smtClean="0"/>
              <a:t>ra</a:t>
            </a:r>
            <a:r>
              <a:rPr lang="zh-CN" altLang="en-US" dirty="0" smtClean="0"/>
              <a:t>考虑了径向不均匀，效果应优于原始数据</a:t>
            </a:r>
            <a:r>
              <a:rPr lang="en-US" altLang="zh-CN" dirty="0" smtClean="0"/>
              <a:t>r10</a:t>
            </a:r>
            <a:r>
              <a:rPr lang="zh-CN" altLang="en-US" dirty="0" smtClean="0"/>
              <a:t>。预期原始数据结果因原始数据中</a:t>
            </a:r>
            <a:r>
              <a:rPr lang="en-US" altLang="zh-CN" dirty="0" smtClean="0"/>
              <a:t>ne</a:t>
            </a:r>
            <a:r>
              <a:rPr lang="zh-CN" altLang="en-US" dirty="0" smtClean="0"/>
              <a:t>更大而</a:t>
            </a:r>
            <a:r>
              <a:rPr lang="en-US" altLang="zh-CN" dirty="0" smtClean="0"/>
              <a:t>PER</a:t>
            </a:r>
            <a:r>
              <a:rPr lang="zh-CN" altLang="en-US" dirty="0" smtClean="0"/>
              <a:t>进一步增大，待做一组 以处理后数据为基准，不同</a:t>
            </a:r>
            <a:r>
              <a:rPr lang="en-US" altLang="zh-CN" dirty="0" smtClean="0"/>
              <a:t>ne</a:t>
            </a:r>
            <a:r>
              <a:rPr lang="zh-CN" altLang="en-US" dirty="0" smtClean="0"/>
              <a:t>（取值包括</a:t>
            </a:r>
            <a:r>
              <a:rPr lang="en-US" altLang="zh-CN" dirty="0" err="1" smtClean="0"/>
              <a:t>ne_ra</a:t>
            </a:r>
            <a:r>
              <a:rPr lang="en-US" altLang="zh-CN" dirty="0" smtClean="0"/>
              <a:t>/2, </a:t>
            </a:r>
            <a:r>
              <a:rPr lang="en-US" altLang="zh-CN" dirty="0" err="1" smtClean="0"/>
              <a:t>ne_ra</a:t>
            </a:r>
            <a:r>
              <a:rPr lang="en-US" altLang="zh-CN" dirty="0" smtClean="0"/>
              <a:t>, ne_r10, 2*ne_r10</a:t>
            </a:r>
            <a:r>
              <a:rPr lang="zh-CN" altLang="en-US" dirty="0" smtClean="0"/>
              <a:t>）结果对比。</a:t>
            </a:r>
            <a:endParaRPr lang="en-US" altLang="zh-CN" dirty="0" smtClean="0"/>
          </a:p>
          <a:p>
            <a:pPr marL="800100" lvl="1" indent="-342900">
              <a:buAutoNum type="arabicPeriod"/>
            </a:pPr>
            <a:r>
              <a:rPr lang="zh-CN" altLang="en-US" dirty="0" smtClean="0"/>
              <a:t>查看不同密度时集肤深度的变化，见</a:t>
            </a:r>
            <a:r>
              <a:rPr lang="en-US" altLang="zh-CN" dirty="0" smtClean="0"/>
              <a:t>3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4MHz</a:t>
            </a:r>
            <a:r>
              <a:rPr lang="zh-CN" altLang="en-US" dirty="0"/>
              <a:t>时，</a:t>
            </a:r>
            <a:r>
              <a:rPr lang="en-US" altLang="zh-CN" dirty="0"/>
              <a:t> δ</a:t>
            </a:r>
            <a:r>
              <a:rPr lang="zh-CN" altLang="en-US" dirty="0"/>
              <a:t>约为</a:t>
            </a:r>
            <a:r>
              <a:rPr lang="en-US" altLang="zh-CN" dirty="0"/>
              <a:t>0.5~0.8r</a:t>
            </a:r>
            <a:r>
              <a:rPr lang="zh-CN" altLang="en-US" dirty="0" smtClean="0"/>
              <a:t>，勉强可假设指数衰减规律，勉强可用</a:t>
            </a:r>
            <a:r>
              <a:rPr lang="en-US" altLang="zh-CN" dirty="0" err="1" smtClean="0"/>
              <a:t>Vahedi</a:t>
            </a:r>
            <a:r>
              <a:rPr lang="zh-CN" altLang="en-US" dirty="0" smtClean="0"/>
              <a:t>随机加热模型做分析。</a:t>
            </a:r>
            <a:r>
              <a:rPr lang="en-US" altLang="zh-CN" dirty="0" smtClean="0"/>
              <a:t>1MHz</a:t>
            </a:r>
            <a:r>
              <a:rPr lang="zh-CN" altLang="en-US" dirty="0" smtClean="0"/>
              <a:t>时，应避免用</a:t>
            </a:r>
            <a:r>
              <a:rPr lang="en-US" altLang="zh-CN" dirty="0" err="1" smtClean="0"/>
              <a:t>Vahedi</a:t>
            </a:r>
            <a:r>
              <a:rPr lang="zh-CN" altLang="en-US" dirty="0" smtClean="0"/>
              <a:t>随机加热模型去做分析；此时实际上也是欧姆加热占主，可以做一个只考虑欧姆加热的趋势分析，及</a:t>
            </a:r>
            <a:r>
              <a:rPr lang="en-US" altLang="zh-CN" dirty="0">
                <a:solidFill>
                  <a:srgbClr val="FF0000"/>
                </a:solidFill>
              </a:rPr>
              <a:t>1MHz&amp;10Pa</a:t>
            </a:r>
            <a:r>
              <a:rPr lang="zh-CN" altLang="en-US" dirty="0">
                <a:solidFill>
                  <a:srgbClr val="FF0000"/>
                </a:solidFill>
              </a:rPr>
              <a:t>做一个分析不均匀分布影响的讨论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Tx/>
              <a:buAutoNum type="arabicPeriod"/>
            </a:pPr>
            <a:r>
              <a:rPr lang="zh-CN" altLang="en-US" dirty="0" smtClean="0"/>
              <a:t>变压器模型中</a:t>
            </a:r>
            <a:r>
              <a:rPr lang="en-US" altLang="zh-CN" dirty="0" err="1" smtClean="0"/>
              <a:t>geometry.rplasma</a:t>
            </a:r>
            <a:r>
              <a:rPr lang="zh-CN" altLang="en-US" dirty="0" smtClean="0"/>
              <a:t>对结果影响较大，</a:t>
            </a:r>
            <a:r>
              <a:rPr lang="en-US" altLang="zh-CN" dirty="0" smtClean="0"/>
              <a:t>2018Jain</a:t>
            </a:r>
            <a:r>
              <a:rPr lang="zh-CN" altLang="en-US" dirty="0" smtClean="0"/>
              <a:t>。在我的本次计算中使用</a:t>
            </a:r>
            <a:r>
              <a:rPr lang="en-US" altLang="zh-CN" dirty="0" smtClean="0"/>
              <a:t>as-medium</a:t>
            </a:r>
            <a:r>
              <a:rPr lang="zh-CN" altLang="en-US" dirty="0" smtClean="0"/>
              <a:t>的集肤深度表达式，拟使用</a:t>
            </a:r>
            <a:r>
              <a:rPr lang="en-US" altLang="zh-CN" dirty="0" smtClean="0"/>
              <a:t>as-medium-simplified-finite-radius</a:t>
            </a:r>
            <a:r>
              <a:rPr lang="zh-CN" altLang="en-US" dirty="0" smtClean="0"/>
              <a:t>的集肤深度表达式做对比。</a:t>
            </a:r>
            <a:endParaRPr lang="en-US" altLang="zh-CN" dirty="0" smtClean="0"/>
          </a:p>
          <a:p>
            <a:pPr marL="800100" lvl="1" indent="-342900">
              <a:buFontTx/>
              <a:buAutoNum type="arabicPeriod"/>
            </a:pPr>
            <a:r>
              <a:rPr lang="zh-CN" altLang="en-US" dirty="0" smtClean="0"/>
              <a:t>保持变压器模型其他输入不变，假设不同集肤深度输入值，看</a:t>
            </a:r>
            <a:r>
              <a:rPr lang="en-US" altLang="zh-CN" dirty="0" err="1" smtClean="0"/>
              <a:t>Rplasma</a:t>
            </a:r>
            <a:r>
              <a:rPr lang="zh-CN" altLang="en-US" dirty="0" smtClean="0"/>
              <a:t>的变化</a:t>
            </a:r>
            <a:endParaRPr lang="en-US" altLang="zh-CN" dirty="0" smtClean="0"/>
          </a:p>
          <a:p>
            <a:pPr marL="800100" lvl="1" indent="-342900">
              <a:buFontTx/>
              <a:buAutoNum type="arabicPeriod"/>
            </a:pPr>
            <a:r>
              <a:rPr lang="zh-CN" altLang="en-US" dirty="0"/>
              <a:t>根据实验结果</a:t>
            </a:r>
            <a:r>
              <a:rPr lang="zh-CN" altLang="en-US" dirty="0" smtClean="0"/>
              <a:t>，</a:t>
            </a:r>
            <a:r>
              <a:rPr lang="zh-CN" altLang="en-US" dirty="0"/>
              <a:t>通过寻优对</a:t>
            </a:r>
            <a:r>
              <a:rPr lang="en-US" altLang="zh-CN" dirty="0" err="1"/>
              <a:t>geometry.rplasma</a:t>
            </a:r>
            <a:r>
              <a:rPr lang="zh-CN" altLang="en-US" dirty="0"/>
              <a:t>做经验性</a:t>
            </a:r>
            <a:r>
              <a:rPr lang="zh-CN" altLang="en-US" dirty="0" smtClean="0"/>
              <a:t>修正</a:t>
            </a:r>
            <a:r>
              <a:rPr lang="en-US" altLang="zh-CN" dirty="0" smtClean="0"/>
              <a:t>——</a:t>
            </a:r>
            <a:r>
              <a:rPr lang="zh-CN" altLang="en-US" dirty="0"/>
              <a:t>类似于</a:t>
            </a:r>
            <a:r>
              <a:rPr lang="en-US" altLang="zh-CN" dirty="0" err="1"/>
              <a:t>Vahedi</a:t>
            </a:r>
            <a:r>
              <a:rPr lang="zh-CN" altLang="en-US" dirty="0"/>
              <a:t>的初始版本</a:t>
            </a:r>
            <a:r>
              <a:rPr lang="zh-CN" altLang="en-US" dirty="0" smtClean="0"/>
              <a:t>用法。</a:t>
            </a:r>
            <a:r>
              <a:rPr lang="zh-CN" altLang="en-US" dirty="0"/>
              <a:t>以后希望也能通过</a:t>
            </a:r>
            <a:r>
              <a:rPr lang="en-US" altLang="zh-CN" dirty="0"/>
              <a:t>FEM model</a:t>
            </a:r>
            <a:r>
              <a:rPr lang="zh-CN" altLang="en-US" dirty="0"/>
              <a:t>来校正变压器模型。</a:t>
            </a:r>
            <a:endParaRPr lang="en-US" altLang="zh-CN" dirty="0"/>
          </a:p>
          <a:p>
            <a:pPr marL="800100" lvl="1" indent="-342900">
              <a:buFontTx/>
              <a:buAutoNum type="arabicPeriod"/>
            </a:pPr>
            <a:r>
              <a:rPr lang="zh-CN" altLang="en-US" dirty="0" smtClean="0"/>
              <a:t>使用解析电磁模型，找到对应</a:t>
            </a:r>
            <a:r>
              <a:rPr lang="en-US" altLang="zh-CN" dirty="0" smtClean="0"/>
              <a:t>1/e</a:t>
            </a:r>
            <a:r>
              <a:rPr lang="zh-CN" altLang="en-US" dirty="0" smtClean="0"/>
              <a:t>处电场强度的深度，代入变压器模型看效果。如果这个值与</a:t>
            </a:r>
            <a:r>
              <a:rPr lang="en-US" altLang="zh-CN" dirty="0" smtClean="0"/>
              <a:t>as-medium-simplified-finite-radius</a:t>
            </a:r>
            <a:r>
              <a:rPr lang="zh-CN" altLang="en-US" dirty="0"/>
              <a:t>的集肤</a:t>
            </a:r>
            <a:r>
              <a:rPr lang="zh-CN" altLang="en-US" dirty="0" smtClean="0"/>
              <a:t>深度值接近，可能</a:t>
            </a:r>
            <a:r>
              <a:rPr lang="en-US" altLang="zh-CN" dirty="0" err="1" smtClean="0"/>
              <a:t>Vahedi</a:t>
            </a:r>
            <a:r>
              <a:rPr lang="zh-CN" altLang="en-US" dirty="0" smtClean="0"/>
              <a:t>就是通过解析电磁分析近似得到的</a:t>
            </a:r>
            <a:r>
              <a:rPr lang="en-US" altLang="zh-CN" dirty="0" smtClean="0"/>
              <a:t>as-medium-simplified-finite-radius</a:t>
            </a:r>
            <a:r>
              <a:rPr lang="zh-CN" altLang="en-US" dirty="0" smtClean="0"/>
              <a:t>集</a:t>
            </a:r>
            <a:r>
              <a:rPr lang="zh-CN" altLang="en-US" dirty="0"/>
              <a:t>肤深度</a:t>
            </a:r>
            <a:r>
              <a:rPr lang="zh-CN" altLang="en-US" dirty="0" smtClean="0"/>
              <a:t>表达式。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变压器模型依赖于高电子密度（圆柱导体涡流模型要求集肤深度远小于半径，但大体上集肤深度与</a:t>
            </a:r>
            <a:r>
              <a:rPr lang="en-US" altLang="zh-CN" dirty="0"/>
              <a:t>ne</a:t>
            </a:r>
            <a:r>
              <a:rPr lang="zh-CN" altLang="en-US" dirty="0"/>
              <a:t>正相关，存疑），在当前电子密度下不适用。待用解析电磁模型，</a:t>
            </a:r>
            <a:r>
              <a:rPr lang="en-US" altLang="zh-CN" dirty="0" err="1"/>
              <a:t>ra</a:t>
            </a:r>
            <a:r>
              <a:rPr lang="zh-CN" altLang="en-US" dirty="0"/>
              <a:t>密度，则不需要考虑高密度限制</a:t>
            </a:r>
            <a:r>
              <a:rPr lang="en-US" altLang="zh-CN" dirty="0"/>
              <a:t>/</a:t>
            </a:r>
            <a:r>
              <a:rPr lang="zh-CN" altLang="en-US" dirty="0"/>
              <a:t>小集肤深度限制。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zh-CN" altLang="en-US" dirty="0"/>
              <a:t>变压器模型中现通过</a:t>
            </a:r>
            <a:r>
              <a:rPr lang="en-US" altLang="zh-CN" dirty="0" err="1"/>
              <a:t>geometry.lplasma</a:t>
            </a:r>
            <a:r>
              <a:rPr lang="en-US" altLang="zh-CN" dirty="0"/>
              <a:t>=</a:t>
            </a:r>
            <a:r>
              <a:rPr lang="en-US" altLang="zh-CN" dirty="0" err="1"/>
              <a:t>plasma.l</a:t>
            </a:r>
            <a:r>
              <a:rPr lang="zh-CN" altLang="en-US" dirty="0"/>
              <a:t>和</a:t>
            </a:r>
            <a:r>
              <a:rPr lang="en-US" altLang="zh-CN" dirty="0" err="1"/>
              <a:t>ne_za</a:t>
            </a:r>
            <a:r>
              <a:rPr lang="zh-CN" altLang="en-US" dirty="0"/>
              <a:t>来考虑有限长度等离子体，并通过长冈因子考虑有限尺寸线圈电感。解析电磁模型是无限长等离子体取一段直接求解电磁场，忽略端部效应。而线圈电磁场在端部衰减，等离子体功率沉积在端部降低，则解析电磁模型拟取</a:t>
            </a:r>
            <a:r>
              <a:rPr lang="en-US" altLang="zh-CN" dirty="0" err="1"/>
              <a:t>geometry.lplasma</a:t>
            </a:r>
            <a:r>
              <a:rPr lang="en-US" altLang="zh-CN" dirty="0"/>
              <a:t>=</a:t>
            </a:r>
            <a:r>
              <a:rPr lang="en-US" altLang="zh-CN" dirty="0" err="1"/>
              <a:t>geometry.lcoil</a:t>
            </a:r>
            <a:r>
              <a:rPr lang="zh-CN" altLang="en-US" dirty="0"/>
              <a:t>和</a:t>
            </a:r>
            <a:r>
              <a:rPr lang="en-US" altLang="zh-CN" dirty="0"/>
              <a:t>ne_z-50~50a</a:t>
            </a:r>
            <a:r>
              <a:rPr lang="zh-CN" altLang="en-US" dirty="0"/>
              <a:t>，超出线圈端部的等离子体中沉积功率部分补偿掉</a:t>
            </a:r>
            <a:r>
              <a:rPr lang="en-US" altLang="zh-CN" dirty="0" err="1"/>
              <a:t>geometry.lcoil</a:t>
            </a:r>
            <a:r>
              <a:rPr lang="zh-CN" altLang="en-US" dirty="0"/>
              <a:t>范围内等离子体端部效应导致的沉积功率减少量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75718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1478</Words>
  <Application>Microsoft Office PowerPoint</Application>
  <PresentationFormat>宽屏</PresentationFormat>
  <Paragraphs>78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MathType 7.0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Peng</dc:creator>
  <cp:lastModifiedBy>Chen Peng</cp:lastModifiedBy>
  <cp:revision>39</cp:revision>
  <dcterms:created xsi:type="dcterms:W3CDTF">2021-04-21T05:01:07Z</dcterms:created>
  <dcterms:modified xsi:type="dcterms:W3CDTF">2021-04-23T11:50:12Z</dcterms:modified>
</cp:coreProperties>
</file>